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98" r:id="rId3"/>
  </p:sldMasterIdLst>
  <p:notesMasterIdLst>
    <p:notesMasterId r:id="rId17"/>
  </p:notesMasterIdLst>
  <p:sldIdLst>
    <p:sldId id="338" r:id="rId4"/>
    <p:sldId id="2677" r:id="rId5"/>
    <p:sldId id="2689" r:id="rId6"/>
    <p:sldId id="2693" r:id="rId7"/>
    <p:sldId id="2694" r:id="rId8"/>
    <p:sldId id="2695" r:id="rId9"/>
    <p:sldId id="2696" r:id="rId10"/>
    <p:sldId id="2697" r:id="rId11"/>
    <p:sldId id="2698" r:id="rId12"/>
    <p:sldId id="2335" r:id="rId13"/>
    <p:sldId id="2690" r:id="rId14"/>
    <p:sldId id="269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17" autoAdjust="0"/>
    <p:restoredTop sz="62470" autoAdjust="0"/>
  </p:normalViewPr>
  <p:slideViewPr>
    <p:cSldViewPr snapToGrid="0">
      <p:cViewPr varScale="1">
        <p:scale>
          <a:sx n="69" d="100"/>
          <a:sy n="69" d="100"/>
        </p:scale>
        <p:origin x="1176" y="66"/>
      </p:cViewPr>
      <p:guideLst/>
    </p:cSldViewPr>
  </p:slideViewPr>
  <p:outlineViewPr>
    <p:cViewPr>
      <p:scale>
        <a:sx n="33" d="100"/>
        <a:sy n="33" d="100"/>
      </p:scale>
      <p:origin x="0" y="-792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02FF78-EC84-471C-AD1C-199585AE60A4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1EF482-84D7-4CEF-9547-C21C04852D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8338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pPr marL="0" marR="0" lvl="0" indent="0" algn="r" defTabSz="94658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4AC1A4D-C1B6-458D-9658-2E5D86FB6CB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pPr marL="0" marR="0" lvl="0" indent="0" algn="r" defTabSz="94658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0850" y="720725"/>
            <a:ext cx="6402388" cy="3602038"/>
          </a:xfrm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1487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IHE Connectathon is about testing both at the Profile level, but also at the overall workflow.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36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Clr>
                <a:schemeClr val="accent1"/>
              </a:buClr>
            </a:pPr>
            <a:r>
              <a:rPr lang="en-US" dirty="0"/>
              <a:t>A standardized set of basic clinical data</a:t>
            </a:r>
          </a:p>
          <a:p>
            <a:pPr marL="457200" indent="-457200">
              <a:buClr>
                <a:schemeClr val="accent1"/>
              </a:buClr>
            </a:pPr>
            <a:r>
              <a:rPr lang="en-US" dirty="0"/>
              <a:t>Includes most important health and care related facts, such as Medications, Allergies, Problems, Immunizations, Results and Procedures</a:t>
            </a:r>
          </a:p>
          <a:p>
            <a:pPr marL="457200" indent="-457200">
              <a:buClr>
                <a:schemeClr val="accent1"/>
              </a:buClr>
            </a:pPr>
            <a:r>
              <a:rPr lang="en-US" dirty="0"/>
              <a:t>A summarized version of a patient’s clinical data provides health professionals the essential information needed for care</a:t>
            </a:r>
          </a:p>
          <a:p>
            <a:pPr marL="457200" marR="0" lvl="0" indent="-4572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  <a:defRPr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The International Patient Summary is a minimal and non-exhaustive set of basic clinical data of a patient, specialty-agnostic, condition-independent, but readily usable by all clinicians for the unscheduled (cross-border) patient care.</a:t>
            </a:r>
          </a:p>
          <a:p>
            <a:pPr marL="457200" indent="-457200">
              <a:buClr>
                <a:schemeClr val="accent1"/>
              </a:buClr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06625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John – it seems to me that there are 3 main paradigms, here: (1) direct push of IPS, (2) query/retrieve of IPS, and (3) query/retrieve of on-demand IPS.</a:t>
            </a:r>
          </a:p>
          <a:p>
            <a:r>
              <a:rPr lang="en-CA" dirty="0"/>
              <a:t>I’ve tried to leverage a graphical language that shows how systems play the roles of actors. </a:t>
            </a:r>
          </a:p>
          <a:p>
            <a:r>
              <a:rPr lang="en-CA" dirty="0"/>
              <a:t>I’m not super-happy that (to be symmetrical) I’ve had to list </a:t>
            </a:r>
            <a:r>
              <a:rPr lang="en-CA" b="1" dirty="0"/>
              <a:t>Document Repository</a:t>
            </a:r>
            <a:r>
              <a:rPr lang="en-CA" dirty="0"/>
              <a:t> twice… or that it really didn’t add anything to the “story” to list </a:t>
            </a:r>
            <a:r>
              <a:rPr lang="en-CA" b="1" dirty="0"/>
              <a:t>Document Registry</a:t>
            </a:r>
            <a:r>
              <a:rPr lang="en-CA" dirty="0"/>
              <a:t>, so I left it off. </a:t>
            </a:r>
          </a:p>
          <a:p>
            <a:r>
              <a:rPr lang="en-CA" dirty="0"/>
              <a:t>But… the graphic should tell a story. It’s a </a:t>
            </a:r>
            <a:r>
              <a:rPr lang="en-CA" b="1" dirty="0"/>
              <a:t>cartoon</a:t>
            </a:r>
            <a:r>
              <a:rPr lang="en-CA" dirty="0"/>
              <a:t>… not an engineering diagram..</a:t>
            </a:r>
          </a:p>
          <a:p>
            <a:r>
              <a:rPr lang="en-CA" dirty="0"/>
              <a:t>I don’t know if you’re planning to record a video, or give the presentation live, or what. But… in my experience… using successive slides that “tell” the story is always a help when there’s a </a:t>
            </a:r>
            <a:r>
              <a:rPr lang="en-CA" b="1" dirty="0"/>
              <a:t>LOT </a:t>
            </a:r>
            <a:r>
              <a:rPr lang="en-CA" dirty="0"/>
              <a:t>of content (as is the case, here).</a:t>
            </a:r>
          </a:p>
          <a:p>
            <a:r>
              <a:rPr lang="en-CA" dirty="0"/>
              <a:t>So… I’ve created a few slides (following) that can be leveraged to progressively tell the story around these workflows. It makes it all </a:t>
            </a:r>
            <a:r>
              <a:rPr lang="en-CA" b="1" i="1" dirty="0"/>
              <a:t>seem </a:t>
            </a:r>
            <a:r>
              <a:rPr lang="en-CA" dirty="0"/>
              <a:t>less busy and confusing…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56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Option-1… direct </a:t>
            </a:r>
            <a:r>
              <a:rPr lang="en-CA" b="1" dirty="0"/>
              <a:t>push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237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Option-2… XDS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5969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Option-2… FHIR-based IPS document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76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Option-2: XCA (either FHIR based or not…)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536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Option-3: the IPS is not created by a human… it is built on-demand from content in the HIE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61EF482-84D7-4CEF-9547-C21C04852D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37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CFF194C-9619-40B7-9733-83494643ED3C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57338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43F1A-41AE-ACCD-D671-3C7BCEC537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BC14E-1460-3C28-BAFC-269AE2D85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CD0E7-B037-EC17-E186-0FA7EE562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33B1B-2505-D915-05F1-DD5B3068A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38075-3A9F-8DC5-8C27-D8E9081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531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5B1CD-783E-40EE-E3A1-9E11D4B19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C48080-34AD-8490-67B7-4B86FBB9EB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FBA28D-39A5-1C67-651D-53EF4DA19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F8978-3208-4424-DD8A-EDC233101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6ED5-549F-45AC-1098-8F5602696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584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6C0D83A-75D1-003A-051E-E158A30EB6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79D6F4-B64A-19E5-B7FE-EB0F4425EA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8A092-17FE-5801-9379-3DFE1CA99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75ED90-6241-79EE-1667-2E09F886A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667F8-14F8-19DE-A9DC-9C4B3517F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7873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860F6-DE1C-4697-BCBA-A25A15CD8A4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200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6892F5-F7A2-420A-8BF3-D2A2054912B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2519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7DE82F-4696-4FF6-8778-E37DABD114B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7427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549248D-5A39-4A77-9EE0-7D79E39838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8356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4A5A80-6153-447E-9519-A7A57509571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98481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D8D543-11D4-4534-8434-B77AFDE1EC8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646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C2A7E19-1FF1-4347-89A2-6943D6569BAF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5537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6EC25-F845-4F41-BC9F-2CF213F4D6D6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99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931EF-898B-441F-32CB-6BE0EF286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70E1-27CE-716D-9938-A99FE20076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3F0502-ECD1-F12C-3287-9E2464681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BA5851-EDC4-5E2D-A03B-FCADD0BAC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10F-2613-E146-ADBE-CE5416FEC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274743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CED18E5-258F-43E9-96F3-31355A9A37A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20388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99C2A83-EF00-401F-BC21-C4B046CA19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24994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50C496-3AA9-45BC-97EB-A98B2975A25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388970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Background_Duo_266.jpg">
            <a:extLst>
              <a:ext uri="{FF2B5EF4-FFF2-40B4-BE49-F238E27FC236}">
                <a16:creationId xmlns:a16="http://schemas.microsoft.com/office/drawing/2014/main" id="{DFBC25E3-3531-47DD-9D12-AD2DA68DEA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784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203970" y="228321"/>
            <a:ext cx="11784061" cy="5639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3BE25-90D9-457A-8297-313575C5D3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813061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9238"/>
            <a:ext cx="12192000" cy="2594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83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03655" y="6607476"/>
            <a:ext cx="10950145" cy="258762"/>
          </a:xfrm>
        </p:spPr>
        <p:txBody>
          <a:bodyPr anchor="ctr">
            <a:noAutofit/>
          </a:bodyPr>
          <a:lstStyle>
            <a:lvl1pPr marL="0" indent="0">
              <a:spcBef>
                <a:spcPts val="0"/>
              </a:spcBef>
              <a:buNone/>
              <a:defRPr sz="728">
                <a:solidFill>
                  <a:schemeClr val="bg1"/>
                </a:solidFill>
              </a:defRPr>
            </a:lvl1pPr>
            <a:lvl2pPr marL="332832" indent="0">
              <a:buNone/>
              <a:defRPr sz="728">
                <a:solidFill>
                  <a:schemeClr val="bg1"/>
                </a:solidFill>
              </a:defRPr>
            </a:lvl2pPr>
            <a:lvl3pPr marL="665665" indent="0">
              <a:buNone/>
              <a:defRPr sz="728">
                <a:solidFill>
                  <a:schemeClr val="bg1"/>
                </a:solidFill>
              </a:defRPr>
            </a:lvl3pPr>
            <a:lvl4pPr marL="998497" indent="0">
              <a:buNone/>
              <a:defRPr sz="728">
                <a:solidFill>
                  <a:schemeClr val="bg1"/>
                </a:solidFill>
              </a:defRPr>
            </a:lvl4pPr>
            <a:lvl5pPr marL="1331330" indent="0">
              <a:buNone/>
              <a:defRPr sz="7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8995859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83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03655" y="6607476"/>
            <a:ext cx="10950145" cy="258762"/>
          </a:xfrm>
        </p:spPr>
        <p:txBody>
          <a:bodyPr>
            <a:noAutofit/>
          </a:bodyPr>
          <a:lstStyle>
            <a:lvl1pPr marL="0" indent="0">
              <a:buNone/>
              <a:defRPr sz="728">
                <a:solidFill>
                  <a:schemeClr val="bg1"/>
                </a:solidFill>
              </a:defRPr>
            </a:lvl1pPr>
            <a:lvl2pPr marL="332832" indent="0">
              <a:buNone/>
              <a:defRPr sz="728">
                <a:solidFill>
                  <a:schemeClr val="bg1"/>
                </a:solidFill>
              </a:defRPr>
            </a:lvl2pPr>
            <a:lvl3pPr marL="665665" indent="0">
              <a:buNone/>
              <a:defRPr sz="728">
                <a:solidFill>
                  <a:schemeClr val="bg1"/>
                </a:solidFill>
              </a:defRPr>
            </a:lvl3pPr>
            <a:lvl4pPr marL="998497" indent="0">
              <a:buNone/>
              <a:defRPr sz="728">
                <a:solidFill>
                  <a:schemeClr val="bg1"/>
                </a:solidFill>
              </a:defRPr>
            </a:lvl4pPr>
            <a:lvl5pPr marL="1331330" indent="0">
              <a:buNone/>
              <a:defRPr sz="7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3699124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5102352" cy="5081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83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3655" y="6607476"/>
            <a:ext cx="10950145" cy="258762"/>
          </a:xfrm>
        </p:spPr>
        <p:txBody>
          <a:bodyPr>
            <a:noAutofit/>
          </a:bodyPr>
          <a:lstStyle>
            <a:lvl1pPr marL="0" indent="0">
              <a:buNone/>
              <a:defRPr sz="728">
                <a:solidFill>
                  <a:schemeClr val="bg1"/>
                </a:solidFill>
              </a:defRPr>
            </a:lvl1pPr>
            <a:lvl2pPr marL="332832" indent="0">
              <a:buNone/>
              <a:defRPr sz="728">
                <a:solidFill>
                  <a:schemeClr val="bg1"/>
                </a:solidFill>
              </a:defRPr>
            </a:lvl2pPr>
            <a:lvl3pPr marL="665665" indent="0">
              <a:buNone/>
              <a:defRPr sz="728">
                <a:solidFill>
                  <a:schemeClr val="bg1"/>
                </a:solidFill>
              </a:defRPr>
            </a:lvl3pPr>
            <a:lvl4pPr marL="998497" indent="0">
              <a:buNone/>
              <a:defRPr sz="728">
                <a:solidFill>
                  <a:schemeClr val="bg1"/>
                </a:solidFill>
              </a:defRPr>
            </a:lvl4pPr>
            <a:lvl5pPr marL="1331330" indent="0">
              <a:buNone/>
              <a:defRPr sz="7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77853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o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18837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1966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123" y="175102"/>
            <a:ext cx="2704983" cy="26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100284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lumns FHI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9829801" y="5444192"/>
            <a:ext cx="2232280" cy="10320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6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5102352" cy="5081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83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3655" y="6607476"/>
            <a:ext cx="10950145" cy="258762"/>
          </a:xfrm>
        </p:spPr>
        <p:txBody>
          <a:bodyPr>
            <a:noAutofit/>
          </a:bodyPr>
          <a:lstStyle>
            <a:lvl1pPr marL="0" indent="0">
              <a:buNone/>
              <a:defRPr sz="728">
                <a:solidFill>
                  <a:schemeClr val="bg1"/>
                </a:solidFill>
              </a:defRPr>
            </a:lvl1pPr>
            <a:lvl2pPr marL="332832" indent="0">
              <a:buNone/>
              <a:defRPr sz="728">
                <a:solidFill>
                  <a:schemeClr val="bg1"/>
                </a:solidFill>
              </a:defRPr>
            </a:lvl2pPr>
            <a:lvl3pPr marL="665665" indent="0">
              <a:buNone/>
              <a:defRPr sz="728">
                <a:solidFill>
                  <a:schemeClr val="bg1"/>
                </a:solidFill>
              </a:defRPr>
            </a:lvl3pPr>
            <a:lvl4pPr marL="998497" indent="0">
              <a:buNone/>
              <a:defRPr sz="728">
                <a:solidFill>
                  <a:schemeClr val="bg1"/>
                </a:solidFill>
              </a:defRPr>
            </a:lvl4pPr>
            <a:lvl5pPr marL="1331330" indent="0">
              <a:buNone/>
              <a:defRPr sz="7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5720" y="5263216"/>
            <a:ext cx="218373" cy="3087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2201" y="5761941"/>
            <a:ext cx="1992313" cy="68648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7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77935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78E7E-0841-3EB6-6D42-182423F24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337534-370D-837F-4229-AD890708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D72A6-A7B7-6E59-223E-7448495E7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4942B2-5948-EEE0-439B-9C5984B14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CE3F5-EC3B-72FE-8A6B-D79C918C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20359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FHIR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9829801" y="5444192"/>
            <a:ext cx="2232280" cy="103200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165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FHIR®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10515600" cy="5081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83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3655" y="6607476"/>
            <a:ext cx="10950145" cy="258762"/>
          </a:xfrm>
        </p:spPr>
        <p:txBody>
          <a:bodyPr>
            <a:noAutofit/>
          </a:bodyPr>
          <a:lstStyle>
            <a:lvl1pPr marL="0" indent="0">
              <a:buNone/>
              <a:defRPr sz="728">
                <a:solidFill>
                  <a:schemeClr val="bg1"/>
                </a:solidFill>
              </a:defRPr>
            </a:lvl1pPr>
            <a:lvl2pPr marL="332832" indent="0">
              <a:buNone/>
              <a:defRPr sz="728">
                <a:solidFill>
                  <a:schemeClr val="bg1"/>
                </a:solidFill>
              </a:defRPr>
            </a:lvl2pPr>
            <a:lvl3pPr marL="665665" indent="0">
              <a:buNone/>
              <a:defRPr sz="728">
                <a:solidFill>
                  <a:schemeClr val="bg1"/>
                </a:solidFill>
              </a:defRPr>
            </a:lvl3pPr>
            <a:lvl4pPr marL="998497" indent="0">
              <a:buNone/>
              <a:defRPr sz="728">
                <a:solidFill>
                  <a:schemeClr val="bg1"/>
                </a:solidFill>
              </a:defRPr>
            </a:lvl4pPr>
            <a:lvl5pPr marL="1331330" indent="0">
              <a:buNone/>
              <a:defRPr sz="7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755720" y="5263216"/>
            <a:ext cx="218373" cy="308780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2201" y="5761941"/>
            <a:ext cx="1992313" cy="68648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7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59651095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DICOMwe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/>
          <p:cNvSpPr/>
          <p:nvPr userDrawn="1"/>
        </p:nvSpPr>
        <p:spPr>
          <a:xfrm>
            <a:off x="9829801" y="5444192"/>
            <a:ext cx="2232280" cy="1032004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19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DICOMweb™ Resources: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5632"/>
            <a:ext cx="5102352" cy="5081331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6598508"/>
            <a:ext cx="12192000" cy="259492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983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1"/>
          </p:nvPr>
        </p:nvSpPr>
        <p:spPr>
          <a:xfrm>
            <a:off x="403655" y="6607476"/>
            <a:ext cx="10950145" cy="258762"/>
          </a:xfrm>
        </p:spPr>
        <p:txBody>
          <a:bodyPr>
            <a:noAutofit/>
          </a:bodyPr>
          <a:lstStyle>
            <a:lvl1pPr marL="0" indent="0">
              <a:buNone/>
              <a:defRPr sz="728">
                <a:solidFill>
                  <a:schemeClr val="bg1"/>
                </a:solidFill>
              </a:defRPr>
            </a:lvl1pPr>
            <a:lvl2pPr marL="332832" indent="0">
              <a:buNone/>
              <a:defRPr sz="728">
                <a:solidFill>
                  <a:schemeClr val="bg1"/>
                </a:solidFill>
              </a:defRPr>
            </a:lvl2pPr>
            <a:lvl3pPr marL="665665" indent="0">
              <a:buNone/>
              <a:defRPr sz="728">
                <a:solidFill>
                  <a:schemeClr val="bg1"/>
                </a:solidFill>
              </a:defRPr>
            </a:lvl3pPr>
            <a:lvl4pPr marL="998497" indent="0">
              <a:buNone/>
              <a:defRPr sz="728">
                <a:solidFill>
                  <a:schemeClr val="bg1"/>
                </a:solidFill>
              </a:defRPr>
            </a:lvl4pPr>
            <a:lvl5pPr marL="1331330" indent="0">
              <a:buNone/>
              <a:defRPr sz="728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982201" y="5761941"/>
            <a:ext cx="1992313" cy="686486"/>
          </a:xfrm>
        </p:spPr>
        <p:txBody>
          <a:bodyPr lIns="0" tIns="0" r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874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pPr lvl="0"/>
            <a:r>
              <a:rPr lang="en-US" dirty="0"/>
              <a:t>Content</a:t>
            </a:r>
          </a:p>
        </p:txBody>
      </p:sp>
      <p:pic>
        <p:nvPicPr>
          <p:cNvPr id="10" name="Picture 2" descr="Image result for x ray icon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615382" y="5304742"/>
            <a:ext cx="282512" cy="282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86468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All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591018"/>
            <a:ext cx="12192000" cy="6266982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3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6490276"/>
            <a:ext cx="12192000" cy="188370"/>
          </a:xfrm>
          <a:prstGeom prst="rect">
            <a:avLst/>
          </a:prstGeom>
          <a:solidFill>
            <a:srgbClr val="FCE3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83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43753"/>
            <a:ext cx="10515600" cy="886732"/>
          </a:xfrm>
          <a:prstGeom prst="rect">
            <a:avLst/>
          </a:prstGeom>
        </p:spPr>
        <p:txBody>
          <a:bodyPr/>
          <a:lstStyle>
            <a:lvl1pPr algn="l">
              <a:defRPr sz="1966">
                <a:solidFill>
                  <a:srgbClr val="0091B9"/>
                </a:solidFill>
                <a:latin typeface="Calibri" charset="0"/>
                <a:ea typeface="Calibri" charset="0"/>
                <a:cs typeface="Calibri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5123" y="175102"/>
            <a:ext cx="2704983" cy="267820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1"/>
          </p:nvPr>
        </p:nvSpPr>
        <p:spPr>
          <a:xfrm>
            <a:off x="838199" y="1997076"/>
            <a:ext cx="10515600" cy="4359252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27583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340" y="1107716"/>
            <a:ext cx="10607451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17AA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8340" y="2250717"/>
            <a:ext cx="5021568" cy="3971636"/>
          </a:xfrm>
          <a:prstGeom prst="rect">
            <a:avLst/>
          </a:prstGeom>
        </p:spPr>
        <p:txBody>
          <a:bodyPr>
            <a:normAutofit/>
          </a:bodyPr>
          <a:lstStyle>
            <a:lvl1pPr marL="186386" indent="-186386">
              <a:lnSpc>
                <a:spcPct val="90000"/>
              </a:lnSpc>
              <a:defRPr sz="1553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553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553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553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553">
                <a:solidFill>
                  <a:schemeClr val="tx1"/>
                </a:solidFill>
              </a:defRPr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76759" y="2250717"/>
            <a:ext cx="5389034" cy="3971636"/>
          </a:xfrm>
          <a:prstGeom prst="rect">
            <a:avLst/>
          </a:prstGeom>
        </p:spPr>
        <p:txBody>
          <a:bodyPr>
            <a:normAutofit/>
          </a:bodyPr>
          <a:lstStyle>
            <a:lvl1pPr marL="186386" indent="-186386">
              <a:lnSpc>
                <a:spcPct val="80000"/>
              </a:lnSpc>
              <a:defRPr sz="1553">
                <a:solidFill>
                  <a:schemeClr val="tx1"/>
                </a:solidFill>
              </a:defRPr>
            </a:lvl1pPr>
            <a:lvl2pPr>
              <a:lnSpc>
                <a:spcPct val="80000"/>
              </a:lnSpc>
              <a:defRPr sz="1553">
                <a:solidFill>
                  <a:schemeClr val="tx1"/>
                </a:solidFill>
              </a:defRPr>
            </a:lvl2pPr>
            <a:lvl3pPr>
              <a:lnSpc>
                <a:spcPct val="80000"/>
              </a:lnSpc>
              <a:defRPr sz="1553">
                <a:solidFill>
                  <a:schemeClr val="tx1"/>
                </a:solidFill>
              </a:defRPr>
            </a:lvl3pPr>
            <a:lvl4pPr>
              <a:lnSpc>
                <a:spcPct val="80000"/>
              </a:lnSpc>
              <a:defRPr sz="1553">
                <a:solidFill>
                  <a:schemeClr val="tx1"/>
                </a:solidFill>
              </a:defRPr>
            </a:lvl4pPr>
            <a:lvl5pPr>
              <a:lnSpc>
                <a:spcPct val="80000"/>
              </a:lnSpc>
              <a:defRPr sz="1553">
                <a:solidFill>
                  <a:schemeClr val="tx1"/>
                </a:solidFill>
              </a:defRPr>
            </a:lvl5pPr>
            <a:lvl6pPr>
              <a:defRPr sz="1553"/>
            </a:lvl6pPr>
            <a:lvl7pPr>
              <a:defRPr sz="1553"/>
            </a:lvl7pPr>
            <a:lvl8pPr>
              <a:defRPr sz="1553"/>
            </a:lvl8pPr>
            <a:lvl9pPr>
              <a:defRPr sz="1553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408841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op Logo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6"/>
          </a:xfrm>
          <a:prstGeom prst="rect">
            <a:avLst/>
          </a:prstGeom>
        </p:spPr>
        <p:txBody>
          <a:bodyPr/>
          <a:lstStyle/>
          <a:p>
            <a:fld id="{FAEE2A64-31A5-4E6F-A42D-E9B3A933A2E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401595" y="1295402"/>
            <a:ext cx="11485605" cy="714375"/>
          </a:xfrm>
        </p:spPr>
        <p:txBody>
          <a:bodyPr/>
          <a:lstStyle>
            <a:lvl1pPr marL="0" indent="0" algn="l">
              <a:buNone/>
              <a:defRPr b="1" i="0" cap="none" baseline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01595" y="2133600"/>
            <a:ext cx="11485605" cy="4419600"/>
          </a:xfrm>
        </p:spPr>
        <p:txBody>
          <a:bodyPr/>
          <a:lstStyle>
            <a:lvl1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1pPr>
            <a:lvl2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>
                <a:latin typeface="+mn-lt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89603626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_Duo_266.jpg"/>
          <p:cNvPicPr>
            <a:picLocks noChangeAspect="1"/>
          </p:cNvPicPr>
          <p:nvPr userDrawn="1"/>
        </p:nvPicPr>
        <p:blipFill>
          <a:blip r:embed="rId2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B3126-25FB-F241-9D08-EF0C3CBFF311}" type="datetimeFigureOut">
              <a:rPr lang="en-US" smtClean="0"/>
              <a:pPr/>
              <a:t>11/17/2023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A07176-4D28-144C-AB30-ACED7F44A3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4020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7939C3E-B5AB-4E49-A695-631B6560CA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06971" y="6366884"/>
            <a:ext cx="3338286" cy="290286"/>
          </a:xfrm>
          <a:prstGeom prst="rect">
            <a:avLst/>
          </a:prstGeom>
        </p:spPr>
      </p:pic>
      <p:grpSp>
        <p:nvGrpSpPr>
          <p:cNvPr id="8" name="Graphic 4">
            <a:extLst>
              <a:ext uri="{FF2B5EF4-FFF2-40B4-BE49-F238E27FC236}">
                <a16:creationId xmlns:a16="http://schemas.microsoft.com/office/drawing/2014/main" id="{A9D83B11-0DA6-49F0-9208-EACD7017A656}"/>
              </a:ext>
            </a:extLst>
          </p:cNvPr>
          <p:cNvGrpSpPr/>
          <p:nvPr userDrawn="1"/>
        </p:nvGrpSpPr>
        <p:grpSpPr>
          <a:xfrm>
            <a:off x="-4653872" y="-1698171"/>
            <a:ext cx="8979131" cy="8766628"/>
            <a:chOff x="4781592" y="2447357"/>
            <a:chExt cx="231299" cy="225825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7562A5B4-B233-4F86-95EC-9DA1D413EE68}"/>
                </a:ext>
              </a:extLst>
            </p:cNvPr>
            <p:cNvSpPr/>
            <p:nvPr/>
          </p:nvSpPr>
          <p:spPr>
            <a:xfrm>
              <a:off x="4803267" y="2447357"/>
              <a:ext cx="189368" cy="155740"/>
            </a:xfrm>
            <a:custGeom>
              <a:avLst/>
              <a:gdLst>
                <a:gd name="connsiteX0" fmla="*/ 188887 w 189368"/>
                <a:gd name="connsiteY0" fmla="*/ 85255 h 155740"/>
                <a:gd name="connsiteX1" fmla="*/ 85255 w 189368"/>
                <a:gd name="connsiteY1" fmla="*/ 483 h 155740"/>
                <a:gd name="connsiteX2" fmla="*/ 483 w 189368"/>
                <a:gd name="connsiteY2" fmla="*/ 104115 h 155740"/>
                <a:gd name="connsiteX3" fmla="*/ 12484 w 189368"/>
                <a:gd name="connsiteY3" fmla="*/ 141548 h 155740"/>
                <a:gd name="connsiteX4" fmla="*/ 77445 w 189368"/>
                <a:gd name="connsiteY4" fmla="*/ 101257 h 155740"/>
                <a:gd name="connsiteX5" fmla="*/ 166980 w 189368"/>
                <a:gd name="connsiteY5" fmla="*/ 155740 h 155740"/>
                <a:gd name="connsiteX6" fmla="*/ 188887 w 189368"/>
                <a:gd name="connsiteY6" fmla="*/ 85255 h 155740"/>
                <a:gd name="connsiteX7" fmla="*/ 100209 w 189368"/>
                <a:gd name="connsiteY7" fmla="*/ 41916 h 155740"/>
                <a:gd name="connsiteX8" fmla="*/ 21247 w 189368"/>
                <a:gd name="connsiteY8" fmla="*/ 69825 h 155740"/>
                <a:gd name="connsiteX9" fmla="*/ 101162 w 189368"/>
                <a:gd name="connsiteY9" fmla="*/ 20676 h 155740"/>
                <a:gd name="connsiteX10" fmla="*/ 173361 w 189368"/>
                <a:gd name="connsiteY10" fmla="*/ 79159 h 155740"/>
                <a:gd name="connsiteX11" fmla="*/ 100209 w 189368"/>
                <a:gd name="connsiteY11" fmla="*/ 41916 h 1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368" h="155740">
                  <a:moveTo>
                    <a:pt x="188887" y="85255"/>
                  </a:moveTo>
                  <a:cubicBezTo>
                    <a:pt x="183648" y="33249"/>
                    <a:pt x="137262" y="-4756"/>
                    <a:pt x="85255" y="483"/>
                  </a:cubicBezTo>
                  <a:cubicBezTo>
                    <a:pt x="33249" y="5721"/>
                    <a:pt x="-4756" y="52108"/>
                    <a:pt x="483" y="104115"/>
                  </a:cubicBezTo>
                  <a:cubicBezTo>
                    <a:pt x="1816" y="117735"/>
                    <a:pt x="6102" y="130404"/>
                    <a:pt x="12484" y="141548"/>
                  </a:cubicBezTo>
                  <a:cubicBezTo>
                    <a:pt x="26295" y="119640"/>
                    <a:pt x="49727" y="104019"/>
                    <a:pt x="77445" y="101257"/>
                  </a:cubicBezTo>
                  <a:cubicBezTo>
                    <a:pt x="116973" y="97257"/>
                    <a:pt x="152978" y="120498"/>
                    <a:pt x="166980" y="155740"/>
                  </a:cubicBezTo>
                  <a:cubicBezTo>
                    <a:pt x="182982" y="136785"/>
                    <a:pt x="191554" y="111830"/>
                    <a:pt x="188887" y="85255"/>
                  </a:cubicBezTo>
                  <a:close/>
                  <a:moveTo>
                    <a:pt x="100209" y="41916"/>
                  </a:moveTo>
                  <a:cubicBezTo>
                    <a:pt x="53251" y="41154"/>
                    <a:pt x="21247" y="69825"/>
                    <a:pt x="21247" y="69825"/>
                  </a:cubicBezTo>
                  <a:cubicBezTo>
                    <a:pt x="21247" y="69825"/>
                    <a:pt x="35058" y="18961"/>
                    <a:pt x="101162" y="20676"/>
                  </a:cubicBezTo>
                  <a:cubicBezTo>
                    <a:pt x="157455" y="22104"/>
                    <a:pt x="173361" y="79159"/>
                    <a:pt x="173361" y="79159"/>
                  </a:cubicBezTo>
                  <a:cubicBezTo>
                    <a:pt x="173361" y="79159"/>
                    <a:pt x="139929" y="42583"/>
                    <a:pt x="100209" y="41916"/>
                  </a:cubicBezTo>
                  <a:close/>
                </a:path>
              </a:pathLst>
            </a:custGeom>
            <a:solidFill>
              <a:srgbClr val="57A3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9C65C63A-7AB6-42EE-BB73-8033A5602664}"/>
                </a:ext>
              </a:extLst>
            </p:cNvPr>
            <p:cNvSpPr/>
            <p:nvPr/>
          </p:nvSpPr>
          <p:spPr>
            <a:xfrm>
              <a:off x="4828889" y="2482581"/>
              <a:ext cx="184002" cy="190601"/>
            </a:xfrm>
            <a:custGeom>
              <a:avLst/>
              <a:gdLst>
                <a:gd name="connsiteX0" fmla="*/ 125159 w 184002"/>
                <a:gd name="connsiteY0" fmla="*/ 7264 h 190601"/>
                <a:gd name="connsiteX1" fmla="*/ 86201 w 184002"/>
                <a:gd name="connsiteY1" fmla="*/ 25 h 190601"/>
                <a:gd name="connsiteX2" fmla="*/ 90964 w 184002"/>
                <a:gd name="connsiteY2" fmla="*/ 76891 h 190601"/>
                <a:gd name="connsiteX3" fmla="*/ 0 w 184002"/>
                <a:gd name="connsiteY3" fmla="*/ 130327 h 190601"/>
                <a:gd name="connsiteX4" fmla="*/ 52007 w 184002"/>
                <a:gd name="connsiteY4" fmla="*/ 183286 h 190601"/>
                <a:gd name="connsiteX5" fmla="*/ 176689 w 184002"/>
                <a:gd name="connsiteY5" fmla="*/ 131851 h 190601"/>
                <a:gd name="connsiteX6" fmla="*/ 125159 w 184002"/>
                <a:gd name="connsiteY6" fmla="*/ 7264 h 190601"/>
                <a:gd name="connsiteX7" fmla="*/ 152114 w 184002"/>
                <a:gd name="connsiteY7" fmla="*/ 131946 h 190601"/>
                <a:gd name="connsiteX8" fmla="*/ 65818 w 184002"/>
                <a:gd name="connsiteY8" fmla="*/ 168141 h 190601"/>
                <a:gd name="connsiteX9" fmla="*/ 133731 w 184002"/>
                <a:gd name="connsiteY9" fmla="*/ 120992 h 190601"/>
                <a:gd name="connsiteX10" fmla="*/ 146590 w 184002"/>
                <a:gd name="connsiteY10" fmla="*/ 37648 h 190601"/>
                <a:gd name="connsiteX11" fmla="*/ 152114 w 184002"/>
                <a:gd name="connsiteY11" fmla="*/ 131946 h 1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002" h="190601">
                  <a:moveTo>
                    <a:pt x="125159" y="7264"/>
                  </a:moveTo>
                  <a:cubicBezTo>
                    <a:pt x="112395" y="1930"/>
                    <a:pt x="99155" y="-261"/>
                    <a:pt x="86201" y="25"/>
                  </a:cubicBezTo>
                  <a:cubicBezTo>
                    <a:pt x="99060" y="22789"/>
                    <a:pt x="101727" y="50888"/>
                    <a:pt x="90964" y="76891"/>
                  </a:cubicBezTo>
                  <a:cubicBezTo>
                    <a:pt x="75629" y="113848"/>
                    <a:pt x="37814" y="134708"/>
                    <a:pt x="0" y="130327"/>
                  </a:cubicBezTo>
                  <a:cubicBezTo>
                    <a:pt x="9144" y="153472"/>
                    <a:pt x="27242" y="172999"/>
                    <a:pt x="52007" y="183286"/>
                  </a:cubicBezTo>
                  <a:cubicBezTo>
                    <a:pt x="100679" y="203479"/>
                    <a:pt x="156401" y="180428"/>
                    <a:pt x="176689" y="131851"/>
                  </a:cubicBezTo>
                  <a:cubicBezTo>
                    <a:pt x="196882" y="83273"/>
                    <a:pt x="173831" y="27457"/>
                    <a:pt x="125159" y="7264"/>
                  </a:cubicBezTo>
                  <a:close/>
                  <a:moveTo>
                    <a:pt x="152114" y="131946"/>
                  </a:moveTo>
                  <a:cubicBezTo>
                    <a:pt x="124016" y="181190"/>
                    <a:pt x="65818" y="168141"/>
                    <a:pt x="65818" y="168141"/>
                  </a:cubicBezTo>
                  <a:cubicBezTo>
                    <a:pt x="65818" y="168141"/>
                    <a:pt x="114205" y="155949"/>
                    <a:pt x="133731" y="120992"/>
                  </a:cubicBezTo>
                  <a:cubicBezTo>
                    <a:pt x="156877" y="79749"/>
                    <a:pt x="146590" y="37648"/>
                    <a:pt x="146590" y="37648"/>
                  </a:cubicBezTo>
                  <a:cubicBezTo>
                    <a:pt x="146590" y="37648"/>
                    <a:pt x="185166" y="74129"/>
                    <a:pt x="152114" y="131946"/>
                  </a:cubicBezTo>
                  <a:close/>
                </a:path>
              </a:pathLst>
            </a:custGeom>
            <a:solidFill>
              <a:srgbClr val="F2893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4B6E94A-CB29-4F9E-B267-E6527731A67D}"/>
                </a:ext>
              </a:extLst>
            </p:cNvPr>
            <p:cNvSpPr/>
            <p:nvPr/>
          </p:nvSpPr>
          <p:spPr>
            <a:xfrm>
              <a:off x="4781592" y="2481923"/>
              <a:ext cx="180360" cy="190568"/>
            </a:xfrm>
            <a:custGeom>
              <a:avLst/>
              <a:gdLst>
                <a:gd name="connsiteX0" fmla="*/ 110352 w 180360"/>
                <a:gd name="connsiteY0" fmla="*/ 106125 h 190568"/>
                <a:gd name="connsiteX1" fmla="*/ 106542 w 180360"/>
                <a:gd name="connsiteY1" fmla="*/ 683 h 190568"/>
                <a:gd name="connsiteX2" fmla="*/ 35200 w 180360"/>
                <a:gd name="connsiteY2" fmla="*/ 21257 h 190568"/>
                <a:gd name="connsiteX3" fmla="*/ 21388 w 180360"/>
                <a:gd name="connsiteY3" fmla="*/ 155369 h 190568"/>
                <a:gd name="connsiteX4" fmla="*/ 155500 w 180360"/>
                <a:gd name="connsiteY4" fmla="*/ 169181 h 190568"/>
                <a:gd name="connsiteX5" fmla="*/ 180361 w 180360"/>
                <a:gd name="connsiteY5" fmla="*/ 138320 h 190568"/>
                <a:gd name="connsiteX6" fmla="*/ 110352 w 180360"/>
                <a:gd name="connsiteY6" fmla="*/ 106125 h 190568"/>
                <a:gd name="connsiteX7" fmla="*/ 32914 w 180360"/>
                <a:gd name="connsiteY7" fmla="*/ 133748 h 190568"/>
                <a:gd name="connsiteX8" fmla="*/ 42058 w 180360"/>
                <a:gd name="connsiteY8" fmla="*/ 40688 h 190568"/>
                <a:gd name="connsiteX9" fmla="*/ 51297 w 180360"/>
                <a:gd name="connsiteY9" fmla="*/ 122794 h 190568"/>
                <a:gd name="connsiteX10" fmla="*/ 118543 w 180360"/>
                <a:gd name="connsiteY10" fmla="*/ 173657 h 190568"/>
                <a:gd name="connsiteX11" fmla="*/ 32914 w 180360"/>
                <a:gd name="connsiteY11" fmla="*/ 133748 h 19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60" h="190568">
                  <a:moveTo>
                    <a:pt x="110352" y="106125"/>
                  </a:moveTo>
                  <a:cubicBezTo>
                    <a:pt x="85111" y="75074"/>
                    <a:pt x="84730" y="31925"/>
                    <a:pt x="106542" y="683"/>
                  </a:cubicBezTo>
                  <a:cubicBezTo>
                    <a:pt x="81777" y="-2269"/>
                    <a:pt x="55964" y="4303"/>
                    <a:pt x="35200" y="21257"/>
                  </a:cubicBezTo>
                  <a:cubicBezTo>
                    <a:pt x="-5663" y="54500"/>
                    <a:pt x="-11854" y="114507"/>
                    <a:pt x="21388" y="155369"/>
                  </a:cubicBezTo>
                  <a:cubicBezTo>
                    <a:pt x="54631" y="196232"/>
                    <a:pt x="114638" y="202423"/>
                    <a:pt x="155500" y="169181"/>
                  </a:cubicBezTo>
                  <a:cubicBezTo>
                    <a:pt x="166168" y="160513"/>
                    <a:pt x="174455" y="149940"/>
                    <a:pt x="180361" y="138320"/>
                  </a:cubicBezTo>
                  <a:cubicBezTo>
                    <a:pt x="154167" y="138891"/>
                    <a:pt x="128164" y="127937"/>
                    <a:pt x="110352" y="106125"/>
                  </a:cubicBezTo>
                  <a:close/>
                  <a:moveTo>
                    <a:pt x="32914" y="133748"/>
                  </a:moveTo>
                  <a:cubicBezTo>
                    <a:pt x="3005" y="85646"/>
                    <a:pt x="42058" y="40688"/>
                    <a:pt x="42058" y="40688"/>
                  </a:cubicBezTo>
                  <a:cubicBezTo>
                    <a:pt x="42058" y="40688"/>
                    <a:pt x="29866" y="89075"/>
                    <a:pt x="51297" y="122794"/>
                  </a:cubicBezTo>
                  <a:cubicBezTo>
                    <a:pt x="76633" y="162704"/>
                    <a:pt x="118543" y="173657"/>
                    <a:pt x="118543" y="173657"/>
                  </a:cubicBezTo>
                  <a:cubicBezTo>
                    <a:pt x="118543" y="173657"/>
                    <a:pt x="68156" y="190231"/>
                    <a:pt x="32914" y="133748"/>
                  </a:cubicBezTo>
                  <a:close/>
                </a:path>
              </a:pathLst>
            </a:custGeom>
            <a:solidFill>
              <a:srgbClr val="464FA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96BBFD08-A75F-4809-BD66-6985009DAF9C}"/>
                </a:ext>
              </a:extLst>
            </p:cNvPr>
            <p:cNvSpPr/>
            <p:nvPr/>
          </p:nvSpPr>
          <p:spPr>
            <a:xfrm>
              <a:off x="4803641" y="2447411"/>
              <a:ext cx="103257" cy="141493"/>
            </a:xfrm>
            <a:custGeom>
              <a:avLst/>
              <a:gdLst>
                <a:gd name="connsiteX0" fmla="*/ 103257 w 103257"/>
                <a:gd name="connsiteY0" fmla="*/ 42148 h 141493"/>
                <a:gd name="connsiteX1" fmla="*/ 100209 w 103257"/>
                <a:gd name="connsiteY1" fmla="*/ 41958 h 141493"/>
                <a:gd name="connsiteX2" fmla="*/ 21247 w 103257"/>
                <a:gd name="connsiteY2" fmla="*/ 69771 h 141493"/>
                <a:gd name="connsiteX3" fmla="*/ 101162 w 103257"/>
                <a:gd name="connsiteY3" fmla="*/ 20622 h 141493"/>
                <a:gd name="connsiteX4" fmla="*/ 103257 w 103257"/>
                <a:gd name="connsiteY4" fmla="*/ 20812 h 141493"/>
                <a:gd name="connsiteX5" fmla="*/ 103257 w 103257"/>
                <a:gd name="connsiteY5" fmla="*/ 429 h 141493"/>
                <a:gd name="connsiteX6" fmla="*/ 85255 w 103257"/>
                <a:gd name="connsiteY6" fmla="*/ 429 h 141493"/>
                <a:gd name="connsiteX7" fmla="*/ 483 w 103257"/>
                <a:gd name="connsiteY7" fmla="*/ 104061 h 141493"/>
                <a:gd name="connsiteX8" fmla="*/ 12484 w 103257"/>
                <a:gd name="connsiteY8" fmla="*/ 141494 h 141493"/>
                <a:gd name="connsiteX9" fmla="*/ 77445 w 103257"/>
                <a:gd name="connsiteY9" fmla="*/ 101203 h 141493"/>
                <a:gd name="connsiteX10" fmla="*/ 103257 w 103257"/>
                <a:gd name="connsiteY10" fmla="*/ 102537 h 141493"/>
                <a:gd name="connsiteX11" fmla="*/ 103257 w 103257"/>
                <a:gd name="connsiteY11" fmla="*/ 42148 h 14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257" h="141493">
                  <a:moveTo>
                    <a:pt x="103257" y="42148"/>
                  </a:moveTo>
                  <a:cubicBezTo>
                    <a:pt x="102210" y="42053"/>
                    <a:pt x="101162" y="41958"/>
                    <a:pt x="100209" y="41958"/>
                  </a:cubicBezTo>
                  <a:cubicBezTo>
                    <a:pt x="53251" y="41100"/>
                    <a:pt x="21247" y="69771"/>
                    <a:pt x="21247" y="69771"/>
                  </a:cubicBezTo>
                  <a:cubicBezTo>
                    <a:pt x="21247" y="69771"/>
                    <a:pt x="35058" y="18907"/>
                    <a:pt x="101162" y="20622"/>
                  </a:cubicBezTo>
                  <a:cubicBezTo>
                    <a:pt x="101924" y="20622"/>
                    <a:pt x="102591" y="20812"/>
                    <a:pt x="103257" y="20812"/>
                  </a:cubicBezTo>
                  <a:lnTo>
                    <a:pt x="103257" y="429"/>
                  </a:lnTo>
                  <a:cubicBezTo>
                    <a:pt x="97352" y="-143"/>
                    <a:pt x="91351" y="-143"/>
                    <a:pt x="85255" y="429"/>
                  </a:cubicBezTo>
                  <a:cubicBezTo>
                    <a:pt x="33249" y="5667"/>
                    <a:pt x="-4756" y="52054"/>
                    <a:pt x="483" y="104061"/>
                  </a:cubicBezTo>
                  <a:cubicBezTo>
                    <a:pt x="1816" y="117681"/>
                    <a:pt x="6102" y="130350"/>
                    <a:pt x="12484" y="141494"/>
                  </a:cubicBezTo>
                  <a:cubicBezTo>
                    <a:pt x="26295" y="119586"/>
                    <a:pt x="49727" y="103965"/>
                    <a:pt x="77445" y="101203"/>
                  </a:cubicBezTo>
                  <a:cubicBezTo>
                    <a:pt x="86303" y="100346"/>
                    <a:pt x="94971" y="100822"/>
                    <a:pt x="103257" y="102537"/>
                  </a:cubicBezTo>
                  <a:lnTo>
                    <a:pt x="103257" y="42148"/>
                  </a:lnTo>
                  <a:close/>
                </a:path>
              </a:pathLst>
            </a:custGeom>
            <a:solidFill>
              <a:srgbClr val="57A34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5EE0128-91DC-4DCC-8020-E67D05B3F1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47260" y="752569"/>
            <a:ext cx="592074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BC808A-A465-4F02-8281-D9EB43465E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47260" y="3232244"/>
            <a:ext cx="5920740" cy="165576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04E5DAB-84D9-4125-853B-5B83C8DE371D}"/>
              </a:ext>
            </a:extLst>
          </p:cNvPr>
          <p:cNvCxnSpPr>
            <a:cxnSpLocks/>
          </p:cNvCxnSpPr>
          <p:nvPr userDrawn="1"/>
        </p:nvCxnSpPr>
        <p:spPr>
          <a:xfrm>
            <a:off x="4747260" y="3151621"/>
            <a:ext cx="6924890" cy="0"/>
          </a:xfrm>
          <a:prstGeom prst="line">
            <a:avLst/>
          </a:prstGeom>
          <a:ln w="25400">
            <a:solidFill>
              <a:srgbClr val="57A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7186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fade/>
      </p:transition>
    </mc:Choice>
    <mc:Fallback xmlns="">
      <p:transition spd="slow" advClick="0" advTm="20000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34A70-373F-4254-AA42-366F7BB2F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522CF-73EA-401E-B9DC-B0560BE48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8D6903-6A54-4057-B1E9-7D35AA7D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64910"/>
            <a:ext cx="2743200" cy="365125"/>
          </a:xfrm>
          <a:prstGeom prst="rect">
            <a:avLst/>
          </a:prstGeom>
        </p:spPr>
        <p:txBody>
          <a:bodyPr/>
          <a:lstStyle/>
          <a:p>
            <a:fld id="{191BDB65-48D9-4077-82D0-59C09678B8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5037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fade/>
      </p:transition>
    </mc:Choice>
    <mc:Fallback xmlns="">
      <p:transition spd="slow" advClick="0" advTm="20000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0A33-851D-4EDB-B496-F2405A56EC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CBD086-9F6B-4778-B22C-F811A85EE2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748EE-3AB5-4977-BBDA-CC68B8B5C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64910"/>
            <a:ext cx="2743200" cy="365125"/>
          </a:xfrm>
          <a:prstGeom prst="rect">
            <a:avLst/>
          </a:prstGeom>
        </p:spPr>
        <p:txBody>
          <a:bodyPr/>
          <a:lstStyle/>
          <a:p>
            <a:fld id="{191BDB65-48D9-4077-82D0-59C09678B8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41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fade/>
      </p:transition>
    </mc:Choice>
    <mc:Fallback xmlns="">
      <p:transition spd="slow" advClick="0" advTm="20000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FD954-C3FA-4A17-A4EF-2E336D66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A164E1-A42B-4CEA-AB0A-5A64E0E35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64910"/>
            <a:ext cx="2743200" cy="365125"/>
          </a:xfrm>
          <a:prstGeom prst="rect">
            <a:avLst/>
          </a:prstGeom>
        </p:spPr>
        <p:txBody>
          <a:bodyPr/>
          <a:lstStyle/>
          <a:p>
            <a:fld id="{191BDB65-48D9-4077-82D0-59C09678B8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19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fade/>
      </p:transition>
    </mc:Choice>
    <mc:Fallback xmlns="">
      <p:transition spd="slow" advClick="0" advTm="200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BD6FB-82E7-7C7B-BFDD-12870EF68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97C3B9-CB12-1366-073E-515ECA6431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77726-F615-DAEF-B3B9-272882795A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79E1B-F951-1346-D858-E0AC8A69A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54320-87A0-2849-2959-75B9619CA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2ACA4B-4E26-3B1C-DCFB-9FE30FDC9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24792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91B413-12F6-44D1-8EE8-8A356886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15400" y="6264910"/>
            <a:ext cx="2743200" cy="365125"/>
          </a:xfrm>
          <a:prstGeom prst="rect">
            <a:avLst/>
          </a:prstGeom>
        </p:spPr>
        <p:txBody>
          <a:bodyPr/>
          <a:lstStyle/>
          <a:p>
            <a:fld id="{191BDB65-48D9-4077-82D0-59C09678B829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25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fade/>
      </p:transition>
    </mc:Choice>
    <mc:Fallback xmlns="">
      <p:transition spd="slow" advClick="0" advTm="200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9D5E-6B1F-E03B-63DF-37457012F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50A934-BFBA-0C34-5E00-1D9EF0764A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062F5-EEC6-01D1-AECA-B215BFB7A7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FE7DA-D048-9FDE-271B-FCF43F011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2A1B29-51EB-01CE-A979-BC1330B56B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AC4A50-DBC1-2E2D-BDF1-F8B91AF3C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8865BD-31EE-75C3-8457-F31DABE94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DEB7D5-A907-9EF1-5013-AD6DBCCB4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106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FE384-3487-6FF3-F063-10BB74AAE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C3171-94BC-492F-E4B0-5656B0F69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A41EE-7A83-7F85-2A26-15651C6F7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E5B9923-5712-7825-FE9F-64A62FB4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4974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537072-AA39-6B72-591B-E99CEFF74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130A1F-C5C1-4890-22D9-B4F84B71D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E650A-8C53-1188-3EA6-DAA56AD46E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7151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B9A82-4E6D-9A66-3E6A-A7636090C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6F2E98-40FE-212A-2622-74D810E733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0399C-02BB-46D3-0954-C8B5C9EDF6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FB537-B561-7316-5A20-A9372AB339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73D2D5-A3F8-6EFF-CCC0-9165C00B0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BCA915-04EC-22CC-6215-1A5B64E9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134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690D7-EA3C-24F6-A8CB-BE8E8BFD6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A8E492-4F24-D9F7-0625-5DD04FDBEA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3E0B28-847A-6AA1-00F6-7984788D30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46EF7E-BBF0-8086-30ED-2F28D79C3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4F848E-035F-9C56-FD49-320854B06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C50323-CC8A-4D4D-35A2-C6B1EB1F5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40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image" Target="../media/image1.jpeg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slideLayout" Target="../slideLayouts/slideLayout38.xml"/><Relationship Id="rId7" Type="http://schemas.openxmlformats.org/officeDocument/2006/relationships/image" Target="../media/image5.png"/><Relationship Id="rId2" Type="http://schemas.openxmlformats.org/officeDocument/2006/relationships/slideLayout" Target="../slideLayouts/slideLayout37.xml"/><Relationship Id="rId1" Type="http://schemas.openxmlformats.org/officeDocument/2006/relationships/slideLayout" Target="../slideLayouts/slideLayout36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40.xml"/><Relationship Id="rId4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68D0D5-CCB8-EA97-0D37-FF959FFCD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92299-9823-F8F2-8733-07AB503522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9E9801-34A7-85AA-7461-9F1B5DAD94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238D36-661C-481C-ADF8-3F80DD241742}" type="datetimeFigureOut">
              <a:rPr lang="en-US" smtClean="0"/>
              <a:t>11/17/2023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AE1C89-DA88-83D2-BB6A-0DF3FB191A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1CD27-7A7B-033E-5E49-49A48216E1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83157A-B4F5-4252-922A-79F2C75AE61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1637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_Duo_266.jpg"/>
          <p:cNvPicPr>
            <a:picLocks noChangeAspect="1"/>
          </p:cNvPicPr>
          <p:nvPr/>
        </p:nvPicPr>
        <p:blipFill>
          <a:blip r:embed="rId26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UNCLASSIFIED/FOR OFFICIAL USE ONLY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2E0B2B-33D2-4E1A-813E-FACD8D95CB5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3964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aphic 4">
            <a:extLst>
              <a:ext uri="{FF2B5EF4-FFF2-40B4-BE49-F238E27FC236}">
                <a16:creationId xmlns:a16="http://schemas.microsoft.com/office/drawing/2014/main" id="{6FB7B385-195D-4240-BBB9-FC54F67CDAD7}"/>
              </a:ext>
            </a:extLst>
          </p:cNvPr>
          <p:cNvGrpSpPr/>
          <p:nvPr userDrawn="1"/>
        </p:nvGrpSpPr>
        <p:grpSpPr>
          <a:xfrm>
            <a:off x="8126735" y="-798286"/>
            <a:ext cx="8696678" cy="8490858"/>
            <a:chOff x="4781592" y="2447357"/>
            <a:chExt cx="231299" cy="225825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ACF02F1C-6ACE-411F-B4A1-B81D2785F59F}"/>
                </a:ext>
              </a:extLst>
            </p:cNvPr>
            <p:cNvSpPr/>
            <p:nvPr/>
          </p:nvSpPr>
          <p:spPr>
            <a:xfrm>
              <a:off x="4803267" y="2447357"/>
              <a:ext cx="189368" cy="155740"/>
            </a:xfrm>
            <a:custGeom>
              <a:avLst/>
              <a:gdLst>
                <a:gd name="connsiteX0" fmla="*/ 188887 w 189368"/>
                <a:gd name="connsiteY0" fmla="*/ 85255 h 155740"/>
                <a:gd name="connsiteX1" fmla="*/ 85255 w 189368"/>
                <a:gd name="connsiteY1" fmla="*/ 483 h 155740"/>
                <a:gd name="connsiteX2" fmla="*/ 483 w 189368"/>
                <a:gd name="connsiteY2" fmla="*/ 104115 h 155740"/>
                <a:gd name="connsiteX3" fmla="*/ 12484 w 189368"/>
                <a:gd name="connsiteY3" fmla="*/ 141548 h 155740"/>
                <a:gd name="connsiteX4" fmla="*/ 77445 w 189368"/>
                <a:gd name="connsiteY4" fmla="*/ 101257 h 155740"/>
                <a:gd name="connsiteX5" fmla="*/ 166980 w 189368"/>
                <a:gd name="connsiteY5" fmla="*/ 155740 h 155740"/>
                <a:gd name="connsiteX6" fmla="*/ 188887 w 189368"/>
                <a:gd name="connsiteY6" fmla="*/ 85255 h 155740"/>
                <a:gd name="connsiteX7" fmla="*/ 100209 w 189368"/>
                <a:gd name="connsiteY7" fmla="*/ 41916 h 155740"/>
                <a:gd name="connsiteX8" fmla="*/ 21247 w 189368"/>
                <a:gd name="connsiteY8" fmla="*/ 69825 h 155740"/>
                <a:gd name="connsiteX9" fmla="*/ 101162 w 189368"/>
                <a:gd name="connsiteY9" fmla="*/ 20676 h 155740"/>
                <a:gd name="connsiteX10" fmla="*/ 173361 w 189368"/>
                <a:gd name="connsiteY10" fmla="*/ 79159 h 155740"/>
                <a:gd name="connsiteX11" fmla="*/ 100209 w 189368"/>
                <a:gd name="connsiteY11" fmla="*/ 41916 h 155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9368" h="155740">
                  <a:moveTo>
                    <a:pt x="188887" y="85255"/>
                  </a:moveTo>
                  <a:cubicBezTo>
                    <a:pt x="183648" y="33249"/>
                    <a:pt x="137262" y="-4756"/>
                    <a:pt x="85255" y="483"/>
                  </a:cubicBezTo>
                  <a:cubicBezTo>
                    <a:pt x="33249" y="5721"/>
                    <a:pt x="-4756" y="52108"/>
                    <a:pt x="483" y="104115"/>
                  </a:cubicBezTo>
                  <a:cubicBezTo>
                    <a:pt x="1816" y="117735"/>
                    <a:pt x="6102" y="130404"/>
                    <a:pt x="12484" y="141548"/>
                  </a:cubicBezTo>
                  <a:cubicBezTo>
                    <a:pt x="26295" y="119640"/>
                    <a:pt x="49727" y="104019"/>
                    <a:pt x="77445" y="101257"/>
                  </a:cubicBezTo>
                  <a:cubicBezTo>
                    <a:pt x="116973" y="97257"/>
                    <a:pt x="152978" y="120498"/>
                    <a:pt x="166980" y="155740"/>
                  </a:cubicBezTo>
                  <a:cubicBezTo>
                    <a:pt x="182982" y="136785"/>
                    <a:pt x="191554" y="111830"/>
                    <a:pt x="188887" y="85255"/>
                  </a:cubicBezTo>
                  <a:close/>
                  <a:moveTo>
                    <a:pt x="100209" y="41916"/>
                  </a:moveTo>
                  <a:cubicBezTo>
                    <a:pt x="53251" y="41154"/>
                    <a:pt x="21247" y="69825"/>
                    <a:pt x="21247" y="69825"/>
                  </a:cubicBezTo>
                  <a:cubicBezTo>
                    <a:pt x="21247" y="69825"/>
                    <a:pt x="35058" y="18961"/>
                    <a:pt x="101162" y="20676"/>
                  </a:cubicBezTo>
                  <a:cubicBezTo>
                    <a:pt x="157455" y="22104"/>
                    <a:pt x="173361" y="79159"/>
                    <a:pt x="173361" y="79159"/>
                  </a:cubicBezTo>
                  <a:cubicBezTo>
                    <a:pt x="173361" y="79159"/>
                    <a:pt x="139929" y="42583"/>
                    <a:pt x="100209" y="41916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981132A-94BD-49BA-835C-A734716C5E49}"/>
                </a:ext>
              </a:extLst>
            </p:cNvPr>
            <p:cNvSpPr/>
            <p:nvPr/>
          </p:nvSpPr>
          <p:spPr>
            <a:xfrm>
              <a:off x="4828889" y="2482581"/>
              <a:ext cx="184002" cy="190601"/>
            </a:xfrm>
            <a:custGeom>
              <a:avLst/>
              <a:gdLst>
                <a:gd name="connsiteX0" fmla="*/ 125159 w 184002"/>
                <a:gd name="connsiteY0" fmla="*/ 7264 h 190601"/>
                <a:gd name="connsiteX1" fmla="*/ 86201 w 184002"/>
                <a:gd name="connsiteY1" fmla="*/ 25 h 190601"/>
                <a:gd name="connsiteX2" fmla="*/ 90964 w 184002"/>
                <a:gd name="connsiteY2" fmla="*/ 76891 h 190601"/>
                <a:gd name="connsiteX3" fmla="*/ 0 w 184002"/>
                <a:gd name="connsiteY3" fmla="*/ 130327 h 190601"/>
                <a:gd name="connsiteX4" fmla="*/ 52007 w 184002"/>
                <a:gd name="connsiteY4" fmla="*/ 183286 h 190601"/>
                <a:gd name="connsiteX5" fmla="*/ 176689 w 184002"/>
                <a:gd name="connsiteY5" fmla="*/ 131851 h 190601"/>
                <a:gd name="connsiteX6" fmla="*/ 125159 w 184002"/>
                <a:gd name="connsiteY6" fmla="*/ 7264 h 190601"/>
                <a:gd name="connsiteX7" fmla="*/ 152114 w 184002"/>
                <a:gd name="connsiteY7" fmla="*/ 131946 h 190601"/>
                <a:gd name="connsiteX8" fmla="*/ 65818 w 184002"/>
                <a:gd name="connsiteY8" fmla="*/ 168141 h 190601"/>
                <a:gd name="connsiteX9" fmla="*/ 133731 w 184002"/>
                <a:gd name="connsiteY9" fmla="*/ 120992 h 190601"/>
                <a:gd name="connsiteX10" fmla="*/ 146590 w 184002"/>
                <a:gd name="connsiteY10" fmla="*/ 37648 h 190601"/>
                <a:gd name="connsiteX11" fmla="*/ 152114 w 184002"/>
                <a:gd name="connsiteY11" fmla="*/ 131946 h 190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4002" h="190601">
                  <a:moveTo>
                    <a:pt x="125159" y="7264"/>
                  </a:moveTo>
                  <a:cubicBezTo>
                    <a:pt x="112395" y="1930"/>
                    <a:pt x="99155" y="-261"/>
                    <a:pt x="86201" y="25"/>
                  </a:cubicBezTo>
                  <a:cubicBezTo>
                    <a:pt x="99060" y="22789"/>
                    <a:pt x="101727" y="50888"/>
                    <a:pt x="90964" y="76891"/>
                  </a:cubicBezTo>
                  <a:cubicBezTo>
                    <a:pt x="75629" y="113848"/>
                    <a:pt x="37814" y="134708"/>
                    <a:pt x="0" y="130327"/>
                  </a:cubicBezTo>
                  <a:cubicBezTo>
                    <a:pt x="9144" y="153472"/>
                    <a:pt x="27242" y="172999"/>
                    <a:pt x="52007" y="183286"/>
                  </a:cubicBezTo>
                  <a:cubicBezTo>
                    <a:pt x="100679" y="203479"/>
                    <a:pt x="156401" y="180428"/>
                    <a:pt x="176689" y="131851"/>
                  </a:cubicBezTo>
                  <a:cubicBezTo>
                    <a:pt x="196882" y="83273"/>
                    <a:pt x="173831" y="27457"/>
                    <a:pt x="125159" y="7264"/>
                  </a:cubicBezTo>
                  <a:close/>
                  <a:moveTo>
                    <a:pt x="152114" y="131946"/>
                  </a:moveTo>
                  <a:cubicBezTo>
                    <a:pt x="124016" y="181190"/>
                    <a:pt x="65818" y="168141"/>
                    <a:pt x="65818" y="168141"/>
                  </a:cubicBezTo>
                  <a:cubicBezTo>
                    <a:pt x="65818" y="168141"/>
                    <a:pt x="114205" y="155949"/>
                    <a:pt x="133731" y="120992"/>
                  </a:cubicBezTo>
                  <a:cubicBezTo>
                    <a:pt x="156877" y="79749"/>
                    <a:pt x="146590" y="37648"/>
                    <a:pt x="146590" y="37648"/>
                  </a:cubicBezTo>
                  <a:cubicBezTo>
                    <a:pt x="146590" y="37648"/>
                    <a:pt x="185166" y="74129"/>
                    <a:pt x="152114" y="131946"/>
                  </a:cubicBezTo>
                  <a:close/>
                </a:path>
              </a:pathLst>
            </a:custGeom>
            <a:solidFill>
              <a:schemeClr val="bg1">
                <a:lumMod val="9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2174B8E-E2F1-44FC-8262-6BD8AD085CBB}"/>
                </a:ext>
              </a:extLst>
            </p:cNvPr>
            <p:cNvSpPr/>
            <p:nvPr/>
          </p:nvSpPr>
          <p:spPr>
            <a:xfrm>
              <a:off x="4781592" y="2481923"/>
              <a:ext cx="180360" cy="190568"/>
            </a:xfrm>
            <a:custGeom>
              <a:avLst/>
              <a:gdLst>
                <a:gd name="connsiteX0" fmla="*/ 110352 w 180360"/>
                <a:gd name="connsiteY0" fmla="*/ 106125 h 190568"/>
                <a:gd name="connsiteX1" fmla="*/ 106542 w 180360"/>
                <a:gd name="connsiteY1" fmla="*/ 683 h 190568"/>
                <a:gd name="connsiteX2" fmla="*/ 35200 w 180360"/>
                <a:gd name="connsiteY2" fmla="*/ 21257 h 190568"/>
                <a:gd name="connsiteX3" fmla="*/ 21388 w 180360"/>
                <a:gd name="connsiteY3" fmla="*/ 155369 h 190568"/>
                <a:gd name="connsiteX4" fmla="*/ 155500 w 180360"/>
                <a:gd name="connsiteY4" fmla="*/ 169181 h 190568"/>
                <a:gd name="connsiteX5" fmla="*/ 180361 w 180360"/>
                <a:gd name="connsiteY5" fmla="*/ 138320 h 190568"/>
                <a:gd name="connsiteX6" fmla="*/ 110352 w 180360"/>
                <a:gd name="connsiteY6" fmla="*/ 106125 h 190568"/>
                <a:gd name="connsiteX7" fmla="*/ 32914 w 180360"/>
                <a:gd name="connsiteY7" fmla="*/ 133748 h 190568"/>
                <a:gd name="connsiteX8" fmla="*/ 42058 w 180360"/>
                <a:gd name="connsiteY8" fmla="*/ 40688 h 190568"/>
                <a:gd name="connsiteX9" fmla="*/ 51297 w 180360"/>
                <a:gd name="connsiteY9" fmla="*/ 122794 h 190568"/>
                <a:gd name="connsiteX10" fmla="*/ 118543 w 180360"/>
                <a:gd name="connsiteY10" fmla="*/ 173657 h 190568"/>
                <a:gd name="connsiteX11" fmla="*/ 32914 w 180360"/>
                <a:gd name="connsiteY11" fmla="*/ 133748 h 1905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80360" h="190568">
                  <a:moveTo>
                    <a:pt x="110352" y="106125"/>
                  </a:moveTo>
                  <a:cubicBezTo>
                    <a:pt x="85111" y="75074"/>
                    <a:pt x="84730" y="31925"/>
                    <a:pt x="106542" y="683"/>
                  </a:cubicBezTo>
                  <a:cubicBezTo>
                    <a:pt x="81777" y="-2269"/>
                    <a:pt x="55964" y="4303"/>
                    <a:pt x="35200" y="21257"/>
                  </a:cubicBezTo>
                  <a:cubicBezTo>
                    <a:pt x="-5663" y="54500"/>
                    <a:pt x="-11854" y="114507"/>
                    <a:pt x="21388" y="155369"/>
                  </a:cubicBezTo>
                  <a:cubicBezTo>
                    <a:pt x="54631" y="196232"/>
                    <a:pt x="114638" y="202423"/>
                    <a:pt x="155500" y="169181"/>
                  </a:cubicBezTo>
                  <a:cubicBezTo>
                    <a:pt x="166168" y="160513"/>
                    <a:pt x="174455" y="149940"/>
                    <a:pt x="180361" y="138320"/>
                  </a:cubicBezTo>
                  <a:cubicBezTo>
                    <a:pt x="154167" y="138891"/>
                    <a:pt x="128164" y="127937"/>
                    <a:pt x="110352" y="106125"/>
                  </a:cubicBezTo>
                  <a:close/>
                  <a:moveTo>
                    <a:pt x="32914" y="133748"/>
                  </a:moveTo>
                  <a:cubicBezTo>
                    <a:pt x="3005" y="85646"/>
                    <a:pt x="42058" y="40688"/>
                    <a:pt x="42058" y="40688"/>
                  </a:cubicBezTo>
                  <a:cubicBezTo>
                    <a:pt x="42058" y="40688"/>
                    <a:pt x="29866" y="89075"/>
                    <a:pt x="51297" y="122794"/>
                  </a:cubicBezTo>
                  <a:cubicBezTo>
                    <a:pt x="76633" y="162704"/>
                    <a:pt x="118543" y="173657"/>
                    <a:pt x="118543" y="173657"/>
                  </a:cubicBezTo>
                  <a:cubicBezTo>
                    <a:pt x="118543" y="173657"/>
                    <a:pt x="68156" y="190231"/>
                    <a:pt x="32914" y="133748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BB72D274-5B53-48A2-8461-B019BA01EFD2}"/>
                </a:ext>
              </a:extLst>
            </p:cNvPr>
            <p:cNvSpPr/>
            <p:nvPr/>
          </p:nvSpPr>
          <p:spPr>
            <a:xfrm>
              <a:off x="4803641" y="2447411"/>
              <a:ext cx="103257" cy="141493"/>
            </a:xfrm>
            <a:custGeom>
              <a:avLst/>
              <a:gdLst>
                <a:gd name="connsiteX0" fmla="*/ 103257 w 103257"/>
                <a:gd name="connsiteY0" fmla="*/ 42148 h 141493"/>
                <a:gd name="connsiteX1" fmla="*/ 100209 w 103257"/>
                <a:gd name="connsiteY1" fmla="*/ 41958 h 141493"/>
                <a:gd name="connsiteX2" fmla="*/ 21247 w 103257"/>
                <a:gd name="connsiteY2" fmla="*/ 69771 h 141493"/>
                <a:gd name="connsiteX3" fmla="*/ 101162 w 103257"/>
                <a:gd name="connsiteY3" fmla="*/ 20622 h 141493"/>
                <a:gd name="connsiteX4" fmla="*/ 103257 w 103257"/>
                <a:gd name="connsiteY4" fmla="*/ 20812 h 141493"/>
                <a:gd name="connsiteX5" fmla="*/ 103257 w 103257"/>
                <a:gd name="connsiteY5" fmla="*/ 429 h 141493"/>
                <a:gd name="connsiteX6" fmla="*/ 85255 w 103257"/>
                <a:gd name="connsiteY6" fmla="*/ 429 h 141493"/>
                <a:gd name="connsiteX7" fmla="*/ 483 w 103257"/>
                <a:gd name="connsiteY7" fmla="*/ 104061 h 141493"/>
                <a:gd name="connsiteX8" fmla="*/ 12484 w 103257"/>
                <a:gd name="connsiteY8" fmla="*/ 141494 h 141493"/>
                <a:gd name="connsiteX9" fmla="*/ 77445 w 103257"/>
                <a:gd name="connsiteY9" fmla="*/ 101203 h 141493"/>
                <a:gd name="connsiteX10" fmla="*/ 103257 w 103257"/>
                <a:gd name="connsiteY10" fmla="*/ 102537 h 141493"/>
                <a:gd name="connsiteX11" fmla="*/ 103257 w 103257"/>
                <a:gd name="connsiteY11" fmla="*/ 42148 h 141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3257" h="141493">
                  <a:moveTo>
                    <a:pt x="103257" y="42148"/>
                  </a:moveTo>
                  <a:cubicBezTo>
                    <a:pt x="102210" y="42053"/>
                    <a:pt x="101162" y="41958"/>
                    <a:pt x="100209" y="41958"/>
                  </a:cubicBezTo>
                  <a:cubicBezTo>
                    <a:pt x="53251" y="41100"/>
                    <a:pt x="21247" y="69771"/>
                    <a:pt x="21247" y="69771"/>
                  </a:cubicBezTo>
                  <a:cubicBezTo>
                    <a:pt x="21247" y="69771"/>
                    <a:pt x="35058" y="18907"/>
                    <a:pt x="101162" y="20622"/>
                  </a:cubicBezTo>
                  <a:cubicBezTo>
                    <a:pt x="101924" y="20622"/>
                    <a:pt x="102591" y="20812"/>
                    <a:pt x="103257" y="20812"/>
                  </a:cubicBezTo>
                  <a:lnTo>
                    <a:pt x="103257" y="429"/>
                  </a:lnTo>
                  <a:cubicBezTo>
                    <a:pt x="97352" y="-143"/>
                    <a:pt x="91351" y="-143"/>
                    <a:pt x="85255" y="429"/>
                  </a:cubicBezTo>
                  <a:cubicBezTo>
                    <a:pt x="33249" y="5667"/>
                    <a:pt x="-4756" y="52054"/>
                    <a:pt x="483" y="104061"/>
                  </a:cubicBezTo>
                  <a:cubicBezTo>
                    <a:pt x="1816" y="117681"/>
                    <a:pt x="6102" y="130350"/>
                    <a:pt x="12484" y="141494"/>
                  </a:cubicBezTo>
                  <a:cubicBezTo>
                    <a:pt x="26295" y="119586"/>
                    <a:pt x="49727" y="103965"/>
                    <a:pt x="77445" y="101203"/>
                  </a:cubicBezTo>
                  <a:cubicBezTo>
                    <a:pt x="86303" y="100346"/>
                    <a:pt x="94971" y="100822"/>
                    <a:pt x="103257" y="102537"/>
                  </a:cubicBezTo>
                  <a:lnTo>
                    <a:pt x="103257" y="42148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nl-BE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2EDAFC4C-59DA-489F-9E77-C14E84DBFBFE}"/>
              </a:ext>
            </a:extLst>
          </p:cNvPr>
          <p:cNvSpPr/>
          <p:nvPr userDrawn="1"/>
        </p:nvSpPr>
        <p:spPr>
          <a:xfrm>
            <a:off x="6357257" y="0"/>
            <a:ext cx="5834743" cy="6857987"/>
          </a:xfrm>
          <a:prstGeom prst="rect">
            <a:avLst/>
          </a:prstGeom>
          <a:solidFill>
            <a:schemeClr val="bg1"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FC826-357A-4799-910E-39C506968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6640" y="154644"/>
            <a:ext cx="11061960" cy="10556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nl-B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1E1F-3037-4607-A2CE-528CBE1F37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6640" y="1780066"/>
            <a:ext cx="11061960" cy="3843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048427B-0D99-4EEA-A5A3-738D2B299A1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68350" y="6278406"/>
            <a:ext cx="2824734" cy="245629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8B74206-F737-459A-8D59-38AEA59093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15400" y="62649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1BDB65-48D9-4077-82D0-59C09678B829}" type="slidenum">
              <a:rPr lang="nl-BE" smtClean="0"/>
              <a:t>‹#›</a:t>
            </a:fld>
            <a:endParaRPr lang="nl-B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23ED4C6-286C-4B7D-931D-26516DED78C5}"/>
              </a:ext>
            </a:extLst>
          </p:cNvPr>
          <p:cNvCxnSpPr>
            <a:cxnSpLocks/>
          </p:cNvCxnSpPr>
          <p:nvPr userDrawn="1"/>
        </p:nvCxnSpPr>
        <p:spPr>
          <a:xfrm>
            <a:off x="692150" y="6088380"/>
            <a:ext cx="10980000" cy="0"/>
          </a:xfrm>
          <a:prstGeom prst="line">
            <a:avLst/>
          </a:prstGeom>
          <a:ln w="25400">
            <a:solidFill>
              <a:srgbClr val="57A34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FAEF3F4-208B-48E7-B21A-48BC4994F930}"/>
              </a:ext>
            </a:extLst>
          </p:cNvPr>
          <p:cNvCxnSpPr>
            <a:cxnSpLocks/>
          </p:cNvCxnSpPr>
          <p:nvPr userDrawn="1"/>
        </p:nvCxnSpPr>
        <p:spPr>
          <a:xfrm>
            <a:off x="692150" y="1340821"/>
            <a:ext cx="10980000" cy="0"/>
          </a:xfrm>
          <a:prstGeom prst="line">
            <a:avLst/>
          </a:prstGeom>
          <a:ln w="25400">
            <a:solidFill>
              <a:srgbClr val="F289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1724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mc:AlternateContent xmlns:mc="http://schemas.openxmlformats.org/markup-compatibility/2006" xmlns:p14="http://schemas.microsoft.com/office/powerpoint/2010/main">
    <mc:Choice Requires="p14">
      <p:transition spd="slow" p14:dur="1250" advClick="0" advTm="20000">
        <p:fade/>
      </p:transition>
    </mc:Choice>
    <mc:Fallback xmlns="">
      <p:transition spd="slow" advClick="0" advTm="2000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600" kern="1200">
          <a:solidFill>
            <a:srgbClr val="1C3E70"/>
          </a:solidFill>
          <a:latin typeface="Georgia" panose="02040502050405020303" pitchFamily="18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0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6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s.ihe.net/ITI/sIP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.png"/><Relationship Id="rId5" Type="http://schemas.openxmlformats.org/officeDocument/2006/relationships/image" Target="../media/image8.tiff"/><Relationship Id="rId4" Type="http://schemas.openxmlformats.org/officeDocument/2006/relationships/image" Target="../media/image7.jpe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2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profiles.ihe.net/ITI/sIPS" TargetMode="External"/><Relationship Id="rId2" Type="http://schemas.openxmlformats.org/officeDocument/2006/relationships/hyperlink" Target="mailto:JohnMoehrke@gmail.com" TargetMode="Externa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2" Type="http://schemas.openxmlformats.org/officeDocument/2006/relationships/image" Target="../media/image11.png"/><Relationship Id="rId16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5" Type="http://schemas.openxmlformats.org/officeDocument/2006/relationships/image" Target="../media/image2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em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1C03947-13C6-4CFC-86EB-21B2A81DBE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791" y="2130426"/>
            <a:ext cx="10972800" cy="14700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Sharing of IPS (sIPS)</a:t>
            </a:r>
            <a:b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</a:b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  <a:hlinkClick r:id="rId3"/>
              </a:rPr>
              <a:t>https://profiles.ihe.net/ITI/sIPS</a:t>
            </a:r>
            <a:r>
              <a:rPr lang="en-US" sz="2400" dirty="0">
                <a:solidFill>
                  <a:srgbClr val="000000"/>
                </a:solidFill>
                <a:latin typeface="Arial" charset="0"/>
                <a:cs typeface="Arial" charset="0"/>
              </a:rPr>
              <a:t> 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D31C23C-8E97-4EF4-B3EF-9BF2793DF8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defTabSz="806867" fontAlgn="base">
              <a:spcBef>
                <a:spcPct val="0"/>
              </a:spcBef>
              <a:spcAft>
                <a:spcPct val="0"/>
              </a:spcAft>
            </a:pPr>
            <a:endParaRPr lang="en-US" sz="3600" dirty="0">
              <a:solidFill>
                <a:srgbClr val="000000"/>
              </a:solidFill>
              <a:latin typeface="Arial" charset="0"/>
              <a:cs typeface="Arial" charset="0"/>
            </a:endParaRPr>
          </a:p>
          <a:p>
            <a:pPr defTabSz="806867" fontAlgn="base">
              <a:spcBef>
                <a:spcPct val="0"/>
              </a:spcBef>
              <a:spcAft>
                <a:spcPct val="0"/>
              </a:spcAft>
            </a:pPr>
            <a:r>
              <a:rPr lang="en-US" sz="3600" dirty="0">
                <a:solidFill>
                  <a:srgbClr val="000000"/>
                </a:solidFill>
                <a:latin typeface="Arial" charset="0"/>
                <a:cs typeface="Arial" charset="0"/>
              </a:rPr>
              <a:t>John Moehrke </a:t>
            </a:r>
          </a:p>
          <a:p>
            <a:pPr defTabSz="806867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&lt;JohnMoehrke@gmail.com&gt;</a:t>
            </a:r>
          </a:p>
          <a:p>
            <a:pPr defTabSz="806867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0000"/>
                </a:solidFill>
                <a:latin typeface="Arial" charset="0"/>
                <a:cs typeface="Arial" charset="0"/>
              </a:rPr>
              <a:t>Co-Chair: IHE ITI Technical Committee</a:t>
            </a:r>
          </a:p>
          <a:p>
            <a:endParaRPr lang="en-US" dirty="0"/>
          </a:p>
        </p:txBody>
      </p:sp>
      <p:sp>
        <p:nvSpPr>
          <p:cNvPr id="8197" name="Rectangle 3"/>
          <p:cNvSpPr>
            <a:spLocks noChangeArrowheads="1"/>
          </p:cNvSpPr>
          <p:nvPr/>
        </p:nvSpPr>
        <p:spPr bwMode="auto">
          <a:xfrm>
            <a:off x="1822358" y="1991845"/>
            <a:ext cx="8508066" cy="17611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89896" tIns="44948" rIns="89896" bIns="44948">
            <a:spAutoFit/>
          </a:bodyPr>
          <a:lstStyle/>
          <a:p>
            <a:pPr marL="0" marR="0" lvl="0" indent="0" algn="ctr" defTabSz="89932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4324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br>
              <a:rPr kumimoji="0" lang="en-US" sz="3265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</a:br>
            <a:endParaRPr kumimoji="0" lang="en-US" sz="3265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4B7F75-9B5B-49D0-9110-46EFE3DB137C}"/>
              </a:ext>
            </a:extLst>
          </p:cNvPr>
          <p:cNvGrpSpPr>
            <a:grpSpLocks noChangeAspect="1"/>
          </p:cNvGrpSpPr>
          <p:nvPr/>
        </p:nvGrpSpPr>
        <p:grpSpPr>
          <a:xfrm>
            <a:off x="2007186" y="930681"/>
            <a:ext cx="2468353" cy="775415"/>
            <a:chOff x="2314575" y="1733550"/>
            <a:chExt cx="7610475" cy="239077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7C2CF6-A29D-4107-84CF-E861A1DEF556}"/>
                </a:ext>
              </a:extLst>
            </p:cNvPr>
            <p:cNvSpPr/>
            <p:nvPr/>
          </p:nvSpPr>
          <p:spPr>
            <a:xfrm>
              <a:off x="2314575" y="1733550"/>
              <a:ext cx="7610475" cy="239077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06867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191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Arial"/>
              </a:endParaRPr>
            </a:p>
          </p:txBody>
        </p:sp>
        <p:pic>
          <p:nvPicPr>
            <p:cNvPr id="15" name="Picture 6" descr="Afbeeldingsresultaat voor ihe logo">
              <a:extLst>
                <a:ext uri="{FF2B5EF4-FFF2-40B4-BE49-F238E27FC236}">
                  <a16:creationId xmlns:a16="http://schemas.microsoft.com/office/drawing/2014/main" id="{77EEC4F6-E313-4E49-BD39-028324DAF30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14600" y="1948913"/>
              <a:ext cx="7162800" cy="19468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C97D375C-8E99-914E-9F49-53063C3F376C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90152" y="284656"/>
            <a:ext cx="1562078" cy="1707189"/>
          </a:xfrm>
          <a:prstGeom prst="rect">
            <a:avLst/>
          </a:prstGeom>
        </p:spPr>
      </p:pic>
      <p:pic>
        <p:nvPicPr>
          <p:cNvPr id="1026" name="Picture 2" descr="logo fhir">
            <a:extLst>
              <a:ext uri="{FF2B5EF4-FFF2-40B4-BE49-F238E27FC236}">
                <a16:creationId xmlns:a16="http://schemas.microsoft.com/office/drawing/2014/main" id="{FD3957AF-3D14-50B5-C55D-D08DD8A36B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6843" y="929366"/>
            <a:ext cx="3777623" cy="909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694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Document 4"/>
          <p:cNvSpPr/>
          <p:nvPr/>
        </p:nvSpPr>
        <p:spPr>
          <a:xfrm>
            <a:off x="3238746" y="2132574"/>
            <a:ext cx="1010750" cy="874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Med Summary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" name="Flowchart: Document 5"/>
          <p:cNvSpPr/>
          <p:nvPr/>
        </p:nvSpPr>
        <p:spPr>
          <a:xfrm>
            <a:off x="3245784" y="3090340"/>
            <a:ext cx="1010750" cy="874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Episode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2/7/1989</a:t>
            </a:r>
          </a:p>
        </p:txBody>
      </p:sp>
      <p:sp>
        <p:nvSpPr>
          <p:cNvPr id="7" name="Flowchart: Document 6"/>
          <p:cNvSpPr/>
          <p:nvPr/>
        </p:nvSpPr>
        <p:spPr>
          <a:xfrm>
            <a:off x="3245784" y="4174682"/>
            <a:ext cx="1010750" cy="874478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Discharge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Summary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1/2/2002</a:t>
            </a:r>
          </a:p>
        </p:txBody>
      </p:sp>
      <p:sp>
        <p:nvSpPr>
          <p:cNvPr id="3" name="Flowchart: Multidocument 2">
            <a:extLst>
              <a:ext uri="{FF2B5EF4-FFF2-40B4-BE49-F238E27FC236}">
                <a16:creationId xmlns:a16="http://schemas.microsoft.com/office/drawing/2014/main" id="{C76ADB84-CB2E-468F-9350-5761FE1FE8F7}"/>
              </a:ext>
            </a:extLst>
          </p:cNvPr>
          <p:cNvSpPr/>
          <p:nvPr/>
        </p:nvSpPr>
        <p:spPr>
          <a:xfrm>
            <a:off x="3245784" y="5216243"/>
            <a:ext cx="1010750" cy="617486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Etc…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3EF8090-A616-401C-8049-52C493A9A901}"/>
              </a:ext>
            </a:extLst>
          </p:cNvPr>
          <p:cNvGrpSpPr/>
          <p:nvPr/>
        </p:nvGrpSpPr>
        <p:grpSpPr>
          <a:xfrm>
            <a:off x="6762702" y="1911766"/>
            <a:ext cx="1589932" cy="874477"/>
            <a:chOff x="6550925" y="1091820"/>
            <a:chExt cx="1828801" cy="1074820"/>
          </a:xfrm>
        </p:grpSpPr>
        <p:sp>
          <p:nvSpPr>
            <p:cNvPr id="14" name="Flowchart: Process 13">
              <a:extLst>
                <a:ext uri="{FF2B5EF4-FFF2-40B4-BE49-F238E27FC236}">
                  <a16:creationId xmlns:a16="http://schemas.microsoft.com/office/drawing/2014/main" id="{1994BBDC-3869-4171-9192-8BE659DE0EEC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Observation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1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2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Obs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3</a:t>
              </a: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B81F4E1-5E40-4081-AD3A-BDF4B9EB3979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80D6984-517D-4782-8E9D-E727840757A9}"/>
              </a:ext>
            </a:extLst>
          </p:cNvPr>
          <p:cNvGrpSpPr/>
          <p:nvPr/>
        </p:nvGrpSpPr>
        <p:grpSpPr>
          <a:xfrm>
            <a:off x="6762702" y="3972659"/>
            <a:ext cx="1589932" cy="874477"/>
            <a:chOff x="6550925" y="1091820"/>
            <a:chExt cx="1828801" cy="1074820"/>
          </a:xfrm>
        </p:grpSpPr>
        <p:sp>
          <p:nvSpPr>
            <p:cNvPr id="21" name="Flowchart: Process 20">
              <a:extLst>
                <a:ext uri="{FF2B5EF4-FFF2-40B4-BE49-F238E27FC236}">
                  <a16:creationId xmlns:a16="http://schemas.microsoft.com/office/drawing/2014/main" id="{01073512-5AC2-4EED-89AC-4338D990991A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Allergy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 1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 2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Al 3</a:t>
              </a:r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AA26D7E6-A27D-41E7-BC36-1E60AB8F24AD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6F2BB7-A6BF-4B71-8F2F-DDCDF9963219}"/>
              </a:ext>
            </a:extLst>
          </p:cNvPr>
          <p:cNvGrpSpPr/>
          <p:nvPr/>
        </p:nvGrpSpPr>
        <p:grpSpPr>
          <a:xfrm>
            <a:off x="6762702" y="2962348"/>
            <a:ext cx="1589932" cy="874477"/>
            <a:chOff x="6550925" y="1091820"/>
            <a:chExt cx="1828801" cy="1074820"/>
          </a:xfrm>
        </p:grpSpPr>
        <p:sp>
          <p:nvSpPr>
            <p:cNvPr id="24" name="Flowchart: Process 23">
              <a:extLst>
                <a:ext uri="{FF2B5EF4-FFF2-40B4-BE49-F238E27FC236}">
                  <a16:creationId xmlns:a16="http://schemas.microsoft.com/office/drawing/2014/main" id="{DCDF7EF0-DA11-405B-AA43-A79D5276030A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Medication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Med 1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Med 2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Med 3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47A9D91E-E687-4B39-9406-555B48204506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BED4914-47C0-453F-80C3-D246E1333B98}"/>
              </a:ext>
            </a:extLst>
          </p:cNvPr>
          <p:cNvGrpSpPr/>
          <p:nvPr/>
        </p:nvGrpSpPr>
        <p:grpSpPr>
          <a:xfrm>
            <a:off x="6762702" y="4972905"/>
            <a:ext cx="1589932" cy="874477"/>
            <a:chOff x="6550925" y="1091820"/>
            <a:chExt cx="1828801" cy="1074820"/>
          </a:xfrm>
        </p:grpSpPr>
        <p:sp>
          <p:nvSpPr>
            <p:cNvPr id="27" name="Flowchart: Process 26">
              <a:extLst>
                <a:ext uri="{FF2B5EF4-FFF2-40B4-BE49-F238E27FC236}">
                  <a16:creationId xmlns:a16="http://schemas.microsoft.com/office/drawing/2014/main" id="{1F1CD387-4543-4DEB-AA96-6AA9459831A6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Immunization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1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2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Imm</a:t>
              </a: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3</a:t>
              </a: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36E5B1D-05EB-4F3F-B7EF-E4E2F890C7A0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105C76E8-4E1B-4475-BBB8-4AAEC2C68C24}"/>
              </a:ext>
            </a:extLst>
          </p:cNvPr>
          <p:cNvSpPr txBox="1"/>
          <p:nvPr/>
        </p:nvSpPr>
        <p:spPr>
          <a:xfrm>
            <a:off x="7385804" y="1617606"/>
            <a:ext cx="986075" cy="300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Resources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8A4033-BF25-4399-BB6A-47717F2A417B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4249497" y="2200946"/>
            <a:ext cx="2513206" cy="148058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1CC074-DBBA-40F6-B5E5-BBEE328B98AF}"/>
              </a:ext>
            </a:extLst>
          </p:cNvPr>
          <p:cNvCxnSpPr>
            <a:cxnSpLocks/>
            <a:endCxn id="14" idx="1"/>
          </p:cNvCxnSpPr>
          <p:nvPr/>
        </p:nvCxnSpPr>
        <p:spPr>
          <a:xfrm flipV="1">
            <a:off x="4249496" y="2349004"/>
            <a:ext cx="2513207" cy="993940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C5414C9-BDF3-494E-BDFC-678E8DAC9307}"/>
              </a:ext>
            </a:extLst>
          </p:cNvPr>
          <p:cNvCxnSpPr>
            <a:cxnSpLocks/>
            <a:stCxn id="7" idx="3"/>
            <a:endCxn id="14" idx="1"/>
          </p:cNvCxnSpPr>
          <p:nvPr/>
        </p:nvCxnSpPr>
        <p:spPr>
          <a:xfrm flipV="1">
            <a:off x="4256534" y="2349004"/>
            <a:ext cx="2506168" cy="2262917"/>
          </a:xfrm>
          <a:prstGeom prst="straightConnector1">
            <a:avLst/>
          </a:prstGeom>
          <a:ln w="25400">
            <a:solidFill>
              <a:srgbClr val="00B050"/>
            </a:solidFill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69170E5-6502-4021-8991-9EBF656AC338}"/>
              </a:ext>
            </a:extLst>
          </p:cNvPr>
          <p:cNvGrpSpPr/>
          <p:nvPr/>
        </p:nvGrpSpPr>
        <p:grpSpPr>
          <a:xfrm>
            <a:off x="4735733" y="5847382"/>
            <a:ext cx="1589932" cy="874477"/>
            <a:chOff x="6550925" y="1091820"/>
            <a:chExt cx="1828801" cy="1074820"/>
          </a:xfrm>
          <a:solidFill>
            <a:schemeClr val="accent4">
              <a:lumMod val="40000"/>
              <a:lumOff val="60000"/>
            </a:schemeClr>
          </a:solidFill>
        </p:grpSpPr>
        <p:sp>
          <p:nvSpPr>
            <p:cNvPr id="39" name="Flowchart: Process 38">
              <a:extLst>
                <a:ext uri="{FF2B5EF4-FFF2-40B4-BE49-F238E27FC236}">
                  <a16:creationId xmlns:a16="http://schemas.microsoft.com/office/drawing/2014/main" id="{58A5DA79-A0AC-4A6F-B0D1-4B4765262BF5}"/>
                </a:ext>
              </a:extLst>
            </p:cNvPr>
            <p:cNvSpPr/>
            <p:nvPr/>
          </p:nvSpPr>
          <p:spPr>
            <a:xfrm>
              <a:off x="6550926" y="1091820"/>
              <a:ext cx="1828800" cy="1074820"/>
            </a:xfrm>
            <a:prstGeom prst="flowChart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Provenance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Prov 1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Prov 2</a:t>
              </a:r>
            </a:p>
            <a:p>
              <a:pPr marL="285750" marR="0" lvl="0" indent="-28575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Prov 3</a:t>
              </a:r>
            </a:p>
          </p:txBody>
        </p: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EF7128CF-CE9E-42A7-BF83-712CC38D2492}"/>
                </a:ext>
              </a:extLst>
            </p:cNvPr>
            <p:cNvCxnSpPr/>
            <p:nvPr/>
          </p:nvCxnSpPr>
          <p:spPr>
            <a:xfrm>
              <a:off x="6550925" y="1323833"/>
              <a:ext cx="1828800" cy="0"/>
            </a:xfrm>
            <a:prstGeom prst="lin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Arrow: Bent 41">
            <a:extLst>
              <a:ext uri="{FF2B5EF4-FFF2-40B4-BE49-F238E27FC236}">
                <a16:creationId xmlns:a16="http://schemas.microsoft.com/office/drawing/2014/main" id="{B433E485-6F08-4D54-A86D-D504D421C923}"/>
              </a:ext>
            </a:extLst>
          </p:cNvPr>
          <p:cNvSpPr/>
          <p:nvPr/>
        </p:nvSpPr>
        <p:spPr>
          <a:xfrm rot="10800000">
            <a:off x="6669754" y="5889578"/>
            <a:ext cx="707519" cy="706761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3" name="Arrow: Bent 42">
            <a:extLst>
              <a:ext uri="{FF2B5EF4-FFF2-40B4-BE49-F238E27FC236}">
                <a16:creationId xmlns:a16="http://schemas.microsoft.com/office/drawing/2014/main" id="{07ABCEA9-1FC3-4F4A-8296-12F69CCF2D67}"/>
              </a:ext>
            </a:extLst>
          </p:cNvPr>
          <p:cNvSpPr/>
          <p:nvPr/>
        </p:nvSpPr>
        <p:spPr>
          <a:xfrm rot="16200000">
            <a:off x="3571713" y="5865351"/>
            <a:ext cx="662123" cy="755217"/>
          </a:xfrm>
          <a:prstGeom prst="bentArrow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5DAC256-4ED9-485C-846D-9E284AC25E2C}"/>
              </a:ext>
            </a:extLst>
          </p:cNvPr>
          <p:cNvGrpSpPr/>
          <p:nvPr/>
        </p:nvGrpSpPr>
        <p:grpSpPr>
          <a:xfrm>
            <a:off x="1135400" y="1947652"/>
            <a:ext cx="1026831" cy="1044448"/>
            <a:chOff x="0" y="5029200"/>
            <a:chExt cx="1181100" cy="1283732"/>
          </a:xfrm>
        </p:grpSpPr>
        <p:pic>
          <p:nvPicPr>
            <p:cNvPr id="48" name="Picture 4">
              <a:extLst>
                <a:ext uri="{FF2B5EF4-FFF2-40B4-BE49-F238E27FC236}">
                  <a16:creationId xmlns:a16="http://schemas.microsoft.com/office/drawing/2014/main" id="{E8C8F80C-8B67-44F9-A276-F1449A76C16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0" y="5029200"/>
              <a:ext cx="1181100" cy="12675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B3428E59-991A-4371-BBC0-CE79B4138E13}"/>
                </a:ext>
              </a:extLst>
            </p:cNvPr>
            <p:cNvSpPr txBox="1"/>
            <p:nvPr/>
          </p:nvSpPr>
          <p:spPr>
            <a:xfrm>
              <a:off x="0" y="5943600"/>
              <a:ext cx="5661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EHR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E1DF47E-2E4C-4203-ABDE-2ED232FB926D}"/>
              </a:ext>
            </a:extLst>
          </p:cNvPr>
          <p:cNvGrpSpPr/>
          <p:nvPr/>
        </p:nvGrpSpPr>
        <p:grpSpPr>
          <a:xfrm>
            <a:off x="1170994" y="3468637"/>
            <a:ext cx="1059954" cy="858459"/>
            <a:chOff x="4114800" y="0"/>
            <a:chExt cx="1219200" cy="1055132"/>
          </a:xfrm>
        </p:grpSpPr>
        <p:pic>
          <p:nvPicPr>
            <p:cNvPr id="51" name="Picture 6">
              <a:extLst>
                <a:ext uri="{FF2B5EF4-FFF2-40B4-BE49-F238E27FC236}">
                  <a16:creationId xmlns:a16="http://schemas.microsoft.com/office/drawing/2014/main" id="{A3EBD272-B949-41B0-A671-38A855C81CD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114800" y="0"/>
              <a:ext cx="833438" cy="83670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E164958-68DA-4D1F-A682-53BEF56644E0}"/>
                </a:ext>
              </a:extLst>
            </p:cNvPr>
            <p:cNvSpPr txBox="1"/>
            <p:nvPr/>
          </p:nvSpPr>
          <p:spPr>
            <a:xfrm>
              <a:off x="4371877" y="685800"/>
              <a:ext cx="9621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Lab/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Rad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4B49F89-A72F-4945-A409-8E4F4A7348C9}"/>
              </a:ext>
            </a:extLst>
          </p:cNvPr>
          <p:cNvGrpSpPr/>
          <p:nvPr/>
        </p:nvGrpSpPr>
        <p:grpSpPr>
          <a:xfrm>
            <a:off x="1125415" y="4649531"/>
            <a:ext cx="1105533" cy="920455"/>
            <a:chOff x="2209800" y="0"/>
            <a:chExt cx="1271627" cy="1131332"/>
          </a:xfrm>
        </p:grpSpPr>
        <p:pic>
          <p:nvPicPr>
            <p:cNvPr id="54" name="Picture 3">
              <a:extLst>
                <a:ext uri="{FF2B5EF4-FFF2-40B4-BE49-F238E27FC236}">
                  <a16:creationId xmlns:a16="http://schemas.microsoft.com/office/drawing/2014/main" id="{F0A488D8-64E0-41F1-AFA6-43B1743920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438400" y="0"/>
              <a:ext cx="1043027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13DD8956-0DD4-4650-84CD-CB811D84CDFE}"/>
                </a:ext>
              </a:extLst>
            </p:cNvPr>
            <p:cNvSpPr txBox="1"/>
            <p:nvPr/>
          </p:nvSpPr>
          <p:spPr>
            <a:xfrm>
              <a:off x="2209800" y="762000"/>
              <a:ext cx="6190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EMR</a:t>
              </a: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903BA70D-3E04-4B99-AE54-F1A2A573A890}"/>
              </a:ext>
            </a:extLst>
          </p:cNvPr>
          <p:cNvGrpSpPr/>
          <p:nvPr/>
        </p:nvGrpSpPr>
        <p:grpSpPr>
          <a:xfrm>
            <a:off x="2891919" y="1245996"/>
            <a:ext cx="2193569" cy="915902"/>
            <a:chOff x="2819400" y="2133600"/>
            <a:chExt cx="3380020" cy="1247471"/>
          </a:xfrm>
        </p:grpSpPr>
        <p:pic>
          <p:nvPicPr>
            <p:cNvPr id="57" name="Picture 10">
              <a:extLst>
                <a:ext uri="{FF2B5EF4-FFF2-40B4-BE49-F238E27FC236}">
                  <a16:creationId xmlns:a16="http://schemas.microsoft.com/office/drawing/2014/main" id="{4EE535EA-644D-4F32-9397-E6481A16B62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 cstate="print"/>
            <a:srcRect/>
            <a:stretch>
              <a:fillRect/>
            </a:stretch>
          </p:blipFill>
          <p:spPr bwMode="auto">
            <a:xfrm>
              <a:off x="3357563" y="2133600"/>
              <a:ext cx="1062037" cy="10655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3AAB4C1-E35D-4FB2-B824-4CD8377D6EDD}"/>
                </a:ext>
              </a:extLst>
            </p:cNvPr>
            <p:cNvSpPr txBox="1"/>
            <p:nvPr/>
          </p:nvSpPr>
          <p:spPr>
            <a:xfrm>
              <a:off x="2819400" y="2971800"/>
              <a:ext cx="3380020" cy="40927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Shared Documents (XDS)</a:t>
              </a:r>
            </a:p>
          </p:txBody>
        </p:sp>
      </p:grpSp>
      <p:pic>
        <p:nvPicPr>
          <p:cNvPr id="41" name="Picture 14" descr="https://www.hl7.org/fhir/assets/images/fhir-logo-www.png">
            <a:extLst>
              <a:ext uri="{FF2B5EF4-FFF2-40B4-BE49-F238E27FC236}">
                <a16:creationId xmlns:a16="http://schemas.microsoft.com/office/drawing/2014/main" id="{90FB97AD-F3A4-44D5-AD09-656C0267E0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59321" y="1246542"/>
            <a:ext cx="1219520" cy="489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Arrow: Right 1">
            <a:extLst>
              <a:ext uri="{FF2B5EF4-FFF2-40B4-BE49-F238E27FC236}">
                <a16:creationId xmlns:a16="http://schemas.microsoft.com/office/drawing/2014/main" id="{7C5D4258-1D03-4C12-8786-6340DE5E9A7A}"/>
              </a:ext>
            </a:extLst>
          </p:cNvPr>
          <p:cNvSpPr/>
          <p:nvPr/>
        </p:nvSpPr>
        <p:spPr>
          <a:xfrm>
            <a:off x="2169268" y="2632720"/>
            <a:ext cx="850613" cy="3942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4" name="Arrow: Right 43">
            <a:extLst>
              <a:ext uri="{FF2B5EF4-FFF2-40B4-BE49-F238E27FC236}">
                <a16:creationId xmlns:a16="http://schemas.microsoft.com/office/drawing/2014/main" id="{78E44E1E-C4EF-410A-94B7-BEE86ED33A22}"/>
              </a:ext>
            </a:extLst>
          </p:cNvPr>
          <p:cNvSpPr/>
          <p:nvPr/>
        </p:nvSpPr>
        <p:spPr>
          <a:xfrm>
            <a:off x="2162230" y="3668240"/>
            <a:ext cx="850613" cy="3942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95D602A2-CBAA-4C5A-89A8-EE8052279E82}"/>
              </a:ext>
            </a:extLst>
          </p:cNvPr>
          <p:cNvSpPr/>
          <p:nvPr/>
        </p:nvSpPr>
        <p:spPr>
          <a:xfrm>
            <a:off x="2162230" y="4779273"/>
            <a:ext cx="850613" cy="394298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FB1E03-D73B-41BD-A5EE-31CF0676DA48}"/>
              </a:ext>
            </a:extLst>
          </p:cNvPr>
          <p:cNvSpPr txBox="1"/>
          <p:nvPr/>
        </p:nvSpPr>
        <p:spPr>
          <a:xfrm>
            <a:off x="5253209" y="4694826"/>
            <a:ext cx="437878" cy="5258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…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5C82B20-3255-49A0-8FE2-857EC909BBD8}"/>
              </a:ext>
            </a:extLst>
          </p:cNvPr>
          <p:cNvSpPr/>
          <p:nvPr/>
        </p:nvSpPr>
        <p:spPr>
          <a:xfrm>
            <a:off x="2334586" y="2272261"/>
            <a:ext cx="415073" cy="401350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1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DDF9F025-C44A-476D-879A-0092C64A0653}"/>
              </a:ext>
            </a:extLst>
          </p:cNvPr>
          <p:cNvSpPr/>
          <p:nvPr/>
        </p:nvSpPr>
        <p:spPr>
          <a:xfrm>
            <a:off x="5472147" y="2297432"/>
            <a:ext cx="415073" cy="401350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2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956C33E4-41E8-480A-8EAE-3143C177F953}"/>
              </a:ext>
            </a:extLst>
          </p:cNvPr>
          <p:cNvSpPr/>
          <p:nvPr/>
        </p:nvSpPr>
        <p:spPr>
          <a:xfrm>
            <a:off x="7473500" y="6196458"/>
            <a:ext cx="415073" cy="401350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4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1609A51-451C-4CA2-B453-ABFFEFEDFED3}"/>
              </a:ext>
            </a:extLst>
          </p:cNvPr>
          <p:cNvSpPr/>
          <p:nvPr/>
        </p:nvSpPr>
        <p:spPr>
          <a:xfrm>
            <a:off x="8992885" y="1977448"/>
            <a:ext cx="415073" cy="401350"/>
          </a:xfrm>
          <a:prstGeom prst="ellipse">
            <a:avLst/>
          </a:prstGeom>
          <a:solidFill>
            <a:srgbClr val="CA3EC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3</a:t>
            </a:r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FFB3086A-D42D-124E-F7A4-A8D2E8F88C3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974725"/>
          </a:xfrm>
        </p:spPr>
        <p:txBody>
          <a:bodyPr/>
          <a:lstStyle/>
          <a:p>
            <a:r>
              <a:rPr lang="en-US" dirty="0"/>
              <a:t>mXDE – Consuming Documents as Resources</a:t>
            </a: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3A4E0AD2-1F5E-CD20-58EA-2A061D79D6E5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duotone>
              <a:srgbClr val="ED7D31">
                <a:shade val="45000"/>
                <a:satMod val="135000"/>
              </a:srgbClr>
              <a:prstClr val="white"/>
            </a:duotone>
          </a:blip>
          <a:srcRect l="25076" t="24004" r="28446" b="30448"/>
          <a:stretch/>
        </p:blipFill>
        <p:spPr>
          <a:xfrm>
            <a:off x="11052999" y="1841733"/>
            <a:ext cx="392551" cy="445536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0B8D2105-E676-00BA-16D1-27673820D670}"/>
              </a:ext>
            </a:extLst>
          </p:cNvPr>
          <p:cNvSpPr txBox="1"/>
          <p:nvPr/>
        </p:nvSpPr>
        <p:spPr>
          <a:xfrm>
            <a:off x="10841951" y="1591611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Clinician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1C8E915B-2CA2-5E12-ADEF-465023DF56EA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duotone>
              <a:srgbClr val="ED7D31">
                <a:shade val="45000"/>
                <a:satMod val="135000"/>
              </a:srgbClr>
              <a:prstClr val="white"/>
            </a:duotone>
          </a:blip>
          <a:srcRect l="23995" t="24004" r="27603" b="29156"/>
          <a:stretch/>
        </p:blipFill>
        <p:spPr>
          <a:xfrm>
            <a:off x="11048672" y="4652412"/>
            <a:ext cx="401204" cy="467260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51114B80-E514-6D9A-4498-21BDF9B7BA5D}"/>
              </a:ext>
            </a:extLst>
          </p:cNvPr>
          <p:cNvSpPr txBox="1"/>
          <p:nvPr/>
        </p:nvSpPr>
        <p:spPr>
          <a:xfrm>
            <a:off x="10890266" y="5036260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Patient</a:t>
            </a:r>
          </a:p>
        </p:txBody>
      </p:sp>
      <p:sp>
        <p:nvSpPr>
          <p:cNvPr id="65" name="Cylinder 64">
            <a:extLst>
              <a:ext uri="{FF2B5EF4-FFF2-40B4-BE49-F238E27FC236}">
                <a16:creationId xmlns:a16="http://schemas.microsoft.com/office/drawing/2014/main" id="{BD411ECB-8288-DCF8-81AB-3E5D1DCD9899}"/>
              </a:ext>
            </a:extLst>
          </p:cNvPr>
          <p:cNvSpPr/>
          <p:nvPr/>
        </p:nvSpPr>
        <p:spPr>
          <a:xfrm>
            <a:off x="10857945" y="2335466"/>
            <a:ext cx="782658" cy="808666"/>
          </a:xfrm>
          <a:prstGeom prst="can">
            <a:avLst/>
          </a:prstGeom>
          <a:solidFill>
            <a:srgbClr val="ED7D31">
              <a:lumMod val="75000"/>
            </a:srgbClr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Recipient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66" name="Cylinder 65">
            <a:extLst>
              <a:ext uri="{FF2B5EF4-FFF2-40B4-BE49-F238E27FC236}">
                <a16:creationId xmlns:a16="http://schemas.microsoft.com/office/drawing/2014/main" id="{AB3FF547-7088-44BF-6AB1-242D041CC55F}"/>
              </a:ext>
            </a:extLst>
          </p:cNvPr>
          <p:cNvSpPr/>
          <p:nvPr/>
        </p:nvSpPr>
        <p:spPr>
          <a:xfrm>
            <a:off x="10853889" y="3815687"/>
            <a:ext cx="782658" cy="808666"/>
          </a:xfrm>
          <a:prstGeom prst="can">
            <a:avLst/>
          </a:prstGeom>
          <a:solidFill>
            <a:srgbClr val="ED7D31">
              <a:lumMod val="75000"/>
            </a:srgbClr>
          </a:solidFill>
          <a:ln w="1270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PHR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CA" sz="11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System</a:t>
            </a:r>
          </a:p>
        </p:txBody>
      </p:sp>
      <p:sp>
        <p:nvSpPr>
          <p:cNvPr id="70" name="Arrow: Circular 69">
            <a:extLst>
              <a:ext uri="{FF2B5EF4-FFF2-40B4-BE49-F238E27FC236}">
                <a16:creationId xmlns:a16="http://schemas.microsoft.com/office/drawing/2014/main" id="{077053A5-A087-69D9-0CA3-901A052EFB8A}"/>
              </a:ext>
            </a:extLst>
          </p:cNvPr>
          <p:cNvSpPr/>
          <p:nvPr/>
        </p:nvSpPr>
        <p:spPr>
          <a:xfrm>
            <a:off x="8668207" y="2245107"/>
            <a:ext cx="1866054" cy="16904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3897"/>
            </a:avLst>
          </a:prstGeom>
          <a:solidFill>
            <a:srgbClr val="70AD47">
              <a:lumMod val="40000"/>
              <a:lumOff val="60000"/>
            </a:srgbClr>
          </a:solidFill>
          <a:ln w="254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1" name="Arrow: Circular 70">
            <a:extLst>
              <a:ext uri="{FF2B5EF4-FFF2-40B4-BE49-F238E27FC236}">
                <a16:creationId xmlns:a16="http://schemas.microsoft.com/office/drawing/2014/main" id="{3D15F808-956C-07F4-9A45-F6EF131E287C}"/>
              </a:ext>
            </a:extLst>
          </p:cNvPr>
          <p:cNvSpPr/>
          <p:nvPr/>
        </p:nvSpPr>
        <p:spPr>
          <a:xfrm rot="10800000">
            <a:off x="8668207" y="3175524"/>
            <a:ext cx="1866054" cy="1690465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10800000"/>
              <a:gd name="adj5" fmla="val 13897"/>
            </a:avLst>
          </a:prstGeom>
          <a:solidFill>
            <a:srgbClr val="70AD47">
              <a:lumMod val="40000"/>
              <a:lumOff val="60000"/>
            </a:srgbClr>
          </a:solidFill>
          <a:ln w="25400" cap="flat" cmpd="sng" algn="ctr">
            <a:solidFill>
              <a:srgbClr val="70AD47">
                <a:lumMod val="60000"/>
                <a:lumOff val="40000"/>
              </a:srgbClr>
            </a:solidFill>
            <a:prstDash val="solid"/>
          </a:ln>
          <a:effectLst/>
        </p:spPr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C7CD1E-AB29-FC16-74B8-E6223B81D034}"/>
              </a:ext>
            </a:extLst>
          </p:cNvPr>
          <p:cNvSpPr txBox="1"/>
          <p:nvPr/>
        </p:nvSpPr>
        <p:spPr>
          <a:xfrm>
            <a:off x="8840480" y="3386192"/>
            <a:ext cx="17152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HL7 IPA IG</a:t>
            </a:r>
          </a:p>
        </p:txBody>
      </p:sp>
    </p:spTree>
    <p:extLst>
      <p:ext uri="{BB962C8B-B14F-4D97-AF65-F5344CB8AC3E}">
        <p14:creationId xmlns:p14="http://schemas.microsoft.com/office/powerpoint/2010/main" val="303229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12B9-0E67-6B8F-18F9-F2AF626F0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Detailed Requirements in sIPS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309BE0-79E9-C05F-BC96-E242D3EC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Content Creators must make IPS document conformant to HL7 FHIR IPS Implementation Guide</a:t>
            </a:r>
          </a:p>
          <a:p>
            <a:r>
              <a:rPr lang="en-US" dirty="0"/>
              <a:t>Defined </a:t>
            </a:r>
            <a:r>
              <a:rPr lang="en-US" dirty="0" err="1"/>
              <a:t>FormatCode</a:t>
            </a:r>
            <a:r>
              <a:rPr lang="en-US" dirty="0"/>
              <a:t> that identifies that the document is conformant to HL7 IPS encoding specification.</a:t>
            </a:r>
          </a:p>
          <a:p>
            <a:r>
              <a:rPr lang="en-US" dirty="0"/>
              <a:t>Content Creators and Content Consumers must be grouped with one of the IHE Document Sharing Transports (XDS, XCA, XDR, XDM, MHD, MHDS, etc)</a:t>
            </a:r>
          </a:p>
          <a:p>
            <a:pPr lvl="1"/>
            <a:r>
              <a:rPr lang="en-US" dirty="0"/>
              <a:t>IHE Integration Statement must be published</a:t>
            </a:r>
          </a:p>
          <a:p>
            <a:r>
              <a:rPr lang="en-US" dirty="0"/>
              <a:t>Content Consumers must have some use of the content (view, import, etc)</a:t>
            </a:r>
          </a:p>
        </p:txBody>
      </p:sp>
    </p:spTree>
    <p:extLst>
      <p:ext uri="{BB962C8B-B14F-4D97-AF65-F5344CB8AC3E}">
        <p14:creationId xmlns:p14="http://schemas.microsoft.com/office/powerpoint/2010/main" val="22323909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63CF1-6C20-3352-0542-E9B30919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IHE Connectathon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04DBD3-44F4-E972-86B1-D93238C35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1. Testing to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the IPS data model specification by ISO, and to the FHIR Implementation Guide supplied by HL7</a:t>
            </a:r>
            <a:r>
              <a:rPr lang="en-US" dirty="0"/>
              <a:t>, using the HL7/</a:t>
            </a:r>
            <a:r>
              <a:rPr lang="en-US" dirty="0" err="1"/>
              <a:t>Mitre</a:t>
            </a:r>
            <a:r>
              <a:rPr lang="en-US" dirty="0"/>
              <a:t> validation tooling</a:t>
            </a:r>
          </a:p>
          <a:p>
            <a:pPr marL="0" indent="0">
              <a:buNone/>
            </a:pPr>
            <a:r>
              <a:rPr lang="en-US" dirty="0"/>
              <a:t>2. Testing Document Sharing, using IHE Gazelle/NIST testing tools</a:t>
            </a:r>
          </a:p>
          <a:p>
            <a:pPr marL="0" indent="0">
              <a:buNone/>
            </a:pPr>
            <a:r>
              <a:rPr lang="en-US" dirty="0"/>
              <a:t>3. Testing that the IPS can be queried, retrieved, published, and/or pushed</a:t>
            </a:r>
          </a:p>
          <a:p>
            <a:pPr marL="0" indent="0">
              <a:buNone/>
            </a:pPr>
            <a:r>
              <a:rPr lang="en-US" dirty="0"/>
              <a:t>	1+2=3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4. Higher Level Use-cases:</a:t>
            </a:r>
          </a:p>
          <a:p>
            <a:pPr marL="0" indent="0">
              <a:buNone/>
            </a:pPr>
            <a:r>
              <a:rPr lang="en-US" sz="2100" dirty="0"/>
              <a:t>	- Transfer of Care</a:t>
            </a:r>
          </a:p>
          <a:p>
            <a:pPr marL="0" indent="0">
              <a:buNone/>
            </a:pPr>
            <a:r>
              <a:rPr lang="en-US" sz="2100" dirty="0"/>
              <a:t>	- EMS support and transport</a:t>
            </a:r>
          </a:p>
          <a:p>
            <a:pPr marL="0" indent="0">
              <a:buNone/>
            </a:pPr>
            <a:r>
              <a:rPr lang="en-US" sz="2100" dirty="0"/>
              <a:t>	-  Maternal Health</a:t>
            </a:r>
          </a:p>
          <a:p>
            <a:pPr marL="0" indent="0">
              <a:buNone/>
            </a:pPr>
            <a:r>
              <a:rPr lang="en-US" sz="2100" dirty="0"/>
              <a:t>	- Plan-of-Care</a:t>
            </a:r>
          </a:p>
          <a:p>
            <a:pPr marL="0" indent="0">
              <a:buNone/>
            </a:pPr>
            <a:r>
              <a:rPr lang="en-US" sz="2100" dirty="0"/>
              <a:t>	- etc…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5. Regional Specializations – USA, Netherlands, Switzerland, Italy, etc…</a:t>
            </a:r>
          </a:p>
        </p:txBody>
      </p:sp>
    </p:spTree>
    <p:extLst>
      <p:ext uri="{BB962C8B-B14F-4D97-AF65-F5344CB8AC3E}">
        <p14:creationId xmlns:p14="http://schemas.microsoft.com/office/powerpoint/2010/main" val="25278728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31975-8519-7FF7-5D7F-E89B6A94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70EA7F-71AB-0801-9ECC-CE76D6F8C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JohnMoehrke@gmail.com</a:t>
            </a:r>
            <a:r>
              <a:rPr lang="en-US" dirty="0"/>
              <a:t> 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95D72586-A6C8-AB8D-5FB6-EF9541021BD5}"/>
              </a:ext>
            </a:extLst>
          </p:cNvPr>
          <p:cNvSpPr txBox="1">
            <a:spLocks/>
          </p:cNvSpPr>
          <p:nvPr/>
        </p:nvSpPr>
        <p:spPr>
          <a:xfrm>
            <a:off x="963084" y="1712634"/>
            <a:ext cx="10363200" cy="15001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400" dirty="0">
                <a:hlinkClick r:id="rId3"/>
              </a:rPr>
              <a:t>https://profiles.ihe.net/ITI/sIPS</a:t>
            </a:r>
            <a:r>
              <a:rPr lang="en-US" sz="4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7170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A6C23-A4B3-4D26-B0B9-2F0C5507B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IPS?</a:t>
            </a:r>
          </a:p>
        </p:txBody>
      </p:sp>
      <p:pic>
        <p:nvPicPr>
          <p:cNvPr id="6" name="Google Shape;323;g10eba8607e9_0_10">
            <a:extLst>
              <a:ext uri="{FF2B5EF4-FFF2-40B4-BE49-F238E27FC236}">
                <a16:creationId xmlns:a16="http://schemas.microsoft.com/office/drawing/2014/main" id="{9CC97F2D-3CFF-4576-8492-9000BDC6DCC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74585" b="16345"/>
          <a:stretch/>
        </p:blipFill>
        <p:spPr>
          <a:xfrm>
            <a:off x="7445251" y="720275"/>
            <a:ext cx="4378698" cy="436895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324;g10eba8607e9_0_10">
            <a:extLst>
              <a:ext uri="{FF2B5EF4-FFF2-40B4-BE49-F238E27FC236}">
                <a16:creationId xmlns:a16="http://schemas.microsoft.com/office/drawing/2014/main" id="{A384F401-6502-4C10-908C-C0747EBB9886}"/>
              </a:ext>
            </a:extLst>
          </p:cNvPr>
          <p:cNvSpPr txBox="1">
            <a:spLocks/>
          </p:cNvSpPr>
          <p:nvPr/>
        </p:nvSpPr>
        <p:spPr>
          <a:xfrm>
            <a:off x="476395" y="5188774"/>
            <a:ext cx="9623566" cy="14786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91425" tIns="45700" rIns="91425" bIns="45700" rtlCol="0" anchor="t" anchorCtr="0">
            <a:normAutofit fontScale="77500" lnSpcReduction="20000"/>
          </a:bodyPr>
          <a:lstStyle>
            <a:lvl1pPr marL="406400" indent="-4064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rgbClr val="ED58F5"/>
              </a:buClr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863600" indent="-4064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ED58F5"/>
              </a:buClr>
              <a:buFont typeface="Arial" panose="020B0604020202020204" pitchFamily="34" charset="0"/>
              <a:buChar char="–"/>
              <a:defRPr sz="2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95275" indent="-168275" algn="ctr">
              <a:spcBef>
                <a:spcPts val="0"/>
              </a:spcBef>
              <a:buClr>
                <a:srgbClr val="333333"/>
              </a:buClr>
              <a:buSzPts val="1600"/>
              <a:buFont typeface="Arial" panose="020B0604020202020204" pitchFamily="34" charset="0"/>
              <a:buNone/>
            </a:pPr>
            <a:endParaRPr lang="en-US" dirty="0">
              <a:solidFill>
                <a:schemeClr val="accent1"/>
              </a:solidFill>
              <a:latin typeface="+mn-lt"/>
            </a:endParaRPr>
          </a:p>
          <a:p>
            <a:pPr marL="295275" indent="-168275" algn="ctr">
              <a:lnSpc>
                <a:spcPct val="120000"/>
              </a:lnSpc>
              <a:spcBef>
                <a:spcPts val="0"/>
              </a:spcBef>
              <a:buClr>
                <a:srgbClr val="FF0000"/>
              </a:buClr>
              <a:buSzPts val="2000"/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accent1"/>
                </a:solidFill>
                <a:latin typeface="+mn-lt"/>
              </a:rPr>
              <a:t>The International Patient Summary is a minimal and non-exhaustive set of basic clinical data of a patient, specialty-agnostic, condition-independent, but readily usable by all clinicians for the unscheduled (cross-border) patient care.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E27D543-711D-48DF-8BE7-23FA48519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77485"/>
            <a:ext cx="6392695" cy="4351338"/>
          </a:xfrm>
        </p:spPr>
        <p:txBody>
          <a:bodyPr/>
          <a:lstStyle/>
          <a:p>
            <a:pPr marL="457200" indent="-457200">
              <a:buClr>
                <a:schemeClr val="accent1"/>
              </a:buClr>
            </a:pPr>
            <a:r>
              <a:rPr lang="en-US" dirty="0"/>
              <a:t>Cross-SDO collaborative</a:t>
            </a:r>
          </a:p>
          <a:p>
            <a:pPr marL="457200" indent="-457200">
              <a:buClr>
                <a:schemeClr val="accent1"/>
              </a:buClr>
            </a:pPr>
            <a:r>
              <a:rPr lang="en-US" dirty="0"/>
              <a:t>A standardized set of basic clinical data</a:t>
            </a:r>
          </a:p>
          <a:p>
            <a:pPr marL="457200" indent="-457200">
              <a:buClr>
                <a:schemeClr val="accent1"/>
              </a:buClr>
            </a:pPr>
            <a:r>
              <a:rPr lang="en-US" dirty="0"/>
              <a:t>Includes most important health and care related facts</a:t>
            </a:r>
          </a:p>
          <a:p>
            <a:pPr marL="457200" indent="-457200">
              <a:buClr>
                <a:schemeClr val="accent1"/>
              </a:buClr>
            </a:pPr>
            <a:r>
              <a:rPr lang="en-US" dirty="0"/>
              <a:t>A summarized version of a patient’s clinical data provides health professionals the essential information needed for care</a:t>
            </a:r>
          </a:p>
        </p:txBody>
      </p:sp>
    </p:spTree>
    <p:extLst>
      <p:ext uri="{BB962C8B-B14F-4D97-AF65-F5344CB8AC3E}">
        <p14:creationId xmlns:p14="http://schemas.microsoft.com/office/powerpoint/2010/main" val="189623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31D7-5A47-2572-7EFF-31C6CC2C5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6738" y="38982"/>
            <a:ext cx="9607062" cy="1146907"/>
          </a:xfrm>
        </p:spPr>
        <p:txBody>
          <a:bodyPr/>
          <a:lstStyle/>
          <a:p>
            <a:pPr algn="ctr"/>
            <a:r>
              <a:rPr lang="en-US" dirty="0"/>
              <a:t>IHE Sharing of IPS (sIPS)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7CDA27-AED5-129B-F6C4-C146D28AF725}"/>
              </a:ext>
            </a:extLst>
          </p:cNvPr>
          <p:cNvSpPr/>
          <p:nvPr/>
        </p:nvSpPr>
        <p:spPr>
          <a:xfrm>
            <a:off x="1406284" y="2332047"/>
            <a:ext cx="471339" cy="4905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265514" y="1077917"/>
            <a:ext cx="117801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Document</a:t>
            </a:r>
            <a:br>
              <a:rPr lang="en-US" b="1" dirty="0"/>
            </a:br>
            <a:r>
              <a:rPr lang="en-US" b="1" dirty="0"/>
              <a:t>(IPS)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43DD345-A057-6C2B-B1C4-C7A8F75B2CEF}"/>
              </a:ext>
            </a:extLst>
          </p:cNvPr>
          <p:cNvSpPr txBox="1"/>
          <p:nvPr/>
        </p:nvSpPr>
        <p:spPr>
          <a:xfrm>
            <a:off x="10660488" y="1083208"/>
            <a:ext cx="12414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Content</a:t>
            </a:r>
          </a:p>
          <a:p>
            <a:r>
              <a:rPr lang="en-US" b="1" dirty="0"/>
              <a:t>Consumers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41355E8-5AE3-1C00-411C-5463696DA9AB}"/>
              </a:ext>
            </a:extLst>
          </p:cNvPr>
          <p:cNvSpPr/>
          <p:nvPr/>
        </p:nvSpPr>
        <p:spPr>
          <a:xfrm>
            <a:off x="1868067" y="2222246"/>
            <a:ext cx="1236017" cy="737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 Document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0975C63-427B-CC12-1B4E-46BC11E770E3}"/>
              </a:ext>
            </a:extLst>
          </p:cNvPr>
          <p:cNvGrpSpPr/>
          <p:nvPr/>
        </p:nvGrpSpPr>
        <p:grpSpPr>
          <a:xfrm>
            <a:off x="10819850" y="2580179"/>
            <a:ext cx="1003828" cy="1306364"/>
            <a:chOff x="9996919" y="2057666"/>
            <a:chExt cx="1003828" cy="1306364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2305EDAB-066E-AB4E-E947-807C90AB1A7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5076" t="24004" r="28446" b="30448"/>
            <a:stretch/>
          </p:blipFill>
          <p:spPr>
            <a:xfrm>
              <a:off x="9996919" y="2057666"/>
              <a:ext cx="1003828" cy="103928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B53C0B9-88EA-682C-4C2B-04F642439F3F}"/>
                </a:ext>
              </a:extLst>
            </p:cNvPr>
            <p:cNvSpPr txBox="1"/>
            <p:nvPr/>
          </p:nvSpPr>
          <p:spPr>
            <a:xfrm>
              <a:off x="10149054" y="3056253"/>
              <a:ext cx="814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Clinician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7EA9D9CD-0076-9085-968A-EADB41BA58E8}"/>
              </a:ext>
            </a:extLst>
          </p:cNvPr>
          <p:cNvGrpSpPr/>
          <p:nvPr/>
        </p:nvGrpSpPr>
        <p:grpSpPr>
          <a:xfrm>
            <a:off x="10869933" y="4104169"/>
            <a:ext cx="1025955" cy="1352556"/>
            <a:chOff x="10558436" y="3581656"/>
            <a:chExt cx="1025955" cy="1352556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19B5B00A-2568-11E2-E335-979AB55538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995" t="24004" r="27603" b="29156"/>
            <a:stretch/>
          </p:blipFill>
          <p:spPr>
            <a:xfrm>
              <a:off x="10558436" y="3581656"/>
              <a:ext cx="1025955" cy="1089955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AE9F2C8B-8492-CFED-05CB-763AC3B47E9A}"/>
                </a:ext>
              </a:extLst>
            </p:cNvPr>
            <p:cNvSpPr txBox="1"/>
            <p:nvPr/>
          </p:nvSpPr>
          <p:spPr>
            <a:xfrm>
              <a:off x="10781012" y="4626435"/>
              <a:ext cx="71801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Patient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DF3766E1-11BD-A973-253F-07ED56189147}"/>
              </a:ext>
            </a:extLst>
          </p:cNvPr>
          <p:cNvGrpSpPr/>
          <p:nvPr/>
        </p:nvGrpSpPr>
        <p:grpSpPr>
          <a:xfrm>
            <a:off x="146305" y="2021082"/>
            <a:ext cx="1283942" cy="3806281"/>
            <a:chOff x="128945" y="2021082"/>
            <a:chExt cx="2214144" cy="4211105"/>
          </a:xfrm>
        </p:grpSpPr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BD562D7A-559D-2AF0-B0CF-CBFF0957F987}"/>
                </a:ext>
              </a:extLst>
            </p:cNvPr>
            <p:cNvSpPr/>
            <p:nvPr/>
          </p:nvSpPr>
          <p:spPr>
            <a:xfrm>
              <a:off x="170267" y="2021082"/>
              <a:ext cx="2131498" cy="4211105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9F2D174-680E-0EB5-F910-A0F01841AA36}"/>
                </a:ext>
              </a:extLst>
            </p:cNvPr>
            <p:cNvSpPr txBox="1"/>
            <p:nvPr/>
          </p:nvSpPr>
          <p:spPr>
            <a:xfrm>
              <a:off x="128945" y="2058976"/>
              <a:ext cx="2214144" cy="3064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System of Record</a:t>
              </a:r>
            </a:p>
          </p:txBody>
        </p:sp>
        <p:pic>
          <p:nvPicPr>
            <p:cNvPr id="45" name="Picture 44" descr="Icon&#10;&#10;Description automatically generated">
              <a:extLst>
                <a:ext uri="{FF2B5EF4-FFF2-40B4-BE49-F238E27FC236}">
                  <a16:creationId xmlns:a16="http://schemas.microsoft.com/office/drawing/2014/main" id="{0F7C2849-FD68-A025-3CB3-478B8B60C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99829" y="2521202"/>
              <a:ext cx="609631" cy="609631"/>
            </a:xfrm>
            <a:prstGeom prst="rect">
              <a:avLst/>
            </a:prstGeom>
          </p:spPr>
        </p:pic>
        <p:pic>
          <p:nvPicPr>
            <p:cNvPr id="46" name="Picture 45" descr="Icon&#10;&#10;Description automatically generated">
              <a:extLst>
                <a:ext uri="{FF2B5EF4-FFF2-40B4-BE49-F238E27FC236}">
                  <a16:creationId xmlns:a16="http://schemas.microsoft.com/office/drawing/2014/main" id="{31A50C45-0F34-C14A-356E-A9849D5B813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368027" y="3159586"/>
              <a:ext cx="609631" cy="609631"/>
            </a:xfrm>
            <a:prstGeom prst="rect">
              <a:avLst/>
            </a:prstGeom>
          </p:spPr>
        </p:pic>
        <p:pic>
          <p:nvPicPr>
            <p:cNvPr id="47" name="Picture 46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133592BB-073C-5856-9663-ECBC7FEDD1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3384" y="3895603"/>
              <a:ext cx="609631" cy="609631"/>
            </a:xfrm>
            <a:prstGeom prst="rect">
              <a:avLst/>
            </a:prstGeom>
          </p:spPr>
        </p:pic>
        <p:pic>
          <p:nvPicPr>
            <p:cNvPr id="48" name="Picture 47" descr="Icon&#10;&#10;Description automatically generated">
              <a:extLst>
                <a:ext uri="{FF2B5EF4-FFF2-40B4-BE49-F238E27FC236}">
                  <a16:creationId xmlns:a16="http://schemas.microsoft.com/office/drawing/2014/main" id="{C3B7D87F-55DB-B67A-459B-DFF92CD3D7B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33384" y="4629396"/>
              <a:ext cx="609631" cy="609631"/>
            </a:xfrm>
            <a:prstGeom prst="rect">
              <a:avLst/>
            </a:prstGeom>
          </p:spPr>
        </p:pic>
        <p:pic>
          <p:nvPicPr>
            <p:cNvPr id="49" name="Picture 48" descr="Icon&#10;&#10;Description automatically generated">
              <a:extLst>
                <a:ext uri="{FF2B5EF4-FFF2-40B4-BE49-F238E27FC236}">
                  <a16:creationId xmlns:a16="http://schemas.microsoft.com/office/drawing/2014/main" id="{460FB828-583E-925B-C71B-2A255263F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73924" y="3159585"/>
              <a:ext cx="609631" cy="609631"/>
            </a:xfrm>
            <a:prstGeom prst="rect">
              <a:avLst/>
            </a:prstGeom>
          </p:spPr>
        </p:pic>
        <p:pic>
          <p:nvPicPr>
            <p:cNvPr id="50" name="Picture 49" descr="Icon&#10;&#10;Description automatically generated">
              <a:extLst>
                <a:ext uri="{FF2B5EF4-FFF2-40B4-BE49-F238E27FC236}">
                  <a16:creationId xmlns:a16="http://schemas.microsoft.com/office/drawing/2014/main" id="{D1154C75-04AD-FC63-7442-9F0FB9580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337869" y="4613126"/>
              <a:ext cx="609631" cy="609631"/>
            </a:xfrm>
            <a:prstGeom prst="rect">
              <a:avLst/>
            </a:prstGeom>
          </p:spPr>
        </p:pic>
        <p:pic>
          <p:nvPicPr>
            <p:cNvPr id="51" name="Picture 50" descr="A picture containing text, sign&#10;&#10;Description automatically generated">
              <a:extLst>
                <a:ext uri="{FF2B5EF4-FFF2-40B4-BE49-F238E27FC236}">
                  <a16:creationId xmlns:a16="http://schemas.microsoft.com/office/drawing/2014/main" id="{498C76FE-2E80-36D1-277F-5E3B664AA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7158" y="3895602"/>
              <a:ext cx="609631" cy="609631"/>
            </a:xfrm>
            <a:prstGeom prst="rect">
              <a:avLst/>
            </a:prstGeom>
          </p:spPr>
        </p:pic>
        <p:pic>
          <p:nvPicPr>
            <p:cNvPr id="52" name="Picture 51" descr="Icon&#10;&#10;Description automatically generated with medium confidence">
              <a:extLst>
                <a:ext uri="{FF2B5EF4-FFF2-40B4-BE49-F238E27FC236}">
                  <a16:creationId xmlns:a16="http://schemas.microsoft.com/office/drawing/2014/main" id="{4986C4D7-DBC9-6806-C3B3-CA3E84E5F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337610" y="2467961"/>
              <a:ext cx="609631" cy="609631"/>
            </a:xfrm>
            <a:prstGeom prst="rect">
              <a:avLst/>
            </a:prstGeom>
          </p:spPr>
        </p:pic>
        <p:pic>
          <p:nvPicPr>
            <p:cNvPr id="53" name="Picture 52" descr="A white letter on a black background&#10;&#10;Description automatically generated with low confidence">
              <a:extLst>
                <a:ext uri="{FF2B5EF4-FFF2-40B4-BE49-F238E27FC236}">
                  <a16:creationId xmlns:a16="http://schemas.microsoft.com/office/drawing/2014/main" id="{79FC7318-5C8A-0DF4-C2B3-7C8B79C92E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368028" y="5323243"/>
              <a:ext cx="609631" cy="609631"/>
            </a:xfrm>
            <a:prstGeom prst="rect">
              <a:avLst/>
            </a:prstGeom>
          </p:spPr>
        </p:pic>
        <p:pic>
          <p:nvPicPr>
            <p:cNvPr id="54" name="Picture 53" descr="A black and white logo&#10;&#10;Description automatically generated with low confidence">
              <a:extLst>
                <a:ext uri="{FF2B5EF4-FFF2-40B4-BE49-F238E27FC236}">
                  <a16:creationId xmlns:a16="http://schemas.microsoft.com/office/drawing/2014/main" id="{8BB2251D-E485-0179-8A5D-E9F38D9DEA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10060" y="5341422"/>
              <a:ext cx="609631" cy="609631"/>
            </a:xfrm>
            <a:prstGeom prst="rect">
              <a:avLst/>
            </a:prstGeom>
          </p:spPr>
        </p:pic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CD408934-787A-E991-26DF-077DB37611CD}"/>
              </a:ext>
            </a:extLst>
          </p:cNvPr>
          <p:cNvSpPr txBox="1"/>
          <p:nvPr/>
        </p:nvSpPr>
        <p:spPr>
          <a:xfrm>
            <a:off x="2378923" y="4680295"/>
            <a:ext cx="80210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solidFill>
                  <a:schemeClr val="bg1"/>
                </a:solidFill>
              </a:rPr>
              <a:t>PUSH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32627CB-3584-6464-D178-EE1F26925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35366" y="1540535"/>
            <a:ext cx="3628658" cy="2041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2434323-9D4C-A961-4DF6-FB59B4DDA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8869" y="3443039"/>
            <a:ext cx="3882854" cy="2184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48" name="Arrow: Right 2047">
            <a:extLst>
              <a:ext uri="{FF2B5EF4-FFF2-40B4-BE49-F238E27FC236}">
                <a16:creationId xmlns:a16="http://schemas.microsoft.com/office/drawing/2014/main" id="{65B91045-65FA-FC47-A2B9-A38F3475CC4C}"/>
              </a:ext>
            </a:extLst>
          </p:cNvPr>
          <p:cNvSpPr/>
          <p:nvPr/>
        </p:nvSpPr>
        <p:spPr>
          <a:xfrm>
            <a:off x="9578248" y="2485509"/>
            <a:ext cx="745669" cy="490518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49" name="Rectangle: Rounded Corners 2048">
            <a:extLst>
              <a:ext uri="{FF2B5EF4-FFF2-40B4-BE49-F238E27FC236}">
                <a16:creationId xmlns:a16="http://schemas.microsoft.com/office/drawing/2014/main" id="{2477BC38-C1EE-74E7-7A1C-43238F354721}"/>
              </a:ext>
            </a:extLst>
          </p:cNvPr>
          <p:cNvSpPr/>
          <p:nvPr/>
        </p:nvSpPr>
        <p:spPr>
          <a:xfrm>
            <a:off x="8327234" y="2389160"/>
            <a:ext cx="1236017" cy="737827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IPS Document</a:t>
            </a:r>
          </a:p>
        </p:txBody>
      </p:sp>
      <p:sp>
        <p:nvSpPr>
          <p:cNvPr id="2051" name="Arrow: Down 2050">
            <a:extLst>
              <a:ext uri="{FF2B5EF4-FFF2-40B4-BE49-F238E27FC236}">
                <a16:creationId xmlns:a16="http://schemas.microsoft.com/office/drawing/2014/main" id="{AC20D6F6-7BF9-F536-3B6F-DA92A57F470B}"/>
              </a:ext>
            </a:extLst>
          </p:cNvPr>
          <p:cNvSpPr/>
          <p:nvPr/>
        </p:nvSpPr>
        <p:spPr bwMode="auto">
          <a:xfrm rot="5400000">
            <a:off x="7120750" y="5835313"/>
            <a:ext cx="251759" cy="529195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</a:endParaRPr>
          </a:p>
        </p:txBody>
      </p:sp>
      <p:sp>
        <p:nvSpPr>
          <p:cNvPr id="2053" name="Arrow: Down 2052">
            <a:extLst>
              <a:ext uri="{FF2B5EF4-FFF2-40B4-BE49-F238E27FC236}">
                <a16:creationId xmlns:a16="http://schemas.microsoft.com/office/drawing/2014/main" id="{34AE5610-66F7-D657-0BE7-6617C6FA2E72}"/>
              </a:ext>
            </a:extLst>
          </p:cNvPr>
          <p:cNvSpPr/>
          <p:nvPr/>
        </p:nvSpPr>
        <p:spPr bwMode="auto">
          <a:xfrm rot="3395670">
            <a:off x="5097811" y="6076329"/>
            <a:ext cx="313068" cy="459507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</a:endParaRPr>
          </a:p>
        </p:txBody>
      </p:sp>
      <p:sp>
        <p:nvSpPr>
          <p:cNvPr id="2054" name="Arrow: Down 2053">
            <a:extLst>
              <a:ext uri="{FF2B5EF4-FFF2-40B4-BE49-F238E27FC236}">
                <a16:creationId xmlns:a16="http://schemas.microsoft.com/office/drawing/2014/main" id="{C686A93D-CF9D-251F-ADCE-412E9EA492A6}"/>
              </a:ext>
            </a:extLst>
          </p:cNvPr>
          <p:cNvSpPr/>
          <p:nvPr/>
        </p:nvSpPr>
        <p:spPr bwMode="auto">
          <a:xfrm rot="7384762">
            <a:off x="5166108" y="5625220"/>
            <a:ext cx="232984" cy="479802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</a:endParaRPr>
          </a:p>
        </p:txBody>
      </p:sp>
      <p:sp>
        <p:nvSpPr>
          <p:cNvPr id="2055" name="Arrow: Down 2054">
            <a:extLst>
              <a:ext uri="{FF2B5EF4-FFF2-40B4-BE49-F238E27FC236}">
                <a16:creationId xmlns:a16="http://schemas.microsoft.com/office/drawing/2014/main" id="{90D8CE86-A62A-3BA8-CF46-207550CC4FDF}"/>
              </a:ext>
            </a:extLst>
          </p:cNvPr>
          <p:cNvSpPr/>
          <p:nvPr/>
        </p:nvSpPr>
        <p:spPr bwMode="auto">
          <a:xfrm>
            <a:off x="6076394" y="6199063"/>
            <a:ext cx="263464" cy="3237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</a:endParaRPr>
          </a:p>
        </p:txBody>
      </p:sp>
      <p:sp>
        <p:nvSpPr>
          <p:cNvPr id="2056" name="Flowchart: Alternate Process 2055">
            <a:extLst>
              <a:ext uri="{FF2B5EF4-FFF2-40B4-BE49-F238E27FC236}">
                <a16:creationId xmlns:a16="http://schemas.microsoft.com/office/drawing/2014/main" id="{36E4D4C3-8EA4-0B35-0BB6-B602003506F1}"/>
              </a:ext>
            </a:extLst>
          </p:cNvPr>
          <p:cNvSpPr/>
          <p:nvPr/>
        </p:nvSpPr>
        <p:spPr bwMode="auto">
          <a:xfrm>
            <a:off x="5405017" y="5974031"/>
            <a:ext cx="1577017" cy="251760"/>
          </a:xfrm>
          <a:prstGeom prst="flowChartAlternateProcess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</a:endParaRPr>
          </a:p>
        </p:txBody>
      </p:sp>
      <p:sp>
        <p:nvSpPr>
          <p:cNvPr id="2057" name="Arrow: Down 2056">
            <a:extLst>
              <a:ext uri="{FF2B5EF4-FFF2-40B4-BE49-F238E27FC236}">
                <a16:creationId xmlns:a16="http://schemas.microsoft.com/office/drawing/2014/main" id="{D20AED82-E819-1DB8-EA8F-9F010D5C554A}"/>
              </a:ext>
            </a:extLst>
          </p:cNvPr>
          <p:cNvSpPr/>
          <p:nvPr/>
        </p:nvSpPr>
        <p:spPr bwMode="auto">
          <a:xfrm rot="10800000">
            <a:off x="6076394" y="5640861"/>
            <a:ext cx="263464" cy="323740"/>
          </a:xfrm>
          <a:prstGeom prst="downArrow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GE Inspira Pitch" pitchFamily="34" charset="0"/>
            </a:endParaRPr>
          </a:p>
        </p:txBody>
      </p:sp>
      <p:sp>
        <p:nvSpPr>
          <p:cNvPr id="2059" name="TextBox 2058">
            <a:extLst>
              <a:ext uri="{FF2B5EF4-FFF2-40B4-BE49-F238E27FC236}">
                <a16:creationId xmlns:a16="http://schemas.microsoft.com/office/drawing/2014/main" id="{C61CA787-0EE9-EE99-C95F-5FE2DF60EB17}"/>
              </a:ext>
            </a:extLst>
          </p:cNvPr>
          <p:cNvSpPr txBox="1"/>
          <p:nvPr/>
        </p:nvSpPr>
        <p:spPr>
          <a:xfrm>
            <a:off x="3679544" y="5579459"/>
            <a:ext cx="11458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XCA</a:t>
            </a:r>
          </a:p>
          <a:p>
            <a:r>
              <a:rPr lang="en-US" b="1" dirty="0"/>
              <a:t>Federated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667626" y="1100647"/>
            <a:ext cx="23722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IHE Document Sharing </a:t>
            </a:r>
          </a:p>
          <a:p>
            <a:pPr algn="ctr"/>
            <a:r>
              <a:rPr lang="en-US" b="1" dirty="0"/>
              <a:t>Transports</a:t>
            </a:r>
          </a:p>
          <a:p>
            <a:pPr algn="ctr"/>
            <a:r>
              <a:rPr lang="en-US" b="1" dirty="0"/>
              <a:t> </a:t>
            </a:r>
          </a:p>
        </p:txBody>
      </p:sp>
      <p:sp>
        <p:nvSpPr>
          <p:cNvPr id="2061" name="TextBox 2060">
            <a:extLst>
              <a:ext uri="{FF2B5EF4-FFF2-40B4-BE49-F238E27FC236}">
                <a16:creationId xmlns:a16="http://schemas.microsoft.com/office/drawing/2014/main" id="{5945FE01-3DBD-F5C3-FCF8-990C58C92EE8}"/>
              </a:ext>
            </a:extLst>
          </p:cNvPr>
          <p:cNvSpPr txBox="1"/>
          <p:nvPr/>
        </p:nvSpPr>
        <p:spPr>
          <a:xfrm>
            <a:off x="347006" y="1058326"/>
            <a:ext cx="984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Content</a:t>
            </a:r>
          </a:p>
          <a:p>
            <a:r>
              <a:rPr lang="en-US" b="1" dirty="0"/>
              <a:t>Creators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769D5-672D-27E0-6975-FAEC3C74F75A}"/>
              </a:ext>
            </a:extLst>
          </p:cNvPr>
          <p:cNvSpPr txBox="1"/>
          <p:nvPr/>
        </p:nvSpPr>
        <p:spPr>
          <a:xfrm>
            <a:off x="3818087" y="2535864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PUSH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DAD65C2B-1963-6B46-B40D-0D8863B57880}"/>
              </a:ext>
            </a:extLst>
          </p:cNvPr>
          <p:cNvSpPr txBox="1"/>
          <p:nvPr/>
        </p:nvSpPr>
        <p:spPr>
          <a:xfrm>
            <a:off x="3528341" y="4132201"/>
            <a:ext cx="144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HIE Exchange</a:t>
            </a:r>
          </a:p>
        </p:txBody>
      </p:sp>
      <p:sp>
        <p:nvSpPr>
          <p:cNvPr id="2062" name="Right Brace 2061">
            <a:extLst>
              <a:ext uri="{FF2B5EF4-FFF2-40B4-BE49-F238E27FC236}">
                <a16:creationId xmlns:a16="http://schemas.microsoft.com/office/drawing/2014/main" id="{F8D39A81-0BC1-17D8-D756-F58F8A2BFED4}"/>
              </a:ext>
            </a:extLst>
          </p:cNvPr>
          <p:cNvSpPr/>
          <p:nvPr/>
        </p:nvSpPr>
        <p:spPr>
          <a:xfrm flipH="1">
            <a:off x="3161144" y="1784536"/>
            <a:ext cx="453039" cy="4441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3" name="Right Brace 2062">
            <a:extLst>
              <a:ext uri="{FF2B5EF4-FFF2-40B4-BE49-F238E27FC236}">
                <a16:creationId xmlns:a16="http://schemas.microsoft.com/office/drawing/2014/main" id="{868E1CAF-FD40-4209-BD1E-9FB6E565B1F4}"/>
              </a:ext>
            </a:extLst>
          </p:cNvPr>
          <p:cNvSpPr/>
          <p:nvPr/>
        </p:nvSpPr>
        <p:spPr>
          <a:xfrm>
            <a:off x="10376526" y="1749320"/>
            <a:ext cx="460265" cy="4441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65" name="Group 2064">
            <a:extLst>
              <a:ext uri="{FF2B5EF4-FFF2-40B4-BE49-F238E27FC236}">
                <a16:creationId xmlns:a16="http://schemas.microsoft.com/office/drawing/2014/main" id="{FEC3942A-D977-DD79-589B-1C3F96738FAD}"/>
              </a:ext>
            </a:extLst>
          </p:cNvPr>
          <p:cNvGrpSpPr/>
          <p:nvPr/>
        </p:nvGrpSpPr>
        <p:grpSpPr>
          <a:xfrm>
            <a:off x="8130990" y="3999157"/>
            <a:ext cx="1703139" cy="1936369"/>
            <a:chOff x="4735733" y="1246542"/>
            <a:chExt cx="3616901" cy="5475317"/>
          </a:xfrm>
        </p:grpSpPr>
        <p:grpSp>
          <p:nvGrpSpPr>
            <p:cNvPr id="2066" name="Group 2065">
              <a:extLst>
                <a:ext uri="{FF2B5EF4-FFF2-40B4-BE49-F238E27FC236}">
                  <a16:creationId xmlns:a16="http://schemas.microsoft.com/office/drawing/2014/main" id="{D6928D6C-F893-D847-CE1D-8932980377FB}"/>
                </a:ext>
              </a:extLst>
            </p:cNvPr>
            <p:cNvGrpSpPr/>
            <p:nvPr/>
          </p:nvGrpSpPr>
          <p:grpSpPr>
            <a:xfrm>
              <a:off x="6762702" y="1911766"/>
              <a:ext cx="1589932" cy="874477"/>
              <a:chOff x="6550925" y="1091820"/>
              <a:chExt cx="1828801" cy="1074820"/>
            </a:xfrm>
          </p:grpSpPr>
          <p:sp>
            <p:nvSpPr>
              <p:cNvPr id="2082" name="Flowchart: Process 2081">
                <a:extLst>
                  <a:ext uri="{FF2B5EF4-FFF2-40B4-BE49-F238E27FC236}">
                    <a16:creationId xmlns:a16="http://schemas.microsoft.com/office/drawing/2014/main" id="{171E36C9-E199-4AA8-D4E5-8FE14A040E43}"/>
                  </a:ext>
                </a:extLst>
              </p:cNvPr>
              <p:cNvSpPr/>
              <p:nvPr/>
            </p:nvSpPr>
            <p:spPr>
              <a:xfrm>
                <a:off x="6550926" y="1091820"/>
                <a:ext cx="1828800" cy="1074820"/>
              </a:xfrm>
              <a:prstGeom prst="flowChart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/>
                  <a:t>Observation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 err="1"/>
                  <a:t>Obs</a:t>
                </a:r>
                <a:r>
                  <a:rPr lang="en-US" sz="500" dirty="0"/>
                  <a:t>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 err="1"/>
                  <a:t>Obs</a:t>
                </a:r>
                <a:r>
                  <a:rPr lang="en-US" sz="500" dirty="0"/>
                  <a:t>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 err="1"/>
                  <a:t>Obs</a:t>
                </a:r>
                <a:r>
                  <a:rPr lang="en-US" sz="500" dirty="0"/>
                  <a:t> 3</a:t>
                </a:r>
              </a:p>
            </p:txBody>
          </p:sp>
          <p:cxnSp>
            <p:nvCxnSpPr>
              <p:cNvPr id="2083" name="Straight Connector 2082">
                <a:extLst>
                  <a:ext uri="{FF2B5EF4-FFF2-40B4-BE49-F238E27FC236}">
                    <a16:creationId xmlns:a16="http://schemas.microsoft.com/office/drawing/2014/main" id="{9CB330A1-7CB0-BAB7-7BF9-99CD8883401C}"/>
                  </a:ext>
                </a:extLst>
              </p:cNvPr>
              <p:cNvCxnSpPr/>
              <p:nvPr/>
            </p:nvCxnSpPr>
            <p:spPr>
              <a:xfrm>
                <a:off x="6550925" y="1323833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7" name="Group 2066">
              <a:extLst>
                <a:ext uri="{FF2B5EF4-FFF2-40B4-BE49-F238E27FC236}">
                  <a16:creationId xmlns:a16="http://schemas.microsoft.com/office/drawing/2014/main" id="{62E20F52-E30A-80AA-EF49-68BDFBD492C3}"/>
                </a:ext>
              </a:extLst>
            </p:cNvPr>
            <p:cNvGrpSpPr/>
            <p:nvPr/>
          </p:nvGrpSpPr>
          <p:grpSpPr>
            <a:xfrm>
              <a:off x="6762702" y="3972659"/>
              <a:ext cx="1589932" cy="874477"/>
              <a:chOff x="6550925" y="1091820"/>
              <a:chExt cx="1828801" cy="1074820"/>
            </a:xfrm>
          </p:grpSpPr>
          <p:sp>
            <p:nvSpPr>
              <p:cNvPr id="2080" name="Flowchart: Process 2079">
                <a:extLst>
                  <a:ext uri="{FF2B5EF4-FFF2-40B4-BE49-F238E27FC236}">
                    <a16:creationId xmlns:a16="http://schemas.microsoft.com/office/drawing/2014/main" id="{521F11AF-3768-3A82-4524-C8F409214EB0}"/>
                  </a:ext>
                </a:extLst>
              </p:cNvPr>
              <p:cNvSpPr/>
              <p:nvPr/>
            </p:nvSpPr>
            <p:spPr>
              <a:xfrm>
                <a:off x="6550926" y="1091820"/>
                <a:ext cx="1828800" cy="1074820"/>
              </a:xfrm>
              <a:prstGeom prst="flowChart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/>
                  <a:t>Allergy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/>
                  <a:t>Al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/>
                  <a:t>Al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/>
                  <a:t>Al 3</a:t>
                </a:r>
              </a:p>
            </p:txBody>
          </p:sp>
          <p:cxnSp>
            <p:nvCxnSpPr>
              <p:cNvPr id="2081" name="Straight Connector 2080">
                <a:extLst>
                  <a:ext uri="{FF2B5EF4-FFF2-40B4-BE49-F238E27FC236}">
                    <a16:creationId xmlns:a16="http://schemas.microsoft.com/office/drawing/2014/main" id="{D8E31615-5BDC-055F-2A8B-51FFBFBD8526}"/>
                  </a:ext>
                </a:extLst>
              </p:cNvPr>
              <p:cNvCxnSpPr/>
              <p:nvPr/>
            </p:nvCxnSpPr>
            <p:spPr>
              <a:xfrm>
                <a:off x="6550925" y="1323833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8" name="Group 2067">
              <a:extLst>
                <a:ext uri="{FF2B5EF4-FFF2-40B4-BE49-F238E27FC236}">
                  <a16:creationId xmlns:a16="http://schemas.microsoft.com/office/drawing/2014/main" id="{80C0C61B-C52C-5E03-D0B7-F6C8D0037D02}"/>
                </a:ext>
              </a:extLst>
            </p:cNvPr>
            <p:cNvGrpSpPr/>
            <p:nvPr/>
          </p:nvGrpSpPr>
          <p:grpSpPr>
            <a:xfrm>
              <a:off x="6762702" y="2962348"/>
              <a:ext cx="1589932" cy="874477"/>
              <a:chOff x="6550925" y="1091820"/>
              <a:chExt cx="1828801" cy="1074820"/>
            </a:xfrm>
          </p:grpSpPr>
          <p:sp>
            <p:nvSpPr>
              <p:cNvPr id="2078" name="Flowchart: Process 2077">
                <a:extLst>
                  <a:ext uri="{FF2B5EF4-FFF2-40B4-BE49-F238E27FC236}">
                    <a16:creationId xmlns:a16="http://schemas.microsoft.com/office/drawing/2014/main" id="{5EE9DC59-1FCA-AA0D-FDBF-24F93C7EFD26}"/>
                  </a:ext>
                </a:extLst>
              </p:cNvPr>
              <p:cNvSpPr/>
              <p:nvPr/>
            </p:nvSpPr>
            <p:spPr>
              <a:xfrm>
                <a:off x="6550926" y="1091820"/>
                <a:ext cx="1828800" cy="1074820"/>
              </a:xfrm>
              <a:prstGeom prst="flowChart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/>
                  <a:t>Medication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/>
                  <a:t>Med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/>
                  <a:t>Med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/>
                  <a:t>Med 3</a:t>
                </a:r>
              </a:p>
            </p:txBody>
          </p:sp>
          <p:cxnSp>
            <p:nvCxnSpPr>
              <p:cNvPr id="2079" name="Straight Connector 2078">
                <a:extLst>
                  <a:ext uri="{FF2B5EF4-FFF2-40B4-BE49-F238E27FC236}">
                    <a16:creationId xmlns:a16="http://schemas.microsoft.com/office/drawing/2014/main" id="{61326A82-D160-82AB-541D-EAED526AA96F}"/>
                  </a:ext>
                </a:extLst>
              </p:cNvPr>
              <p:cNvCxnSpPr/>
              <p:nvPr/>
            </p:nvCxnSpPr>
            <p:spPr>
              <a:xfrm>
                <a:off x="6550925" y="1323833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069" name="Group 2068">
              <a:extLst>
                <a:ext uri="{FF2B5EF4-FFF2-40B4-BE49-F238E27FC236}">
                  <a16:creationId xmlns:a16="http://schemas.microsoft.com/office/drawing/2014/main" id="{2DE6490E-9E78-5F28-1B75-1C3169FB7F9A}"/>
                </a:ext>
              </a:extLst>
            </p:cNvPr>
            <p:cNvGrpSpPr/>
            <p:nvPr/>
          </p:nvGrpSpPr>
          <p:grpSpPr>
            <a:xfrm>
              <a:off x="6762702" y="4972905"/>
              <a:ext cx="1589932" cy="874477"/>
              <a:chOff x="6550925" y="1091820"/>
              <a:chExt cx="1828801" cy="1074820"/>
            </a:xfrm>
          </p:grpSpPr>
          <p:sp>
            <p:nvSpPr>
              <p:cNvPr id="2076" name="Flowchart: Process 2075">
                <a:extLst>
                  <a:ext uri="{FF2B5EF4-FFF2-40B4-BE49-F238E27FC236}">
                    <a16:creationId xmlns:a16="http://schemas.microsoft.com/office/drawing/2014/main" id="{49D4BD8F-AE7B-A46A-78BC-FD2F150249F0}"/>
                  </a:ext>
                </a:extLst>
              </p:cNvPr>
              <p:cNvSpPr/>
              <p:nvPr/>
            </p:nvSpPr>
            <p:spPr>
              <a:xfrm>
                <a:off x="6550926" y="1091820"/>
                <a:ext cx="1828800" cy="1074820"/>
              </a:xfrm>
              <a:prstGeom prst="flowChartProcess">
                <a:avLst/>
              </a:prstGeom>
              <a:solidFill>
                <a:schemeClr val="accent6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/>
                  <a:t>Immunization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 err="1"/>
                  <a:t>Imm</a:t>
                </a:r>
                <a:r>
                  <a:rPr lang="en-US" sz="500" dirty="0"/>
                  <a:t>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 err="1"/>
                  <a:t>Imm</a:t>
                </a:r>
                <a:r>
                  <a:rPr lang="en-US" sz="500" dirty="0"/>
                  <a:t>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 err="1"/>
                  <a:t>Imm</a:t>
                </a:r>
                <a:r>
                  <a:rPr lang="en-US" sz="500" dirty="0"/>
                  <a:t> 3</a:t>
                </a:r>
              </a:p>
            </p:txBody>
          </p: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5467F192-E273-0091-310F-00ABBEEB962C}"/>
                  </a:ext>
                </a:extLst>
              </p:cNvPr>
              <p:cNvCxnSpPr/>
              <p:nvPr/>
            </p:nvCxnSpPr>
            <p:spPr>
              <a:xfrm>
                <a:off x="6550925" y="1323833"/>
                <a:ext cx="18288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0" name="TextBox 2069">
              <a:extLst>
                <a:ext uri="{FF2B5EF4-FFF2-40B4-BE49-F238E27FC236}">
                  <a16:creationId xmlns:a16="http://schemas.microsoft.com/office/drawing/2014/main" id="{A0192F3C-1520-30E6-5AF4-35FAE3189C72}"/>
                </a:ext>
              </a:extLst>
            </p:cNvPr>
            <p:cNvSpPr txBox="1"/>
            <p:nvPr/>
          </p:nvSpPr>
          <p:spPr>
            <a:xfrm>
              <a:off x="7385805" y="1617605"/>
              <a:ext cx="960679" cy="478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00" dirty="0"/>
                <a:t>Resources</a:t>
              </a:r>
            </a:p>
          </p:txBody>
        </p:sp>
        <p:grpSp>
          <p:nvGrpSpPr>
            <p:cNvPr id="2071" name="Group 2070">
              <a:extLst>
                <a:ext uri="{FF2B5EF4-FFF2-40B4-BE49-F238E27FC236}">
                  <a16:creationId xmlns:a16="http://schemas.microsoft.com/office/drawing/2014/main" id="{4426A86E-EF2F-A20E-615C-2BD3B91CCB44}"/>
                </a:ext>
              </a:extLst>
            </p:cNvPr>
            <p:cNvGrpSpPr/>
            <p:nvPr/>
          </p:nvGrpSpPr>
          <p:grpSpPr>
            <a:xfrm>
              <a:off x="4735733" y="5847382"/>
              <a:ext cx="1589932" cy="874477"/>
              <a:chOff x="6550925" y="1091820"/>
              <a:chExt cx="1828801" cy="1074820"/>
            </a:xfrm>
            <a:solidFill>
              <a:schemeClr val="accent4">
                <a:lumMod val="40000"/>
                <a:lumOff val="60000"/>
              </a:schemeClr>
            </a:solidFill>
          </p:grpSpPr>
          <p:sp>
            <p:nvSpPr>
              <p:cNvPr id="2074" name="Flowchart: Process 2073">
                <a:extLst>
                  <a:ext uri="{FF2B5EF4-FFF2-40B4-BE49-F238E27FC236}">
                    <a16:creationId xmlns:a16="http://schemas.microsoft.com/office/drawing/2014/main" id="{10E3E3B5-ABAB-4806-8F23-9481D59A233E}"/>
                  </a:ext>
                </a:extLst>
              </p:cNvPr>
              <p:cNvSpPr/>
              <p:nvPr/>
            </p:nvSpPr>
            <p:spPr>
              <a:xfrm>
                <a:off x="6550926" y="1091820"/>
                <a:ext cx="1828800" cy="1074820"/>
              </a:xfrm>
              <a:prstGeom prst="flowChartProcess">
                <a:avLst/>
              </a:prstGeom>
              <a:grp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500" dirty="0">
                    <a:solidFill>
                      <a:schemeClr val="tx1"/>
                    </a:solidFill>
                  </a:rPr>
                  <a:t>Provenance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>
                    <a:solidFill>
                      <a:schemeClr val="tx1"/>
                    </a:solidFill>
                  </a:rPr>
                  <a:t>Prov 1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>
                    <a:solidFill>
                      <a:schemeClr val="tx1"/>
                    </a:solidFill>
                  </a:rPr>
                  <a:t>Prov 2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500" dirty="0">
                    <a:solidFill>
                      <a:schemeClr val="tx1"/>
                    </a:solidFill>
                  </a:rPr>
                  <a:t>Prov 3</a:t>
                </a:r>
              </a:p>
            </p:txBody>
          </p:sp>
          <p:cxnSp>
            <p:nvCxnSpPr>
              <p:cNvPr id="2075" name="Straight Connector 2074">
                <a:extLst>
                  <a:ext uri="{FF2B5EF4-FFF2-40B4-BE49-F238E27FC236}">
                    <a16:creationId xmlns:a16="http://schemas.microsoft.com/office/drawing/2014/main" id="{8B93CBFD-AE8D-4F30-0707-586B246FDEF3}"/>
                  </a:ext>
                </a:extLst>
              </p:cNvPr>
              <p:cNvCxnSpPr/>
              <p:nvPr/>
            </p:nvCxnSpPr>
            <p:spPr>
              <a:xfrm>
                <a:off x="6550925" y="1323833"/>
                <a:ext cx="1828800" cy="0"/>
              </a:xfrm>
              <a:prstGeom prst="line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72" name="Arrow: Bent 2071">
              <a:extLst>
                <a:ext uri="{FF2B5EF4-FFF2-40B4-BE49-F238E27FC236}">
                  <a16:creationId xmlns:a16="http://schemas.microsoft.com/office/drawing/2014/main" id="{037A1389-B8B7-83AB-EC94-924C0196A008}"/>
                </a:ext>
              </a:extLst>
            </p:cNvPr>
            <p:cNvSpPr/>
            <p:nvPr/>
          </p:nvSpPr>
          <p:spPr>
            <a:xfrm rot="10800000">
              <a:off x="6669754" y="5889578"/>
              <a:ext cx="707519" cy="706761"/>
            </a:xfrm>
            <a:prstGeom prst="bentArrow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>
                <a:solidFill>
                  <a:schemeClr val="tx1"/>
                </a:solidFill>
              </a:endParaRPr>
            </a:p>
          </p:txBody>
        </p:sp>
        <p:pic>
          <p:nvPicPr>
            <p:cNvPr id="2073" name="Picture 14" descr="https://www.hl7.org/fhir/assets/images/fhir-logo-www.png">
              <a:extLst>
                <a:ext uri="{FF2B5EF4-FFF2-40B4-BE49-F238E27FC236}">
                  <a16:creationId xmlns:a16="http://schemas.microsoft.com/office/drawing/2014/main" id="{2CF4403D-6870-1BDC-4E40-39868805AC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59321" y="1246542"/>
              <a:ext cx="1219520" cy="4891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084" name="Right Brace 2083">
            <a:extLst>
              <a:ext uri="{FF2B5EF4-FFF2-40B4-BE49-F238E27FC236}">
                <a16:creationId xmlns:a16="http://schemas.microsoft.com/office/drawing/2014/main" id="{E56AE522-90DB-999A-B6BB-42BD5610BB46}"/>
              </a:ext>
            </a:extLst>
          </p:cNvPr>
          <p:cNvSpPr/>
          <p:nvPr/>
        </p:nvSpPr>
        <p:spPr>
          <a:xfrm>
            <a:off x="7814906" y="1768482"/>
            <a:ext cx="460265" cy="444125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5" name="TextBox 2084">
            <a:extLst>
              <a:ext uri="{FF2B5EF4-FFF2-40B4-BE49-F238E27FC236}">
                <a16:creationId xmlns:a16="http://schemas.microsoft.com/office/drawing/2014/main" id="{828CADFC-F08F-D891-9358-370640FF6D77}"/>
              </a:ext>
            </a:extLst>
          </p:cNvPr>
          <p:cNvSpPr txBox="1"/>
          <p:nvPr/>
        </p:nvSpPr>
        <p:spPr>
          <a:xfrm>
            <a:off x="8641938" y="1111432"/>
            <a:ext cx="10166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Delivery</a:t>
            </a:r>
          </a:p>
          <a:p>
            <a:pPr algn="ctr"/>
            <a:r>
              <a:rPr lang="en-US" b="1" dirty="0"/>
              <a:t>IHE/HL7 </a:t>
            </a:r>
          </a:p>
        </p:txBody>
      </p:sp>
      <p:cxnSp>
        <p:nvCxnSpPr>
          <p:cNvPr id="2087" name="Straight Connector 2086">
            <a:extLst>
              <a:ext uri="{FF2B5EF4-FFF2-40B4-BE49-F238E27FC236}">
                <a16:creationId xmlns:a16="http://schemas.microsoft.com/office/drawing/2014/main" id="{F720C87A-861E-306D-FA4E-75E3AE67B76C}"/>
              </a:ext>
            </a:extLst>
          </p:cNvPr>
          <p:cNvCxnSpPr/>
          <p:nvPr/>
        </p:nvCxnSpPr>
        <p:spPr>
          <a:xfrm>
            <a:off x="230337" y="1680505"/>
            <a:ext cx="11314180" cy="23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8" name="TextBox 2087">
            <a:extLst>
              <a:ext uri="{FF2B5EF4-FFF2-40B4-BE49-F238E27FC236}">
                <a16:creationId xmlns:a16="http://schemas.microsoft.com/office/drawing/2014/main" id="{85823258-379D-2381-294B-299922407F53}"/>
              </a:ext>
            </a:extLst>
          </p:cNvPr>
          <p:cNvSpPr txBox="1"/>
          <p:nvPr/>
        </p:nvSpPr>
        <p:spPr>
          <a:xfrm>
            <a:off x="8322440" y="4195201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mXDE</a:t>
            </a:r>
          </a:p>
        </p:txBody>
      </p:sp>
      <p:grpSp>
        <p:nvGrpSpPr>
          <p:cNvPr id="2092" name="Group 2091">
            <a:extLst>
              <a:ext uri="{FF2B5EF4-FFF2-40B4-BE49-F238E27FC236}">
                <a16:creationId xmlns:a16="http://schemas.microsoft.com/office/drawing/2014/main" id="{609E00E3-284B-4CD6-305B-BC12896A826C}"/>
              </a:ext>
            </a:extLst>
          </p:cNvPr>
          <p:cNvGrpSpPr/>
          <p:nvPr/>
        </p:nvGrpSpPr>
        <p:grpSpPr>
          <a:xfrm>
            <a:off x="9912048" y="4572914"/>
            <a:ext cx="564835" cy="607240"/>
            <a:chOff x="5162973" y="2118559"/>
            <a:chExt cx="1866054" cy="2620882"/>
          </a:xfrm>
        </p:grpSpPr>
        <p:sp>
          <p:nvSpPr>
            <p:cNvPr id="2090" name="Arrow: Circular 2089">
              <a:extLst>
                <a:ext uri="{FF2B5EF4-FFF2-40B4-BE49-F238E27FC236}">
                  <a16:creationId xmlns:a16="http://schemas.microsoft.com/office/drawing/2014/main" id="{077053A5-A087-69D9-0CA3-901A052EFB8A}"/>
                </a:ext>
              </a:extLst>
            </p:cNvPr>
            <p:cNvSpPr/>
            <p:nvPr/>
          </p:nvSpPr>
          <p:spPr>
            <a:xfrm>
              <a:off x="5162973" y="2118559"/>
              <a:ext cx="1866054" cy="169046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89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2091" name="Arrow: Circular 2090">
              <a:extLst>
                <a:ext uri="{FF2B5EF4-FFF2-40B4-BE49-F238E27FC236}">
                  <a16:creationId xmlns:a16="http://schemas.microsoft.com/office/drawing/2014/main" id="{3D15F808-956C-07F4-9A45-F6EF131E287C}"/>
                </a:ext>
              </a:extLst>
            </p:cNvPr>
            <p:cNvSpPr/>
            <p:nvPr/>
          </p:nvSpPr>
          <p:spPr>
            <a:xfrm rot="10800000">
              <a:off x="5162973" y="3048976"/>
              <a:ext cx="1866054" cy="1690465"/>
            </a:xfrm>
            <a:prstGeom prst="circularArrow">
              <a:avLst>
                <a:gd name="adj1" fmla="val 12500"/>
                <a:gd name="adj2" fmla="val 1142319"/>
                <a:gd name="adj3" fmla="val 20457681"/>
                <a:gd name="adj4" fmla="val 10800000"/>
                <a:gd name="adj5" fmla="val 13897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US"/>
            </a:p>
          </p:txBody>
        </p:sp>
      </p:grpSp>
      <p:sp>
        <p:nvSpPr>
          <p:cNvPr id="2093" name="TextBox 2092">
            <a:extLst>
              <a:ext uri="{FF2B5EF4-FFF2-40B4-BE49-F238E27FC236}">
                <a16:creationId xmlns:a16="http://schemas.microsoft.com/office/drawing/2014/main" id="{F8B816E6-2AF0-9F1A-77CC-56A2AA5524F9}"/>
              </a:ext>
            </a:extLst>
          </p:cNvPr>
          <p:cNvSpPr txBox="1"/>
          <p:nvPr/>
        </p:nvSpPr>
        <p:spPr>
          <a:xfrm>
            <a:off x="9967671" y="4710460"/>
            <a:ext cx="4928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IPA</a:t>
            </a:r>
          </a:p>
        </p:txBody>
      </p:sp>
    </p:spTree>
    <p:extLst>
      <p:ext uri="{BB962C8B-B14F-4D97-AF65-F5344CB8AC3E}">
        <p14:creationId xmlns:p14="http://schemas.microsoft.com/office/powerpoint/2010/main" val="8188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2" name="Flowchart: Predefined Process 2131">
            <a:extLst>
              <a:ext uri="{FF2B5EF4-FFF2-40B4-BE49-F238E27FC236}">
                <a16:creationId xmlns:a16="http://schemas.microsoft.com/office/drawing/2014/main" id="{DA09DEA3-298E-673B-F4C3-7F893532C345}"/>
              </a:ext>
            </a:extLst>
          </p:cNvPr>
          <p:cNvSpPr/>
          <p:nvPr/>
        </p:nvSpPr>
        <p:spPr>
          <a:xfrm>
            <a:off x="5151487" y="4955774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/>
              <a:t>Responding</a:t>
            </a:r>
          </a:p>
          <a:p>
            <a:pPr algn="ctr"/>
            <a:r>
              <a:rPr lang="en-CA" sz="800" b="1" dirty="0"/>
              <a:t>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002907" y="483361"/>
            <a:ext cx="16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IPS Document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05EDAB-066E-AB4E-E947-807C90AB1A7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11052999" y="1412238"/>
            <a:ext cx="392551" cy="4455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53C0B9-88EA-682C-4C2B-04F642439F3F}"/>
              </a:ext>
            </a:extLst>
          </p:cNvPr>
          <p:cNvSpPr txBox="1"/>
          <p:nvPr/>
        </p:nvSpPr>
        <p:spPr>
          <a:xfrm>
            <a:off x="10841951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9B5B00A-2568-11E2-E335-979AB555388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95" t="24004" r="27603" b="29156"/>
          <a:stretch/>
        </p:blipFill>
        <p:spPr>
          <a:xfrm>
            <a:off x="11048672" y="4222917"/>
            <a:ext cx="401204" cy="467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9F2C8B-8492-CFED-05CB-763AC3B47E9A}"/>
              </a:ext>
            </a:extLst>
          </p:cNvPr>
          <p:cNvSpPr txBox="1"/>
          <p:nvPr/>
        </p:nvSpPr>
        <p:spPr>
          <a:xfrm>
            <a:off x="10890266" y="4606765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Patient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568017" y="483361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IHE-based Transports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769D5-672D-27E0-6975-FAEC3C74F75A}"/>
              </a:ext>
            </a:extLst>
          </p:cNvPr>
          <p:cNvSpPr txBox="1"/>
          <p:nvPr/>
        </p:nvSpPr>
        <p:spPr>
          <a:xfrm>
            <a:off x="4477826" y="1147388"/>
            <a:ext cx="3023007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PUSH</a:t>
            </a:r>
            <a:r>
              <a:rPr lang="en-US" sz="1400" dirty="0">
                <a:solidFill>
                  <a:srgbClr val="0070C0"/>
                </a:solidFill>
              </a:rPr>
              <a:t> IPS to recipient system: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MHD (RESTful push)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XDR (document reliable messaging)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XDM (reliable media, including email)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B275F09-2B2D-FFB0-4262-DD46A51D4266}"/>
              </a:ext>
            </a:extLst>
          </p:cNvPr>
          <p:cNvSpPr/>
          <p:nvPr/>
        </p:nvSpPr>
        <p:spPr>
          <a:xfrm>
            <a:off x="1977624" y="1810994"/>
            <a:ext cx="800202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chemeClr val="accent1"/>
                </a:solidFill>
              </a:rPr>
              <a:t>IPS</a:t>
            </a:r>
          </a:p>
          <a:p>
            <a:pPr algn="ctr"/>
            <a:r>
              <a:rPr lang="en-CA" sz="900" b="1" dirty="0">
                <a:solidFill>
                  <a:schemeClr val="accent1"/>
                </a:solidFill>
              </a:rPr>
              <a:t>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E56B-480C-5BAE-304F-7951FA6CB9B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662754" y="1412238"/>
            <a:ext cx="392551" cy="445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15357-0745-7178-EB45-CB37939BF5BE}"/>
              </a:ext>
            </a:extLst>
          </p:cNvPr>
          <p:cNvSpPr txBox="1"/>
          <p:nvPr/>
        </p:nvSpPr>
        <p:spPr>
          <a:xfrm>
            <a:off x="451706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7A818425-C0B0-93A2-365D-ACC6808609B0}"/>
              </a:ext>
            </a:extLst>
          </p:cNvPr>
          <p:cNvSpPr/>
          <p:nvPr/>
        </p:nvSpPr>
        <p:spPr>
          <a:xfrm>
            <a:off x="467700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Source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C8ED7CB-5F48-9264-BF61-22FE3708CB66}"/>
              </a:ext>
            </a:extLst>
          </p:cNvPr>
          <p:cNvSpPr/>
          <p:nvPr/>
        </p:nvSpPr>
        <p:spPr>
          <a:xfrm>
            <a:off x="10857945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Recipient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A2C59B4A-262D-BEA1-9BA2-226AD5ACE339}"/>
              </a:ext>
            </a:extLst>
          </p:cNvPr>
          <p:cNvSpPr/>
          <p:nvPr/>
        </p:nvSpPr>
        <p:spPr>
          <a:xfrm>
            <a:off x="2842977" y="1810994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Source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26A29234-D88D-256E-9135-E27BB73FB5C8}"/>
              </a:ext>
            </a:extLst>
          </p:cNvPr>
          <p:cNvSpPr/>
          <p:nvPr/>
        </p:nvSpPr>
        <p:spPr>
          <a:xfrm>
            <a:off x="8433282" y="1810994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Recipient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1919A4-87F1-9D91-088F-3A87B9283B8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789040" y="2099221"/>
            <a:ext cx="4644242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Cylinder 31">
            <a:extLst>
              <a:ext uri="{FF2B5EF4-FFF2-40B4-BE49-F238E27FC236}">
                <a16:creationId xmlns:a16="http://schemas.microsoft.com/office/drawing/2014/main" id="{AB70AEE9-254D-A9CD-DC54-66887A69CF0A}"/>
              </a:ext>
            </a:extLst>
          </p:cNvPr>
          <p:cNvSpPr/>
          <p:nvPr/>
        </p:nvSpPr>
        <p:spPr>
          <a:xfrm>
            <a:off x="5153046" y="3688650"/>
            <a:ext cx="942947" cy="1184302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HIE(s)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22EC264-70F7-9AF1-82BB-1CECF8D4A83B}"/>
              </a:ext>
            </a:extLst>
          </p:cNvPr>
          <p:cNvCxnSpPr>
            <a:cxnSpLocks/>
            <a:stCxn id="22" idx="2"/>
            <a:endCxn id="37" idx="1"/>
          </p:cNvCxnSpPr>
          <p:nvPr/>
        </p:nvCxnSpPr>
        <p:spPr>
          <a:xfrm rot="16200000" flipH="1">
            <a:off x="2963177" y="2740279"/>
            <a:ext cx="1526111" cy="820446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edefined Process 36">
            <a:extLst>
              <a:ext uri="{FF2B5EF4-FFF2-40B4-BE49-F238E27FC236}">
                <a16:creationId xmlns:a16="http://schemas.microsoft.com/office/drawing/2014/main" id="{FE5DE8DC-59D4-9801-C8D2-CADF9A931A47}"/>
              </a:ext>
            </a:extLst>
          </p:cNvPr>
          <p:cNvSpPr/>
          <p:nvPr/>
        </p:nvSpPr>
        <p:spPr>
          <a:xfrm>
            <a:off x="4136455" y="3625331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4CF030E-C75A-A24E-13A1-85955DC57429}"/>
              </a:ext>
            </a:extLst>
          </p:cNvPr>
          <p:cNvCxnSpPr>
            <a:cxnSpLocks/>
            <a:stCxn id="24" idx="3"/>
            <a:endCxn id="2149" idx="1"/>
          </p:cNvCxnSpPr>
          <p:nvPr/>
        </p:nvCxnSpPr>
        <p:spPr>
          <a:xfrm>
            <a:off x="9379345" y="2099221"/>
            <a:ext cx="1396898" cy="95119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787D6BD5-2AF7-F9E3-80BA-D583EB1F4FBD}"/>
              </a:ext>
            </a:extLst>
          </p:cNvPr>
          <p:cNvSpPr txBox="1"/>
          <p:nvPr/>
        </p:nvSpPr>
        <p:spPr>
          <a:xfrm>
            <a:off x="4477826" y="2644010"/>
            <a:ext cx="287399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Recipient system </a:t>
            </a:r>
            <a:r>
              <a:rPr lang="en-US" sz="1400" b="1" dirty="0">
                <a:solidFill>
                  <a:srgbClr val="0070C0"/>
                </a:solidFill>
              </a:rPr>
              <a:t>PULLs</a:t>
            </a:r>
            <a:r>
              <a:rPr lang="en-US" sz="1400" dirty="0">
                <a:solidFill>
                  <a:srgbClr val="0070C0"/>
                </a:solidFill>
              </a:rPr>
              <a:t> IPS from HIE: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XDS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MHD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XCA (Federated Query/Retrieve)</a:t>
            </a:r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FCC3314A-67F7-0D99-0D1B-05142DDC2463}"/>
              </a:ext>
            </a:extLst>
          </p:cNvPr>
          <p:cNvSpPr/>
          <p:nvPr/>
        </p:nvSpPr>
        <p:spPr>
          <a:xfrm>
            <a:off x="6150790" y="3625331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F7880EC8-725E-320E-9224-025AB1A33837}"/>
              </a:ext>
            </a:extLst>
          </p:cNvPr>
          <p:cNvSpPr/>
          <p:nvPr/>
        </p:nvSpPr>
        <p:spPr>
          <a:xfrm>
            <a:off x="8433282" y="3625331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BBA460-DD38-FF99-1CEC-531863923F09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7096853" y="3913558"/>
            <a:ext cx="1336429" cy="0"/>
          </a:xfrm>
          <a:prstGeom prst="straightConnector1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or: Elbow 2063">
            <a:extLst>
              <a:ext uri="{FF2B5EF4-FFF2-40B4-BE49-F238E27FC236}">
                <a16:creationId xmlns:a16="http://schemas.microsoft.com/office/drawing/2014/main" id="{0B9C4A34-EBBD-CB74-EFDB-3C31479A5186}"/>
              </a:ext>
            </a:extLst>
          </p:cNvPr>
          <p:cNvCxnSpPr>
            <a:cxnSpLocks/>
            <a:stCxn id="59" idx="3"/>
            <a:endCxn id="2149" idx="1"/>
          </p:cNvCxnSpPr>
          <p:nvPr/>
        </p:nvCxnSpPr>
        <p:spPr>
          <a:xfrm flipV="1">
            <a:off x="9379345" y="3050415"/>
            <a:ext cx="1396898" cy="86314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Flowchart: Predefined Process 2094">
            <a:extLst>
              <a:ext uri="{FF2B5EF4-FFF2-40B4-BE49-F238E27FC236}">
                <a16:creationId xmlns:a16="http://schemas.microsoft.com/office/drawing/2014/main" id="{BC3860AD-9E62-9394-6F14-B1A92E2702E6}"/>
              </a:ext>
            </a:extLst>
          </p:cNvPr>
          <p:cNvSpPr/>
          <p:nvPr/>
        </p:nvSpPr>
        <p:spPr>
          <a:xfrm>
            <a:off x="6150790" y="4296499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Responder</a:t>
            </a:r>
          </a:p>
        </p:txBody>
      </p:sp>
      <p:sp>
        <p:nvSpPr>
          <p:cNvPr id="2096" name="Flowchart: Predefined Process 2095">
            <a:extLst>
              <a:ext uri="{FF2B5EF4-FFF2-40B4-BE49-F238E27FC236}">
                <a16:creationId xmlns:a16="http://schemas.microsoft.com/office/drawing/2014/main" id="{8329098C-5F7C-41CC-C40E-849FE81B7A02}"/>
              </a:ext>
            </a:extLst>
          </p:cNvPr>
          <p:cNvSpPr/>
          <p:nvPr/>
        </p:nvSpPr>
        <p:spPr>
          <a:xfrm>
            <a:off x="4136454" y="4296499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Recipient</a:t>
            </a:r>
          </a:p>
        </p:txBody>
      </p:sp>
      <p:cxnSp>
        <p:nvCxnSpPr>
          <p:cNvPr id="2097" name="Connector: Elbow 2096">
            <a:extLst>
              <a:ext uri="{FF2B5EF4-FFF2-40B4-BE49-F238E27FC236}">
                <a16:creationId xmlns:a16="http://schemas.microsoft.com/office/drawing/2014/main" id="{8084C2A0-4B90-24D7-B710-6978D24F70C3}"/>
              </a:ext>
            </a:extLst>
          </p:cNvPr>
          <p:cNvCxnSpPr>
            <a:cxnSpLocks/>
            <a:stCxn id="22" idx="2"/>
            <a:endCxn id="2096" idx="1"/>
          </p:cNvCxnSpPr>
          <p:nvPr/>
        </p:nvCxnSpPr>
        <p:spPr>
          <a:xfrm rot="16200000" flipH="1">
            <a:off x="2627592" y="3075863"/>
            <a:ext cx="2197279" cy="820445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0" name="Connector: Elbow 2099">
            <a:extLst>
              <a:ext uri="{FF2B5EF4-FFF2-40B4-BE49-F238E27FC236}">
                <a16:creationId xmlns:a16="http://schemas.microsoft.com/office/drawing/2014/main" id="{21D1EC48-C8D9-297B-B67A-590BACA3155F}"/>
              </a:ext>
            </a:extLst>
          </p:cNvPr>
          <p:cNvCxnSpPr>
            <a:cxnSpLocks/>
            <a:stCxn id="59" idx="1"/>
            <a:endCxn id="2095" idx="3"/>
          </p:cNvCxnSpPr>
          <p:nvPr/>
        </p:nvCxnSpPr>
        <p:spPr>
          <a:xfrm rot="10800000" flipV="1">
            <a:off x="7096854" y="3913558"/>
            <a:ext cx="1336429" cy="67116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2" name="Flowchart: Predefined Process 2111">
            <a:extLst>
              <a:ext uri="{FF2B5EF4-FFF2-40B4-BE49-F238E27FC236}">
                <a16:creationId xmlns:a16="http://schemas.microsoft.com/office/drawing/2014/main" id="{81B94A04-D72D-9BA5-F157-845F26F1E412}"/>
              </a:ext>
            </a:extLst>
          </p:cNvPr>
          <p:cNvSpPr/>
          <p:nvPr/>
        </p:nvSpPr>
        <p:spPr>
          <a:xfrm>
            <a:off x="6150790" y="4954290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Initiating</a:t>
            </a:r>
          </a:p>
          <a:p>
            <a:pPr algn="ctr"/>
            <a:r>
              <a:rPr lang="en-CA" sz="900" b="1" dirty="0"/>
              <a:t>Gateway</a:t>
            </a:r>
          </a:p>
        </p:txBody>
      </p:sp>
      <p:cxnSp>
        <p:nvCxnSpPr>
          <p:cNvPr id="2114" name="Connector: Elbow 2113">
            <a:extLst>
              <a:ext uri="{FF2B5EF4-FFF2-40B4-BE49-F238E27FC236}">
                <a16:creationId xmlns:a16="http://schemas.microsoft.com/office/drawing/2014/main" id="{1781E8E5-12DE-0E9B-38C8-056C33AE0A7A}"/>
              </a:ext>
            </a:extLst>
          </p:cNvPr>
          <p:cNvCxnSpPr>
            <a:cxnSpLocks/>
            <a:stCxn id="59" idx="1"/>
            <a:endCxn id="2112" idx="3"/>
          </p:cNvCxnSpPr>
          <p:nvPr/>
        </p:nvCxnSpPr>
        <p:spPr>
          <a:xfrm rot="10800000" flipV="1">
            <a:off x="7096854" y="3913557"/>
            <a:ext cx="1336429" cy="132895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C0ACFD4-29FD-BE2D-AF96-E418868E71EE}"/>
              </a:ext>
            </a:extLst>
          </p:cNvPr>
          <p:cNvCxnSpPr>
            <a:stCxn id="37" idx="2"/>
            <a:endCxn id="2096" idx="0"/>
          </p:cNvCxnSpPr>
          <p:nvPr/>
        </p:nvCxnSpPr>
        <p:spPr>
          <a:xfrm flipH="1">
            <a:off x="4609486" y="4201784"/>
            <a:ext cx="1" cy="9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Straight Connector 2119">
            <a:extLst>
              <a:ext uri="{FF2B5EF4-FFF2-40B4-BE49-F238E27FC236}">
                <a16:creationId xmlns:a16="http://schemas.microsoft.com/office/drawing/2014/main" id="{E7BFCC9F-2D0D-6F83-1FA0-AB1DD18A0840}"/>
              </a:ext>
            </a:extLst>
          </p:cNvPr>
          <p:cNvCxnSpPr>
            <a:stCxn id="58" idx="2"/>
            <a:endCxn id="2095" idx="0"/>
          </p:cNvCxnSpPr>
          <p:nvPr/>
        </p:nvCxnSpPr>
        <p:spPr>
          <a:xfrm>
            <a:off x="6623822" y="4201784"/>
            <a:ext cx="0" cy="9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8" name="Connector: Elbow 2127">
            <a:extLst>
              <a:ext uri="{FF2B5EF4-FFF2-40B4-BE49-F238E27FC236}">
                <a16:creationId xmlns:a16="http://schemas.microsoft.com/office/drawing/2014/main" id="{797716F3-843B-8DBE-E219-7FE9544991EC}"/>
              </a:ext>
            </a:extLst>
          </p:cNvPr>
          <p:cNvCxnSpPr>
            <a:cxnSpLocks/>
            <a:stCxn id="2148" idx="3"/>
            <a:endCxn id="2127" idx="0"/>
          </p:cNvCxnSpPr>
          <p:nvPr/>
        </p:nvCxnSpPr>
        <p:spPr>
          <a:xfrm>
            <a:off x="1332061" y="3050415"/>
            <a:ext cx="1045665" cy="2508919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5" name="Flowchart: Predefined Process 2134">
            <a:extLst>
              <a:ext uri="{FF2B5EF4-FFF2-40B4-BE49-F238E27FC236}">
                <a16:creationId xmlns:a16="http://schemas.microsoft.com/office/drawing/2014/main" id="{F8FD879A-7FD1-6F65-E22D-7CDBBAC5CC99}"/>
              </a:ext>
            </a:extLst>
          </p:cNvPr>
          <p:cNvSpPr/>
          <p:nvPr/>
        </p:nvSpPr>
        <p:spPr>
          <a:xfrm>
            <a:off x="2842976" y="5559334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/>
              <a:t>On-demand Document</a:t>
            </a:r>
          </a:p>
          <a:p>
            <a:pPr algn="ctr"/>
            <a:r>
              <a:rPr lang="en-CA" sz="800" b="1" dirty="0"/>
              <a:t>Source</a:t>
            </a:r>
          </a:p>
        </p:txBody>
      </p:sp>
      <p:cxnSp>
        <p:nvCxnSpPr>
          <p:cNvPr id="2138" name="Connector: Elbow 2137">
            <a:extLst>
              <a:ext uri="{FF2B5EF4-FFF2-40B4-BE49-F238E27FC236}">
                <a16:creationId xmlns:a16="http://schemas.microsoft.com/office/drawing/2014/main" id="{08425D22-AB72-F29B-0C2E-36B3172716B8}"/>
              </a:ext>
            </a:extLst>
          </p:cNvPr>
          <p:cNvCxnSpPr>
            <a:cxnSpLocks/>
            <a:stCxn id="59" idx="2"/>
            <a:endCxn id="2135" idx="3"/>
          </p:cNvCxnSpPr>
          <p:nvPr/>
        </p:nvCxnSpPr>
        <p:spPr>
          <a:xfrm rot="5400000">
            <a:off x="5524789" y="2466035"/>
            <a:ext cx="1645777" cy="5117275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7" name="Flowchart: Document 2126">
            <a:extLst>
              <a:ext uri="{FF2B5EF4-FFF2-40B4-BE49-F238E27FC236}">
                <a16:creationId xmlns:a16="http://schemas.microsoft.com/office/drawing/2014/main" id="{5BAF5CB8-053C-9A64-7171-05DE8E1AE2BE}"/>
              </a:ext>
            </a:extLst>
          </p:cNvPr>
          <p:cNvSpPr/>
          <p:nvPr/>
        </p:nvSpPr>
        <p:spPr>
          <a:xfrm>
            <a:off x="1985002" y="5559334"/>
            <a:ext cx="785447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chemeClr val="accent1"/>
                </a:solidFill>
              </a:rPr>
              <a:t>On-demand IPS</a:t>
            </a:r>
          </a:p>
          <a:p>
            <a:pPr algn="ctr"/>
            <a:r>
              <a:rPr lang="en-CA" sz="900" b="1" dirty="0">
                <a:solidFill>
                  <a:schemeClr val="accent1"/>
                </a:solidFill>
              </a:rPr>
              <a:t>Document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598F452E-8B12-A470-FC4C-9CA1F779D8AE}"/>
              </a:ext>
            </a:extLst>
          </p:cNvPr>
          <p:cNvSpPr txBox="1"/>
          <p:nvPr/>
        </p:nvSpPr>
        <p:spPr>
          <a:xfrm>
            <a:off x="4477825" y="5896283"/>
            <a:ext cx="4871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</a:rPr>
              <a:t>Recipient system </a:t>
            </a:r>
            <a:r>
              <a:rPr lang="en-US" sz="1300" b="1" dirty="0">
                <a:solidFill>
                  <a:srgbClr val="0070C0"/>
                </a:solidFill>
              </a:rPr>
              <a:t>PULLs</a:t>
            </a:r>
            <a:r>
              <a:rPr lang="en-US" sz="1300" dirty="0">
                <a:solidFill>
                  <a:srgbClr val="0070C0"/>
                </a:solidFill>
              </a:rPr>
              <a:t> On-Demand IPS from HIE (as Source System)</a:t>
            </a:r>
          </a:p>
          <a:p>
            <a:r>
              <a:rPr lang="en-US" sz="1300" dirty="0">
                <a:solidFill>
                  <a:srgbClr val="0070C0"/>
                </a:solidFill>
              </a:rPr>
              <a:t>which plays the role of a Content Creator.</a:t>
            </a:r>
          </a:p>
        </p:txBody>
      </p:sp>
      <p:sp>
        <p:nvSpPr>
          <p:cNvPr id="2148" name="Flowchart: Predefined Process 2147">
            <a:extLst>
              <a:ext uri="{FF2B5EF4-FFF2-40B4-BE49-F238E27FC236}">
                <a16:creationId xmlns:a16="http://schemas.microsoft.com/office/drawing/2014/main" id="{E9038DA2-A70B-807A-0981-D0F96E48B5F5}"/>
              </a:ext>
            </a:extLst>
          </p:cNvPr>
          <p:cNvSpPr/>
          <p:nvPr/>
        </p:nvSpPr>
        <p:spPr>
          <a:xfrm>
            <a:off x="385998" y="2762188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Creator</a:t>
            </a:r>
          </a:p>
        </p:txBody>
      </p:sp>
      <p:sp>
        <p:nvSpPr>
          <p:cNvPr id="2149" name="Flowchart: Predefined Process 2148">
            <a:extLst>
              <a:ext uri="{FF2B5EF4-FFF2-40B4-BE49-F238E27FC236}">
                <a16:creationId xmlns:a16="http://schemas.microsoft.com/office/drawing/2014/main" id="{C85A8891-2693-0204-9966-3A032B4F7D58}"/>
              </a:ext>
            </a:extLst>
          </p:cNvPr>
          <p:cNvSpPr/>
          <p:nvPr/>
        </p:nvSpPr>
        <p:spPr>
          <a:xfrm>
            <a:off x="10776243" y="2762188"/>
            <a:ext cx="946063" cy="576453"/>
          </a:xfrm>
          <a:prstGeom prst="flowChartPredefined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170CF465-F2D3-65F5-387C-ED806323CF43}"/>
              </a:ext>
            </a:extLst>
          </p:cNvPr>
          <p:cNvCxnSpPr>
            <a:cxnSpLocks/>
            <a:stCxn id="2148" idx="3"/>
            <a:endCxn id="3" idx="2"/>
          </p:cNvCxnSpPr>
          <p:nvPr/>
        </p:nvCxnSpPr>
        <p:spPr>
          <a:xfrm flipV="1">
            <a:off x="1332061" y="2447196"/>
            <a:ext cx="1045664" cy="603219"/>
          </a:xfrm>
          <a:prstGeom prst="bentConnector2">
            <a:avLst/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" name="TextBox 2156">
            <a:extLst>
              <a:ext uri="{FF2B5EF4-FFF2-40B4-BE49-F238E27FC236}">
                <a16:creationId xmlns:a16="http://schemas.microsoft.com/office/drawing/2014/main" id="{8CAB90CC-FF82-B34F-9A17-89E8FD4F5B71}"/>
              </a:ext>
            </a:extLst>
          </p:cNvPr>
          <p:cNvSpPr txBox="1"/>
          <p:nvPr/>
        </p:nvSpPr>
        <p:spPr>
          <a:xfrm>
            <a:off x="360002" y="206362"/>
            <a:ext cx="104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E70C180B-3B3C-DD58-D867-AE2C928D84D9}"/>
              </a:ext>
            </a:extLst>
          </p:cNvPr>
          <p:cNvSpPr txBox="1"/>
          <p:nvPr/>
        </p:nvSpPr>
        <p:spPr>
          <a:xfrm>
            <a:off x="10659882" y="206362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Recipient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64" name="Cylinder 2163">
            <a:extLst>
              <a:ext uri="{FF2B5EF4-FFF2-40B4-BE49-F238E27FC236}">
                <a16:creationId xmlns:a16="http://schemas.microsoft.com/office/drawing/2014/main" id="{82D2D128-723F-DAAF-D045-61726F63F63F}"/>
              </a:ext>
            </a:extLst>
          </p:cNvPr>
          <p:cNvSpPr/>
          <p:nvPr/>
        </p:nvSpPr>
        <p:spPr>
          <a:xfrm>
            <a:off x="387556" y="3417184"/>
            <a:ext cx="942947" cy="1184302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HIE as Source</a:t>
            </a:r>
          </a:p>
          <a:p>
            <a:pPr algn="ctr"/>
            <a:r>
              <a:rPr lang="en-CA" b="1" dirty="0">
                <a:solidFill>
                  <a:srgbClr val="0070C0"/>
                </a:solidFill>
              </a:rPr>
              <a:t>System</a:t>
            </a:r>
          </a:p>
        </p:txBody>
      </p:sp>
      <p:sp>
        <p:nvSpPr>
          <p:cNvPr id="2169" name="Cylinder 2168">
            <a:extLst>
              <a:ext uri="{FF2B5EF4-FFF2-40B4-BE49-F238E27FC236}">
                <a16:creationId xmlns:a16="http://schemas.microsoft.com/office/drawing/2014/main" id="{C4994407-ACF7-BA49-C46C-BF792E458AA5}"/>
              </a:ext>
            </a:extLst>
          </p:cNvPr>
          <p:cNvSpPr/>
          <p:nvPr/>
        </p:nvSpPr>
        <p:spPr>
          <a:xfrm>
            <a:off x="10853889" y="3386192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PHR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cxnSp>
        <p:nvCxnSpPr>
          <p:cNvPr id="2176" name="Connector: Elbow 2175">
            <a:extLst>
              <a:ext uri="{FF2B5EF4-FFF2-40B4-BE49-F238E27FC236}">
                <a16:creationId xmlns:a16="http://schemas.microsoft.com/office/drawing/2014/main" id="{DA235156-51B7-5641-D13C-EA6F52B80941}"/>
              </a:ext>
            </a:extLst>
          </p:cNvPr>
          <p:cNvCxnSpPr>
            <a:cxnSpLocks/>
            <a:stCxn id="2135" idx="2"/>
            <a:endCxn id="2164" idx="3"/>
          </p:cNvCxnSpPr>
          <p:nvPr/>
        </p:nvCxnSpPr>
        <p:spPr>
          <a:xfrm rot="5400000" flipH="1">
            <a:off x="1320368" y="4140148"/>
            <a:ext cx="1534301" cy="2456978"/>
          </a:xfrm>
          <a:prstGeom prst="bentConnector3">
            <a:avLst>
              <a:gd name="adj1" fmla="val -21883"/>
            </a:avLst>
          </a:prstGeom>
          <a:ln w="76200">
            <a:solidFill>
              <a:schemeClr val="accent1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0" name="Oval 2179">
            <a:extLst>
              <a:ext uri="{FF2B5EF4-FFF2-40B4-BE49-F238E27FC236}">
                <a16:creationId xmlns:a16="http://schemas.microsoft.com/office/drawing/2014/main" id="{C9DEA48A-9C68-BBC2-C3EC-E34409060EC2}"/>
              </a:ext>
            </a:extLst>
          </p:cNvPr>
          <p:cNvSpPr/>
          <p:nvPr/>
        </p:nvSpPr>
        <p:spPr>
          <a:xfrm>
            <a:off x="4112839" y="1149069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00288B84-5C0A-6633-7C6B-266836DB6CEA}"/>
              </a:ext>
            </a:extLst>
          </p:cNvPr>
          <p:cNvSpPr/>
          <p:nvPr/>
        </p:nvSpPr>
        <p:spPr>
          <a:xfrm>
            <a:off x="4112839" y="2635147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182" name="Oval 2181">
            <a:extLst>
              <a:ext uri="{FF2B5EF4-FFF2-40B4-BE49-F238E27FC236}">
                <a16:creationId xmlns:a16="http://schemas.microsoft.com/office/drawing/2014/main" id="{EE19E967-FD87-C10C-1D93-5877586411F8}"/>
              </a:ext>
            </a:extLst>
          </p:cNvPr>
          <p:cNvSpPr/>
          <p:nvPr/>
        </p:nvSpPr>
        <p:spPr>
          <a:xfrm>
            <a:off x="4112839" y="5940534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203538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A646BF4-D23B-D481-C545-DF7B6BC45672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71895" y="2394575"/>
            <a:ext cx="10404348" cy="41239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002907" y="483361"/>
            <a:ext cx="16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IPS Document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05EDAB-066E-AB4E-E947-807C90AB1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11052999" y="1412238"/>
            <a:ext cx="392551" cy="4455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53C0B9-88EA-682C-4C2B-04F642439F3F}"/>
              </a:ext>
            </a:extLst>
          </p:cNvPr>
          <p:cNvSpPr txBox="1"/>
          <p:nvPr/>
        </p:nvSpPr>
        <p:spPr>
          <a:xfrm>
            <a:off x="10841951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9B5B00A-2568-11E2-E335-979AB5553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95" t="24004" r="27603" b="29156"/>
          <a:stretch/>
        </p:blipFill>
        <p:spPr>
          <a:xfrm>
            <a:off x="11048672" y="4222917"/>
            <a:ext cx="401204" cy="467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9F2C8B-8492-CFED-05CB-763AC3B47E9A}"/>
              </a:ext>
            </a:extLst>
          </p:cNvPr>
          <p:cNvSpPr txBox="1"/>
          <p:nvPr/>
        </p:nvSpPr>
        <p:spPr>
          <a:xfrm>
            <a:off x="10890266" y="4606765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Patient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568017" y="483361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IHE-based Transports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1769D5-672D-27E0-6975-FAEC3C74F75A}"/>
              </a:ext>
            </a:extLst>
          </p:cNvPr>
          <p:cNvSpPr txBox="1"/>
          <p:nvPr/>
        </p:nvSpPr>
        <p:spPr>
          <a:xfrm>
            <a:off x="4477826" y="1147388"/>
            <a:ext cx="3023007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0070C0"/>
                </a:solidFill>
              </a:rPr>
              <a:t>PUSH</a:t>
            </a:r>
            <a:r>
              <a:rPr lang="en-US" sz="1400" dirty="0">
                <a:solidFill>
                  <a:srgbClr val="0070C0"/>
                </a:solidFill>
              </a:rPr>
              <a:t> IPS to recipient system: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MHD (RESTful push)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XDR (document reliable messaging)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XDM (reliable media, including email)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B275F09-2B2D-FFB0-4262-DD46A51D4266}"/>
              </a:ext>
            </a:extLst>
          </p:cNvPr>
          <p:cNvSpPr/>
          <p:nvPr/>
        </p:nvSpPr>
        <p:spPr>
          <a:xfrm>
            <a:off x="1977624" y="1810994"/>
            <a:ext cx="800202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rgbClr val="C00000"/>
                </a:solidFill>
              </a:rPr>
              <a:t>IPS</a:t>
            </a:r>
          </a:p>
          <a:p>
            <a:pPr algn="ctr"/>
            <a:r>
              <a:rPr lang="en-CA" sz="900" b="1" dirty="0">
                <a:solidFill>
                  <a:srgbClr val="C00000"/>
                </a:solidFill>
              </a:rPr>
              <a:t>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E56B-480C-5BAE-304F-7951FA6CB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662754" y="1412238"/>
            <a:ext cx="392551" cy="445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15357-0745-7178-EB45-CB37939BF5BE}"/>
              </a:ext>
            </a:extLst>
          </p:cNvPr>
          <p:cNvSpPr txBox="1"/>
          <p:nvPr/>
        </p:nvSpPr>
        <p:spPr>
          <a:xfrm>
            <a:off x="451706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7A818425-C0B0-93A2-365D-ACC6808609B0}"/>
              </a:ext>
            </a:extLst>
          </p:cNvPr>
          <p:cNvSpPr/>
          <p:nvPr/>
        </p:nvSpPr>
        <p:spPr>
          <a:xfrm>
            <a:off x="467700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Source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C8ED7CB-5F48-9264-BF61-22FE3708CB66}"/>
              </a:ext>
            </a:extLst>
          </p:cNvPr>
          <p:cNvSpPr/>
          <p:nvPr/>
        </p:nvSpPr>
        <p:spPr>
          <a:xfrm>
            <a:off x="10857945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Recipient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A2C59B4A-262D-BEA1-9BA2-226AD5ACE339}"/>
              </a:ext>
            </a:extLst>
          </p:cNvPr>
          <p:cNvSpPr/>
          <p:nvPr/>
        </p:nvSpPr>
        <p:spPr>
          <a:xfrm>
            <a:off x="2842977" y="181099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Source</a:t>
            </a:r>
          </a:p>
        </p:txBody>
      </p:sp>
      <p:sp>
        <p:nvSpPr>
          <p:cNvPr id="24" name="Flowchart: Predefined Process 23">
            <a:extLst>
              <a:ext uri="{FF2B5EF4-FFF2-40B4-BE49-F238E27FC236}">
                <a16:creationId xmlns:a16="http://schemas.microsoft.com/office/drawing/2014/main" id="{26A29234-D88D-256E-9135-E27BB73FB5C8}"/>
              </a:ext>
            </a:extLst>
          </p:cNvPr>
          <p:cNvSpPr/>
          <p:nvPr/>
        </p:nvSpPr>
        <p:spPr>
          <a:xfrm>
            <a:off x="8433282" y="181099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Recipient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B1919A4-87F1-9D91-088F-3A87B9283B89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>
          <a:xfrm>
            <a:off x="3789040" y="2099221"/>
            <a:ext cx="4644242" cy="0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8" name="Flowchart: Predefined Process 2147">
            <a:extLst>
              <a:ext uri="{FF2B5EF4-FFF2-40B4-BE49-F238E27FC236}">
                <a16:creationId xmlns:a16="http://schemas.microsoft.com/office/drawing/2014/main" id="{E9038DA2-A70B-807A-0981-D0F96E48B5F5}"/>
              </a:ext>
            </a:extLst>
          </p:cNvPr>
          <p:cNvSpPr/>
          <p:nvPr/>
        </p:nvSpPr>
        <p:spPr>
          <a:xfrm>
            <a:off x="385998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Creator</a:t>
            </a:r>
          </a:p>
        </p:txBody>
      </p:sp>
      <p:sp>
        <p:nvSpPr>
          <p:cNvPr id="2149" name="Flowchart: Predefined Process 2148">
            <a:extLst>
              <a:ext uri="{FF2B5EF4-FFF2-40B4-BE49-F238E27FC236}">
                <a16:creationId xmlns:a16="http://schemas.microsoft.com/office/drawing/2014/main" id="{C85A8891-2693-0204-9966-3A032B4F7D58}"/>
              </a:ext>
            </a:extLst>
          </p:cNvPr>
          <p:cNvSpPr/>
          <p:nvPr/>
        </p:nvSpPr>
        <p:spPr>
          <a:xfrm>
            <a:off x="10776243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170CF465-F2D3-65F5-387C-ED806323CF43}"/>
              </a:ext>
            </a:extLst>
          </p:cNvPr>
          <p:cNvCxnSpPr>
            <a:cxnSpLocks/>
            <a:stCxn id="2148" idx="3"/>
            <a:endCxn id="3" idx="2"/>
          </p:cNvCxnSpPr>
          <p:nvPr/>
        </p:nvCxnSpPr>
        <p:spPr>
          <a:xfrm flipV="1">
            <a:off x="1332061" y="2447196"/>
            <a:ext cx="1045664" cy="603219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" name="TextBox 2156">
            <a:extLst>
              <a:ext uri="{FF2B5EF4-FFF2-40B4-BE49-F238E27FC236}">
                <a16:creationId xmlns:a16="http://schemas.microsoft.com/office/drawing/2014/main" id="{8CAB90CC-FF82-B34F-9A17-89E8FD4F5B71}"/>
              </a:ext>
            </a:extLst>
          </p:cNvPr>
          <p:cNvSpPr txBox="1"/>
          <p:nvPr/>
        </p:nvSpPr>
        <p:spPr>
          <a:xfrm>
            <a:off x="360002" y="206362"/>
            <a:ext cx="104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E70C180B-3B3C-DD58-D867-AE2C928D84D9}"/>
              </a:ext>
            </a:extLst>
          </p:cNvPr>
          <p:cNvSpPr txBox="1"/>
          <p:nvPr/>
        </p:nvSpPr>
        <p:spPr>
          <a:xfrm>
            <a:off x="10659882" y="206362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Recipient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69" name="Cylinder 2168">
            <a:extLst>
              <a:ext uri="{FF2B5EF4-FFF2-40B4-BE49-F238E27FC236}">
                <a16:creationId xmlns:a16="http://schemas.microsoft.com/office/drawing/2014/main" id="{C4994407-ACF7-BA49-C46C-BF792E458AA5}"/>
              </a:ext>
            </a:extLst>
          </p:cNvPr>
          <p:cNvSpPr/>
          <p:nvPr/>
        </p:nvSpPr>
        <p:spPr>
          <a:xfrm>
            <a:off x="10853889" y="3386192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PHR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180" name="Oval 2179">
            <a:extLst>
              <a:ext uri="{FF2B5EF4-FFF2-40B4-BE49-F238E27FC236}">
                <a16:creationId xmlns:a16="http://schemas.microsoft.com/office/drawing/2014/main" id="{C9DEA48A-9C68-BBC2-C3EC-E34409060EC2}"/>
              </a:ext>
            </a:extLst>
          </p:cNvPr>
          <p:cNvSpPr/>
          <p:nvPr/>
        </p:nvSpPr>
        <p:spPr>
          <a:xfrm>
            <a:off x="4112839" y="1149069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A4CF030E-C75A-A24E-13A1-85955DC57429}"/>
              </a:ext>
            </a:extLst>
          </p:cNvPr>
          <p:cNvCxnSpPr>
            <a:cxnSpLocks/>
            <a:stCxn id="24" idx="3"/>
            <a:endCxn id="2149" idx="1"/>
          </p:cNvCxnSpPr>
          <p:nvPr/>
        </p:nvCxnSpPr>
        <p:spPr>
          <a:xfrm>
            <a:off x="9379345" y="2099221"/>
            <a:ext cx="1396898" cy="951194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1199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1828C5-7F31-61CA-32D3-7258D05ECBB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80394" y="1128621"/>
            <a:ext cx="10404348" cy="5401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002907" y="483361"/>
            <a:ext cx="16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IPS Document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05EDAB-066E-AB4E-E947-807C90AB1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11052999" y="1412238"/>
            <a:ext cx="392551" cy="4455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53C0B9-88EA-682C-4C2B-04F642439F3F}"/>
              </a:ext>
            </a:extLst>
          </p:cNvPr>
          <p:cNvSpPr txBox="1"/>
          <p:nvPr/>
        </p:nvSpPr>
        <p:spPr>
          <a:xfrm>
            <a:off x="10841951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9B5B00A-2568-11E2-E335-979AB5553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95" t="24004" r="27603" b="29156"/>
          <a:stretch/>
        </p:blipFill>
        <p:spPr>
          <a:xfrm>
            <a:off x="11048672" y="4222917"/>
            <a:ext cx="401204" cy="467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9F2C8B-8492-CFED-05CB-763AC3B47E9A}"/>
              </a:ext>
            </a:extLst>
          </p:cNvPr>
          <p:cNvSpPr txBox="1"/>
          <p:nvPr/>
        </p:nvSpPr>
        <p:spPr>
          <a:xfrm>
            <a:off x="10890266" y="4606765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Patient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568017" y="483361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IHE-based Transports 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B275F09-2B2D-FFB0-4262-DD46A51D4266}"/>
              </a:ext>
            </a:extLst>
          </p:cNvPr>
          <p:cNvSpPr/>
          <p:nvPr/>
        </p:nvSpPr>
        <p:spPr>
          <a:xfrm>
            <a:off x="1977624" y="1810994"/>
            <a:ext cx="800202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rgbClr val="C00000"/>
                </a:solidFill>
              </a:rPr>
              <a:t>IPS</a:t>
            </a:r>
          </a:p>
          <a:p>
            <a:pPr algn="ctr"/>
            <a:r>
              <a:rPr lang="en-CA" sz="900" b="1" dirty="0">
                <a:solidFill>
                  <a:srgbClr val="C00000"/>
                </a:solidFill>
              </a:rPr>
              <a:t>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E56B-480C-5BAE-304F-7951FA6CB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662754" y="1412238"/>
            <a:ext cx="392551" cy="445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15357-0745-7178-EB45-CB37939BF5BE}"/>
              </a:ext>
            </a:extLst>
          </p:cNvPr>
          <p:cNvSpPr txBox="1"/>
          <p:nvPr/>
        </p:nvSpPr>
        <p:spPr>
          <a:xfrm>
            <a:off x="451706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7A818425-C0B0-93A2-365D-ACC6808609B0}"/>
              </a:ext>
            </a:extLst>
          </p:cNvPr>
          <p:cNvSpPr/>
          <p:nvPr/>
        </p:nvSpPr>
        <p:spPr>
          <a:xfrm>
            <a:off x="467700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Source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C8ED7CB-5F48-9264-BF61-22FE3708CB66}"/>
              </a:ext>
            </a:extLst>
          </p:cNvPr>
          <p:cNvSpPr/>
          <p:nvPr/>
        </p:nvSpPr>
        <p:spPr>
          <a:xfrm>
            <a:off x="10857945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Recipient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A2C59B4A-262D-BEA1-9BA2-226AD5ACE339}"/>
              </a:ext>
            </a:extLst>
          </p:cNvPr>
          <p:cNvSpPr/>
          <p:nvPr/>
        </p:nvSpPr>
        <p:spPr>
          <a:xfrm>
            <a:off x="2842977" y="181099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(XDS)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Source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AB70AEE9-254D-A9CD-DC54-66887A69CF0A}"/>
              </a:ext>
            </a:extLst>
          </p:cNvPr>
          <p:cNvSpPr/>
          <p:nvPr/>
        </p:nvSpPr>
        <p:spPr>
          <a:xfrm>
            <a:off x="5153046" y="3688650"/>
            <a:ext cx="942947" cy="1184302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HIE(s)</a:t>
            </a:r>
          </a:p>
        </p:txBody>
      </p:sp>
      <p:sp>
        <p:nvSpPr>
          <p:cNvPr id="37" name="Flowchart: Predefined Process 36">
            <a:extLst>
              <a:ext uri="{FF2B5EF4-FFF2-40B4-BE49-F238E27FC236}">
                <a16:creationId xmlns:a16="http://schemas.microsoft.com/office/drawing/2014/main" id="{FE5DE8DC-59D4-9801-C8D2-CADF9A931A47}"/>
              </a:ext>
            </a:extLst>
          </p:cNvPr>
          <p:cNvSpPr/>
          <p:nvPr/>
        </p:nvSpPr>
        <p:spPr>
          <a:xfrm>
            <a:off x="4136455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D6BD5-2AF7-F9E3-80BA-D583EB1F4FBD}"/>
              </a:ext>
            </a:extLst>
          </p:cNvPr>
          <p:cNvSpPr txBox="1"/>
          <p:nvPr/>
        </p:nvSpPr>
        <p:spPr>
          <a:xfrm>
            <a:off x="4477826" y="2644010"/>
            <a:ext cx="287399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Recipient system </a:t>
            </a:r>
            <a:r>
              <a:rPr lang="en-US" sz="1400" b="1" dirty="0">
                <a:solidFill>
                  <a:srgbClr val="0070C0"/>
                </a:solidFill>
              </a:rPr>
              <a:t>PULLs</a:t>
            </a:r>
            <a:r>
              <a:rPr lang="en-US" sz="1400" dirty="0">
                <a:solidFill>
                  <a:srgbClr val="0070C0"/>
                </a:solidFill>
              </a:rPr>
              <a:t> IPS from HIE: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XDS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MHD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XCA (Federated Query/Retrieve)</a:t>
            </a:r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FCC3314A-67F7-0D99-0D1B-05142DDC2463}"/>
              </a:ext>
            </a:extLst>
          </p:cNvPr>
          <p:cNvSpPr/>
          <p:nvPr/>
        </p:nvSpPr>
        <p:spPr>
          <a:xfrm>
            <a:off x="6150790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F7880EC8-725E-320E-9224-025AB1A33837}"/>
              </a:ext>
            </a:extLst>
          </p:cNvPr>
          <p:cNvSpPr/>
          <p:nvPr/>
        </p:nvSpPr>
        <p:spPr>
          <a:xfrm>
            <a:off x="8433282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XDS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sp>
        <p:nvSpPr>
          <p:cNvPr id="2148" name="Flowchart: Predefined Process 2147">
            <a:extLst>
              <a:ext uri="{FF2B5EF4-FFF2-40B4-BE49-F238E27FC236}">
                <a16:creationId xmlns:a16="http://schemas.microsoft.com/office/drawing/2014/main" id="{E9038DA2-A70B-807A-0981-D0F96E48B5F5}"/>
              </a:ext>
            </a:extLst>
          </p:cNvPr>
          <p:cNvSpPr/>
          <p:nvPr/>
        </p:nvSpPr>
        <p:spPr>
          <a:xfrm>
            <a:off x="385998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Creator</a:t>
            </a:r>
          </a:p>
        </p:txBody>
      </p:sp>
      <p:sp>
        <p:nvSpPr>
          <p:cNvPr id="2149" name="Flowchart: Predefined Process 2148">
            <a:extLst>
              <a:ext uri="{FF2B5EF4-FFF2-40B4-BE49-F238E27FC236}">
                <a16:creationId xmlns:a16="http://schemas.microsoft.com/office/drawing/2014/main" id="{C85A8891-2693-0204-9966-3A032B4F7D58}"/>
              </a:ext>
            </a:extLst>
          </p:cNvPr>
          <p:cNvSpPr/>
          <p:nvPr/>
        </p:nvSpPr>
        <p:spPr>
          <a:xfrm>
            <a:off x="10776243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170CF465-F2D3-65F5-387C-ED806323CF43}"/>
              </a:ext>
            </a:extLst>
          </p:cNvPr>
          <p:cNvCxnSpPr>
            <a:cxnSpLocks/>
            <a:stCxn id="2148" idx="3"/>
            <a:endCxn id="3" idx="2"/>
          </p:cNvCxnSpPr>
          <p:nvPr/>
        </p:nvCxnSpPr>
        <p:spPr>
          <a:xfrm flipV="1">
            <a:off x="1332061" y="2447196"/>
            <a:ext cx="1045664" cy="603219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" name="TextBox 2156">
            <a:extLst>
              <a:ext uri="{FF2B5EF4-FFF2-40B4-BE49-F238E27FC236}">
                <a16:creationId xmlns:a16="http://schemas.microsoft.com/office/drawing/2014/main" id="{8CAB90CC-FF82-B34F-9A17-89E8FD4F5B71}"/>
              </a:ext>
            </a:extLst>
          </p:cNvPr>
          <p:cNvSpPr txBox="1"/>
          <p:nvPr/>
        </p:nvSpPr>
        <p:spPr>
          <a:xfrm>
            <a:off x="360002" y="206362"/>
            <a:ext cx="104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E70C180B-3B3C-DD58-D867-AE2C928D84D9}"/>
              </a:ext>
            </a:extLst>
          </p:cNvPr>
          <p:cNvSpPr txBox="1"/>
          <p:nvPr/>
        </p:nvSpPr>
        <p:spPr>
          <a:xfrm>
            <a:off x="10659882" y="206362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Recipient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69" name="Cylinder 2168">
            <a:extLst>
              <a:ext uri="{FF2B5EF4-FFF2-40B4-BE49-F238E27FC236}">
                <a16:creationId xmlns:a16="http://schemas.microsoft.com/office/drawing/2014/main" id="{C4994407-ACF7-BA49-C46C-BF792E458AA5}"/>
              </a:ext>
            </a:extLst>
          </p:cNvPr>
          <p:cNvSpPr/>
          <p:nvPr/>
        </p:nvSpPr>
        <p:spPr>
          <a:xfrm>
            <a:off x="10853889" y="3386192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PHR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00288B84-5C0A-6633-7C6B-266836DB6CEA}"/>
              </a:ext>
            </a:extLst>
          </p:cNvPr>
          <p:cNvSpPr/>
          <p:nvPr/>
        </p:nvSpPr>
        <p:spPr>
          <a:xfrm>
            <a:off x="4112839" y="2635147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22EC264-70F7-9AF1-82BB-1CECF8D4A83B}"/>
              </a:ext>
            </a:extLst>
          </p:cNvPr>
          <p:cNvCxnSpPr>
            <a:cxnSpLocks/>
            <a:stCxn id="22" idx="2"/>
            <a:endCxn id="37" idx="1"/>
          </p:cNvCxnSpPr>
          <p:nvPr/>
        </p:nvCxnSpPr>
        <p:spPr>
          <a:xfrm rot="16200000" flipH="1">
            <a:off x="2963177" y="2740279"/>
            <a:ext cx="1526111" cy="820446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0BBA460-DD38-FF99-1CEC-531863923F09}"/>
              </a:ext>
            </a:extLst>
          </p:cNvPr>
          <p:cNvCxnSpPr>
            <a:cxnSpLocks/>
            <a:stCxn id="59" idx="1"/>
            <a:endCxn id="58" idx="3"/>
          </p:cNvCxnSpPr>
          <p:nvPr/>
        </p:nvCxnSpPr>
        <p:spPr>
          <a:xfrm flipH="1">
            <a:off x="7096853" y="3913558"/>
            <a:ext cx="1336429" cy="0"/>
          </a:xfrm>
          <a:prstGeom prst="straightConnector1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4" name="Connector: Elbow 2063">
            <a:extLst>
              <a:ext uri="{FF2B5EF4-FFF2-40B4-BE49-F238E27FC236}">
                <a16:creationId xmlns:a16="http://schemas.microsoft.com/office/drawing/2014/main" id="{0B9C4A34-EBBD-CB74-EFDB-3C31479A5186}"/>
              </a:ext>
            </a:extLst>
          </p:cNvPr>
          <p:cNvCxnSpPr>
            <a:cxnSpLocks/>
            <a:stCxn id="59" idx="3"/>
            <a:endCxn id="2149" idx="1"/>
          </p:cNvCxnSpPr>
          <p:nvPr/>
        </p:nvCxnSpPr>
        <p:spPr>
          <a:xfrm flipV="1">
            <a:off x="9379345" y="3050415"/>
            <a:ext cx="1396898" cy="86314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5132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AC42E24-2837-E043-7662-7F6F2523C63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80394" y="1118573"/>
            <a:ext cx="10404348" cy="54010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002907" y="483361"/>
            <a:ext cx="16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IPS Document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05EDAB-066E-AB4E-E947-807C90AB1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11052999" y="1412238"/>
            <a:ext cx="392551" cy="4455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53C0B9-88EA-682C-4C2B-04F642439F3F}"/>
              </a:ext>
            </a:extLst>
          </p:cNvPr>
          <p:cNvSpPr txBox="1"/>
          <p:nvPr/>
        </p:nvSpPr>
        <p:spPr>
          <a:xfrm>
            <a:off x="10841951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9B5B00A-2568-11E2-E335-979AB5553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95" t="24004" r="27603" b="29156"/>
          <a:stretch/>
        </p:blipFill>
        <p:spPr>
          <a:xfrm>
            <a:off x="11048672" y="4222917"/>
            <a:ext cx="401204" cy="467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9F2C8B-8492-CFED-05CB-763AC3B47E9A}"/>
              </a:ext>
            </a:extLst>
          </p:cNvPr>
          <p:cNvSpPr txBox="1"/>
          <p:nvPr/>
        </p:nvSpPr>
        <p:spPr>
          <a:xfrm>
            <a:off x="10890266" y="4606765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Patient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568017" y="483361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IHE-based Transports 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B275F09-2B2D-FFB0-4262-DD46A51D4266}"/>
              </a:ext>
            </a:extLst>
          </p:cNvPr>
          <p:cNvSpPr/>
          <p:nvPr/>
        </p:nvSpPr>
        <p:spPr>
          <a:xfrm>
            <a:off x="1977624" y="1810994"/>
            <a:ext cx="800202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rgbClr val="C00000"/>
                </a:solidFill>
              </a:rPr>
              <a:t>IPS</a:t>
            </a:r>
          </a:p>
          <a:p>
            <a:pPr algn="ctr"/>
            <a:r>
              <a:rPr lang="en-CA" sz="900" b="1" dirty="0">
                <a:solidFill>
                  <a:srgbClr val="C00000"/>
                </a:solidFill>
              </a:rPr>
              <a:t>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E56B-480C-5BAE-304F-7951FA6CB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662754" y="1412238"/>
            <a:ext cx="392551" cy="445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15357-0745-7178-EB45-CB37939BF5BE}"/>
              </a:ext>
            </a:extLst>
          </p:cNvPr>
          <p:cNvSpPr txBox="1"/>
          <p:nvPr/>
        </p:nvSpPr>
        <p:spPr>
          <a:xfrm>
            <a:off x="451706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7A818425-C0B0-93A2-365D-ACC6808609B0}"/>
              </a:ext>
            </a:extLst>
          </p:cNvPr>
          <p:cNvSpPr/>
          <p:nvPr/>
        </p:nvSpPr>
        <p:spPr>
          <a:xfrm>
            <a:off x="467700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Source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C8ED7CB-5F48-9264-BF61-22FE3708CB66}"/>
              </a:ext>
            </a:extLst>
          </p:cNvPr>
          <p:cNvSpPr/>
          <p:nvPr/>
        </p:nvSpPr>
        <p:spPr>
          <a:xfrm>
            <a:off x="10857945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Recipient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A2C59B4A-262D-BEA1-9BA2-226AD5ACE339}"/>
              </a:ext>
            </a:extLst>
          </p:cNvPr>
          <p:cNvSpPr/>
          <p:nvPr/>
        </p:nvSpPr>
        <p:spPr>
          <a:xfrm>
            <a:off x="2842977" y="181099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Source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AB70AEE9-254D-A9CD-DC54-66887A69CF0A}"/>
              </a:ext>
            </a:extLst>
          </p:cNvPr>
          <p:cNvSpPr/>
          <p:nvPr/>
        </p:nvSpPr>
        <p:spPr>
          <a:xfrm>
            <a:off x="5153046" y="3688650"/>
            <a:ext cx="942947" cy="1184302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HIE(s)</a:t>
            </a:r>
          </a:p>
        </p:txBody>
      </p:sp>
      <p:sp>
        <p:nvSpPr>
          <p:cNvPr id="37" name="Flowchart: Predefined Process 36">
            <a:extLst>
              <a:ext uri="{FF2B5EF4-FFF2-40B4-BE49-F238E27FC236}">
                <a16:creationId xmlns:a16="http://schemas.microsoft.com/office/drawing/2014/main" id="{FE5DE8DC-59D4-9801-C8D2-CADF9A931A47}"/>
              </a:ext>
            </a:extLst>
          </p:cNvPr>
          <p:cNvSpPr/>
          <p:nvPr/>
        </p:nvSpPr>
        <p:spPr>
          <a:xfrm>
            <a:off x="4136455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D6BD5-2AF7-F9E3-80BA-D583EB1F4FBD}"/>
              </a:ext>
            </a:extLst>
          </p:cNvPr>
          <p:cNvSpPr txBox="1"/>
          <p:nvPr/>
        </p:nvSpPr>
        <p:spPr>
          <a:xfrm>
            <a:off x="4477826" y="2644010"/>
            <a:ext cx="287399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Recipient system </a:t>
            </a:r>
            <a:r>
              <a:rPr lang="en-US" sz="1400" b="1" dirty="0">
                <a:solidFill>
                  <a:srgbClr val="0070C0"/>
                </a:solidFill>
              </a:rPr>
              <a:t>PULLs</a:t>
            </a:r>
            <a:r>
              <a:rPr lang="en-US" sz="1400" dirty="0">
                <a:solidFill>
                  <a:srgbClr val="0070C0"/>
                </a:solidFill>
              </a:rPr>
              <a:t> IPS from HIE: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XDS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MHD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chemeClr val="bg1">
                    <a:lumMod val="95000"/>
                  </a:schemeClr>
                </a:solidFill>
              </a:rPr>
              <a:t>XCA (Federated Query/Retrieve)</a:t>
            </a:r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FCC3314A-67F7-0D99-0D1B-05142DDC2463}"/>
              </a:ext>
            </a:extLst>
          </p:cNvPr>
          <p:cNvSpPr/>
          <p:nvPr/>
        </p:nvSpPr>
        <p:spPr>
          <a:xfrm>
            <a:off x="6150790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F7880EC8-725E-320E-9224-025AB1A33837}"/>
              </a:ext>
            </a:extLst>
          </p:cNvPr>
          <p:cNvSpPr/>
          <p:nvPr/>
        </p:nvSpPr>
        <p:spPr>
          <a:xfrm>
            <a:off x="8433282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sp>
        <p:nvSpPr>
          <p:cNvPr id="2095" name="Flowchart: Predefined Process 2094">
            <a:extLst>
              <a:ext uri="{FF2B5EF4-FFF2-40B4-BE49-F238E27FC236}">
                <a16:creationId xmlns:a16="http://schemas.microsoft.com/office/drawing/2014/main" id="{BC3860AD-9E62-9394-6F14-B1A92E2702E6}"/>
              </a:ext>
            </a:extLst>
          </p:cNvPr>
          <p:cNvSpPr/>
          <p:nvPr/>
        </p:nvSpPr>
        <p:spPr>
          <a:xfrm>
            <a:off x="6150790" y="4296499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Responder</a:t>
            </a:r>
          </a:p>
        </p:txBody>
      </p:sp>
      <p:sp>
        <p:nvSpPr>
          <p:cNvPr id="2096" name="Flowchart: Predefined Process 2095">
            <a:extLst>
              <a:ext uri="{FF2B5EF4-FFF2-40B4-BE49-F238E27FC236}">
                <a16:creationId xmlns:a16="http://schemas.microsoft.com/office/drawing/2014/main" id="{8329098C-5F7C-41CC-C40E-849FE81B7A02}"/>
              </a:ext>
            </a:extLst>
          </p:cNvPr>
          <p:cNvSpPr/>
          <p:nvPr/>
        </p:nvSpPr>
        <p:spPr>
          <a:xfrm>
            <a:off x="4136454" y="4296499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Recipient</a:t>
            </a:r>
          </a:p>
        </p:txBody>
      </p:sp>
      <p:cxnSp>
        <p:nvCxnSpPr>
          <p:cNvPr id="2097" name="Connector: Elbow 2096">
            <a:extLst>
              <a:ext uri="{FF2B5EF4-FFF2-40B4-BE49-F238E27FC236}">
                <a16:creationId xmlns:a16="http://schemas.microsoft.com/office/drawing/2014/main" id="{8084C2A0-4B90-24D7-B710-6978D24F70C3}"/>
              </a:ext>
            </a:extLst>
          </p:cNvPr>
          <p:cNvCxnSpPr>
            <a:cxnSpLocks/>
            <a:stCxn id="22" idx="2"/>
            <a:endCxn id="2096" idx="1"/>
          </p:cNvCxnSpPr>
          <p:nvPr/>
        </p:nvCxnSpPr>
        <p:spPr>
          <a:xfrm rot="16200000" flipH="1">
            <a:off x="2627592" y="3075863"/>
            <a:ext cx="2197279" cy="820445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C0ACFD4-29FD-BE2D-AF96-E418868E71EE}"/>
              </a:ext>
            </a:extLst>
          </p:cNvPr>
          <p:cNvCxnSpPr>
            <a:stCxn id="37" idx="2"/>
            <a:endCxn id="2096" idx="0"/>
          </p:cNvCxnSpPr>
          <p:nvPr/>
        </p:nvCxnSpPr>
        <p:spPr>
          <a:xfrm flipH="1">
            <a:off x="4609486" y="4201784"/>
            <a:ext cx="1" cy="9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Straight Connector 2119">
            <a:extLst>
              <a:ext uri="{FF2B5EF4-FFF2-40B4-BE49-F238E27FC236}">
                <a16:creationId xmlns:a16="http://schemas.microsoft.com/office/drawing/2014/main" id="{E7BFCC9F-2D0D-6F83-1FA0-AB1DD18A0840}"/>
              </a:ext>
            </a:extLst>
          </p:cNvPr>
          <p:cNvCxnSpPr>
            <a:stCxn id="58" idx="2"/>
            <a:endCxn id="2095" idx="0"/>
          </p:cNvCxnSpPr>
          <p:nvPr/>
        </p:nvCxnSpPr>
        <p:spPr>
          <a:xfrm>
            <a:off x="6623822" y="4201784"/>
            <a:ext cx="0" cy="9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8" name="Flowchart: Predefined Process 2147">
            <a:extLst>
              <a:ext uri="{FF2B5EF4-FFF2-40B4-BE49-F238E27FC236}">
                <a16:creationId xmlns:a16="http://schemas.microsoft.com/office/drawing/2014/main" id="{E9038DA2-A70B-807A-0981-D0F96E48B5F5}"/>
              </a:ext>
            </a:extLst>
          </p:cNvPr>
          <p:cNvSpPr/>
          <p:nvPr/>
        </p:nvSpPr>
        <p:spPr>
          <a:xfrm>
            <a:off x="385998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Creator</a:t>
            </a:r>
          </a:p>
        </p:txBody>
      </p:sp>
      <p:sp>
        <p:nvSpPr>
          <p:cNvPr id="2149" name="Flowchart: Predefined Process 2148">
            <a:extLst>
              <a:ext uri="{FF2B5EF4-FFF2-40B4-BE49-F238E27FC236}">
                <a16:creationId xmlns:a16="http://schemas.microsoft.com/office/drawing/2014/main" id="{C85A8891-2693-0204-9966-3A032B4F7D58}"/>
              </a:ext>
            </a:extLst>
          </p:cNvPr>
          <p:cNvSpPr/>
          <p:nvPr/>
        </p:nvSpPr>
        <p:spPr>
          <a:xfrm>
            <a:off x="10776243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170CF465-F2D3-65F5-387C-ED806323CF43}"/>
              </a:ext>
            </a:extLst>
          </p:cNvPr>
          <p:cNvCxnSpPr>
            <a:cxnSpLocks/>
            <a:stCxn id="2148" idx="3"/>
            <a:endCxn id="3" idx="2"/>
          </p:cNvCxnSpPr>
          <p:nvPr/>
        </p:nvCxnSpPr>
        <p:spPr>
          <a:xfrm flipV="1">
            <a:off x="1332061" y="2447196"/>
            <a:ext cx="1045664" cy="603219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" name="TextBox 2156">
            <a:extLst>
              <a:ext uri="{FF2B5EF4-FFF2-40B4-BE49-F238E27FC236}">
                <a16:creationId xmlns:a16="http://schemas.microsoft.com/office/drawing/2014/main" id="{8CAB90CC-FF82-B34F-9A17-89E8FD4F5B71}"/>
              </a:ext>
            </a:extLst>
          </p:cNvPr>
          <p:cNvSpPr txBox="1"/>
          <p:nvPr/>
        </p:nvSpPr>
        <p:spPr>
          <a:xfrm>
            <a:off x="360002" y="206362"/>
            <a:ext cx="104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E70C180B-3B3C-DD58-D867-AE2C928D84D9}"/>
              </a:ext>
            </a:extLst>
          </p:cNvPr>
          <p:cNvSpPr txBox="1"/>
          <p:nvPr/>
        </p:nvSpPr>
        <p:spPr>
          <a:xfrm>
            <a:off x="10659882" y="206362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Recipient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69" name="Cylinder 2168">
            <a:extLst>
              <a:ext uri="{FF2B5EF4-FFF2-40B4-BE49-F238E27FC236}">
                <a16:creationId xmlns:a16="http://schemas.microsoft.com/office/drawing/2014/main" id="{C4994407-ACF7-BA49-C46C-BF792E458AA5}"/>
              </a:ext>
            </a:extLst>
          </p:cNvPr>
          <p:cNvSpPr/>
          <p:nvPr/>
        </p:nvSpPr>
        <p:spPr>
          <a:xfrm>
            <a:off x="10853889" y="3386192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PHR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00288B84-5C0A-6633-7C6B-266836DB6CEA}"/>
              </a:ext>
            </a:extLst>
          </p:cNvPr>
          <p:cNvSpPr/>
          <p:nvPr/>
        </p:nvSpPr>
        <p:spPr>
          <a:xfrm>
            <a:off x="4112839" y="2635147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2100" name="Connector: Elbow 2099">
            <a:extLst>
              <a:ext uri="{FF2B5EF4-FFF2-40B4-BE49-F238E27FC236}">
                <a16:creationId xmlns:a16="http://schemas.microsoft.com/office/drawing/2014/main" id="{21D1EC48-C8D9-297B-B67A-590BACA3155F}"/>
              </a:ext>
            </a:extLst>
          </p:cNvPr>
          <p:cNvCxnSpPr>
            <a:cxnSpLocks/>
            <a:stCxn id="59" idx="1"/>
            <a:endCxn id="2095" idx="3"/>
          </p:cNvCxnSpPr>
          <p:nvPr/>
        </p:nvCxnSpPr>
        <p:spPr>
          <a:xfrm rot="10800000" flipV="1">
            <a:off x="7096854" y="3913558"/>
            <a:ext cx="1336429" cy="671168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FAE9DB46-5116-AD4E-4C6E-492FDA409783}"/>
              </a:ext>
            </a:extLst>
          </p:cNvPr>
          <p:cNvCxnSpPr>
            <a:cxnSpLocks/>
            <a:stCxn id="2149" idx="1"/>
            <a:endCxn id="59" idx="3"/>
          </p:cNvCxnSpPr>
          <p:nvPr/>
        </p:nvCxnSpPr>
        <p:spPr>
          <a:xfrm rot="10800000" flipV="1">
            <a:off x="9379345" y="3050414"/>
            <a:ext cx="1396898" cy="86314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Speech Bubble: Rectangle with Corners Rounded 19">
            <a:extLst>
              <a:ext uri="{FF2B5EF4-FFF2-40B4-BE49-F238E27FC236}">
                <a16:creationId xmlns:a16="http://schemas.microsoft.com/office/drawing/2014/main" id="{FC61FBB7-2160-1C6F-4D7A-6AB5D140EE6B}"/>
              </a:ext>
            </a:extLst>
          </p:cNvPr>
          <p:cNvSpPr/>
          <p:nvPr/>
        </p:nvSpPr>
        <p:spPr>
          <a:xfrm>
            <a:off x="4210259" y="5697415"/>
            <a:ext cx="1557495" cy="612648"/>
          </a:xfrm>
          <a:prstGeom prst="wedgeRoundRectCallout">
            <a:avLst>
              <a:gd name="adj1" fmla="val 34112"/>
              <a:gd name="adj2" fmla="val -180242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XDS or MHDS</a:t>
            </a:r>
          </a:p>
        </p:txBody>
      </p:sp>
    </p:spTree>
    <p:extLst>
      <p:ext uri="{BB962C8B-B14F-4D97-AF65-F5344CB8AC3E}">
        <p14:creationId xmlns:p14="http://schemas.microsoft.com/office/powerpoint/2010/main" val="1596377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2D6DF68-F1A9-54FE-1DFF-CA04316CB8A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379039" y="1112108"/>
            <a:ext cx="10404348" cy="5401056"/>
          </a:xfrm>
          <a:prstGeom prst="rect">
            <a:avLst/>
          </a:prstGeom>
        </p:spPr>
      </p:pic>
      <p:sp>
        <p:nvSpPr>
          <p:cNvPr id="2132" name="Flowchart: Predefined Process 2131">
            <a:extLst>
              <a:ext uri="{FF2B5EF4-FFF2-40B4-BE49-F238E27FC236}">
                <a16:creationId xmlns:a16="http://schemas.microsoft.com/office/drawing/2014/main" id="{DA09DEA3-298E-673B-F4C3-7F893532C345}"/>
              </a:ext>
            </a:extLst>
          </p:cNvPr>
          <p:cNvSpPr/>
          <p:nvPr/>
        </p:nvSpPr>
        <p:spPr>
          <a:xfrm>
            <a:off x="5151487" y="495577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/>
              <a:t>Responding</a:t>
            </a:r>
          </a:p>
          <a:p>
            <a:pPr algn="ctr"/>
            <a:r>
              <a:rPr lang="en-CA" sz="800" b="1" dirty="0"/>
              <a:t>Gateway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002907" y="483361"/>
            <a:ext cx="16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IPS Document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05EDAB-066E-AB4E-E947-807C90AB1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11052999" y="1412238"/>
            <a:ext cx="392551" cy="4455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53C0B9-88EA-682C-4C2B-04F642439F3F}"/>
              </a:ext>
            </a:extLst>
          </p:cNvPr>
          <p:cNvSpPr txBox="1"/>
          <p:nvPr/>
        </p:nvSpPr>
        <p:spPr>
          <a:xfrm>
            <a:off x="10841951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9B5B00A-2568-11E2-E335-979AB5553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95" t="24004" r="27603" b="29156"/>
          <a:stretch/>
        </p:blipFill>
        <p:spPr>
          <a:xfrm>
            <a:off x="11048672" y="4222917"/>
            <a:ext cx="401204" cy="467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9F2C8B-8492-CFED-05CB-763AC3B47E9A}"/>
              </a:ext>
            </a:extLst>
          </p:cNvPr>
          <p:cNvSpPr txBox="1"/>
          <p:nvPr/>
        </p:nvSpPr>
        <p:spPr>
          <a:xfrm>
            <a:off x="10890266" y="4606765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Patient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568017" y="483361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IHE-based Transports </a:t>
            </a:r>
          </a:p>
        </p:txBody>
      </p:sp>
      <p:sp>
        <p:nvSpPr>
          <p:cNvPr id="3" name="Flowchart: Document 2">
            <a:extLst>
              <a:ext uri="{FF2B5EF4-FFF2-40B4-BE49-F238E27FC236}">
                <a16:creationId xmlns:a16="http://schemas.microsoft.com/office/drawing/2014/main" id="{0B275F09-2B2D-FFB0-4262-DD46A51D4266}"/>
              </a:ext>
            </a:extLst>
          </p:cNvPr>
          <p:cNvSpPr/>
          <p:nvPr/>
        </p:nvSpPr>
        <p:spPr>
          <a:xfrm>
            <a:off x="1977624" y="1810994"/>
            <a:ext cx="800202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rgbClr val="C00000"/>
                </a:solidFill>
              </a:rPr>
              <a:t>IPS</a:t>
            </a:r>
          </a:p>
          <a:p>
            <a:pPr algn="ctr"/>
            <a:r>
              <a:rPr lang="en-CA" sz="900" b="1" dirty="0">
                <a:solidFill>
                  <a:srgbClr val="C00000"/>
                </a:solidFill>
              </a:rPr>
              <a:t>Document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2EE56B-480C-5BAE-304F-7951FA6CB9B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662754" y="1412238"/>
            <a:ext cx="392551" cy="4455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C15357-0745-7178-EB45-CB37939BF5BE}"/>
              </a:ext>
            </a:extLst>
          </p:cNvPr>
          <p:cNvSpPr txBox="1"/>
          <p:nvPr/>
        </p:nvSpPr>
        <p:spPr>
          <a:xfrm>
            <a:off x="451706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sp>
        <p:nvSpPr>
          <p:cNvPr id="16" name="Cylinder 15">
            <a:extLst>
              <a:ext uri="{FF2B5EF4-FFF2-40B4-BE49-F238E27FC236}">
                <a16:creationId xmlns:a16="http://schemas.microsoft.com/office/drawing/2014/main" id="{7A818425-C0B0-93A2-365D-ACC6808609B0}"/>
              </a:ext>
            </a:extLst>
          </p:cNvPr>
          <p:cNvSpPr/>
          <p:nvPr/>
        </p:nvSpPr>
        <p:spPr>
          <a:xfrm>
            <a:off x="467700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Source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C8ED7CB-5F48-9264-BF61-22FE3708CB66}"/>
              </a:ext>
            </a:extLst>
          </p:cNvPr>
          <p:cNvSpPr/>
          <p:nvPr/>
        </p:nvSpPr>
        <p:spPr>
          <a:xfrm>
            <a:off x="10857945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Recipient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2" name="Flowchart: Predefined Process 21">
            <a:extLst>
              <a:ext uri="{FF2B5EF4-FFF2-40B4-BE49-F238E27FC236}">
                <a16:creationId xmlns:a16="http://schemas.microsoft.com/office/drawing/2014/main" id="{A2C59B4A-262D-BEA1-9BA2-226AD5ACE339}"/>
              </a:ext>
            </a:extLst>
          </p:cNvPr>
          <p:cNvSpPr/>
          <p:nvPr/>
        </p:nvSpPr>
        <p:spPr>
          <a:xfrm>
            <a:off x="2842977" y="181099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Source</a:t>
            </a:r>
          </a:p>
        </p:txBody>
      </p:sp>
      <p:sp>
        <p:nvSpPr>
          <p:cNvPr id="32" name="Cylinder 31">
            <a:extLst>
              <a:ext uri="{FF2B5EF4-FFF2-40B4-BE49-F238E27FC236}">
                <a16:creationId xmlns:a16="http://schemas.microsoft.com/office/drawing/2014/main" id="{AB70AEE9-254D-A9CD-DC54-66887A69CF0A}"/>
              </a:ext>
            </a:extLst>
          </p:cNvPr>
          <p:cNvSpPr/>
          <p:nvPr/>
        </p:nvSpPr>
        <p:spPr>
          <a:xfrm>
            <a:off x="5153046" y="3688650"/>
            <a:ext cx="942947" cy="1184302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0070C0"/>
                </a:solidFill>
              </a:rPr>
              <a:t>HIE(s)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A22EC264-70F7-9AF1-82BB-1CECF8D4A83B}"/>
              </a:ext>
            </a:extLst>
          </p:cNvPr>
          <p:cNvCxnSpPr>
            <a:cxnSpLocks/>
            <a:stCxn id="22" idx="2"/>
            <a:endCxn id="37" idx="1"/>
          </p:cNvCxnSpPr>
          <p:nvPr/>
        </p:nvCxnSpPr>
        <p:spPr>
          <a:xfrm rot="16200000" flipH="1">
            <a:off x="2963177" y="2740279"/>
            <a:ext cx="1526111" cy="820446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Predefined Process 36">
            <a:extLst>
              <a:ext uri="{FF2B5EF4-FFF2-40B4-BE49-F238E27FC236}">
                <a16:creationId xmlns:a16="http://schemas.microsoft.com/office/drawing/2014/main" id="{FE5DE8DC-59D4-9801-C8D2-CADF9A931A47}"/>
              </a:ext>
            </a:extLst>
          </p:cNvPr>
          <p:cNvSpPr/>
          <p:nvPr/>
        </p:nvSpPr>
        <p:spPr>
          <a:xfrm>
            <a:off x="4136455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87D6BD5-2AF7-F9E3-80BA-D583EB1F4FBD}"/>
              </a:ext>
            </a:extLst>
          </p:cNvPr>
          <p:cNvSpPr txBox="1"/>
          <p:nvPr/>
        </p:nvSpPr>
        <p:spPr>
          <a:xfrm>
            <a:off x="4477826" y="2644010"/>
            <a:ext cx="2873992" cy="907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70C0"/>
                </a:solidFill>
              </a:rPr>
              <a:t>Recipient system </a:t>
            </a:r>
            <a:r>
              <a:rPr lang="en-US" sz="1400" b="1" dirty="0">
                <a:solidFill>
                  <a:srgbClr val="0070C0"/>
                </a:solidFill>
              </a:rPr>
              <a:t>PULLs</a:t>
            </a:r>
            <a:r>
              <a:rPr lang="en-US" sz="1400" dirty="0">
                <a:solidFill>
                  <a:srgbClr val="0070C0"/>
                </a:solidFill>
              </a:rPr>
              <a:t> IPS from HIE: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XDS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MHD (Query/Retrieve)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300" dirty="0">
                <a:solidFill>
                  <a:srgbClr val="0070C0"/>
                </a:solidFill>
              </a:rPr>
              <a:t>XCA (Federated Query/Retrieve)</a:t>
            </a:r>
          </a:p>
        </p:txBody>
      </p:sp>
      <p:sp>
        <p:nvSpPr>
          <p:cNvPr id="58" name="Flowchart: Predefined Process 57">
            <a:extLst>
              <a:ext uri="{FF2B5EF4-FFF2-40B4-BE49-F238E27FC236}">
                <a16:creationId xmlns:a16="http://schemas.microsoft.com/office/drawing/2014/main" id="{FCC3314A-67F7-0D99-0D1B-05142DDC2463}"/>
              </a:ext>
            </a:extLst>
          </p:cNvPr>
          <p:cNvSpPr/>
          <p:nvPr/>
        </p:nvSpPr>
        <p:spPr>
          <a:xfrm>
            <a:off x="6150790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Repository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F7880EC8-725E-320E-9224-025AB1A33837}"/>
              </a:ext>
            </a:extLst>
          </p:cNvPr>
          <p:cNvSpPr/>
          <p:nvPr/>
        </p:nvSpPr>
        <p:spPr>
          <a:xfrm>
            <a:off x="8299938" y="3625331"/>
            <a:ext cx="1079407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(MHD/XCA)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064" name="Connector: Elbow 2063">
            <a:extLst>
              <a:ext uri="{FF2B5EF4-FFF2-40B4-BE49-F238E27FC236}">
                <a16:creationId xmlns:a16="http://schemas.microsoft.com/office/drawing/2014/main" id="{0B9C4A34-EBBD-CB74-EFDB-3C31479A5186}"/>
              </a:ext>
            </a:extLst>
          </p:cNvPr>
          <p:cNvCxnSpPr>
            <a:cxnSpLocks/>
            <a:stCxn id="59" idx="3"/>
            <a:endCxn id="2149" idx="1"/>
          </p:cNvCxnSpPr>
          <p:nvPr/>
        </p:nvCxnSpPr>
        <p:spPr>
          <a:xfrm flipV="1">
            <a:off x="9379345" y="3050415"/>
            <a:ext cx="1396898" cy="86314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5" name="Flowchart: Predefined Process 2094">
            <a:extLst>
              <a:ext uri="{FF2B5EF4-FFF2-40B4-BE49-F238E27FC236}">
                <a16:creationId xmlns:a16="http://schemas.microsoft.com/office/drawing/2014/main" id="{BC3860AD-9E62-9394-6F14-B1A92E2702E6}"/>
              </a:ext>
            </a:extLst>
          </p:cNvPr>
          <p:cNvSpPr/>
          <p:nvPr/>
        </p:nvSpPr>
        <p:spPr>
          <a:xfrm>
            <a:off x="6150790" y="4296499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Responder</a:t>
            </a:r>
          </a:p>
        </p:txBody>
      </p:sp>
      <p:sp>
        <p:nvSpPr>
          <p:cNvPr id="2096" name="Flowchart: Predefined Process 2095">
            <a:extLst>
              <a:ext uri="{FF2B5EF4-FFF2-40B4-BE49-F238E27FC236}">
                <a16:creationId xmlns:a16="http://schemas.microsoft.com/office/drawing/2014/main" id="{8329098C-5F7C-41CC-C40E-849FE81B7A02}"/>
              </a:ext>
            </a:extLst>
          </p:cNvPr>
          <p:cNvSpPr/>
          <p:nvPr/>
        </p:nvSpPr>
        <p:spPr>
          <a:xfrm>
            <a:off x="4136454" y="4296499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Recipient</a:t>
            </a:r>
          </a:p>
        </p:txBody>
      </p:sp>
      <p:cxnSp>
        <p:nvCxnSpPr>
          <p:cNvPr id="2097" name="Connector: Elbow 2096">
            <a:extLst>
              <a:ext uri="{FF2B5EF4-FFF2-40B4-BE49-F238E27FC236}">
                <a16:creationId xmlns:a16="http://schemas.microsoft.com/office/drawing/2014/main" id="{8084C2A0-4B90-24D7-B710-6978D24F70C3}"/>
              </a:ext>
            </a:extLst>
          </p:cNvPr>
          <p:cNvCxnSpPr>
            <a:cxnSpLocks/>
            <a:stCxn id="22" idx="2"/>
            <a:endCxn id="2096" idx="1"/>
          </p:cNvCxnSpPr>
          <p:nvPr/>
        </p:nvCxnSpPr>
        <p:spPr>
          <a:xfrm rot="16200000" flipH="1">
            <a:off x="2627592" y="3075863"/>
            <a:ext cx="2197279" cy="820445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2" name="Flowchart: Predefined Process 2111">
            <a:extLst>
              <a:ext uri="{FF2B5EF4-FFF2-40B4-BE49-F238E27FC236}">
                <a16:creationId xmlns:a16="http://schemas.microsoft.com/office/drawing/2014/main" id="{81B94A04-D72D-9BA5-F157-845F26F1E412}"/>
              </a:ext>
            </a:extLst>
          </p:cNvPr>
          <p:cNvSpPr/>
          <p:nvPr/>
        </p:nvSpPr>
        <p:spPr>
          <a:xfrm>
            <a:off x="6150790" y="4954290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Initiating</a:t>
            </a:r>
          </a:p>
          <a:p>
            <a:pPr algn="ctr"/>
            <a:r>
              <a:rPr lang="en-CA" sz="900" b="1" dirty="0"/>
              <a:t>Gateway</a:t>
            </a:r>
          </a:p>
        </p:txBody>
      </p:sp>
      <p:cxnSp>
        <p:nvCxnSpPr>
          <p:cNvPr id="2114" name="Connector: Elbow 2113">
            <a:extLst>
              <a:ext uri="{FF2B5EF4-FFF2-40B4-BE49-F238E27FC236}">
                <a16:creationId xmlns:a16="http://schemas.microsoft.com/office/drawing/2014/main" id="{1781E8E5-12DE-0E9B-38C8-056C33AE0A7A}"/>
              </a:ext>
            </a:extLst>
          </p:cNvPr>
          <p:cNvCxnSpPr>
            <a:cxnSpLocks/>
            <a:stCxn id="59" idx="1"/>
            <a:endCxn id="2112" idx="3"/>
          </p:cNvCxnSpPr>
          <p:nvPr/>
        </p:nvCxnSpPr>
        <p:spPr>
          <a:xfrm rot="10800000" flipV="1">
            <a:off x="7096854" y="3913557"/>
            <a:ext cx="1203085" cy="1328959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8" name="Straight Connector 2117">
            <a:extLst>
              <a:ext uri="{FF2B5EF4-FFF2-40B4-BE49-F238E27FC236}">
                <a16:creationId xmlns:a16="http://schemas.microsoft.com/office/drawing/2014/main" id="{EC0ACFD4-29FD-BE2D-AF96-E418868E71EE}"/>
              </a:ext>
            </a:extLst>
          </p:cNvPr>
          <p:cNvCxnSpPr>
            <a:stCxn id="37" idx="2"/>
            <a:endCxn id="2096" idx="0"/>
          </p:cNvCxnSpPr>
          <p:nvPr/>
        </p:nvCxnSpPr>
        <p:spPr>
          <a:xfrm flipH="1">
            <a:off x="4609486" y="4201784"/>
            <a:ext cx="1" cy="9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0" name="Straight Connector 2119">
            <a:extLst>
              <a:ext uri="{FF2B5EF4-FFF2-40B4-BE49-F238E27FC236}">
                <a16:creationId xmlns:a16="http://schemas.microsoft.com/office/drawing/2014/main" id="{E7BFCC9F-2D0D-6F83-1FA0-AB1DD18A0840}"/>
              </a:ext>
            </a:extLst>
          </p:cNvPr>
          <p:cNvCxnSpPr>
            <a:stCxn id="58" idx="2"/>
            <a:endCxn id="2095" idx="0"/>
          </p:cNvCxnSpPr>
          <p:nvPr/>
        </p:nvCxnSpPr>
        <p:spPr>
          <a:xfrm>
            <a:off x="6623822" y="4201784"/>
            <a:ext cx="0" cy="9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8" name="Flowchart: Predefined Process 2147">
            <a:extLst>
              <a:ext uri="{FF2B5EF4-FFF2-40B4-BE49-F238E27FC236}">
                <a16:creationId xmlns:a16="http://schemas.microsoft.com/office/drawing/2014/main" id="{E9038DA2-A70B-807A-0981-D0F96E48B5F5}"/>
              </a:ext>
            </a:extLst>
          </p:cNvPr>
          <p:cNvSpPr/>
          <p:nvPr/>
        </p:nvSpPr>
        <p:spPr>
          <a:xfrm>
            <a:off x="385998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Creator</a:t>
            </a:r>
          </a:p>
        </p:txBody>
      </p:sp>
      <p:sp>
        <p:nvSpPr>
          <p:cNvPr id="2149" name="Flowchart: Predefined Process 2148">
            <a:extLst>
              <a:ext uri="{FF2B5EF4-FFF2-40B4-BE49-F238E27FC236}">
                <a16:creationId xmlns:a16="http://schemas.microsoft.com/office/drawing/2014/main" id="{C85A8891-2693-0204-9966-3A032B4F7D58}"/>
              </a:ext>
            </a:extLst>
          </p:cNvPr>
          <p:cNvSpPr/>
          <p:nvPr/>
        </p:nvSpPr>
        <p:spPr>
          <a:xfrm>
            <a:off x="10776243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152" name="Connector: Elbow 2151">
            <a:extLst>
              <a:ext uri="{FF2B5EF4-FFF2-40B4-BE49-F238E27FC236}">
                <a16:creationId xmlns:a16="http://schemas.microsoft.com/office/drawing/2014/main" id="{170CF465-F2D3-65F5-387C-ED806323CF43}"/>
              </a:ext>
            </a:extLst>
          </p:cNvPr>
          <p:cNvCxnSpPr>
            <a:cxnSpLocks/>
            <a:stCxn id="2148" idx="3"/>
            <a:endCxn id="3" idx="2"/>
          </p:cNvCxnSpPr>
          <p:nvPr/>
        </p:nvCxnSpPr>
        <p:spPr>
          <a:xfrm flipV="1">
            <a:off x="1332061" y="2447196"/>
            <a:ext cx="1045664" cy="603219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7" name="TextBox 2156">
            <a:extLst>
              <a:ext uri="{FF2B5EF4-FFF2-40B4-BE49-F238E27FC236}">
                <a16:creationId xmlns:a16="http://schemas.microsoft.com/office/drawing/2014/main" id="{8CAB90CC-FF82-B34F-9A17-89E8FD4F5B71}"/>
              </a:ext>
            </a:extLst>
          </p:cNvPr>
          <p:cNvSpPr txBox="1"/>
          <p:nvPr/>
        </p:nvSpPr>
        <p:spPr>
          <a:xfrm>
            <a:off x="360002" y="206362"/>
            <a:ext cx="104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E70C180B-3B3C-DD58-D867-AE2C928D84D9}"/>
              </a:ext>
            </a:extLst>
          </p:cNvPr>
          <p:cNvSpPr txBox="1"/>
          <p:nvPr/>
        </p:nvSpPr>
        <p:spPr>
          <a:xfrm>
            <a:off x="10659882" y="206362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Recipient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69" name="Cylinder 2168">
            <a:extLst>
              <a:ext uri="{FF2B5EF4-FFF2-40B4-BE49-F238E27FC236}">
                <a16:creationId xmlns:a16="http://schemas.microsoft.com/office/drawing/2014/main" id="{C4994407-ACF7-BA49-C46C-BF792E458AA5}"/>
              </a:ext>
            </a:extLst>
          </p:cNvPr>
          <p:cNvSpPr/>
          <p:nvPr/>
        </p:nvSpPr>
        <p:spPr>
          <a:xfrm>
            <a:off x="10853889" y="3386192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PHR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2181" name="Oval 2180">
            <a:extLst>
              <a:ext uri="{FF2B5EF4-FFF2-40B4-BE49-F238E27FC236}">
                <a16:creationId xmlns:a16="http://schemas.microsoft.com/office/drawing/2014/main" id="{00288B84-5C0A-6633-7C6B-266836DB6CEA}"/>
              </a:ext>
            </a:extLst>
          </p:cNvPr>
          <p:cNvSpPr/>
          <p:nvPr/>
        </p:nvSpPr>
        <p:spPr>
          <a:xfrm>
            <a:off x="4112839" y="2635147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456477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1D6D417-310E-17A1-0DBA-730971FC412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5000"/>
          </a:blip>
          <a:stretch>
            <a:fillRect/>
          </a:stretch>
        </p:blipFill>
        <p:spPr>
          <a:xfrm>
            <a:off x="1335944" y="1113373"/>
            <a:ext cx="9445752" cy="442874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0D63258-9770-4EF9-215D-898A7BD34323}"/>
              </a:ext>
            </a:extLst>
          </p:cNvPr>
          <p:cNvSpPr txBox="1"/>
          <p:nvPr/>
        </p:nvSpPr>
        <p:spPr>
          <a:xfrm>
            <a:off x="2002907" y="483361"/>
            <a:ext cx="16762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IPS Document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305EDAB-066E-AB4E-E947-807C90AB1A7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5076" t="24004" r="28446" b="30448"/>
          <a:stretch/>
        </p:blipFill>
        <p:spPr>
          <a:xfrm>
            <a:off x="11052999" y="1412238"/>
            <a:ext cx="392551" cy="445536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7B53C0B9-88EA-682C-4C2B-04F642439F3F}"/>
              </a:ext>
            </a:extLst>
          </p:cNvPr>
          <p:cNvSpPr txBox="1"/>
          <p:nvPr/>
        </p:nvSpPr>
        <p:spPr>
          <a:xfrm>
            <a:off x="10841951" y="1162116"/>
            <a:ext cx="814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Clinician</a:t>
            </a: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19B5B00A-2568-11E2-E335-979AB555388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duotone>
              <a:schemeClr val="accent2">
                <a:shade val="45000"/>
                <a:satMod val="135000"/>
              </a:schemeClr>
              <a:prstClr val="white"/>
            </a:duotone>
          </a:blip>
          <a:srcRect l="23995" t="24004" r="27603" b="29156"/>
          <a:stretch/>
        </p:blipFill>
        <p:spPr>
          <a:xfrm>
            <a:off x="11048672" y="4222917"/>
            <a:ext cx="401204" cy="467260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AE9F2C8B-8492-CFED-05CB-763AC3B47E9A}"/>
              </a:ext>
            </a:extLst>
          </p:cNvPr>
          <p:cNvSpPr txBox="1"/>
          <p:nvPr/>
        </p:nvSpPr>
        <p:spPr>
          <a:xfrm>
            <a:off x="10890266" y="4606765"/>
            <a:ext cx="7180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Patient</a:t>
            </a:r>
          </a:p>
        </p:txBody>
      </p:sp>
      <p:sp>
        <p:nvSpPr>
          <p:cNvPr id="2060" name="TextBox 2059">
            <a:extLst>
              <a:ext uri="{FF2B5EF4-FFF2-40B4-BE49-F238E27FC236}">
                <a16:creationId xmlns:a16="http://schemas.microsoft.com/office/drawing/2014/main" id="{4ECBE860-A16B-BA57-1E6E-B7ADBD3F402E}"/>
              </a:ext>
            </a:extLst>
          </p:cNvPr>
          <p:cNvSpPr txBox="1"/>
          <p:nvPr/>
        </p:nvSpPr>
        <p:spPr>
          <a:xfrm>
            <a:off x="4568017" y="483361"/>
            <a:ext cx="249344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IHE-based Transports </a:t>
            </a:r>
          </a:p>
        </p:txBody>
      </p:sp>
      <p:sp>
        <p:nvSpPr>
          <p:cNvPr id="17" name="Cylinder 16">
            <a:extLst>
              <a:ext uri="{FF2B5EF4-FFF2-40B4-BE49-F238E27FC236}">
                <a16:creationId xmlns:a16="http://schemas.microsoft.com/office/drawing/2014/main" id="{7C8ED7CB-5F48-9264-BF61-22FE3708CB66}"/>
              </a:ext>
            </a:extLst>
          </p:cNvPr>
          <p:cNvSpPr/>
          <p:nvPr/>
        </p:nvSpPr>
        <p:spPr>
          <a:xfrm>
            <a:off x="10857945" y="1905971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Recipient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sp>
        <p:nvSpPr>
          <p:cNvPr id="59" name="Flowchart: Predefined Process 58">
            <a:extLst>
              <a:ext uri="{FF2B5EF4-FFF2-40B4-BE49-F238E27FC236}">
                <a16:creationId xmlns:a16="http://schemas.microsoft.com/office/drawing/2014/main" id="{F7880EC8-725E-320E-9224-025AB1A33837}"/>
              </a:ext>
            </a:extLst>
          </p:cNvPr>
          <p:cNvSpPr/>
          <p:nvPr/>
        </p:nvSpPr>
        <p:spPr>
          <a:xfrm>
            <a:off x="8433282" y="3625331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(MHD)</a:t>
            </a:r>
          </a:p>
          <a:p>
            <a:pPr algn="ctr"/>
            <a:r>
              <a:rPr lang="en-CA" sz="900" b="1" dirty="0"/>
              <a:t>Document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cxnSp>
        <p:nvCxnSpPr>
          <p:cNvPr id="2064" name="Connector: Elbow 2063">
            <a:extLst>
              <a:ext uri="{FF2B5EF4-FFF2-40B4-BE49-F238E27FC236}">
                <a16:creationId xmlns:a16="http://schemas.microsoft.com/office/drawing/2014/main" id="{0B9C4A34-EBBD-CB74-EFDB-3C31479A5186}"/>
              </a:ext>
            </a:extLst>
          </p:cNvPr>
          <p:cNvCxnSpPr>
            <a:cxnSpLocks/>
            <a:stCxn id="59" idx="3"/>
            <a:endCxn id="2149" idx="1"/>
          </p:cNvCxnSpPr>
          <p:nvPr/>
        </p:nvCxnSpPr>
        <p:spPr>
          <a:xfrm flipV="1">
            <a:off x="9379345" y="3050415"/>
            <a:ext cx="1396898" cy="863143"/>
          </a:xfrm>
          <a:prstGeom prst="bentConnector3">
            <a:avLst>
              <a:gd name="adj1" fmla="val 50000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5" name="Flowchart: Predefined Process 2134">
            <a:extLst>
              <a:ext uri="{FF2B5EF4-FFF2-40B4-BE49-F238E27FC236}">
                <a16:creationId xmlns:a16="http://schemas.microsoft.com/office/drawing/2014/main" id="{F8FD879A-7FD1-6F65-E22D-7CDBBAC5CC99}"/>
              </a:ext>
            </a:extLst>
          </p:cNvPr>
          <p:cNvSpPr/>
          <p:nvPr/>
        </p:nvSpPr>
        <p:spPr>
          <a:xfrm>
            <a:off x="2842976" y="5559334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800" b="1" dirty="0"/>
              <a:t>On-demand Document</a:t>
            </a:r>
          </a:p>
          <a:p>
            <a:pPr algn="ctr"/>
            <a:r>
              <a:rPr lang="en-CA" sz="800" b="1" dirty="0"/>
              <a:t>Source</a:t>
            </a:r>
          </a:p>
        </p:txBody>
      </p:sp>
      <p:cxnSp>
        <p:nvCxnSpPr>
          <p:cNvPr id="2138" name="Connector: Elbow 2137">
            <a:extLst>
              <a:ext uri="{FF2B5EF4-FFF2-40B4-BE49-F238E27FC236}">
                <a16:creationId xmlns:a16="http://schemas.microsoft.com/office/drawing/2014/main" id="{08425D22-AB72-F29B-0C2E-36B3172716B8}"/>
              </a:ext>
            </a:extLst>
          </p:cNvPr>
          <p:cNvCxnSpPr>
            <a:cxnSpLocks/>
            <a:stCxn id="59" idx="2"/>
            <a:endCxn id="2135" idx="3"/>
          </p:cNvCxnSpPr>
          <p:nvPr/>
        </p:nvCxnSpPr>
        <p:spPr>
          <a:xfrm rot="5400000">
            <a:off x="5524789" y="2466035"/>
            <a:ext cx="1645777" cy="5117275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7" name="Flowchart: Document 2126">
            <a:extLst>
              <a:ext uri="{FF2B5EF4-FFF2-40B4-BE49-F238E27FC236}">
                <a16:creationId xmlns:a16="http://schemas.microsoft.com/office/drawing/2014/main" id="{5BAF5CB8-053C-9A64-7171-05DE8E1AE2BE}"/>
              </a:ext>
            </a:extLst>
          </p:cNvPr>
          <p:cNvSpPr/>
          <p:nvPr/>
        </p:nvSpPr>
        <p:spPr>
          <a:xfrm>
            <a:off x="1985002" y="5559334"/>
            <a:ext cx="785447" cy="681239"/>
          </a:xfrm>
          <a:prstGeom prst="flowChartDocument">
            <a:avLst/>
          </a:prstGeom>
          <a:solidFill>
            <a:schemeClr val="bg1"/>
          </a:solidFill>
          <a:ln w="381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>
                <a:solidFill>
                  <a:srgbClr val="C00000"/>
                </a:solidFill>
              </a:rPr>
              <a:t>On-demand IPS</a:t>
            </a:r>
          </a:p>
          <a:p>
            <a:pPr algn="ctr"/>
            <a:r>
              <a:rPr lang="en-CA" sz="900" b="1" dirty="0">
                <a:solidFill>
                  <a:srgbClr val="C00000"/>
                </a:solidFill>
              </a:rPr>
              <a:t>Document</a:t>
            </a:r>
          </a:p>
        </p:txBody>
      </p:sp>
      <p:sp>
        <p:nvSpPr>
          <p:cNvPr id="2147" name="TextBox 2146">
            <a:extLst>
              <a:ext uri="{FF2B5EF4-FFF2-40B4-BE49-F238E27FC236}">
                <a16:creationId xmlns:a16="http://schemas.microsoft.com/office/drawing/2014/main" id="{598F452E-8B12-A470-FC4C-9CA1F779D8AE}"/>
              </a:ext>
            </a:extLst>
          </p:cNvPr>
          <p:cNvSpPr txBox="1"/>
          <p:nvPr/>
        </p:nvSpPr>
        <p:spPr>
          <a:xfrm>
            <a:off x="4477825" y="5896283"/>
            <a:ext cx="4871199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dirty="0">
                <a:solidFill>
                  <a:srgbClr val="0070C0"/>
                </a:solidFill>
              </a:rPr>
              <a:t>Recipient system </a:t>
            </a:r>
            <a:r>
              <a:rPr lang="en-US" sz="1300" b="1" dirty="0">
                <a:solidFill>
                  <a:srgbClr val="0070C0"/>
                </a:solidFill>
              </a:rPr>
              <a:t>PULLs</a:t>
            </a:r>
            <a:r>
              <a:rPr lang="en-US" sz="1300" dirty="0">
                <a:solidFill>
                  <a:srgbClr val="0070C0"/>
                </a:solidFill>
              </a:rPr>
              <a:t> On-Demand IPS from HIE (as Source System)</a:t>
            </a:r>
          </a:p>
          <a:p>
            <a:r>
              <a:rPr lang="en-US" sz="1300" dirty="0">
                <a:solidFill>
                  <a:srgbClr val="0070C0"/>
                </a:solidFill>
              </a:rPr>
              <a:t>which plays the role of a Content Creator.</a:t>
            </a:r>
          </a:p>
        </p:txBody>
      </p:sp>
      <p:sp>
        <p:nvSpPr>
          <p:cNvPr id="2148" name="Flowchart: Predefined Process 2147">
            <a:extLst>
              <a:ext uri="{FF2B5EF4-FFF2-40B4-BE49-F238E27FC236}">
                <a16:creationId xmlns:a16="http://schemas.microsoft.com/office/drawing/2014/main" id="{E9038DA2-A70B-807A-0981-D0F96E48B5F5}"/>
              </a:ext>
            </a:extLst>
          </p:cNvPr>
          <p:cNvSpPr/>
          <p:nvPr/>
        </p:nvSpPr>
        <p:spPr>
          <a:xfrm>
            <a:off x="385998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Creator</a:t>
            </a:r>
          </a:p>
        </p:txBody>
      </p:sp>
      <p:sp>
        <p:nvSpPr>
          <p:cNvPr id="2149" name="Flowchart: Predefined Process 2148">
            <a:extLst>
              <a:ext uri="{FF2B5EF4-FFF2-40B4-BE49-F238E27FC236}">
                <a16:creationId xmlns:a16="http://schemas.microsoft.com/office/drawing/2014/main" id="{C85A8891-2693-0204-9966-3A032B4F7D58}"/>
              </a:ext>
            </a:extLst>
          </p:cNvPr>
          <p:cNvSpPr/>
          <p:nvPr/>
        </p:nvSpPr>
        <p:spPr>
          <a:xfrm>
            <a:off x="10776243" y="2762188"/>
            <a:ext cx="946063" cy="576453"/>
          </a:xfrm>
          <a:prstGeom prst="flowChartPredefined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900" b="1" dirty="0"/>
              <a:t>Content</a:t>
            </a:r>
          </a:p>
          <a:p>
            <a:pPr algn="ctr"/>
            <a:r>
              <a:rPr lang="en-CA" sz="900" b="1" dirty="0"/>
              <a:t>Consumer</a:t>
            </a:r>
          </a:p>
        </p:txBody>
      </p:sp>
      <p:sp>
        <p:nvSpPr>
          <p:cNvPr id="2157" name="TextBox 2156">
            <a:extLst>
              <a:ext uri="{FF2B5EF4-FFF2-40B4-BE49-F238E27FC236}">
                <a16:creationId xmlns:a16="http://schemas.microsoft.com/office/drawing/2014/main" id="{8CAB90CC-FF82-B34F-9A17-89E8FD4F5B71}"/>
              </a:ext>
            </a:extLst>
          </p:cNvPr>
          <p:cNvSpPr txBox="1"/>
          <p:nvPr/>
        </p:nvSpPr>
        <p:spPr>
          <a:xfrm>
            <a:off x="360002" y="206362"/>
            <a:ext cx="1048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Source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58" name="TextBox 2157">
            <a:extLst>
              <a:ext uri="{FF2B5EF4-FFF2-40B4-BE49-F238E27FC236}">
                <a16:creationId xmlns:a16="http://schemas.microsoft.com/office/drawing/2014/main" id="{E70C180B-3B3C-DD58-D867-AE2C928D84D9}"/>
              </a:ext>
            </a:extLst>
          </p:cNvPr>
          <p:cNvSpPr txBox="1"/>
          <p:nvPr/>
        </p:nvSpPr>
        <p:spPr>
          <a:xfrm>
            <a:off x="10659882" y="206362"/>
            <a:ext cx="117878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Recipient</a:t>
            </a:r>
          </a:p>
          <a:p>
            <a:pPr algn="ctr"/>
            <a:r>
              <a:rPr lang="en-US" sz="2000" b="1" dirty="0"/>
              <a:t>Systems</a:t>
            </a:r>
          </a:p>
        </p:txBody>
      </p:sp>
      <p:sp>
        <p:nvSpPr>
          <p:cNvPr id="2164" name="Cylinder 2163">
            <a:extLst>
              <a:ext uri="{FF2B5EF4-FFF2-40B4-BE49-F238E27FC236}">
                <a16:creationId xmlns:a16="http://schemas.microsoft.com/office/drawing/2014/main" id="{82D2D128-723F-DAAF-D045-61726F63F63F}"/>
              </a:ext>
            </a:extLst>
          </p:cNvPr>
          <p:cNvSpPr/>
          <p:nvPr/>
        </p:nvSpPr>
        <p:spPr>
          <a:xfrm>
            <a:off x="387556" y="3417184"/>
            <a:ext cx="942947" cy="1184302"/>
          </a:xfrm>
          <a:prstGeom prst="can">
            <a:avLst/>
          </a:prstGeom>
          <a:solidFill>
            <a:schemeClr val="bg1"/>
          </a:solidFill>
          <a:ln w="28575">
            <a:solidFill>
              <a:schemeClr val="accent2">
                <a:lumMod val="75000"/>
              </a:scheme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C00000"/>
                </a:solidFill>
              </a:rPr>
              <a:t>HIE as Source</a:t>
            </a:r>
          </a:p>
          <a:p>
            <a:pPr algn="ctr"/>
            <a:r>
              <a:rPr lang="en-CA" b="1" dirty="0">
                <a:solidFill>
                  <a:srgbClr val="C00000"/>
                </a:solidFill>
              </a:rPr>
              <a:t>System</a:t>
            </a:r>
          </a:p>
        </p:txBody>
      </p:sp>
      <p:sp>
        <p:nvSpPr>
          <p:cNvPr id="2169" name="Cylinder 2168">
            <a:extLst>
              <a:ext uri="{FF2B5EF4-FFF2-40B4-BE49-F238E27FC236}">
                <a16:creationId xmlns:a16="http://schemas.microsoft.com/office/drawing/2014/main" id="{C4994407-ACF7-BA49-C46C-BF792E458AA5}"/>
              </a:ext>
            </a:extLst>
          </p:cNvPr>
          <p:cNvSpPr/>
          <p:nvPr/>
        </p:nvSpPr>
        <p:spPr>
          <a:xfrm>
            <a:off x="10853889" y="3386192"/>
            <a:ext cx="782658" cy="808666"/>
          </a:xfrm>
          <a:prstGeom prst="can">
            <a:avLst/>
          </a:prstGeom>
          <a:solidFill>
            <a:schemeClr val="accent2">
              <a:lumMod val="75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1100" b="1" dirty="0"/>
              <a:t>PHR</a:t>
            </a:r>
          </a:p>
          <a:p>
            <a:pPr algn="ctr"/>
            <a:r>
              <a:rPr lang="en-CA" sz="1100" b="1" dirty="0"/>
              <a:t>System</a:t>
            </a:r>
          </a:p>
        </p:txBody>
      </p:sp>
      <p:cxnSp>
        <p:nvCxnSpPr>
          <p:cNvPr id="2176" name="Connector: Elbow 2175">
            <a:extLst>
              <a:ext uri="{FF2B5EF4-FFF2-40B4-BE49-F238E27FC236}">
                <a16:creationId xmlns:a16="http://schemas.microsoft.com/office/drawing/2014/main" id="{DA235156-51B7-5641-D13C-EA6F52B80941}"/>
              </a:ext>
            </a:extLst>
          </p:cNvPr>
          <p:cNvCxnSpPr>
            <a:cxnSpLocks/>
            <a:stCxn id="2135" idx="2"/>
            <a:endCxn id="2164" idx="3"/>
          </p:cNvCxnSpPr>
          <p:nvPr/>
        </p:nvCxnSpPr>
        <p:spPr>
          <a:xfrm rot="5400000" flipH="1">
            <a:off x="1320368" y="4140148"/>
            <a:ext cx="1534301" cy="2456978"/>
          </a:xfrm>
          <a:prstGeom prst="bentConnector3">
            <a:avLst>
              <a:gd name="adj1" fmla="val -21883"/>
            </a:avLst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2" name="Oval 2181">
            <a:extLst>
              <a:ext uri="{FF2B5EF4-FFF2-40B4-BE49-F238E27FC236}">
                <a16:creationId xmlns:a16="http://schemas.microsoft.com/office/drawing/2014/main" id="{EE19E967-FD87-C10C-1D93-5877586411F8}"/>
              </a:ext>
            </a:extLst>
          </p:cNvPr>
          <p:cNvSpPr/>
          <p:nvPr/>
        </p:nvSpPr>
        <p:spPr>
          <a:xfrm>
            <a:off x="4112839" y="5940534"/>
            <a:ext cx="341372" cy="340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b="1" dirty="0">
                <a:solidFill>
                  <a:srgbClr val="FF0000"/>
                </a:solidFill>
              </a:rPr>
              <a:t>3</a:t>
            </a:r>
          </a:p>
        </p:txBody>
      </p:sp>
      <p:cxnSp>
        <p:nvCxnSpPr>
          <p:cNvPr id="2128" name="Connector: Elbow 2127">
            <a:extLst>
              <a:ext uri="{FF2B5EF4-FFF2-40B4-BE49-F238E27FC236}">
                <a16:creationId xmlns:a16="http://schemas.microsoft.com/office/drawing/2014/main" id="{797716F3-843B-8DBE-E219-7FE9544991EC}"/>
              </a:ext>
            </a:extLst>
          </p:cNvPr>
          <p:cNvCxnSpPr>
            <a:cxnSpLocks/>
            <a:stCxn id="2148" idx="3"/>
            <a:endCxn id="2127" idx="0"/>
          </p:cNvCxnSpPr>
          <p:nvPr/>
        </p:nvCxnSpPr>
        <p:spPr>
          <a:xfrm>
            <a:off x="1332061" y="3050415"/>
            <a:ext cx="1045665" cy="2508919"/>
          </a:xfrm>
          <a:prstGeom prst="bentConnector2">
            <a:avLst/>
          </a:prstGeom>
          <a:ln w="76200">
            <a:solidFill>
              <a:schemeClr val="accent2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0C21F1D6-E351-AD3F-6B68-404AFB730D70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 amt="5000"/>
          </a:blip>
          <a:stretch>
            <a:fillRect/>
          </a:stretch>
        </p:blipFill>
        <p:spPr>
          <a:xfrm>
            <a:off x="462926" y="1131110"/>
            <a:ext cx="842772" cy="1568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0569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HE_ITI_BALP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25400">
          <a:solidFill>
            <a:schemeClr val="bg1">
              <a:lumMod val="8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2" id="{B8CE2EE1-FC3F-1949-A95D-57D5FDC58A5E}" vid="{FDD11382-E46A-7D46-B1B1-FB519AE67E3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2770</TotalTime>
  <Words>1321</Words>
  <Application>Microsoft Office PowerPoint</Application>
  <PresentationFormat>Widescreen</PresentationFormat>
  <Paragraphs>403</Paragraphs>
  <Slides>13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23" baseType="lpstr">
      <vt:lpstr>Arial</vt:lpstr>
      <vt:lpstr>Calibri</vt:lpstr>
      <vt:lpstr>Calibri Light</vt:lpstr>
      <vt:lpstr>GE Inspira Pitch</vt:lpstr>
      <vt:lpstr>Georgia</vt:lpstr>
      <vt:lpstr>Verdana</vt:lpstr>
      <vt:lpstr>Wingdings</vt:lpstr>
      <vt:lpstr>Office Theme</vt:lpstr>
      <vt:lpstr>IHE_ITI_BALP</vt:lpstr>
      <vt:lpstr>1_Office Theme</vt:lpstr>
      <vt:lpstr>Sharing of IPS (sIPS) https://profiles.ihe.net/ITI/sIPS </vt:lpstr>
      <vt:lpstr>What is the IPS?</vt:lpstr>
      <vt:lpstr>IHE Sharing of IPS (sIPS)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mXDE – Consuming Documents as Resources</vt:lpstr>
      <vt:lpstr>Detailed Requirements in sIPS</vt:lpstr>
      <vt:lpstr>IHE Connectathon</vt:lpstr>
      <vt:lpstr>Questions?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Privacy Consent on FHIR</dc:title>
  <dc:creator>John Moehrke</dc:creator>
  <cp:lastModifiedBy>John Moehrke</cp:lastModifiedBy>
  <cp:revision>25</cp:revision>
  <dcterms:created xsi:type="dcterms:W3CDTF">2023-07-31T20:03:28Z</dcterms:created>
  <dcterms:modified xsi:type="dcterms:W3CDTF">2023-11-17T14:36:44Z</dcterms:modified>
</cp:coreProperties>
</file>