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7"/>
  </p:notesMasterIdLst>
  <p:sldIdLst>
    <p:sldId id="338" r:id="rId2"/>
    <p:sldId id="2351" r:id="rId3"/>
    <p:sldId id="2342" r:id="rId4"/>
    <p:sldId id="2350" r:id="rId5"/>
    <p:sldId id="2352" r:id="rId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990" autoAdjust="0"/>
  </p:normalViewPr>
  <p:slideViewPr>
    <p:cSldViewPr snapToGrid="0">
      <p:cViewPr varScale="1">
        <p:scale>
          <a:sx n="91" d="100"/>
          <a:sy n="91" d="100"/>
        </p:scale>
        <p:origin x="5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1BE66DA-DE36-4F01-9331-EF645F1F7C5F}" type="datetimeFigureOut">
              <a:rPr lang="en-US" smtClean="0"/>
              <a:t>3/2/2020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CFF194C-9619-40B7-9733-83494643ED3C}" type="slidenum">
              <a:rPr lang="en-US" smtClean="0"/>
              <a:t>‹#›</a:t>
            </a:fld>
            <a:endParaRPr lang="en-US"/>
          </a:p>
        </p:txBody>
      </p:sp>
    </p:spTree>
    <p:extLst>
      <p:ext uri="{BB962C8B-B14F-4D97-AF65-F5344CB8AC3E}">
        <p14:creationId xmlns:p14="http://schemas.microsoft.com/office/powerpoint/2010/main" val="216621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defTabSz="946580" fontAlgn="base">
              <a:spcBef>
                <a:spcPct val="0"/>
              </a:spcBef>
              <a:spcAft>
                <a:spcPct val="0"/>
              </a:spcAft>
              <a:defRPr/>
            </a:pPr>
            <a:fld id="{F4AC1A4D-C1B6-458D-9658-2E5D86FB6CBA}" type="slidenum">
              <a:rPr lang="en-US">
                <a:solidFill>
                  <a:srgbClr val="000000"/>
                </a:solidFill>
                <a:latin typeface="Arial" charset="0"/>
                <a:cs typeface="Arial" charset="0"/>
              </a:rPr>
              <a:pPr defTabSz="946580" fontAlgn="base">
                <a:spcBef>
                  <a:spcPct val="0"/>
                </a:spcBef>
                <a:spcAft>
                  <a:spcPct val="0"/>
                </a:spcAft>
                <a:defRPr/>
              </a:pPr>
              <a:t>1</a:t>
            </a:fld>
            <a:endParaRPr lang="en-US" dirty="0">
              <a:solidFill>
                <a:srgbClr val="000000"/>
              </a:solidFill>
              <a:latin typeface="Arial" charset="0"/>
              <a:cs typeface="Arial" charset="0"/>
            </a:endParaRPr>
          </a:p>
        </p:txBody>
      </p:sp>
      <p:sp>
        <p:nvSpPr>
          <p:cNvPr id="15363" name="Rectangle 2"/>
          <p:cNvSpPr>
            <a:spLocks noGrp="1" noRot="1" noChangeAspect="1" noChangeArrowheads="1" noTextEdit="1"/>
          </p:cNvSpPr>
          <p:nvPr>
            <p:ph type="sldImg"/>
          </p:nvPr>
        </p:nvSpPr>
        <p:spPr>
          <a:xfrm>
            <a:off x="450850" y="720725"/>
            <a:ext cx="6402388" cy="3602038"/>
          </a:xfrm>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9214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Eliminates the need for SOAP</a:t>
            </a:r>
          </a:p>
          <a:p>
            <a:r>
              <a:rPr lang="en-US" dirty="0"/>
              <a:t>Eliminates the need for complex XML from eb Registry</a:t>
            </a:r>
          </a:p>
          <a:p>
            <a:endParaRPr lang="en-US" dirty="0"/>
          </a:p>
        </p:txBody>
      </p:sp>
      <p:sp>
        <p:nvSpPr>
          <p:cNvPr id="4" name="Slide Number Placeholder 3"/>
          <p:cNvSpPr>
            <a:spLocks noGrp="1"/>
          </p:cNvSpPr>
          <p:nvPr>
            <p:ph type="sldNum" sz="quarter" idx="5"/>
          </p:nvPr>
        </p:nvSpPr>
        <p:spPr/>
        <p:txBody>
          <a:bodyPr/>
          <a:lstStyle/>
          <a:p>
            <a:fld id="{2CFF194C-9619-40B7-9733-83494643ED3C}" type="slidenum">
              <a:rPr lang="en-US" smtClean="0"/>
              <a:t>3</a:t>
            </a:fld>
            <a:endParaRPr lang="en-US"/>
          </a:p>
        </p:txBody>
      </p:sp>
    </p:spTree>
    <p:extLst>
      <p:ext uri="{BB962C8B-B14F-4D97-AF65-F5344CB8AC3E}">
        <p14:creationId xmlns:p14="http://schemas.microsoft.com/office/powerpoint/2010/main" val="3496210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XDS was used when one wanted to create a Document Sharing HIE, and XCA was used to federate XDS Document Sharing HIE and add in EHR based Document publications. Now IHE has the MHDS infrastructure, so the question is likely to come up.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Mostly if you have XDS clients, you need to continue to use XDS or XCA. </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If you have MHD clients, then you can add MHD to XDS or XCA.</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have no legacy, then it is possible that MHDS is the right platform for you.</a:t>
            </a:r>
          </a:p>
          <a:p>
            <a:endParaRPr lang="en-US" dirty="0"/>
          </a:p>
          <a:p>
            <a:r>
              <a:rPr lang="en-US" dirty="0"/>
              <a:t>There is likely future IHE projects that will federate MHDS, enable connection of MHDS to XCA federations, and add XDS </a:t>
            </a:r>
            <a:r>
              <a:rPr lang="en-US" dirty="0" err="1"/>
              <a:t>api</a:t>
            </a:r>
            <a:r>
              <a:rPr lang="en-US" dirty="0"/>
              <a:t> to MHDS. All of these are unusual configurations, so will need market demand to come to the table to make it clear they are needed, vs simply being academic gaps.</a:t>
            </a:r>
          </a:p>
        </p:txBody>
      </p:sp>
      <p:sp>
        <p:nvSpPr>
          <p:cNvPr id="4" name="Slide Number Placeholder 3"/>
          <p:cNvSpPr>
            <a:spLocks noGrp="1"/>
          </p:cNvSpPr>
          <p:nvPr>
            <p:ph type="sldNum" sz="quarter" idx="5"/>
          </p:nvPr>
        </p:nvSpPr>
        <p:spPr/>
        <p:txBody>
          <a:bodyPr/>
          <a:lstStyle/>
          <a:p>
            <a:fld id="{2CFF194C-9619-40B7-9733-83494643ED3C}" type="slidenum">
              <a:rPr lang="en-US" smtClean="0"/>
              <a:t>4</a:t>
            </a:fld>
            <a:endParaRPr lang="en-US"/>
          </a:p>
        </p:txBody>
      </p:sp>
    </p:spTree>
    <p:extLst>
      <p:ext uri="{BB962C8B-B14F-4D97-AF65-F5344CB8AC3E}">
        <p14:creationId xmlns:p14="http://schemas.microsoft.com/office/powerpoint/2010/main" val="329580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E28D-81C5-49CC-9DB4-D00C594AA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F258B-88A4-4635-A6B9-8A0CD2B31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4D000-E0DE-428D-A1A4-F584D16ACB4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2167545-D25C-4A45-A7C8-D2A5B0BB02D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C6692F5E-C5AB-4DFC-95AB-AE65A95C81C7}"/>
              </a:ext>
            </a:extLst>
          </p:cNvPr>
          <p:cNvSpPr>
            <a:spLocks noGrp="1"/>
          </p:cNvSpPr>
          <p:nvPr>
            <p:ph type="sldNum" sz="quarter" idx="12"/>
          </p:nvPr>
        </p:nvSpPr>
        <p:spPr/>
        <p:txBody>
          <a:bodyPr/>
          <a:lstStyle/>
          <a:p>
            <a:pPr>
              <a:defRPr/>
            </a:pPr>
            <a:fld id="{32D860F6-DE1C-4697-BCBA-A25A15CD8A46}" type="slidenum">
              <a:rPr lang="en-US" smtClean="0"/>
              <a:pPr>
                <a:defRPr/>
              </a:pPr>
              <a:t>‹#›</a:t>
            </a:fld>
            <a:endParaRPr lang="en-US"/>
          </a:p>
        </p:txBody>
      </p:sp>
    </p:spTree>
    <p:extLst>
      <p:ext uri="{BB962C8B-B14F-4D97-AF65-F5344CB8AC3E}">
        <p14:creationId xmlns:p14="http://schemas.microsoft.com/office/powerpoint/2010/main" val="180092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E0B4-94F4-4C36-8A61-7A3BDA6E3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94E81-40B4-4263-BE14-A78AD31C6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37237-DA13-4F13-9DCE-EC98F905306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D86F3DC-1D96-4976-9D0D-1BE95E493A86}"/>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8AA3B70E-43E9-4467-BAEF-12FF1227E83B}"/>
              </a:ext>
            </a:extLst>
          </p:cNvPr>
          <p:cNvSpPr>
            <a:spLocks noGrp="1"/>
          </p:cNvSpPr>
          <p:nvPr>
            <p:ph type="sldNum" sz="quarter" idx="12"/>
          </p:nvPr>
        </p:nvSpPr>
        <p:spPr/>
        <p:txBody>
          <a:bodyPr/>
          <a:lstStyle/>
          <a:p>
            <a:pPr>
              <a:defRPr/>
            </a:pPr>
            <a:fld id="{099C2A83-EF00-401F-BC21-C4B046CA19AB}" type="slidenum">
              <a:rPr lang="en-US" smtClean="0"/>
              <a:pPr>
                <a:defRPr/>
              </a:pPr>
              <a:t>‹#›</a:t>
            </a:fld>
            <a:endParaRPr lang="en-US"/>
          </a:p>
        </p:txBody>
      </p:sp>
    </p:spTree>
    <p:extLst>
      <p:ext uri="{BB962C8B-B14F-4D97-AF65-F5344CB8AC3E}">
        <p14:creationId xmlns:p14="http://schemas.microsoft.com/office/powerpoint/2010/main" val="130788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78F96-1B49-4EAD-ADB4-B7E6D48E0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59F28-BB52-4155-A719-F05A70409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922B3-B906-47D0-A2C8-9283373CB59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B9C41BF-A59A-4D51-B775-529A79DCB462}"/>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9D2D01F7-6814-4051-9CC2-CC71D736A114}"/>
              </a:ext>
            </a:extLst>
          </p:cNvPr>
          <p:cNvSpPr>
            <a:spLocks noGrp="1"/>
          </p:cNvSpPr>
          <p:nvPr>
            <p:ph type="sldNum" sz="quarter" idx="12"/>
          </p:nvPr>
        </p:nvSpPr>
        <p:spPr/>
        <p:txBody>
          <a:bodyPr/>
          <a:lstStyle/>
          <a:p>
            <a:pPr>
              <a:defRPr/>
            </a:pPr>
            <a:fld id="{3850C496-3AA9-45BC-97EB-A98B2975A250}" type="slidenum">
              <a:rPr lang="en-US" smtClean="0"/>
              <a:pPr>
                <a:defRPr/>
              </a:pPr>
              <a:t>‹#›</a:t>
            </a:fld>
            <a:endParaRPr lang="en-US"/>
          </a:p>
        </p:txBody>
      </p:sp>
    </p:spTree>
    <p:extLst>
      <p:ext uri="{BB962C8B-B14F-4D97-AF65-F5344CB8AC3E}">
        <p14:creationId xmlns:p14="http://schemas.microsoft.com/office/powerpoint/2010/main" val="239626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923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10" name="Text Placeholder 9"/>
          <p:cNvSpPr>
            <a:spLocks noGrp="1"/>
          </p:cNvSpPr>
          <p:nvPr>
            <p:ph type="body" sz="quarter" idx="10"/>
          </p:nvPr>
        </p:nvSpPr>
        <p:spPr>
          <a:xfrm>
            <a:off x="403655" y="6607476"/>
            <a:ext cx="10950145" cy="258762"/>
          </a:xfrm>
        </p:spPr>
        <p:txBody>
          <a:bodyPr anchor="ctr">
            <a:noAutofit/>
          </a:bodyPr>
          <a:lstStyle>
            <a:lvl1pPr marL="0" indent="0">
              <a:spcBef>
                <a:spcPts val="0"/>
              </a:spcBef>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659919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9" name="Text Placeholder 9"/>
          <p:cNvSpPr>
            <a:spLocks noGrp="1"/>
          </p:cNvSpPr>
          <p:nvPr>
            <p:ph type="body" sz="quarter" idx="10"/>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074262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75898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Tree>
    <p:extLst>
      <p:ext uri="{BB962C8B-B14F-4D97-AF65-F5344CB8AC3E}">
        <p14:creationId xmlns:p14="http://schemas.microsoft.com/office/powerpoint/2010/main" val="1294264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792925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10515600"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239023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19"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615382" y="5304742"/>
            <a:ext cx="282512" cy="28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018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
        <p:nvSpPr>
          <p:cNvPr id="8" name="Content Placeholder 7"/>
          <p:cNvSpPr>
            <a:spLocks noGrp="1"/>
          </p:cNvSpPr>
          <p:nvPr>
            <p:ph sz="quarter" idx="11"/>
          </p:nvPr>
        </p:nvSpPr>
        <p:spPr>
          <a:xfrm>
            <a:off x="838199" y="1997076"/>
            <a:ext cx="10515600" cy="4359252"/>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644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44CE-FBCF-4AD0-8227-3E77AEB5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00372-9E1A-46E2-9BA6-0D26CFB87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4BE45-3F05-4EA6-825A-CC29FBC2910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13262CD-5CFE-4AAC-A085-BAB3FC668A2F}"/>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96F83D3-4CFD-40CB-A331-62A4A5DB373C}"/>
              </a:ext>
            </a:extLst>
          </p:cNvPr>
          <p:cNvSpPr>
            <a:spLocks noGrp="1"/>
          </p:cNvSpPr>
          <p:nvPr>
            <p:ph type="sldNum" sz="quarter" idx="12"/>
          </p:nvPr>
        </p:nvSpPr>
        <p:spPr/>
        <p:txBody>
          <a:bodyPr/>
          <a:lstStyle/>
          <a:p>
            <a:pPr>
              <a:defRPr/>
            </a:pPr>
            <a:fld id="{336892F5-F7A2-420A-8BF3-D2A2054912B1}" type="slidenum">
              <a:rPr lang="en-US" smtClean="0"/>
              <a:pPr>
                <a:defRPr/>
              </a:pPr>
              <a:t>‹#›</a:t>
            </a:fld>
            <a:endParaRPr lang="en-US"/>
          </a:p>
        </p:txBody>
      </p:sp>
    </p:spTree>
    <p:extLst>
      <p:ext uri="{BB962C8B-B14F-4D97-AF65-F5344CB8AC3E}">
        <p14:creationId xmlns:p14="http://schemas.microsoft.com/office/powerpoint/2010/main" val="4098863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340" y="1107716"/>
            <a:ext cx="10607451" cy="1143000"/>
          </a:xfrm>
          <a:prstGeom prst="rect">
            <a:avLst/>
          </a:prstGeom>
        </p:spPr>
        <p:txBody>
          <a:bodyPr/>
          <a:lstStyle>
            <a:lvl1pPr>
              <a:defRPr>
                <a:solidFill>
                  <a:srgbClr val="217AA0"/>
                </a:solidFill>
              </a:defRPr>
            </a:lvl1pPr>
          </a:lstStyle>
          <a:p>
            <a:r>
              <a:rPr lang="en-US" dirty="0"/>
              <a:t>Click to edit Master title style</a:t>
            </a:r>
          </a:p>
        </p:txBody>
      </p:sp>
      <p:sp>
        <p:nvSpPr>
          <p:cNvPr id="4" name="Content Placeholder 3"/>
          <p:cNvSpPr>
            <a:spLocks noGrp="1"/>
          </p:cNvSpPr>
          <p:nvPr>
            <p:ph sz="half" idx="2"/>
          </p:nvPr>
        </p:nvSpPr>
        <p:spPr>
          <a:xfrm>
            <a:off x="458340" y="2250717"/>
            <a:ext cx="5021568" cy="3971636"/>
          </a:xfrm>
          <a:prstGeom prst="rect">
            <a:avLst/>
          </a:prstGeom>
        </p:spPr>
        <p:txBody>
          <a:bodyPr>
            <a:normAutofit/>
          </a:bodyPr>
          <a:lstStyle>
            <a:lvl1pPr marL="186386" indent="-186386">
              <a:lnSpc>
                <a:spcPct val="9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5676759" y="2250717"/>
            <a:ext cx="5389034" cy="3971636"/>
          </a:xfrm>
          <a:prstGeom prst="rect">
            <a:avLst/>
          </a:prstGeom>
        </p:spPr>
        <p:txBody>
          <a:bodyPr>
            <a:normAutofit/>
          </a:bodyPr>
          <a:lstStyle>
            <a:lvl1pPr marL="186386" indent="-186386">
              <a:lnSpc>
                <a:spcPct val="8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5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op Logo Title Only">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737600" y="6356351"/>
            <a:ext cx="2844800" cy="365126"/>
          </a:xfrm>
          <a:prstGeom prst="rect">
            <a:avLst/>
          </a:prstGeom>
        </p:spPr>
        <p:txBody>
          <a:bodyPr/>
          <a:lstStyle/>
          <a:p>
            <a:fld id="{FAEE2A64-31A5-4E6F-A42D-E9B3A933A2E3}" type="slidenum">
              <a:rPr lang="en-US" smtClean="0"/>
              <a:t>‹#›</a:t>
            </a:fld>
            <a:endParaRPr lang="en-US"/>
          </a:p>
        </p:txBody>
      </p:sp>
      <p:sp>
        <p:nvSpPr>
          <p:cNvPr id="6" name="Text Placeholder 6"/>
          <p:cNvSpPr>
            <a:spLocks noGrp="1"/>
          </p:cNvSpPr>
          <p:nvPr>
            <p:ph type="body" sz="quarter" idx="13"/>
          </p:nvPr>
        </p:nvSpPr>
        <p:spPr>
          <a:xfrm>
            <a:off x="401595" y="1295402"/>
            <a:ext cx="11485605" cy="714375"/>
          </a:xfrm>
        </p:spPr>
        <p:txBody>
          <a:bodyPr/>
          <a:lstStyle>
            <a:lvl1pPr marL="0" indent="0" algn="l">
              <a:buNone/>
              <a:defRPr b="1" i="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9" name="Text Placeholder 12"/>
          <p:cNvSpPr>
            <a:spLocks noGrp="1"/>
          </p:cNvSpPr>
          <p:nvPr>
            <p:ph type="body" sz="quarter" idx="14"/>
          </p:nvPr>
        </p:nvSpPr>
        <p:spPr>
          <a:xfrm>
            <a:off x="401595" y="2133600"/>
            <a:ext cx="11485605" cy="4419600"/>
          </a:xfrm>
        </p:spPr>
        <p:txBody>
          <a:bodyPr/>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923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3/2/2020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1706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898C-1C7B-420C-AB58-4902A7C04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2ED2F-3C04-4BBC-A047-1B94D35C2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7A551-7196-40FE-A0F6-F6E04BFE3E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E393849-EBF7-4B95-86BB-312AFFF0B25B}"/>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E4D48EF9-F87E-4FF6-ADF2-7E86908C6574}"/>
              </a:ext>
            </a:extLst>
          </p:cNvPr>
          <p:cNvSpPr>
            <a:spLocks noGrp="1"/>
          </p:cNvSpPr>
          <p:nvPr>
            <p:ph type="sldNum" sz="quarter" idx="12"/>
          </p:nvPr>
        </p:nvSpPr>
        <p:spPr/>
        <p:txBody>
          <a:bodyPr/>
          <a:lstStyle/>
          <a:p>
            <a:pPr>
              <a:defRPr/>
            </a:pPr>
            <a:fld id="{AD7DE82F-4696-4FF6-8778-E37DABD114B0}" type="slidenum">
              <a:rPr lang="en-US" smtClean="0"/>
              <a:pPr>
                <a:defRPr/>
              </a:pPr>
              <a:t>‹#›</a:t>
            </a:fld>
            <a:endParaRPr lang="en-US"/>
          </a:p>
        </p:txBody>
      </p:sp>
    </p:spTree>
    <p:extLst>
      <p:ext uri="{BB962C8B-B14F-4D97-AF65-F5344CB8AC3E}">
        <p14:creationId xmlns:p14="http://schemas.microsoft.com/office/powerpoint/2010/main" val="300653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55B6-FE50-4617-A24E-62B4B0B10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27846-529C-4327-86D1-272BDBA18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D4A20C-E6A5-45CA-B454-C985B48EE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68522-381D-48B1-945A-E0582AD3E6B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0721930-E901-4A86-B8D5-40708696EF7E}"/>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4D1FED45-05B3-434A-B0F6-26A49C65ECDA}"/>
              </a:ext>
            </a:extLst>
          </p:cNvPr>
          <p:cNvSpPr>
            <a:spLocks noGrp="1"/>
          </p:cNvSpPr>
          <p:nvPr>
            <p:ph type="sldNum" sz="quarter" idx="12"/>
          </p:nvPr>
        </p:nvSpPr>
        <p:spPr/>
        <p:txBody>
          <a:bodyPr/>
          <a:lstStyle/>
          <a:p>
            <a:pPr>
              <a:defRPr/>
            </a:pPr>
            <a:fld id="{6549248D-5A39-4A77-9EE0-7D79E3983858}" type="slidenum">
              <a:rPr lang="en-US" smtClean="0"/>
              <a:pPr>
                <a:defRPr/>
              </a:pPr>
              <a:t>‹#›</a:t>
            </a:fld>
            <a:endParaRPr lang="en-US"/>
          </a:p>
        </p:txBody>
      </p:sp>
    </p:spTree>
    <p:extLst>
      <p:ext uri="{BB962C8B-B14F-4D97-AF65-F5344CB8AC3E}">
        <p14:creationId xmlns:p14="http://schemas.microsoft.com/office/powerpoint/2010/main" val="8235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3A3-B396-4EB1-A3CD-3E72DD0F52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AA4B8-D78B-4593-A881-E9AC07D43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7F756-ACFB-44F3-99BA-D94AE5DD8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E6788-44E3-41CD-B073-7861293A7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6B40F-070E-4EFA-8890-F1648212E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5460E-F7B9-45D1-A3CD-CEBD0A676C3F}"/>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9BB50585-8A64-4E08-A805-1F4B7CF541A9}"/>
              </a:ext>
            </a:extLst>
          </p:cNvPr>
          <p:cNvSpPr>
            <a:spLocks noGrp="1"/>
          </p:cNvSpPr>
          <p:nvPr>
            <p:ph type="ftr" sz="quarter" idx="11"/>
          </p:nvPr>
        </p:nvSpPr>
        <p:spPr/>
        <p:txBody>
          <a:bodyPr/>
          <a:lstStyle/>
          <a:p>
            <a:pPr>
              <a:defRPr/>
            </a:pPr>
            <a:r>
              <a:rPr lang="en-US"/>
              <a:t>UNCLASSIFIED/FOR OFFICIAL USE ONLY</a:t>
            </a:r>
          </a:p>
        </p:txBody>
      </p:sp>
      <p:sp>
        <p:nvSpPr>
          <p:cNvPr id="9" name="Slide Number Placeholder 8">
            <a:extLst>
              <a:ext uri="{FF2B5EF4-FFF2-40B4-BE49-F238E27FC236}">
                <a16:creationId xmlns:a16="http://schemas.microsoft.com/office/drawing/2014/main" id="{90D3D87C-4863-402F-9D78-AF78FAE7AA11}"/>
              </a:ext>
            </a:extLst>
          </p:cNvPr>
          <p:cNvSpPr>
            <a:spLocks noGrp="1"/>
          </p:cNvSpPr>
          <p:nvPr>
            <p:ph type="sldNum" sz="quarter" idx="12"/>
          </p:nvPr>
        </p:nvSpPr>
        <p:spPr/>
        <p:txBody>
          <a:bodyPr/>
          <a:lstStyle/>
          <a:p>
            <a:pPr>
              <a:defRPr/>
            </a:pPr>
            <a:fld id="{AD4A5A80-6153-447E-9519-A7A575095711}" type="slidenum">
              <a:rPr lang="en-US" smtClean="0"/>
              <a:pPr>
                <a:defRPr/>
              </a:pPr>
              <a:t>‹#›</a:t>
            </a:fld>
            <a:endParaRPr lang="en-US"/>
          </a:p>
        </p:txBody>
      </p:sp>
    </p:spTree>
    <p:extLst>
      <p:ext uri="{BB962C8B-B14F-4D97-AF65-F5344CB8AC3E}">
        <p14:creationId xmlns:p14="http://schemas.microsoft.com/office/powerpoint/2010/main" val="269169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8E3-881A-4AB1-9537-E332E6694A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43D242-5314-4577-ACF5-9EA3CEDEEFD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CC4F14F-BA50-4DFE-BD8F-2B7FA23CDEE8}"/>
              </a:ext>
            </a:extLst>
          </p:cNvPr>
          <p:cNvSpPr>
            <a:spLocks noGrp="1"/>
          </p:cNvSpPr>
          <p:nvPr>
            <p:ph type="ftr" sz="quarter" idx="11"/>
          </p:nvPr>
        </p:nvSpPr>
        <p:spPr/>
        <p:txBody>
          <a:bodyPr/>
          <a:lstStyle/>
          <a:p>
            <a:pPr>
              <a:defRPr/>
            </a:pPr>
            <a:r>
              <a:rPr lang="en-US"/>
              <a:t>UNCLASSIFIED/FOR OFFICIAL USE ONLY</a:t>
            </a:r>
          </a:p>
        </p:txBody>
      </p:sp>
      <p:sp>
        <p:nvSpPr>
          <p:cNvPr id="5" name="Slide Number Placeholder 4">
            <a:extLst>
              <a:ext uri="{FF2B5EF4-FFF2-40B4-BE49-F238E27FC236}">
                <a16:creationId xmlns:a16="http://schemas.microsoft.com/office/drawing/2014/main" id="{1C79BC0A-B1EF-4E18-9B9A-6B3F0952F8A4}"/>
              </a:ext>
            </a:extLst>
          </p:cNvPr>
          <p:cNvSpPr>
            <a:spLocks noGrp="1"/>
          </p:cNvSpPr>
          <p:nvPr>
            <p:ph type="sldNum" sz="quarter" idx="12"/>
          </p:nvPr>
        </p:nvSpPr>
        <p:spPr/>
        <p:txBody>
          <a:bodyPr/>
          <a:lstStyle/>
          <a:p>
            <a:pPr>
              <a:defRPr/>
            </a:pPr>
            <a:fld id="{51D8D543-11D4-4534-8434-B77AFDE1EC8B}" type="slidenum">
              <a:rPr lang="en-US" smtClean="0"/>
              <a:pPr>
                <a:defRPr/>
              </a:pPr>
              <a:t>‹#›</a:t>
            </a:fld>
            <a:endParaRPr lang="en-US"/>
          </a:p>
        </p:txBody>
      </p:sp>
    </p:spTree>
    <p:extLst>
      <p:ext uri="{BB962C8B-B14F-4D97-AF65-F5344CB8AC3E}">
        <p14:creationId xmlns:p14="http://schemas.microsoft.com/office/powerpoint/2010/main" val="123648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DF8AF-22B1-4900-9E41-3E8D72025F99}"/>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965F97DD-1AD5-482C-947D-56FD095068F4}"/>
              </a:ext>
            </a:extLst>
          </p:cNvPr>
          <p:cNvSpPr>
            <a:spLocks noGrp="1"/>
          </p:cNvSpPr>
          <p:nvPr>
            <p:ph type="ftr" sz="quarter" idx="11"/>
          </p:nvPr>
        </p:nvSpPr>
        <p:spPr/>
        <p:txBody>
          <a:bodyPr/>
          <a:lstStyle/>
          <a:p>
            <a:pPr>
              <a:defRPr/>
            </a:pPr>
            <a:r>
              <a:rPr lang="en-US"/>
              <a:t>UNCLASSIFIED/FOR OFFICIAL USE ONLY</a:t>
            </a:r>
          </a:p>
        </p:txBody>
      </p:sp>
      <p:sp>
        <p:nvSpPr>
          <p:cNvPr id="4" name="Slide Number Placeholder 3">
            <a:extLst>
              <a:ext uri="{FF2B5EF4-FFF2-40B4-BE49-F238E27FC236}">
                <a16:creationId xmlns:a16="http://schemas.microsoft.com/office/drawing/2014/main" id="{D804507B-68B8-4916-92E9-E3EA192BEF09}"/>
              </a:ext>
            </a:extLst>
          </p:cNvPr>
          <p:cNvSpPr>
            <a:spLocks noGrp="1"/>
          </p:cNvSpPr>
          <p:nvPr>
            <p:ph type="sldNum" sz="quarter" idx="12"/>
          </p:nvPr>
        </p:nvSpPr>
        <p:spPr/>
        <p:txBody>
          <a:bodyPr/>
          <a:lstStyle/>
          <a:p>
            <a:pPr>
              <a:defRPr/>
            </a:pPr>
            <a:fld id="{DC2A7E19-1FF1-4347-89A2-6943D6569BAF}" type="slidenum">
              <a:rPr lang="en-US" smtClean="0"/>
              <a:pPr>
                <a:defRPr/>
              </a:pPr>
              <a:t>‹#›</a:t>
            </a:fld>
            <a:endParaRPr lang="en-US"/>
          </a:p>
        </p:txBody>
      </p:sp>
    </p:spTree>
    <p:extLst>
      <p:ext uri="{BB962C8B-B14F-4D97-AF65-F5344CB8AC3E}">
        <p14:creationId xmlns:p14="http://schemas.microsoft.com/office/powerpoint/2010/main" val="67734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00BA-7A87-4747-BCDB-132E71480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13EA0-8332-4F18-8915-FA6D6D67A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6957E-586B-454A-9808-3916E1A16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E4B79-72C2-4180-88C5-A9055BF3CF3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02053A8-EC56-45DD-988A-49C5EB06888D}"/>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B53C2285-C540-49D9-A1B3-1C0A9297DCAE}"/>
              </a:ext>
            </a:extLst>
          </p:cNvPr>
          <p:cNvSpPr>
            <a:spLocks noGrp="1"/>
          </p:cNvSpPr>
          <p:nvPr>
            <p:ph type="sldNum" sz="quarter" idx="12"/>
          </p:nvPr>
        </p:nvSpPr>
        <p:spPr/>
        <p:txBody>
          <a:bodyPr/>
          <a:lstStyle/>
          <a:p>
            <a:pPr>
              <a:defRPr/>
            </a:pPr>
            <a:fld id="{7F26EC25-F845-4F41-BC9F-2CF213F4D6D6}" type="slidenum">
              <a:rPr lang="en-US" smtClean="0"/>
              <a:pPr>
                <a:defRPr/>
              </a:pPr>
              <a:t>‹#›</a:t>
            </a:fld>
            <a:endParaRPr lang="en-US"/>
          </a:p>
        </p:txBody>
      </p:sp>
    </p:spTree>
    <p:extLst>
      <p:ext uri="{BB962C8B-B14F-4D97-AF65-F5344CB8AC3E}">
        <p14:creationId xmlns:p14="http://schemas.microsoft.com/office/powerpoint/2010/main" val="310223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3AB0-D1FF-4616-86E2-750436F63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4164DE-6F4B-46D2-869E-22E9E9D5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3BC43-9DEE-48F3-A6BF-D9AEA5300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DF682-4CDA-45E5-86CB-7BE1FBB3331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258067C-7A91-448E-8957-D2DFB07D4CD0}"/>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67F6936B-91E5-4648-A783-CD6E62B4D9F8}"/>
              </a:ext>
            </a:extLst>
          </p:cNvPr>
          <p:cNvSpPr>
            <a:spLocks noGrp="1"/>
          </p:cNvSpPr>
          <p:nvPr>
            <p:ph type="sldNum" sz="quarter" idx="12"/>
          </p:nvPr>
        </p:nvSpPr>
        <p:spPr/>
        <p:txBody>
          <a:bodyPr/>
          <a:lstStyle/>
          <a:p>
            <a:pPr>
              <a:defRPr/>
            </a:pPr>
            <a:fld id="{ECED18E5-258F-43E9-96F3-31355A9A37A9}" type="slidenum">
              <a:rPr lang="en-US" smtClean="0"/>
              <a:pPr>
                <a:defRPr/>
              </a:pPr>
              <a:t>‹#›</a:t>
            </a:fld>
            <a:endParaRPr lang="en-US"/>
          </a:p>
        </p:txBody>
      </p:sp>
    </p:spTree>
    <p:extLst>
      <p:ext uri="{BB962C8B-B14F-4D97-AF65-F5344CB8AC3E}">
        <p14:creationId xmlns:p14="http://schemas.microsoft.com/office/powerpoint/2010/main" val="372066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0910-252D-4238-B772-63FBC647E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A4706-CC0B-4BBF-ACF8-EB9C10EDE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C7382-E369-4080-8BA2-ECC1C6385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1A68049-82F9-4C0D-8FC9-F012EA816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17FCABD-FB03-480A-9688-1B2DC8B14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2E0B2B-33D2-4E1A-813E-FACD8D95CB5B}" type="slidenum">
              <a:rPr lang="en-US" smtClean="0"/>
              <a:pPr>
                <a:defRPr/>
              </a:pPr>
              <a:t>‹#›</a:t>
            </a:fld>
            <a:endParaRPr lang="en-US"/>
          </a:p>
        </p:txBody>
      </p:sp>
    </p:spTree>
    <p:extLst>
      <p:ext uri="{BB962C8B-B14F-4D97-AF65-F5344CB8AC3E}">
        <p14:creationId xmlns:p14="http://schemas.microsoft.com/office/powerpoint/2010/main" val="22235774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7" r:id="rId12"/>
    <p:sldLayoutId id="2147483738" r:id="rId13"/>
    <p:sldLayoutId id="2147483739" r:id="rId14"/>
    <p:sldLayoutId id="2147483740" r:id="rId15"/>
    <p:sldLayoutId id="2147483741" r:id="rId16"/>
    <p:sldLayoutId id="2147483680" r:id="rId17"/>
    <p:sldLayoutId id="2147483681" r:id="rId18"/>
    <p:sldLayoutId id="2147483683" r:id="rId19"/>
    <p:sldLayoutId id="2147483687" r:id="rId20"/>
    <p:sldLayoutId id="2147483688" r:id="rId21"/>
    <p:sldLayoutId id="2147483722"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03947-13C6-4CFC-86EB-21B2A81DBE28}"/>
              </a:ext>
            </a:extLst>
          </p:cNvPr>
          <p:cNvSpPr>
            <a:spLocks noGrp="1"/>
          </p:cNvSpPr>
          <p:nvPr>
            <p:ph type="ctrTitle"/>
          </p:nvPr>
        </p:nvSpPr>
        <p:spPr>
          <a:xfrm>
            <a:off x="746233" y="1122363"/>
            <a:ext cx="10678511" cy="2387600"/>
          </a:xfrm>
        </p:spPr>
        <p:txBody>
          <a:bodyPr>
            <a:normAutofit fontScale="90000"/>
          </a:bodyPr>
          <a:lstStyle/>
          <a:p>
            <a:r>
              <a:rPr lang="en-US" dirty="0">
                <a:solidFill>
                  <a:srgbClr val="000000"/>
                </a:solidFill>
                <a:latin typeface="Arial" charset="0"/>
                <a:cs typeface="Arial" charset="0"/>
              </a:rPr>
              <a:t>Mobile Health Document Sharing (MHDS)</a:t>
            </a:r>
            <a:br>
              <a:rPr lang="en-US" dirty="0">
                <a:solidFill>
                  <a:srgbClr val="000000"/>
                </a:solidFill>
                <a:latin typeface="Arial" charset="0"/>
                <a:cs typeface="Arial" charset="0"/>
              </a:rPr>
            </a:br>
            <a:r>
              <a:rPr lang="en-US" sz="4000" dirty="0">
                <a:solidFill>
                  <a:srgbClr val="000000"/>
                </a:solidFill>
                <a:latin typeface="Arial" charset="0"/>
                <a:cs typeface="Arial" charset="0"/>
              </a:rPr>
              <a:t>Document Sharing on FHIR</a:t>
            </a:r>
            <a:br>
              <a:rPr lang="en-US" sz="4000" dirty="0">
                <a:solidFill>
                  <a:srgbClr val="000000"/>
                </a:solidFill>
                <a:latin typeface="Arial" charset="0"/>
                <a:cs typeface="Arial" charset="0"/>
              </a:rPr>
            </a:br>
            <a:r>
              <a:rPr lang="en-US" sz="3600" dirty="0">
                <a:solidFill>
                  <a:srgbClr val="000000"/>
                </a:solidFill>
                <a:latin typeface="Arial" charset="0"/>
                <a:cs typeface="Arial" charset="0"/>
              </a:rPr>
              <a:t>Public Comment</a:t>
            </a:r>
            <a:endParaRPr lang="en-US" sz="4000" dirty="0"/>
          </a:p>
        </p:txBody>
      </p:sp>
      <p:sp>
        <p:nvSpPr>
          <p:cNvPr id="7" name="Subtitle 6">
            <a:extLst>
              <a:ext uri="{FF2B5EF4-FFF2-40B4-BE49-F238E27FC236}">
                <a16:creationId xmlns:a16="http://schemas.microsoft.com/office/drawing/2014/main" id="{2D31C23C-8E97-4EF4-B3EF-9BF2793DF8B1}"/>
              </a:ext>
            </a:extLst>
          </p:cNvPr>
          <p:cNvSpPr>
            <a:spLocks noGrp="1"/>
          </p:cNvSpPr>
          <p:nvPr>
            <p:ph type="subTitle" idx="1"/>
          </p:nvPr>
        </p:nvSpPr>
        <p:spPr/>
        <p:txBody>
          <a:bodyPr>
            <a:normAutofit lnSpcReduction="10000"/>
          </a:bodyPr>
          <a:lstStyle/>
          <a:p>
            <a:pPr defTabSz="806867" fontAlgn="base">
              <a:spcBef>
                <a:spcPct val="0"/>
              </a:spcBef>
              <a:spcAft>
                <a:spcPct val="0"/>
              </a:spcAft>
            </a:pPr>
            <a:endParaRPr lang="en-US" sz="3600" dirty="0">
              <a:solidFill>
                <a:srgbClr val="000000"/>
              </a:solidFill>
              <a:latin typeface="Arial" charset="0"/>
              <a:cs typeface="Arial" charset="0"/>
            </a:endParaRPr>
          </a:p>
          <a:p>
            <a:pPr defTabSz="806867" fontAlgn="base">
              <a:spcBef>
                <a:spcPct val="0"/>
              </a:spcBef>
              <a:spcAft>
                <a:spcPct val="0"/>
              </a:spcAft>
            </a:pPr>
            <a:r>
              <a:rPr lang="en-US" sz="3600" dirty="0">
                <a:solidFill>
                  <a:srgbClr val="000000"/>
                </a:solidFill>
                <a:latin typeface="Arial" charset="0"/>
                <a:cs typeface="Arial" charset="0"/>
              </a:rPr>
              <a:t>John Moehrke </a:t>
            </a:r>
          </a:p>
          <a:p>
            <a:pPr defTabSz="806867" fontAlgn="base">
              <a:spcBef>
                <a:spcPct val="0"/>
              </a:spcBef>
              <a:spcAft>
                <a:spcPct val="0"/>
              </a:spcAft>
            </a:pPr>
            <a:r>
              <a:rPr lang="en-US" dirty="0">
                <a:solidFill>
                  <a:srgbClr val="000000"/>
                </a:solidFill>
                <a:latin typeface="Arial" charset="0"/>
                <a:cs typeface="Arial" charset="0"/>
              </a:rPr>
              <a:t>&lt;JohnMoehrke@gmail.com&gt;</a:t>
            </a:r>
          </a:p>
          <a:p>
            <a:pPr defTabSz="806867" fontAlgn="base">
              <a:spcBef>
                <a:spcPct val="0"/>
              </a:spcBef>
              <a:spcAft>
                <a:spcPct val="0"/>
              </a:spcAft>
            </a:pPr>
            <a:r>
              <a:rPr lang="en-US" dirty="0">
                <a:solidFill>
                  <a:srgbClr val="000000"/>
                </a:solidFill>
                <a:latin typeface="Arial" charset="0"/>
                <a:cs typeface="Arial" charset="0"/>
              </a:rPr>
              <a:t>Co-Chair: IHE ITI Planning and Technical Committee</a:t>
            </a:r>
          </a:p>
          <a:p>
            <a:endParaRPr lang="en-US" dirty="0"/>
          </a:p>
        </p:txBody>
      </p:sp>
      <p:sp>
        <p:nvSpPr>
          <p:cNvPr id="8197" name="Rectangle 3"/>
          <p:cNvSpPr>
            <a:spLocks noChangeArrowheads="1"/>
          </p:cNvSpPr>
          <p:nvPr/>
        </p:nvSpPr>
        <p:spPr bwMode="auto">
          <a:xfrm>
            <a:off x="1822358" y="1991845"/>
            <a:ext cx="8508066" cy="1761103"/>
          </a:xfrm>
          <a:prstGeom prst="rect">
            <a:avLst/>
          </a:prstGeom>
          <a:noFill/>
          <a:ln w="9525">
            <a:noFill/>
            <a:miter lim="800000"/>
            <a:headEnd/>
            <a:tailEnd/>
          </a:ln>
        </p:spPr>
        <p:txBody>
          <a:bodyPr lIns="89896" tIns="44948" rIns="89896" bIns="44948">
            <a:spAutoFit/>
          </a:bodyPr>
          <a:lstStyle/>
          <a:p>
            <a:pPr algn="ctr" defTabSz="899320" fontAlgn="base">
              <a:spcBef>
                <a:spcPct val="0"/>
              </a:spcBef>
              <a:spcAft>
                <a:spcPct val="0"/>
              </a:spcAft>
            </a:pPr>
            <a:br>
              <a:rPr lang="en-US" sz="4324" dirty="0">
                <a:solidFill>
                  <a:srgbClr val="000000"/>
                </a:solidFill>
                <a:latin typeface="Arial" charset="0"/>
                <a:cs typeface="Arial" charset="0"/>
              </a:rPr>
            </a:br>
            <a:br>
              <a:rPr lang="en-US" sz="3265" dirty="0">
                <a:solidFill>
                  <a:srgbClr val="000000"/>
                </a:solidFill>
                <a:latin typeface="Arial" charset="0"/>
                <a:cs typeface="Arial" charset="0"/>
              </a:rPr>
            </a:br>
            <a:endParaRPr lang="en-US" sz="3265" dirty="0">
              <a:solidFill>
                <a:srgbClr val="000000"/>
              </a:solidFill>
              <a:latin typeface="Arial" charset="0"/>
              <a:cs typeface="Arial" charset="0"/>
            </a:endParaRPr>
          </a:p>
        </p:txBody>
      </p:sp>
      <p:grpSp>
        <p:nvGrpSpPr>
          <p:cNvPr id="13" name="Group 12">
            <a:extLst>
              <a:ext uri="{FF2B5EF4-FFF2-40B4-BE49-F238E27FC236}">
                <a16:creationId xmlns:a16="http://schemas.microsoft.com/office/drawing/2014/main" id="{FA4B7F75-9B5B-49D0-9110-46EFE3DB137C}"/>
              </a:ext>
            </a:extLst>
          </p:cNvPr>
          <p:cNvGrpSpPr>
            <a:grpSpLocks noChangeAspect="1"/>
          </p:cNvGrpSpPr>
          <p:nvPr/>
        </p:nvGrpSpPr>
        <p:grpSpPr>
          <a:xfrm>
            <a:off x="2793996" y="5389671"/>
            <a:ext cx="2468353" cy="775415"/>
            <a:chOff x="2314575" y="1733550"/>
            <a:chExt cx="7610475" cy="2390775"/>
          </a:xfrm>
        </p:grpSpPr>
        <p:sp>
          <p:nvSpPr>
            <p:cNvPr id="14" name="Rectangle 13">
              <a:extLst>
                <a:ext uri="{FF2B5EF4-FFF2-40B4-BE49-F238E27FC236}">
                  <a16:creationId xmlns:a16="http://schemas.microsoft.com/office/drawing/2014/main" id="{FB7C2CF6-A29D-4107-84CF-E861A1DEF556}"/>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06867" fontAlgn="base">
                <a:spcBef>
                  <a:spcPct val="0"/>
                </a:spcBef>
                <a:spcAft>
                  <a:spcPct val="0"/>
                </a:spcAft>
              </a:pPr>
              <a:endParaRPr lang="en-US" sz="1191">
                <a:solidFill>
                  <a:srgbClr val="FFFFFF"/>
                </a:solidFill>
                <a:latin typeface="Arial"/>
                <a:cs typeface="Arial"/>
              </a:endParaRPr>
            </a:p>
          </p:txBody>
        </p:sp>
        <p:pic>
          <p:nvPicPr>
            <p:cNvPr id="15" name="Picture 6" descr="Afbeeldingsresultaat voor ihe logo">
              <a:extLst>
                <a:ext uri="{FF2B5EF4-FFF2-40B4-BE49-F238E27FC236}">
                  <a16:creationId xmlns:a16="http://schemas.microsoft.com/office/drawing/2014/main" id="{77EEC4F6-E313-4E49-BD39-028324DAF30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4" descr="https://www.hl7.org/fhir/assets/images/fhir-logo-www.png">
            <a:extLst>
              <a:ext uri="{FF2B5EF4-FFF2-40B4-BE49-F238E27FC236}">
                <a16:creationId xmlns:a16="http://schemas.microsoft.com/office/drawing/2014/main" id="{583DE4AC-A5AF-426A-9A70-9203C6DA9A9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929653" y="5257800"/>
            <a:ext cx="1931914" cy="82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48916"/>
      </p:ext>
    </p:extLst>
  </p:cSld>
  <p:clrMapOvr>
    <a:masterClrMapping/>
  </p:clrMapOvr>
  <mc:AlternateContent xmlns:mc="http://schemas.openxmlformats.org/markup-compatibility/2006">
    <mc:Choice xmlns:p14="http://schemas.microsoft.com/office/powerpoint/2010/main" Requires="p14">
      <p:transition spd="slow" p14:dur="2000" advTm="19301"/>
    </mc:Choice>
    <mc:Fallback>
      <p:transition spd="slow" advTm="193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BBD0-91A6-49B5-AC64-863D67B783A8}"/>
              </a:ext>
            </a:extLst>
          </p:cNvPr>
          <p:cNvSpPr>
            <a:spLocks noGrp="1"/>
          </p:cNvSpPr>
          <p:nvPr>
            <p:ph type="title"/>
          </p:nvPr>
        </p:nvSpPr>
        <p:spPr/>
        <p:txBody>
          <a:bodyPr/>
          <a:lstStyle/>
          <a:p>
            <a:r>
              <a:rPr lang="en-US" dirty="0"/>
              <a:t>Why does MHDS exist?	</a:t>
            </a:r>
          </a:p>
        </p:txBody>
      </p:sp>
      <p:sp>
        <p:nvSpPr>
          <p:cNvPr id="3" name="Content Placeholder 2">
            <a:extLst>
              <a:ext uri="{FF2B5EF4-FFF2-40B4-BE49-F238E27FC236}">
                <a16:creationId xmlns:a16="http://schemas.microsoft.com/office/drawing/2014/main" id="{14CA82A3-8539-401A-9E35-26F9B2FD2280}"/>
              </a:ext>
            </a:extLst>
          </p:cNvPr>
          <p:cNvSpPr>
            <a:spLocks noGrp="1"/>
          </p:cNvSpPr>
          <p:nvPr>
            <p:ph idx="1"/>
          </p:nvPr>
        </p:nvSpPr>
        <p:spPr/>
        <p:txBody>
          <a:bodyPr>
            <a:normAutofit/>
          </a:bodyPr>
          <a:lstStyle/>
          <a:p>
            <a:r>
              <a:rPr lang="en-US" sz="4000" dirty="0"/>
              <a:t>Document Sharing – XDS and XCA</a:t>
            </a:r>
          </a:p>
          <a:p>
            <a:r>
              <a:rPr lang="en-US" sz="4000" dirty="0"/>
              <a:t>MHD addresses adding a FHIR API to XDS / XCA</a:t>
            </a:r>
          </a:p>
          <a:p>
            <a:r>
              <a:rPr lang="en-US" sz="4000" dirty="0"/>
              <a:t>There is a need for a Document Sharing HIE based only on FHIR</a:t>
            </a:r>
          </a:p>
          <a:p>
            <a:endParaRPr lang="en-US" sz="4000" dirty="0"/>
          </a:p>
          <a:p>
            <a:r>
              <a:rPr lang="en-US" sz="4000" dirty="0"/>
              <a:t>Future: federation of MHDS</a:t>
            </a:r>
          </a:p>
          <a:p>
            <a:endParaRPr lang="en-US" sz="4000" dirty="0"/>
          </a:p>
        </p:txBody>
      </p:sp>
      <p:sp>
        <p:nvSpPr>
          <p:cNvPr id="4" name="Slide Number Placeholder 3">
            <a:extLst>
              <a:ext uri="{FF2B5EF4-FFF2-40B4-BE49-F238E27FC236}">
                <a16:creationId xmlns:a16="http://schemas.microsoft.com/office/drawing/2014/main" id="{D4A34DC0-CF24-4001-A1A7-822BF07EA5F3}"/>
              </a:ext>
            </a:extLst>
          </p:cNvPr>
          <p:cNvSpPr>
            <a:spLocks noGrp="1"/>
          </p:cNvSpPr>
          <p:nvPr>
            <p:ph type="sldNum" sz="quarter" idx="12"/>
          </p:nvPr>
        </p:nvSpPr>
        <p:spPr/>
        <p:txBody>
          <a:bodyPr/>
          <a:lstStyle/>
          <a:p>
            <a:pPr>
              <a:defRPr/>
            </a:pPr>
            <a:fld id="{336892F5-F7A2-420A-8BF3-D2A2054912B1}" type="slidenum">
              <a:rPr lang="en-US" smtClean="0"/>
              <a:pPr>
                <a:defRPr/>
              </a:pPr>
              <a:t>2</a:t>
            </a:fld>
            <a:endParaRPr lang="en-US"/>
          </a:p>
        </p:txBody>
      </p:sp>
    </p:spTree>
    <p:extLst>
      <p:ext uri="{BB962C8B-B14F-4D97-AF65-F5344CB8AC3E}">
        <p14:creationId xmlns:p14="http://schemas.microsoft.com/office/powerpoint/2010/main" val="4022573725"/>
      </p:ext>
    </p:extLst>
  </p:cSld>
  <p:clrMapOvr>
    <a:masterClrMapping/>
  </p:clrMapOvr>
  <mc:AlternateContent xmlns:mc="http://schemas.openxmlformats.org/markup-compatibility/2006">
    <mc:Choice xmlns:p14="http://schemas.microsoft.com/office/powerpoint/2010/main" Requires="p14">
      <p:transition spd="slow" p14:dur="2000" advTm="33386"/>
    </mc:Choice>
    <mc:Fallback>
      <p:transition spd="slow" advTm="3338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31AC-0918-4E89-8560-3048A90BF638}"/>
              </a:ext>
            </a:extLst>
          </p:cNvPr>
          <p:cNvSpPr>
            <a:spLocks noGrp="1"/>
          </p:cNvSpPr>
          <p:nvPr>
            <p:ph type="title"/>
          </p:nvPr>
        </p:nvSpPr>
        <p:spPr>
          <a:xfrm>
            <a:off x="838199" y="18255"/>
            <a:ext cx="10515600" cy="1325563"/>
          </a:xfrm>
        </p:spPr>
        <p:txBody>
          <a:bodyPr/>
          <a:lstStyle/>
          <a:p>
            <a:r>
              <a:rPr lang="en-US" dirty="0"/>
              <a:t>MHDS – Document Sharing Infrastructure</a:t>
            </a:r>
          </a:p>
        </p:txBody>
      </p:sp>
      <p:sp>
        <p:nvSpPr>
          <p:cNvPr id="3" name="Content Placeholder 2">
            <a:extLst>
              <a:ext uri="{FF2B5EF4-FFF2-40B4-BE49-F238E27FC236}">
                <a16:creationId xmlns:a16="http://schemas.microsoft.com/office/drawing/2014/main" id="{79A4729B-F5EC-4345-B3FB-36AC77956798}"/>
              </a:ext>
            </a:extLst>
          </p:cNvPr>
          <p:cNvSpPr>
            <a:spLocks noGrp="1"/>
          </p:cNvSpPr>
          <p:nvPr>
            <p:ph idx="4294967295"/>
          </p:nvPr>
        </p:nvSpPr>
        <p:spPr>
          <a:xfrm>
            <a:off x="0" y="1095375"/>
            <a:ext cx="5688013" cy="5081588"/>
          </a:xfrm>
        </p:spPr>
        <p:txBody>
          <a:bodyPr>
            <a:normAutofit fontScale="92500" lnSpcReduction="10000"/>
          </a:bodyPr>
          <a:lstStyle/>
          <a:p>
            <a:r>
              <a:rPr lang="en-US" dirty="0"/>
              <a:t>100% FHIR infrastructure</a:t>
            </a:r>
          </a:p>
          <a:p>
            <a:r>
              <a:rPr lang="en-US" dirty="0"/>
              <a:t>Document Registry</a:t>
            </a:r>
          </a:p>
          <a:p>
            <a:pPr lvl="1"/>
            <a:r>
              <a:rPr lang="en-US" dirty="0"/>
              <a:t>MHD transactions</a:t>
            </a:r>
          </a:p>
          <a:p>
            <a:pPr lvl="1"/>
            <a:r>
              <a:rPr lang="en-US" dirty="0"/>
              <a:t>Persistence and lifecycle management</a:t>
            </a:r>
          </a:p>
          <a:p>
            <a:r>
              <a:rPr lang="en-US" dirty="0"/>
              <a:t>Patient Identity Management</a:t>
            </a:r>
          </a:p>
          <a:p>
            <a:r>
              <a:rPr lang="en-US" dirty="0"/>
              <a:t>Authorization - OAuth</a:t>
            </a:r>
          </a:p>
          <a:p>
            <a:r>
              <a:rPr lang="en-US" dirty="0"/>
              <a:t>Consent Management</a:t>
            </a:r>
          </a:p>
          <a:p>
            <a:r>
              <a:rPr lang="en-US" dirty="0"/>
              <a:t>Trust Framework – Certificate Authority</a:t>
            </a:r>
          </a:p>
          <a:p>
            <a:r>
              <a:rPr lang="en-US" dirty="0"/>
              <a:t>Vocabulary Management</a:t>
            </a:r>
          </a:p>
          <a:p>
            <a:r>
              <a:rPr lang="en-US" dirty="0"/>
              <a:t>Audit Record Repository</a:t>
            </a:r>
          </a:p>
          <a:p>
            <a:r>
              <a:rPr lang="en-US" dirty="0"/>
              <a:t>Provider Directory</a:t>
            </a:r>
          </a:p>
          <a:p>
            <a:pPr marL="0" indent="0">
              <a:buNone/>
            </a:pPr>
            <a:endParaRPr lang="en-US" dirty="0"/>
          </a:p>
        </p:txBody>
      </p:sp>
      <p:sp>
        <p:nvSpPr>
          <p:cNvPr id="5" name="Rectangle: Rounded Corners 4">
            <a:extLst>
              <a:ext uri="{FF2B5EF4-FFF2-40B4-BE49-F238E27FC236}">
                <a16:creationId xmlns:a16="http://schemas.microsoft.com/office/drawing/2014/main" id="{D69B86EA-099F-4ECA-B8F9-12E0F404793E}"/>
              </a:ext>
            </a:extLst>
          </p:cNvPr>
          <p:cNvSpPr/>
          <p:nvPr/>
        </p:nvSpPr>
        <p:spPr>
          <a:xfrm>
            <a:off x="8555420" y="1576551"/>
            <a:ext cx="1492469" cy="13873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  Support Services</a:t>
            </a:r>
          </a:p>
        </p:txBody>
      </p:sp>
      <p:sp>
        <p:nvSpPr>
          <p:cNvPr id="48" name="Rectangle: Rounded Corners 47">
            <a:extLst>
              <a:ext uri="{FF2B5EF4-FFF2-40B4-BE49-F238E27FC236}">
                <a16:creationId xmlns:a16="http://schemas.microsoft.com/office/drawing/2014/main" id="{7A9C35C3-6325-444A-82EE-5CBC410D2045}"/>
              </a:ext>
            </a:extLst>
          </p:cNvPr>
          <p:cNvSpPr/>
          <p:nvPr/>
        </p:nvSpPr>
        <p:spPr>
          <a:xfrm>
            <a:off x="8555420" y="3429000"/>
            <a:ext cx="1492469" cy="13873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Document Registry</a:t>
            </a:r>
          </a:p>
        </p:txBody>
      </p:sp>
      <p:sp>
        <p:nvSpPr>
          <p:cNvPr id="49" name="Rectangle: Rounded Corners 48">
            <a:extLst>
              <a:ext uri="{FF2B5EF4-FFF2-40B4-BE49-F238E27FC236}">
                <a16:creationId xmlns:a16="http://schemas.microsoft.com/office/drawing/2014/main" id="{B8C2EE54-3007-475B-A199-75F07F559262}"/>
              </a:ext>
            </a:extLst>
          </p:cNvPr>
          <p:cNvSpPr/>
          <p:nvPr/>
        </p:nvSpPr>
        <p:spPr>
          <a:xfrm>
            <a:off x="6526924" y="2524284"/>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Publish Documents</a:t>
            </a:r>
          </a:p>
        </p:txBody>
      </p:sp>
      <p:sp>
        <p:nvSpPr>
          <p:cNvPr id="50" name="Rectangle: Rounded Corners 49">
            <a:extLst>
              <a:ext uri="{FF2B5EF4-FFF2-40B4-BE49-F238E27FC236}">
                <a16:creationId xmlns:a16="http://schemas.microsoft.com/office/drawing/2014/main" id="{23EBEECD-AAF3-4A85-8F04-9AE4E6511BF9}"/>
              </a:ext>
            </a:extLst>
          </p:cNvPr>
          <p:cNvSpPr/>
          <p:nvPr/>
        </p:nvSpPr>
        <p:spPr>
          <a:xfrm>
            <a:off x="10607565" y="2524283"/>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Consume Documents</a:t>
            </a:r>
          </a:p>
        </p:txBody>
      </p:sp>
      <p:sp>
        <p:nvSpPr>
          <p:cNvPr id="51" name="Arrow: Right 50">
            <a:extLst>
              <a:ext uri="{FF2B5EF4-FFF2-40B4-BE49-F238E27FC236}">
                <a16:creationId xmlns:a16="http://schemas.microsoft.com/office/drawing/2014/main" id="{0865E25B-4296-4A1B-B081-014E117CBA41}"/>
              </a:ext>
            </a:extLst>
          </p:cNvPr>
          <p:cNvSpPr/>
          <p:nvPr/>
        </p:nvSpPr>
        <p:spPr>
          <a:xfrm>
            <a:off x="8019393" y="2270233"/>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D160BDDD-817C-41E6-873A-6A4E4C61B141}"/>
              </a:ext>
            </a:extLst>
          </p:cNvPr>
          <p:cNvSpPr/>
          <p:nvPr/>
        </p:nvSpPr>
        <p:spPr>
          <a:xfrm>
            <a:off x="10179418" y="2213150"/>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553702"/>
      </p:ext>
    </p:extLst>
  </p:cSld>
  <p:clrMapOvr>
    <a:masterClrMapping/>
  </p:clrMapOvr>
  <mc:AlternateContent xmlns:mc="http://schemas.openxmlformats.org/markup-compatibility/2006">
    <mc:Choice xmlns:p14="http://schemas.microsoft.com/office/powerpoint/2010/main" Requires="p14">
      <p:transition spd="slow" p14:dur="2000" advTm="55926"/>
    </mc:Choice>
    <mc:Fallback>
      <p:transition spd="slow" advTm="559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23CE-117C-4110-9E5F-E3175BAB96FA}"/>
              </a:ext>
            </a:extLst>
          </p:cNvPr>
          <p:cNvSpPr>
            <a:spLocks noGrp="1"/>
          </p:cNvSpPr>
          <p:nvPr>
            <p:ph type="title"/>
          </p:nvPr>
        </p:nvSpPr>
        <p:spPr>
          <a:xfrm>
            <a:off x="838200" y="365126"/>
            <a:ext cx="10880834" cy="671274"/>
          </a:xfrm>
        </p:spPr>
        <p:txBody>
          <a:bodyPr>
            <a:normAutofit fontScale="90000"/>
          </a:bodyPr>
          <a:lstStyle/>
          <a:p>
            <a:r>
              <a:rPr lang="en-US" dirty="0"/>
              <a:t>Which Infrastructure to use?</a:t>
            </a:r>
          </a:p>
        </p:txBody>
      </p:sp>
      <p:sp>
        <p:nvSpPr>
          <p:cNvPr id="4" name="Slide Number Placeholder 3">
            <a:extLst>
              <a:ext uri="{FF2B5EF4-FFF2-40B4-BE49-F238E27FC236}">
                <a16:creationId xmlns:a16="http://schemas.microsoft.com/office/drawing/2014/main" id="{222EA956-56C4-47DB-9203-C58832E351BF}"/>
              </a:ext>
            </a:extLst>
          </p:cNvPr>
          <p:cNvSpPr>
            <a:spLocks noGrp="1"/>
          </p:cNvSpPr>
          <p:nvPr>
            <p:ph type="sldNum" sz="quarter" idx="12"/>
          </p:nvPr>
        </p:nvSpPr>
        <p:spPr>
          <a:xfrm>
            <a:off x="8610600" y="6196904"/>
            <a:ext cx="2743200" cy="365125"/>
          </a:xfrm>
        </p:spPr>
        <p:txBody>
          <a:bodyPr/>
          <a:lstStyle/>
          <a:p>
            <a:pPr>
              <a:defRPr/>
            </a:pPr>
            <a:fld id="{336892F5-F7A2-420A-8BF3-D2A2054912B1}" type="slidenum">
              <a:rPr lang="en-US" smtClean="0"/>
              <a:pPr>
                <a:defRPr/>
              </a:pPr>
              <a:t>4</a:t>
            </a:fld>
            <a:endParaRPr lang="en-US"/>
          </a:p>
        </p:txBody>
      </p:sp>
      <p:sp>
        <p:nvSpPr>
          <p:cNvPr id="6" name="Rectangle 5">
            <a:extLst>
              <a:ext uri="{FF2B5EF4-FFF2-40B4-BE49-F238E27FC236}">
                <a16:creationId xmlns:a16="http://schemas.microsoft.com/office/drawing/2014/main" id="{EAEDD60D-3D5F-4518-8AD8-37733F53571F}"/>
              </a:ext>
            </a:extLst>
          </p:cNvPr>
          <p:cNvSpPr/>
          <p:nvPr/>
        </p:nvSpPr>
        <p:spPr>
          <a:xfrm>
            <a:off x="1326740" y="1059777"/>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XDS?</a:t>
            </a:r>
          </a:p>
        </p:txBody>
      </p:sp>
      <p:sp>
        <p:nvSpPr>
          <p:cNvPr id="7" name="Rectangle 6">
            <a:extLst>
              <a:ext uri="{FF2B5EF4-FFF2-40B4-BE49-F238E27FC236}">
                <a16:creationId xmlns:a16="http://schemas.microsoft.com/office/drawing/2014/main" id="{83840346-F409-46EB-8234-E7A649733065}"/>
              </a:ext>
            </a:extLst>
          </p:cNvPr>
          <p:cNvSpPr/>
          <p:nvPr/>
        </p:nvSpPr>
        <p:spPr>
          <a:xfrm>
            <a:off x="1326740" y="2065440"/>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XCA?</a:t>
            </a:r>
          </a:p>
        </p:txBody>
      </p:sp>
      <p:sp>
        <p:nvSpPr>
          <p:cNvPr id="8" name="Rectangle 7">
            <a:extLst>
              <a:ext uri="{FF2B5EF4-FFF2-40B4-BE49-F238E27FC236}">
                <a16:creationId xmlns:a16="http://schemas.microsoft.com/office/drawing/2014/main" id="{3F16AC36-8FD3-41C7-807D-EE82D857C991}"/>
              </a:ext>
            </a:extLst>
          </p:cNvPr>
          <p:cNvSpPr/>
          <p:nvPr/>
        </p:nvSpPr>
        <p:spPr>
          <a:xfrm>
            <a:off x="1326740" y="3071103"/>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Async backbone?</a:t>
            </a:r>
          </a:p>
        </p:txBody>
      </p:sp>
      <p:sp>
        <p:nvSpPr>
          <p:cNvPr id="9" name="Rectangle 8">
            <a:extLst>
              <a:ext uri="{FF2B5EF4-FFF2-40B4-BE49-F238E27FC236}">
                <a16:creationId xmlns:a16="http://schemas.microsoft.com/office/drawing/2014/main" id="{1F45BA9C-4E8E-4303-B94C-D8C5AAA911B0}"/>
              </a:ext>
            </a:extLst>
          </p:cNvPr>
          <p:cNvSpPr/>
          <p:nvPr/>
        </p:nvSpPr>
        <p:spPr>
          <a:xfrm>
            <a:off x="1326740" y="4076766"/>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End-to-End Security?</a:t>
            </a:r>
          </a:p>
        </p:txBody>
      </p:sp>
      <p:sp>
        <p:nvSpPr>
          <p:cNvPr id="10" name="Oval 9">
            <a:extLst>
              <a:ext uri="{FF2B5EF4-FFF2-40B4-BE49-F238E27FC236}">
                <a16:creationId xmlns:a16="http://schemas.microsoft.com/office/drawing/2014/main" id="{10879666-AF7D-4734-A5D9-5ED2420028AA}"/>
              </a:ext>
            </a:extLst>
          </p:cNvPr>
          <p:cNvSpPr/>
          <p:nvPr/>
        </p:nvSpPr>
        <p:spPr>
          <a:xfrm>
            <a:off x="10243513" y="964812"/>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a:t>
            </a:r>
            <a:r>
              <a:rPr lang="en-US" dirty="0">
                <a:highlight>
                  <a:srgbClr val="FFFF00"/>
                </a:highlight>
              </a:rPr>
              <a:t>+MHD</a:t>
            </a:r>
          </a:p>
        </p:txBody>
      </p:sp>
      <p:sp>
        <p:nvSpPr>
          <p:cNvPr id="11" name="Oval 10">
            <a:extLst>
              <a:ext uri="{FF2B5EF4-FFF2-40B4-BE49-F238E27FC236}">
                <a16:creationId xmlns:a16="http://schemas.microsoft.com/office/drawing/2014/main" id="{1F420B0C-935D-4883-B2BB-EA361D34C999}"/>
              </a:ext>
            </a:extLst>
          </p:cNvPr>
          <p:cNvSpPr/>
          <p:nvPr/>
        </p:nvSpPr>
        <p:spPr>
          <a:xfrm>
            <a:off x="7635812" y="2015914"/>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XCA </a:t>
            </a:r>
            <a:r>
              <a:rPr lang="en-US" dirty="0">
                <a:highlight>
                  <a:srgbClr val="FFFF00"/>
                </a:highlight>
              </a:rPr>
              <a:t>+MHD</a:t>
            </a:r>
          </a:p>
        </p:txBody>
      </p:sp>
      <p:sp>
        <p:nvSpPr>
          <p:cNvPr id="12" name="Oval 11">
            <a:extLst>
              <a:ext uri="{FF2B5EF4-FFF2-40B4-BE49-F238E27FC236}">
                <a16:creationId xmlns:a16="http://schemas.microsoft.com/office/drawing/2014/main" id="{2FB7BC71-28AE-4C17-8E28-77AEC5471498}"/>
              </a:ext>
            </a:extLst>
          </p:cNvPr>
          <p:cNvSpPr/>
          <p:nvPr/>
        </p:nvSpPr>
        <p:spPr>
          <a:xfrm>
            <a:off x="8244951" y="5380935"/>
            <a:ext cx="1634771" cy="10259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highlight>
                  <a:srgbClr val="FFFF00"/>
                </a:highlight>
              </a:rPr>
              <a:t>MHDS</a:t>
            </a:r>
          </a:p>
        </p:txBody>
      </p:sp>
      <p:cxnSp>
        <p:nvCxnSpPr>
          <p:cNvPr id="14" name="Straight Arrow Connector 13">
            <a:extLst>
              <a:ext uri="{FF2B5EF4-FFF2-40B4-BE49-F238E27FC236}">
                <a16:creationId xmlns:a16="http://schemas.microsoft.com/office/drawing/2014/main" id="{CABD3410-7720-4695-8D12-C1A4176498ED}"/>
              </a:ext>
            </a:extLst>
          </p:cNvPr>
          <p:cNvCxnSpPr>
            <a:cxnSpLocks/>
            <a:stCxn id="6" idx="2"/>
            <a:endCxn id="7" idx="0"/>
          </p:cNvCxnSpPr>
          <p:nvPr/>
        </p:nvCxnSpPr>
        <p:spPr>
          <a:xfrm>
            <a:off x="2701910" y="1731051"/>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4EA61B6-347A-4280-809A-6A48AFBD8CE5}"/>
              </a:ext>
            </a:extLst>
          </p:cNvPr>
          <p:cNvCxnSpPr>
            <a:cxnSpLocks/>
            <a:stCxn id="7" idx="3"/>
            <a:endCxn id="11" idx="2"/>
          </p:cNvCxnSpPr>
          <p:nvPr/>
        </p:nvCxnSpPr>
        <p:spPr>
          <a:xfrm>
            <a:off x="4077080" y="2401077"/>
            <a:ext cx="3558732" cy="7203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F9F7A0C-D793-48EC-808E-A7E2A83C5F42}"/>
              </a:ext>
            </a:extLst>
          </p:cNvPr>
          <p:cNvCxnSpPr>
            <a:cxnSpLocks/>
            <a:stCxn id="8" idx="3"/>
            <a:endCxn id="65" idx="1"/>
          </p:cNvCxnSpPr>
          <p:nvPr/>
        </p:nvCxnSpPr>
        <p:spPr>
          <a:xfrm>
            <a:off x="4077080" y="3406740"/>
            <a:ext cx="2633576" cy="76413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CBE64F-3CA1-40AB-AD8E-EFD308C94B01}"/>
              </a:ext>
            </a:extLst>
          </p:cNvPr>
          <p:cNvCxnSpPr>
            <a:cxnSpLocks/>
            <a:stCxn id="9" idx="3"/>
            <a:endCxn id="65" idx="1"/>
          </p:cNvCxnSpPr>
          <p:nvPr/>
        </p:nvCxnSpPr>
        <p:spPr>
          <a:xfrm flipV="1">
            <a:off x="4077080" y="4170876"/>
            <a:ext cx="2633576" cy="24152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33AE22E-1A2E-4C11-B1D1-A69C1E5E1D17}"/>
              </a:ext>
            </a:extLst>
          </p:cNvPr>
          <p:cNvCxnSpPr>
            <a:cxnSpLocks/>
            <a:stCxn id="6" idx="3"/>
            <a:endCxn id="10" idx="2"/>
          </p:cNvCxnSpPr>
          <p:nvPr/>
        </p:nvCxnSpPr>
        <p:spPr>
          <a:xfrm>
            <a:off x="4077080" y="1395414"/>
            <a:ext cx="6166433" cy="2659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B6AB36B-AC5C-410D-9BF1-58F623B77737}"/>
              </a:ext>
            </a:extLst>
          </p:cNvPr>
          <p:cNvCxnSpPr>
            <a:cxnSpLocks/>
            <a:stCxn id="7" idx="2"/>
            <a:endCxn id="8" idx="0"/>
          </p:cNvCxnSpPr>
          <p:nvPr/>
        </p:nvCxnSpPr>
        <p:spPr>
          <a:xfrm>
            <a:off x="2701910" y="2736714"/>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82A5A3F-F3D7-4E94-928A-F8FF32434E4A}"/>
              </a:ext>
            </a:extLst>
          </p:cNvPr>
          <p:cNvCxnSpPr>
            <a:cxnSpLocks/>
            <a:stCxn id="8" idx="2"/>
            <a:endCxn id="9" idx="0"/>
          </p:cNvCxnSpPr>
          <p:nvPr/>
        </p:nvCxnSpPr>
        <p:spPr>
          <a:xfrm>
            <a:off x="2701910" y="3742377"/>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F9BD237-68F6-4835-987F-B55019FE4C12}"/>
              </a:ext>
            </a:extLst>
          </p:cNvPr>
          <p:cNvCxnSpPr>
            <a:cxnSpLocks/>
            <a:stCxn id="9" idx="2"/>
            <a:endCxn id="35" idx="0"/>
          </p:cNvCxnSpPr>
          <p:nvPr/>
        </p:nvCxnSpPr>
        <p:spPr>
          <a:xfrm>
            <a:off x="2701910" y="4748040"/>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F9CE5C75-85ED-40AD-9D44-E6D12988B9F9}"/>
              </a:ext>
            </a:extLst>
          </p:cNvPr>
          <p:cNvSpPr/>
          <p:nvPr/>
        </p:nvSpPr>
        <p:spPr>
          <a:xfrm>
            <a:off x="4371980" y="5827774"/>
            <a:ext cx="2750340" cy="67127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 Current Infrastructure</a:t>
            </a:r>
          </a:p>
        </p:txBody>
      </p:sp>
      <p:cxnSp>
        <p:nvCxnSpPr>
          <p:cNvPr id="44" name="Straight Arrow Connector 43">
            <a:extLst>
              <a:ext uri="{FF2B5EF4-FFF2-40B4-BE49-F238E27FC236}">
                <a16:creationId xmlns:a16="http://schemas.microsoft.com/office/drawing/2014/main" id="{6610F051-F416-484D-AC41-339C0AB2F55F}"/>
              </a:ext>
            </a:extLst>
          </p:cNvPr>
          <p:cNvCxnSpPr>
            <a:cxnSpLocks/>
            <a:endCxn id="12" idx="2"/>
          </p:cNvCxnSpPr>
          <p:nvPr/>
        </p:nvCxnSpPr>
        <p:spPr>
          <a:xfrm flipV="1">
            <a:off x="2701910" y="5893909"/>
            <a:ext cx="5543041" cy="2616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167ED233-84F1-4E3D-80EC-5399F592E5F1}"/>
              </a:ext>
            </a:extLst>
          </p:cNvPr>
          <p:cNvSpPr txBox="1"/>
          <p:nvPr/>
        </p:nvSpPr>
        <p:spPr>
          <a:xfrm>
            <a:off x="4367487" y="1095635"/>
            <a:ext cx="512641" cy="369332"/>
          </a:xfrm>
          <a:prstGeom prst="rect">
            <a:avLst/>
          </a:prstGeom>
          <a:noFill/>
        </p:spPr>
        <p:txBody>
          <a:bodyPr wrap="none" rtlCol="0">
            <a:spAutoFit/>
          </a:bodyPr>
          <a:lstStyle/>
          <a:p>
            <a:r>
              <a:rPr lang="en-US" dirty="0"/>
              <a:t>YES</a:t>
            </a:r>
          </a:p>
        </p:txBody>
      </p:sp>
      <p:sp>
        <p:nvSpPr>
          <p:cNvPr id="56" name="TextBox 55">
            <a:extLst>
              <a:ext uri="{FF2B5EF4-FFF2-40B4-BE49-F238E27FC236}">
                <a16:creationId xmlns:a16="http://schemas.microsoft.com/office/drawing/2014/main" id="{B7988994-C1BA-43C1-9C46-6FE5226722CF}"/>
              </a:ext>
            </a:extLst>
          </p:cNvPr>
          <p:cNvSpPr txBox="1"/>
          <p:nvPr/>
        </p:nvSpPr>
        <p:spPr>
          <a:xfrm>
            <a:off x="4356233" y="2096697"/>
            <a:ext cx="512641" cy="369332"/>
          </a:xfrm>
          <a:prstGeom prst="rect">
            <a:avLst/>
          </a:prstGeom>
          <a:noFill/>
        </p:spPr>
        <p:txBody>
          <a:bodyPr wrap="none" rtlCol="0">
            <a:spAutoFit/>
          </a:bodyPr>
          <a:lstStyle/>
          <a:p>
            <a:r>
              <a:rPr lang="en-US" dirty="0"/>
              <a:t>YES</a:t>
            </a:r>
          </a:p>
        </p:txBody>
      </p:sp>
      <p:sp>
        <p:nvSpPr>
          <p:cNvPr id="57" name="TextBox 56">
            <a:extLst>
              <a:ext uri="{FF2B5EF4-FFF2-40B4-BE49-F238E27FC236}">
                <a16:creationId xmlns:a16="http://schemas.microsoft.com/office/drawing/2014/main" id="{E00140F3-3784-4D55-9B59-271D34C3D5BE}"/>
              </a:ext>
            </a:extLst>
          </p:cNvPr>
          <p:cNvSpPr txBox="1"/>
          <p:nvPr/>
        </p:nvSpPr>
        <p:spPr>
          <a:xfrm>
            <a:off x="4354242" y="3234389"/>
            <a:ext cx="512641" cy="369332"/>
          </a:xfrm>
          <a:prstGeom prst="rect">
            <a:avLst/>
          </a:prstGeom>
          <a:noFill/>
        </p:spPr>
        <p:txBody>
          <a:bodyPr wrap="none" rtlCol="0">
            <a:spAutoFit/>
          </a:bodyPr>
          <a:lstStyle/>
          <a:p>
            <a:r>
              <a:rPr lang="en-US" dirty="0"/>
              <a:t>YES</a:t>
            </a:r>
          </a:p>
        </p:txBody>
      </p:sp>
      <p:sp>
        <p:nvSpPr>
          <p:cNvPr id="58" name="TextBox 57">
            <a:extLst>
              <a:ext uri="{FF2B5EF4-FFF2-40B4-BE49-F238E27FC236}">
                <a16:creationId xmlns:a16="http://schemas.microsoft.com/office/drawing/2014/main" id="{B02917F4-1990-4E60-B4D3-B515D95DA2CD}"/>
              </a:ext>
            </a:extLst>
          </p:cNvPr>
          <p:cNvSpPr txBox="1"/>
          <p:nvPr/>
        </p:nvSpPr>
        <p:spPr>
          <a:xfrm>
            <a:off x="4356232" y="4040143"/>
            <a:ext cx="512641" cy="369332"/>
          </a:xfrm>
          <a:prstGeom prst="rect">
            <a:avLst/>
          </a:prstGeom>
          <a:noFill/>
        </p:spPr>
        <p:txBody>
          <a:bodyPr wrap="none" rtlCol="0">
            <a:spAutoFit/>
          </a:bodyPr>
          <a:lstStyle/>
          <a:p>
            <a:r>
              <a:rPr lang="en-US" dirty="0"/>
              <a:t>YES</a:t>
            </a:r>
          </a:p>
        </p:txBody>
      </p:sp>
      <p:sp>
        <p:nvSpPr>
          <p:cNvPr id="65" name="Rectangle 64">
            <a:extLst>
              <a:ext uri="{FF2B5EF4-FFF2-40B4-BE49-F238E27FC236}">
                <a16:creationId xmlns:a16="http://schemas.microsoft.com/office/drawing/2014/main" id="{D19DF8B5-D942-4A7B-ABF5-463748755EA2}"/>
              </a:ext>
            </a:extLst>
          </p:cNvPr>
          <p:cNvSpPr/>
          <p:nvPr/>
        </p:nvSpPr>
        <p:spPr>
          <a:xfrm>
            <a:off x="6710656" y="383523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Single Community?</a:t>
            </a:r>
          </a:p>
        </p:txBody>
      </p:sp>
      <p:cxnSp>
        <p:nvCxnSpPr>
          <p:cNvPr id="66" name="Straight Arrow Connector 65">
            <a:extLst>
              <a:ext uri="{FF2B5EF4-FFF2-40B4-BE49-F238E27FC236}">
                <a16:creationId xmlns:a16="http://schemas.microsoft.com/office/drawing/2014/main" id="{E290E19F-7B4E-40B4-A2AC-EA537E51ABCB}"/>
              </a:ext>
            </a:extLst>
          </p:cNvPr>
          <p:cNvCxnSpPr>
            <a:cxnSpLocks/>
            <a:stCxn id="65" idx="3"/>
            <a:endCxn id="10" idx="3"/>
          </p:cNvCxnSpPr>
          <p:nvPr/>
        </p:nvCxnSpPr>
        <p:spPr>
          <a:xfrm flipV="1">
            <a:off x="9460996" y="1745301"/>
            <a:ext cx="983383" cy="24255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F00E01D-62C1-4A47-8693-7D4E41958F31}"/>
              </a:ext>
            </a:extLst>
          </p:cNvPr>
          <p:cNvCxnSpPr>
            <a:cxnSpLocks/>
            <a:stCxn id="65" idx="0"/>
            <a:endCxn id="11" idx="4"/>
          </p:cNvCxnSpPr>
          <p:nvPr/>
        </p:nvCxnSpPr>
        <p:spPr>
          <a:xfrm flipV="1">
            <a:off x="8085826" y="2930314"/>
            <a:ext cx="235786" cy="90492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972E7452-33D7-425F-A451-AB65BA0ECBCB}"/>
              </a:ext>
            </a:extLst>
          </p:cNvPr>
          <p:cNvSpPr txBox="1"/>
          <p:nvPr/>
        </p:nvSpPr>
        <p:spPr>
          <a:xfrm>
            <a:off x="9547575" y="3713614"/>
            <a:ext cx="512641" cy="369332"/>
          </a:xfrm>
          <a:prstGeom prst="rect">
            <a:avLst/>
          </a:prstGeom>
          <a:noFill/>
        </p:spPr>
        <p:txBody>
          <a:bodyPr wrap="none" rtlCol="0">
            <a:spAutoFit/>
          </a:bodyPr>
          <a:lstStyle/>
          <a:p>
            <a:r>
              <a:rPr lang="en-US" dirty="0"/>
              <a:t>YES</a:t>
            </a:r>
          </a:p>
        </p:txBody>
      </p:sp>
      <p:sp>
        <p:nvSpPr>
          <p:cNvPr id="98" name="TextBox 97">
            <a:extLst>
              <a:ext uri="{FF2B5EF4-FFF2-40B4-BE49-F238E27FC236}">
                <a16:creationId xmlns:a16="http://schemas.microsoft.com/office/drawing/2014/main" id="{94003A2A-80CC-48DB-806B-708B12ADAC09}"/>
              </a:ext>
            </a:extLst>
          </p:cNvPr>
          <p:cNvSpPr txBox="1"/>
          <p:nvPr/>
        </p:nvSpPr>
        <p:spPr>
          <a:xfrm>
            <a:off x="8244952" y="3128565"/>
            <a:ext cx="512641" cy="369332"/>
          </a:xfrm>
          <a:prstGeom prst="rect">
            <a:avLst/>
          </a:prstGeom>
          <a:noFill/>
        </p:spPr>
        <p:txBody>
          <a:bodyPr wrap="square" rtlCol="0">
            <a:spAutoFit/>
          </a:bodyPr>
          <a:lstStyle/>
          <a:p>
            <a:r>
              <a:rPr lang="en-US" dirty="0"/>
              <a:t>NO</a:t>
            </a:r>
          </a:p>
        </p:txBody>
      </p:sp>
      <p:sp>
        <p:nvSpPr>
          <p:cNvPr id="32" name="Slide Number Placeholder 3">
            <a:extLst>
              <a:ext uri="{FF2B5EF4-FFF2-40B4-BE49-F238E27FC236}">
                <a16:creationId xmlns:a16="http://schemas.microsoft.com/office/drawing/2014/main" id="{70CD743C-9692-48CC-B2A9-46AFA6C46D63}"/>
              </a:ext>
            </a:extLst>
          </p:cNvPr>
          <p:cNvSpPr txBox="1">
            <a:spLocks/>
          </p:cNvSpPr>
          <p:nvPr/>
        </p:nvSpPr>
        <p:spPr>
          <a:xfrm>
            <a:off x="8610600" y="53809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36892F5-F7A2-420A-8BF3-D2A2054912B1}" type="slidenum">
              <a:rPr lang="en-US" smtClean="0"/>
              <a:pPr>
                <a:defRPr/>
              </a:pPr>
              <a:t>4</a:t>
            </a:fld>
            <a:endParaRPr lang="en-US"/>
          </a:p>
        </p:txBody>
      </p:sp>
      <p:sp>
        <p:nvSpPr>
          <p:cNvPr id="35" name="Rectangle 34">
            <a:extLst>
              <a:ext uri="{FF2B5EF4-FFF2-40B4-BE49-F238E27FC236}">
                <a16:creationId xmlns:a16="http://schemas.microsoft.com/office/drawing/2014/main" id="{8AE52A65-C009-4FAD-93DC-230A955E103D}"/>
              </a:ext>
            </a:extLst>
          </p:cNvPr>
          <p:cNvSpPr/>
          <p:nvPr/>
        </p:nvSpPr>
        <p:spPr>
          <a:xfrm>
            <a:off x="1326740" y="508242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Document Source/Consumer?</a:t>
            </a:r>
          </a:p>
        </p:txBody>
      </p:sp>
      <p:sp>
        <p:nvSpPr>
          <p:cNvPr id="37" name="TextBox 36">
            <a:extLst>
              <a:ext uri="{FF2B5EF4-FFF2-40B4-BE49-F238E27FC236}">
                <a16:creationId xmlns:a16="http://schemas.microsoft.com/office/drawing/2014/main" id="{14B10319-E63C-47DA-B68F-43290D7260C4}"/>
              </a:ext>
            </a:extLst>
          </p:cNvPr>
          <p:cNvSpPr txBox="1"/>
          <p:nvPr/>
        </p:nvSpPr>
        <p:spPr>
          <a:xfrm>
            <a:off x="4361469" y="4980593"/>
            <a:ext cx="512641" cy="369332"/>
          </a:xfrm>
          <a:prstGeom prst="rect">
            <a:avLst/>
          </a:prstGeom>
          <a:noFill/>
        </p:spPr>
        <p:txBody>
          <a:bodyPr wrap="none" rtlCol="0">
            <a:spAutoFit/>
          </a:bodyPr>
          <a:lstStyle/>
          <a:p>
            <a:r>
              <a:rPr lang="en-US" dirty="0"/>
              <a:t>YES</a:t>
            </a:r>
          </a:p>
        </p:txBody>
      </p:sp>
      <p:cxnSp>
        <p:nvCxnSpPr>
          <p:cNvPr id="40" name="Straight Arrow Connector 39">
            <a:extLst>
              <a:ext uri="{FF2B5EF4-FFF2-40B4-BE49-F238E27FC236}">
                <a16:creationId xmlns:a16="http://schemas.microsoft.com/office/drawing/2014/main" id="{7838CF80-331E-42AA-98DA-08969B167BA0}"/>
              </a:ext>
            </a:extLst>
          </p:cNvPr>
          <p:cNvCxnSpPr>
            <a:cxnSpLocks/>
            <a:stCxn id="35" idx="2"/>
          </p:cNvCxnSpPr>
          <p:nvPr/>
        </p:nvCxnSpPr>
        <p:spPr>
          <a:xfrm>
            <a:off x="2701910" y="5753703"/>
            <a:ext cx="0" cy="409708"/>
          </a:xfrm>
          <a:prstGeom prst="straightConnector1">
            <a:avLst/>
          </a:prstGeom>
          <a:ln w="50800">
            <a:tailEnd type="non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467E0C7-289A-40B2-B2A5-E328C1D815D7}"/>
              </a:ext>
            </a:extLst>
          </p:cNvPr>
          <p:cNvCxnSpPr>
            <a:cxnSpLocks/>
            <a:stCxn id="35" idx="3"/>
            <a:endCxn id="65" idx="2"/>
          </p:cNvCxnSpPr>
          <p:nvPr/>
        </p:nvCxnSpPr>
        <p:spPr>
          <a:xfrm flipV="1">
            <a:off x="4077080" y="4506513"/>
            <a:ext cx="4008746" cy="911553"/>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845095"/>
      </p:ext>
    </p:extLst>
  </p:cSld>
  <p:clrMapOvr>
    <a:masterClrMapping/>
  </p:clrMapOvr>
  <mc:AlternateContent xmlns:mc="http://schemas.openxmlformats.org/markup-compatibility/2006">
    <mc:Choice xmlns:p14="http://schemas.microsoft.com/office/powerpoint/2010/main" Requires="p14">
      <p:transition spd="slow" p14:dur="2000" advTm="70413"/>
    </mc:Choice>
    <mc:Fallback>
      <p:transition spd="slow" advTm="7041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1720-54B3-4995-82D6-4C96092DE7AB}"/>
              </a:ext>
            </a:extLst>
          </p:cNvPr>
          <p:cNvSpPr>
            <a:spLocks noGrp="1"/>
          </p:cNvSpPr>
          <p:nvPr>
            <p:ph type="title"/>
          </p:nvPr>
        </p:nvSpPr>
        <p:spPr/>
        <p:txBody>
          <a:bodyPr/>
          <a:lstStyle/>
          <a:p>
            <a:r>
              <a:rPr lang="en-US" dirty="0"/>
              <a:t>Public Comment</a:t>
            </a:r>
          </a:p>
        </p:txBody>
      </p:sp>
      <p:sp>
        <p:nvSpPr>
          <p:cNvPr id="4" name="Content Placeholder 3">
            <a:extLst>
              <a:ext uri="{FF2B5EF4-FFF2-40B4-BE49-F238E27FC236}">
                <a16:creationId xmlns:a16="http://schemas.microsoft.com/office/drawing/2014/main" id="{F3ED33FF-0C24-4B8B-B84F-0AF776ED8D33}"/>
              </a:ext>
            </a:extLst>
          </p:cNvPr>
          <p:cNvSpPr>
            <a:spLocks noGrp="1"/>
          </p:cNvSpPr>
          <p:nvPr>
            <p:ph idx="1"/>
          </p:nvPr>
        </p:nvSpPr>
        <p:spPr/>
        <p:txBody>
          <a:bodyPr>
            <a:normAutofit lnSpcReduction="10000"/>
          </a:bodyPr>
          <a:lstStyle/>
          <a:p>
            <a:r>
              <a:rPr lang="en-US" dirty="0"/>
              <a:t>Review for comprehensiveness</a:t>
            </a:r>
          </a:p>
          <a:p>
            <a:pPr lvl="1"/>
            <a:r>
              <a:rPr lang="en-US" dirty="0"/>
              <a:t>Is everything you need present or referenced clearly?</a:t>
            </a:r>
          </a:p>
          <a:p>
            <a:r>
              <a:rPr lang="en-US" dirty="0"/>
              <a:t>We included the HIE text as we expect the audience for MHDS is new</a:t>
            </a:r>
          </a:p>
          <a:p>
            <a:pPr lvl="1"/>
            <a:r>
              <a:rPr lang="en-US" dirty="0"/>
              <a:t>Is too much said? </a:t>
            </a:r>
          </a:p>
          <a:p>
            <a:r>
              <a:rPr lang="en-US" dirty="0"/>
              <a:t>Is the central HIE Infrastructure clear, even without a formal Actor?</a:t>
            </a:r>
          </a:p>
          <a:p>
            <a:r>
              <a:rPr lang="en-US" dirty="0"/>
              <a:t>Is the support for distributed document repository clear?</a:t>
            </a:r>
          </a:p>
          <a:p>
            <a:r>
              <a:rPr lang="en-US" dirty="0"/>
              <a:t>Is the Access Control sufficient? How might it be improved?</a:t>
            </a:r>
          </a:p>
          <a:p>
            <a:r>
              <a:rPr lang="en-US" dirty="0"/>
              <a:t>This proposes that use of ‘contained’ is less important when central infrastructure for Patients and Providers is available</a:t>
            </a:r>
          </a:p>
          <a:p>
            <a:r>
              <a:rPr lang="en-US" dirty="0"/>
              <a:t>How might the text be made more clear?</a:t>
            </a:r>
          </a:p>
          <a:p>
            <a:endParaRPr lang="en-US" dirty="0"/>
          </a:p>
        </p:txBody>
      </p:sp>
      <p:sp>
        <p:nvSpPr>
          <p:cNvPr id="3" name="Slide Number Placeholder 2">
            <a:extLst>
              <a:ext uri="{FF2B5EF4-FFF2-40B4-BE49-F238E27FC236}">
                <a16:creationId xmlns:a16="http://schemas.microsoft.com/office/drawing/2014/main" id="{B98FCEDC-7CE6-492D-AD0D-F7F8C32F522E}"/>
              </a:ext>
            </a:extLst>
          </p:cNvPr>
          <p:cNvSpPr>
            <a:spLocks noGrp="1"/>
          </p:cNvSpPr>
          <p:nvPr>
            <p:ph type="sldNum" sz="quarter" idx="12"/>
          </p:nvPr>
        </p:nvSpPr>
        <p:spPr/>
        <p:txBody>
          <a:bodyPr/>
          <a:lstStyle/>
          <a:p>
            <a:pPr>
              <a:defRPr/>
            </a:pPr>
            <a:fld id="{51D8D543-11D4-4534-8434-B77AFDE1EC8B}" type="slidenum">
              <a:rPr lang="en-US" smtClean="0"/>
              <a:pPr>
                <a:defRPr/>
              </a:pPr>
              <a:t>5</a:t>
            </a:fld>
            <a:endParaRPr lang="en-US"/>
          </a:p>
        </p:txBody>
      </p:sp>
    </p:spTree>
    <p:extLst>
      <p:ext uri="{BB962C8B-B14F-4D97-AF65-F5344CB8AC3E}">
        <p14:creationId xmlns:p14="http://schemas.microsoft.com/office/powerpoint/2010/main" val="2276913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21954</TotalTime>
  <Words>327</Words>
  <Application>Microsoft Office PowerPoint</Application>
  <PresentationFormat>Widescreen</PresentationFormat>
  <Paragraphs>71</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Verdana</vt:lpstr>
      <vt:lpstr>Office Theme</vt:lpstr>
      <vt:lpstr>Mobile Health Document Sharing (MHDS) Document Sharing on FHIR Public Comment</vt:lpstr>
      <vt:lpstr>Why does MHDS exist? </vt:lpstr>
      <vt:lpstr>MHDS – Document Sharing Infrastructure</vt:lpstr>
      <vt:lpstr>Which Infrastructure to use?</vt:lpstr>
      <vt:lpstr>Public Comment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IHE on FHIR</dc:title>
  <dc:creator>John Moehrke</dc:creator>
  <cp:lastModifiedBy>John Moehrke</cp:lastModifiedBy>
  <cp:revision>62</cp:revision>
  <cp:lastPrinted>2018-06-15T19:50:31Z</cp:lastPrinted>
  <dcterms:created xsi:type="dcterms:W3CDTF">2018-06-04T17:06:37Z</dcterms:created>
  <dcterms:modified xsi:type="dcterms:W3CDTF">2020-03-03T15:56:02Z</dcterms:modified>
</cp:coreProperties>
</file>