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338" r:id="rId2"/>
    <p:sldId id="257" r:id="rId3"/>
    <p:sldId id="2347" r:id="rId4"/>
    <p:sldId id="2343" r:id="rId5"/>
    <p:sldId id="2341" r:id="rId6"/>
    <p:sldId id="2342" r:id="rId7"/>
    <p:sldId id="2336" r:id="rId8"/>
    <p:sldId id="2348" r:id="rId9"/>
    <p:sldId id="2332" r:id="rId10"/>
    <p:sldId id="2333" r:id="rId11"/>
    <p:sldId id="2340" r:id="rId12"/>
    <p:sldId id="2349" r:id="rId13"/>
    <p:sldId id="259" r:id="rId14"/>
    <p:sldId id="295" r:id="rId15"/>
    <p:sldId id="296" r:id="rId16"/>
    <p:sldId id="260" r:id="rId17"/>
    <p:sldId id="2337" r:id="rId18"/>
    <p:sldId id="2338" r:id="rId19"/>
    <p:sldId id="2344" r:id="rId20"/>
    <p:sldId id="2339" r:id="rId21"/>
    <p:sldId id="2351" r:id="rId22"/>
    <p:sldId id="2345" r:id="rId23"/>
    <p:sldId id="261" r:id="rId24"/>
    <p:sldId id="298" r:id="rId25"/>
    <p:sldId id="278" r:id="rId26"/>
    <p:sldId id="2335" r:id="rId27"/>
    <p:sldId id="264" r:id="rId28"/>
    <p:sldId id="2346" r:id="rId29"/>
    <p:sldId id="266" r:id="rId30"/>
    <p:sldId id="2331" r:id="rId31"/>
    <p:sldId id="265" r:id="rId3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90" autoAdjust="0"/>
  </p:normalViewPr>
  <p:slideViewPr>
    <p:cSldViewPr snapToGrid="0">
      <p:cViewPr varScale="1">
        <p:scale>
          <a:sx n="91" d="100"/>
          <a:sy n="91"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1BE66DA-DE36-4F01-9331-EF645F1F7C5F}" type="datetimeFigureOut">
              <a:rPr lang="en-US" smtClean="0"/>
              <a:t>3/3/2020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CFF194C-9619-40B7-9733-83494643ED3C}" type="slidenum">
              <a:rPr lang="en-US" smtClean="0"/>
              <a:t>‹#›</a:t>
            </a:fld>
            <a:endParaRPr lang="en-US"/>
          </a:p>
        </p:txBody>
      </p:sp>
    </p:spTree>
    <p:extLst>
      <p:ext uri="{BB962C8B-B14F-4D97-AF65-F5344CB8AC3E}">
        <p14:creationId xmlns:p14="http://schemas.microsoft.com/office/powerpoint/2010/main" val="21662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defTabSz="946580" fontAlgn="base">
              <a:spcBef>
                <a:spcPct val="0"/>
              </a:spcBef>
              <a:spcAft>
                <a:spcPct val="0"/>
              </a:spcAft>
              <a:defRPr/>
            </a:pPr>
            <a:fld id="{F4AC1A4D-C1B6-458D-9658-2E5D86FB6CBA}" type="slidenum">
              <a:rPr lang="en-US">
                <a:solidFill>
                  <a:srgbClr val="000000"/>
                </a:solidFill>
                <a:latin typeface="Arial" charset="0"/>
                <a:cs typeface="Arial" charset="0"/>
              </a:rPr>
              <a:pPr defTabSz="946580" fontAlgn="base">
                <a:spcBef>
                  <a:spcPct val="0"/>
                </a:spcBef>
                <a:spcAft>
                  <a:spcPct val="0"/>
                </a:spcAft>
                <a:defRPr/>
              </a:pPr>
              <a:t>1</a:t>
            </a:fld>
            <a:endParaRPr lang="en-US" dirty="0">
              <a:solidFill>
                <a:srgbClr val="000000"/>
              </a:solidFill>
              <a:latin typeface="Arial" charset="0"/>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16</a:t>
            </a:fld>
            <a:endParaRPr lang="en-US"/>
          </a:p>
        </p:txBody>
      </p:sp>
    </p:spTree>
    <p:extLst>
      <p:ext uri="{BB962C8B-B14F-4D97-AF65-F5344CB8AC3E}">
        <p14:creationId xmlns:p14="http://schemas.microsoft.com/office/powerpoint/2010/main" val="5484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DocumentManifest – Why is this group being Pushed or Published? – Why, To Whom, From Whom, When</a:t>
            </a:r>
          </a:p>
          <a:p>
            <a:r>
              <a:rPr lang="en-US" dirty="0"/>
              <a:t>DocumentReference – metadata about the document – what kind of document, author, service timeframe, based on, </a:t>
            </a:r>
            <a:r>
              <a:rPr lang="en-US" dirty="0" err="1"/>
              <a:t>mimeType</a:t>
            </a:r>
            <a:r>
              <a:rPr lang="en-US" dirty="0"/>
              <a:t>, </a:t>
            </a:r>
            <a:r>
              <a:rPr lang="en-US" dirty="0" err="1"/>
              <a:t>formatCode</a:t>
            </a:r>
            <a:endParaRPr lang="en-US" dirty="0"/>
          </a:p>
          <a:p>
            <a:r>
              <a:rPr lang="en-US" dirty="0"/>
              <a:t>Binary – The document bits.</a:t>
            </a:r>
          </a:p>
          <a:p>
            <a:r>
              <a:rPr lang="en-US" dirty="0"/>
              <a:t>List – Folder</a:t>
            </a:r>
          </a:p>
          <a:p>
            <a:r>
              <a:rPr lang="en-US" dirty="0"/>
              <a:t>*Patient* - maybe present. In XDS is usually a reference to a Patient</a:t>
            </a:r>
          </a:p>
        </p:txBody>
      </p:sp>
      <p:sp>
        <p:nvSpPr>
          <p:cNvPr id="4" name="Slide Number Placeholder 3"/>
          <p:cNvSpPr>
            <a:spLocks noGrp="1"/>
          </p:cNvSpPr>
          <p:nvPr>
            <p:ph type="sldNum" sz="quarter" idx="10"/>
          </p:nvPr>
        </p:nvSpPr>
        <p:spPr/>
        <p:txBody>
          <a:bodyPr/>
          <a:lstStyle/>
          <a:p>
            <a:fld id="{2CFF194C-9619-40B7-9733-83494643ED3C}" type="slidenum">
              <a:rPr lang="en-US" smtClean="0"/>
              <a:t>17</a:t>
            </a:fld>
            <a:endParaRPr lang="en-US"/>
          </a:p>
        </p:txBody>
      </p:sp>
    </p:spTree>
    <p:extLst>
      <p:ext uri="{BB962C8B-B14F-4D97-AF65-F5344CB8AC3E}">
        <p14:creationId xmlns:p14="http://schemas.microsoft.com/office/powerpoint/2010/main" val="397982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18</a:t>
            </a:fld>
            <a:endParaRPr lang="en-US"/>
          </a:p>
        </p:txBody>
      </p:sp>
    </p:spTree>
    <p:extLst>
      <p:ext uri="{BB962C8B-B14F-4D97-AF65-F5344CB8AC3E}">
        <p14:creationId xmlns:p14="http://schemas.microsoft.com/office/powerpoint/2010/main" val="181641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19</a:t>
            </a:fld>
            <a:endParaRPr lang="en-US"/>
          </a:p>
        </p:txBody>
      </p:sp>
    </p:spTree>
    <p:extLst>
      <p:ext uri="{BB962C8B-B14F-4D97-AF65-F5344CB8AC3E}">
        <p14:creationId xmlns:p14="http://schemas.microsoft.com/office/powerpoint/2010/main" val="389367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20</a:t>
            </a:fld>
            <a:endParaRPr lang="en-US"/>
          </a:p>
        </p:txBody>
      </p:sp>
    </p:spTree>
    <p:extLst>
      <p:ext uri="{BB962C8B-B14F-4D97-AF65-F5344CB8AC3E}">
        <p14:creationId xmlns:p14="http://schemas.microsoft.com/office/powerpoint/2010/main" val="320466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21</a:t>
            </a:fld>
            <a:endParaRPr lang="en-US"/>
          </a:p>
        </p:txBody>
      </p:sp>
    </p:spTree>
    <p:extLst>
      <p:ext uri="{BB962C8B-B14F-4D97-AF65-F5344CB8AC3E}">
        <p14:creationId xmlns:p14="http://schemas.microsoft.com/office/powerpoint/2010/main" val="329580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23</a:t>
            </a:fld>
            <a:endParaRPr lang="en-US"/>
          </a:p>
        </p:txBody>
      </p:sp>
    </p:spTree>
    <p:extLst>
      <p:ext uri="{BB962C8B-B14F-4D97-AF65-F5344CB8AC3E}">
        <p14:creationId xmlns:p14="http://schemas.microsoft.com/office/powerpoint/2010/main" val="55375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26</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27</a:t>
            </a:fld>
            <a:endParaRPr lang="en-US"/>
          </a:p>
        </p:txBody>
      </p:sp>
    </p:spTree>
    <p:extLst>
      <p:ext uri="{BB962C8B-B14F-4D97-AF65-F5344CB8AC3E}">
        <p14:creationId xmlns:p14="http://schemas.microsoft.com/office/powerpoint/2010/main" val="159094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29</a:t>
            </a:fld>
            <a:endParaRPr lang="en-US"/>
          </a:p>
        </p:txBody>
      </p:sp>
    </p:spTree>
    <p:extLst>
      <p:ext uri="{BB962C8B-B14F-4D97-AF65-F5344CB8AC3E}">
        <p14:creationId xmlns:p14="http://schemas.microsoft.com/office/powerpoint/2010/main" val="31825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a:t>
            </a:fld>
            <a:endParaRPr lang="en-US"/>
          </a:p>
        </p:txBody>
      </p:sp>
    </p:spTree>
    <p:extLst>
      <p:ext uri="{BB962C8B-B14F-4D97-AF65-F5344CB8AC3E}">
        <p14:creationId xmlns:p14="http://schemas.microsoft.com/office/powerpoint/2010/main" val="12354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37797" fontAlgn="base">
              <a:spcBef>
                <a:spcPct val="0"/>
              </a:spcBef>
              <a:spcAft>
                <a:spcPct val="0"/>
              </a:spcAft>
              <a:defRPr/>
            </a:pPr>
            <a:fld id="{1D27111E-FC2B-4A84-BB26-67BA3BE2E651}" type="slidenum">
              <a:rPr lang="en-US">
                <a:solidFill>
                  <a:srgbClr val="000000"/>
                </a:solidFill>
                <a:latin typeface="Arial" charset="0"/>
                <a:cs typeface="Arial" charset="0"/>
              </a:rPr>
              <a:pPr defTabSz="937797" fontAlgn="base">
                <a:spcBef>
                  <a:spcPct val="0"/>
                </a:spcBef>
                <a:spcAft>
                  <a:spcPct val="0"/>
                </a:spcAft>
                <a:defRPr/>
              </a:pPr>
              <a:t>30</a:t>
            </a:fld>
            <a:endParaRPr lang="en-US" dirty="0">
              <a:solidFill>
                <a:srgbClr val="000000"/>
              </a:solidFill>
              <a:latin typeface="Arial" charset="0"/>
              <a:cs typeface="Arial" charset="0"/>
            </a:endParaRPr>
          </a:p>
        </p:txBody>
      </p:sp>
      <p:sp>
        <p:nvSpPr>
          <p:cNvPr id="132099" name="Rectangle 2"/>
          <p:cNvSpPr>
            <a:spLocks noGrp="1" noRot="1" noChangeAspect="1" noChangeArrowheads="1" noTextEdit="1"/>
          </p:cNvSpPr>
          <p:nvPr>
            <p:ph type="sldImg"/>
          </p:nvPr>
        </p:nvSpPr>
        <p:spPr>
          <a:xfrm>
            <a:off x="450850" y="720725"/>
            <a:ext cx="6402388" cy="3602038"/>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5303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31</a:t>
            </a:fld>
            <a:endParaRPr lang="en-US"/>
          </a:p>
        </p:txBody>
      </p:sp>
    </p:spTree>
    <p:extLst>
      <p:ext uri="{BB962C8B-B14F-4D97-AF65-F5344CB8AC3E}">
        <p14:creationId xmlns:p14="http://schemas.microsoft.com/office/powerpoint/2010/main" val="167522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 Identity Management</a:t>
            </a:r>
          </a:p>
          <a:p>
            <a:r>
              <a:rPr lang="en-US" dirty="0"/>
              <a:t>Trust Framework</a:t>
            </a:r>
          </a:p>
          <a:p>
            <a:r>
              <a:rPr lang="en-US" dirty="0"/>
              <a:t>Document Registry</a:t>
            </a:r>
          </a:p>
          <a:p>
            <a:r>
              <a:rPr lang="en-US" dirty="0"/>
              <a:t>Distributed Repository – or centralized</a:t>
            </a:r>
          </a:p>
          <a:p>
            <a:r>
              <a:rPr lang="en-US" dirty="0"/>
              <a:t>Documents – may formally be documents or not</a:t>
            </a:r>
          </a:p>
          <a:p>
            <a:r>
              <a:rPr lang="en-US" dirty="0"/>
              <a:t>Metadata – defined to enable management and discovery</a:t>
            </a:r>
          </a:p>
          <a:p>
            <a:r>
              <a:rPr lang="en-US" dirty="0"/>
              <a:t>Scale from small department, large community, or special needs like research</a:t>
            </a:r>
          </a:p>
        </p:txBody>
      </p:sp>
      <p:sp>
        <p:nvSpPr>
          <p:cNvPr id="4" name="Slide Number Placeholder 3"/>
          <p:cNvSpPr>
            <a:spLocks noGrp="1"/>
          </p:cNvSpPr>
          <p:nvPr>
            <p:ph type="sldNum" sz="quarter" idx="5"/>
          </p:nvPr>
        </p:nvSpPr>
        <p:spPr/>
        <p:txBody>
          <a:bodyPr/>
          <a:lstStyle/>
          <a:p>
            <a:fld id="{2CFF194C-9619-40B7-9733-83494643ED3C}" type="slidenum">
              <a:rPr lang="en-US" smtClean="0"/>
              <a:t>4</a:t>
            </a:fld>
            <a:endParaRPr lang="en-US"/>
          </a:p>
        </p:txBody>
      </p:sp>
    </p:spTree>
    <p:extLst>
      <p:ext uri="{BB962C8B-B14F-4D97-AF65-F5344CB8AC3E}">
        <p14:creationId xmlns:p14="http://schemas.microsoft.com/office/powerpoint/2010/main" val="90374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a:p>
            <a:r>
              <a:rPr lang="en-US" dirty="0"/>
              <a:t>Note not yet defined how an MHDS would participate in XCA Federation</a:t>
            </a:r>
          </a:p>
        </p:txBody>
      </p:sp>
      <p:sp>
        <p:nvSpPr>
          <p:cNvPr id="4" name="Slide Number Placeholder 3"/>
          <p:cNvSpPr>
            <a:spLocks noGrp="1"/>
          </p:cNvSpPr>
          <p:nvPr>
            <p:ph type="sldNum" sz="quarter" idx="10"/>
          </p:nvPr>
        </p:nvSpPr>
        <p:spPr/>
        <p:txBody>
          <a:bodyPr/>
          <a:lstStyle/>
          <a:p>
            <a:fld id="{2CFF194C-9619-40B7-9733-83494643ED3C}" type="slidenum">
              <a:rPr lang="en-US" smtClean="0"/>
              <a:t>7</a:t>
            </a:fld>
            <a:endParaRPr lang="en-US"/>
          </a:p>
        </p:txBody>
      </p:sp>
    </p:spTree>
    <p:extLst>
      <p:ext uri="{BB962C8B-B14F-4D97-AF65-F5344CB8AC3E}">
        <p14:creationId xmlns:p14="http://schemas.microsoft.com/office/powerpoint/2010/main" val="38992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a:p>
        </p:txBody>
      </p:sp>
    </p:spTree>
    <p:extLst>
      <p:ext uri="{BB962C8B-B14F-4D97-AF65-F5344CB8AC3E}">
        <p14:creationId xmlns:p14="http://schemas.microsoft.com/office/powerpoint/2010/main" val="378935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10</a:t>
            </a:fld>
            <a:endParaRPr lang="en-US"/>
          </a:p>
        </p:txBody>
      </p:sp>
    </p:spTree>
    <p:extLst>
      <p:ext uri="{BB962C8B-B14F-4D97-AF65-F5344CB8AC3E}">
        <p14:creationId xmlns:p14="http://schemas.microsoft.com/office/powerpoint/2010/main" val="111663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a:p>
        </p:txBody>
      </p:sp>
    </p:spTree>
    <p:extLst>
      <p:ext uri="{BB962C8B-B14F-4D97-AF65-F5344CB8AC3E}">
        <p14:creationId xmlns:p14="http://schemas.microsoft.com/office/powerpoint/2010/main" val="5040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enable a mobile application to access an XDS environment, bridging code is used to implement an MHD document recipient or Document Responder which can be connected to by an MHD Document Source or Document Consumer on a mobile device.</a:t>
            </a:r>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14</a:t>
            </a:fld>
            <a:endParaRPr lang="en-US">
              <a:solidFill>
                <a:prstClr val="black"/>
              </a:solidFill>
              <a:latin typeface="Calibri"/>
            </a:endParaRPr>
          </a:p>
        </p:txBody>
      </p:sp>
    </p:spTree>
    <p:extLst>
      <p:ext uri="{BB962C8B-B14F-4D97-AF65-F5344CB8AC3E}">
        <p14:creationId xmlns:p14="http://schemas.microsoft.com/office/powerpoint/2010/main" val="271076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15</a:t>
            </a:fld>
            <a:endParaRPr lang="en-US">
              <a:solidFill>
                <a:prstClr val="black"/>
              </a:solidFill>
              <a:latin typeface="Calibri"/>
            </a:endParaRPr>
          </a:p>
        </p:txBody>
      </p:sp>
    </p:spTree>
    <p:extLst>
      <p:ext uri="{BB962C8B-B14F-4D97-AF65-F5344CB8AC3E}">
        <p14:creationId xmlns:p14="http://schemas.microsoft.com/office/powerpoint/2010/main" val="9130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28D-81C5-49CC-9DB4-D00C594AA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258B-88A4-4635-A6B9-8A0CD2B31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4D000-E0DE-428D-A1A4-F584D16ACB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167545-D25C-4A45-A7C8-D2A5B0BB02D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C6692F5E-C5AB-4DFC-95AB-AE65A95C81C7}"/>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18009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0B4-94F4-4C36-8A61-7A3BDA6E3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94E81-40B4-4263-BE14-A78AD31C6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7237-DA13-4F13-9DCE-EC98F9053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D86F3DC-1D96-4976-9D0D-1BE95E493A86}"/>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8AA3B70E-43E9-4467-BAEF-12FF1227E83B}"/>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13078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78F96-1B49-4EAD-ADB4-B7E6D48E0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59F28-BB52-4155-A719-F05A70409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22B3-B906-47D0-A2C8-9283373CB5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B9C41BF-A59A-4D51-B775-529A79DCB462}"/>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D2D01F7-6814-4051-9CC2-CC71D736A114}"/>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239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4397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5991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07426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75898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129426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792925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23902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1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4CE-FBCF-4AD0-8227-3E77AEB5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00372-9E1A-46E2-9BA6-0D26CFB87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BE45-3F05-4EA6-825A-CC29FBC2910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13262CD-5CFE-4AAC-A085-BAB3FC668A2F}"/>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96F83D3-4CFD-40CB-A331-62A4A5DB373C}"/>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409886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443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58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923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1706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898C-1C7B-420C-AB58-4902A7C04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2ED2F-3C04-4BBC-A047-1B94D35C2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A551-7196-40FE-A0F6-F6E04BFE3E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E393849-EBF7-4B95-86BB-312AFFF0B2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E4D48EF9-F87E-4FF6-ADF2-7E86908C6574}"/>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30065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5B6-FE50-4617-A24E-62B4B0B1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27846-529C-4327-86D1-272BDBA18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4A20C-E6A5-45CA-B454-C985B48EE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68522-381D-48B1-945A-E0582AD3E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0721930-E901-4A86-B8D5-40708696EF7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4D1FED45-05B3-434A-B0F6-26A49C65ECDA}"/>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8235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3A3-B396-4EB1-A3CD-3E72DD0F5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AA4B8-D78B-4593-A881-E9AC07D4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7F756-ACFB-44F3-99BA-D94AE5D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E6788-44E3-41CD-B073-7861293A7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6B40F-070E-4EFA-8890-F1648212E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460E-F7B9-45D1-A3CD-CEBD0A676C3F}"/>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9BB50585-8A64-4E08-A805-1F4B7CF541A9}"/>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90D3D87C-4863-402F-9D78-AF78FAE7AA11}"/>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6916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8E3-881A-4AB1-9537-E332E6694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3D242-5314-4577-ACF5-9EA3CEDEEF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CC4F14F-BA50-4DFE-BD8F-2B7FA23CDEE8}"/>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1C79BC0A-B1EF-4E18-9B9A-6B3F0952F8A4}"/>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23648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F8AF-22B1-4900-9E41-3E8D72025F99}"/>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65F97DD-1AD5-482C-947D-56FD095068F4}"/>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D804507B-68B8-4916-92E9-E3EA192BEF09}"/>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6773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0BA-7A87-4747-BCDB-132E7148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13EA0-8332-4F18-8915-FA6D6D67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6957E-586B-454A-9808-3916E1A1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E4B79-72C2-4180-88C5-A9055BF3CF3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02053A8-EC56-45DD-988A-49C5EB06888D}"/>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B53C2285-C540-49D9-A1B3-1C0A9297DCAE}"/>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1022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3AB0-D1FF-4616-86E2-750436F6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164DE-6F4B-46D2-869E-22E9E9D5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BC43-9DEE-48F3-A6BF-D9AEA5300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82-4CDA-45E5-86CB-7BE1FBB3331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258067C-7A91-448E-8957-D2DFB07D4CD0}"/>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67F6936B-91E5-4648-A783-CD6E62B4D9F8}"/>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37206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0910-252D-4238-B772-63FBC647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A4706-CC0B-4BBF-ACF8-EB9C10EDE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7382-E369-4080-8BA2-ECC1C638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1A68049-82F9-4C0D-8FC9-F012EA816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17FCABD-FB03-480A-9688-1B2DC8B14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2235774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680" r:id="rId18"/>
    <p:sldLayoutId id="2147483681" r:id="rId19"/>
    <p:sldLayoutId id="2147483683" r:id="rId20"/>
    <p:sldLayoutId id="2147483687" r:id="rId21"/>
    <p:sldLayoutId id="2147483688" r:id="rId22"/>
    <p:sldLayoutId id="2147483722"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ihe.net/index.php/MH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build.fhir.org/ig/HL7/US-Core/StructureDefinition-us-core-documentreferenc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he.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iki.ihe.net/index.php/Mobile_Cross-Enterprise_Document_Data_Element_Extraction"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us/ccda/history.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4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p:txBody>
          <a:bodyPr/>
          <a:lstStyle/>
          <a:p>
            <a:r>
              <a:rPr lang="en-US" dirty="0">
                <a:solidFill>
                  <a:srgbClr val="000000"/>
                </a:solidFill>
                <a:latin typeface="Arial" charset="0"/>
                <a:cs typeface="Arial" charset="0"/>
              </a:rPr>
              <a:t>Document Sharing </a:t>
            </a:r>
            <a:br>
              <a:rPr lang="en-US" dirty="0">
                <a:solidFill>
                  <a:srgbClr val="000000"/>
                </a:solidFill>
                <a:latin typeface="Arial" charset="0"/>
                <a:cs typeface="Arial" charset="0"/>
              </a:rPr>
            </a:br>
            <a:r>
              <a:rPr lang="en-US" dirty="0">
                <a:solidFill>
                  <a:srgbClr val="000000"/>
                </a:solidFill>
                <a:latin typeface="Arial" charset="0"/>
                <a:cs typeface="Arial" charset="0"/>
              </a:rPr>
              <a:t>on FHIR</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lnSpcReduction="1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Planning and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algn="ctr" defTabSz="899320" fontAlgn="base">
              <a:spcBef>
                <a:spcPct val="0"/>
              </a:spcBef>
              <a:spcAft>
                <a:spcPct val="0"/>
              </a:spcAft>
            </a:pPr>
            <a:br>
              <a:rPr lang="en-US" sz="4324" dirty="0">
                <a:solidFill>
                  <a:srgbClr val="000000"/>
                </a:solidFill>
                <a:latin typeface="Arial" charset="0"/>
                <a:cs typeface="Arial" charset="0"/>
              </a:rPr>
            </a:br>
            <a:br>
              <a:rPr lang="en-US" sz="3265" dirty="0">
                <a:solidFill>
                  <a:srgbClr val="000000"/>
                </a:solidFill>
                <a:latin typeface="Arial" charset="0"/>
                <a:cs typeface="Arial" charset="0"/>
              </a:rPr>
            </a:br>
            <a:endParaRPr lang="en-US" sz="3265" dirty="0">
              <a:solidFill>
                <a:srgbClr val="000000"/>
              </a:solidFill>
              <a:latin typeface="Arial" charset="0"/>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793996" y="538967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6867" fontAlgn="base">
                <a:spcBef>
                  <a:spcPct val="0"/>
                </a:spcBef>
                <a:spcAft>
                  <a:spcPct val="0"/>
                </a:spcAft>
              </a:pPr>
              <a:endParaRPr lang="en-US" sz="1191">
                <a:solidFill>
                  <a:srgbClr val="FFFFFF"/>
                </a:solidFill>
                <a:latin typeface="Arial"/>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29653" y="5257800"/>
            <a:ext cx="1931914" cy="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p:txBody>
          <a:bodyPr/>
          <a:lstStyle/>
          <a:p>
            <a:r>
              <a:rPr lang="en-US" dirty="0"/>
              <a:t>Various Formats and Encodings</a:t>
            </a:r>
          </a:p>
        </p:txBody>
      </p:sp>
      <p:sp>
        <p:nvSpPr>
          <p:cNvPr id="3" name="Content Placeholder 2">
            <a:extLst>
              <a:ext uri="{FF2B5EF4-FFF2-40B4-BE49-F238E27FC236}">
                <a16:creationId xmlns:a16="http://schemas.microsoft.com/office/drawing/2014/main" id="{47237E7A-A364-44BE-BFF0-6226151CB30C}"/>
              </a:ext>
            </a:extLst>
          </p:cNvPr>
          <p:cNvSpPr>
            <a:spLocks noGrp="1"/>
          </p:cNvSpPr>
          <p:nvPr>
            <p:ph idx="1"/>
          </p:nvPr>
        </p:nvSpPr>
        <p:spPr>
          <a:xfrm>
            <a:off x="609600" y="1600201"/>
            <a:ext cx="5486400" cy="4525963"/>
          </a:xfrm>
        </p:spPr>
        <p:txBody>
          <a:bodyPr>
            <a:normAutofit/>
          </a:bodyPr>
          <a:lstStyle/>
          <a:p>
            <a:r>
              <a:rPr lang="en-US" dirty="0"/>
              <a:t>XDS/XCA are content agnostic</a:t>
            </a:r>
          </a:p>
          <a:p>
            <a:r>
              <a:rPr lang="en-US" dirty="0"/>
              <a:t>Metadata enable discovery</a:t>
            </a:r>
          </a:p>
          <a:p>
            <a:r>
              <a:rPr lang="en-US" dirty="0"/>
              <a:t>CDA, C-CDA, C32, </a:t>
            </a:r>
            <a:r>
              <a:rPr lang="en-US" dirty="0" err="1"/>
              <a:t>etc</a:t>
            </a:r>
            <a:endParaRPr lang="en-US" dirty="0"/>
          </a:p>
          <a:p>
            <a:r>
              <a:rPr lang="en-US" dirty="0"/>
              <a:t>FHIR Documents</a:t>
            </a:r>
          </a:p>
          <a:p>
            <a:r>
              <a:rPr lang="en-US" dirty="0"/>
              <a:t>DICOM Documents</a:t>
            </a:r>
          </a:p>
          <a:p>
            <a:r>
              <a:rPr lang="en-US" dirty="0"/>
              <a:t>PDF/Text</a:t>
            </a:r>
          </a:p>
          <a:p>
            <a:r>
              <a:rPr lang="en-US" dirty="0"/>
              <a:t>Graphics (JPEG, MPEG, TIFF…)</a:t>
            </a:r>
          </a:p>
          <a:p>
            <a:r>
              <a:rPr lang="en-US" dirty="0"/>
              <a:t>Special (On-Demand, Delayed)</a:t>
            </a:r>
          </a:p>
        </p:txBody>
      </p:sp>
      <p:grpSp>
        <p:nvGrpSpPr>
          <p:cNvPr id="4" name="Group 3">
            <a:extLst>
              <a:ext uri="{FF2B5EF4-FFF2-40B4-BE49-F238E27FC236}">
                <a16:creationId xmlns:a16="http://schemas.microsoft.com/office/drawing/2014/main" id="{5DA52B70-8C73-4611-A190-91859AFCE87B}"/>
              </a:ext>
            </a:extLst>
          </p:cNvPr>
          <p:cNvGrpSpPr/>
          <p:nvPr/>
        </p:nvGrpSpPr>
        <p:grpSpPr>
          <a:xfrm>
            <a:off x="5768659" y="2324722"/>
            <a:ext cx="5574754" cy="3449050"/>
            <a:chOff x="1969169" y="1331495"/>
            <a:chExt cx="5574754" cy="3449050"/>
          </a:xfrm>
        </p:grpSpPr>
        <p:sp>
          <p:nvSpPr>
            <p:cNvPr id="5" name="Cylinder 4">
              <a:extLst>
                <a:ext uri="{FF2B5EF4-FFF2-40B4-BE49-F238E27FC236}">
                  <a16:creationId xmlns:a16="http://schemas.microsoft.com/office/drawing/2014/main" id="{5613FF2C-B867-49B5-B615-099FC902CF05}"/>
                </a:ext>
              </a:extLst>
            </p:cNvPr>
            <p:cNvSpPr/>
            <p:nvPr/>
          </p:nvSpPr>
          <p:spPr>
            <a:xfrm>
              <a:off x="2318084" y="1331495"/>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1969169" y="299185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CCDA</a:t>
              </a:r>
            </a:p>
            <a:p>
              <a:pPr algn="ctr"/>
              <a:r>
                <a:rPr lang="en-US" dirty="0"/>
                <a:t>2.1</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3045995" y="3705724"/>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a:p>
              <a:pPr algn="ctr"/>
              <a:r>
                <a:rPr lang="en-US" dirty="0"/>
                <a:t>1.1</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4253225"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sp>
          <p:nvSpPr>
            <p:cNvPr id="9" name="Flowchart: Document 8">
              <a:extLst>
                <a:ext uri="{FF2B5EF4-FFF2-40B4-BE49-F238E27FC236}">
                  <a16:creationId xmlns:a16="http://schemas.microsoft.com/office/drawing/2014/main" id="{CF16B176-BAA4-4363-81E1-345A2B0FBA28}"/>
                </a:ext>
              </a:extLst>
            </p:cNvPr>
            <p:cNvSpPr/>
            <p:nvPr/>
          </p:nvSpPr>
          <p:spPr>
            <a:xfrm>
              <a:off x="5402180" y="3705723"/>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2426369" y="2085474"/>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2883569" y="3168314"/>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3013972" y="3168311"/>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2883569" y="3168314"/>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6629523"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2883569" y="3152277"/>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7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p:nvPr>
        </p:nvSpPr>
        <p:spPr>
          <a:xfrm>
            <a:off x="215462" y="258872"/>
            <a:ext cx="3316014" cy="4786093"/>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32" y="118464"/>
            <a:ext cx="8725837" cy="6657212"/>
          </a:xfrm>
        </p:spPr>
      </p:pic>
    </p:spTree>
    <p:extLst>
      <p:ext uri="{BB962C8B-B14F-4D97-AF65-F5344CB8AC3E}">
        <p14:creationId xmlns:p14="http://schemas.microsoft.com/office/powerpoint/2010/main" val="133451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46CAC-0783-42EF-9C9D-1C686830D718}"/>
              </a:ext>
            </a:extLst>
          </p:cNvPr>
          <p:cNvSpPr>
            <a:spLocks noGrp="1"/>
          </p:cNvSpPr>
          <p:nvPr>
            <p:ph type="title"/>
          </p:nvPr>
        </p:nvSpPr>
        <p:spPr/>
        <p:txBody>
          <a:bodyPr/>
          <a:lstStyle/>
          <a:p>
            <a:r>
              <a:rPr lang="en-US" dirty="0"/>
              <a:t>FHIR access to Document Sharing</a:t>
            </a:r>
          </a:p>
        </p:txBody>
      </p:sp>
      <p:sp>
        <p:nvSpPr>
          <p:cNvPr id="5" name="Text Placeholder 4">
            <a:extLst>
              <a:ext uri="{FF2B5EF4-FFF2-40B4-BE49-F238E27FC236}">
                <a16:creationId xmlns:a16="http://schemas.microsoft.com/office/drawing/2014/main" id="{537D556B-8519-4594-BC9F-C0636E88B213}"/>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5148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E47-9A64-47A9-9BF5-3B75E6E12444}"/>
              </a:ext>
            </a:extLst>
          </p:cNvPr>
          <p:cNvSpPr>
            <a:spLocks noGrp="1"/>
          </p:cNvSpPr>
          <p:nvPr>
            <p:ph type="title"/>
          </p:nvPr>
        </p:nvSpPr>
        <p:spPr/>
        <p:txBody>
          <a:bodyPr/>
          <a:lstStyle/>
          <a:p>
            <a:r>
              <a:rPr lang="en-US" dirty="0"/>
              <a:t>Mobile access to Health Documents (MHD)</a:t>
            </a:r>
          </a:p>
        </p:txBody>
      </p:sp>
      <p:sp>
        <p:nvSpPr>
          <p:cNvPr id="3" name="Content Placeholder 2">
            <a:extLst>
              <a:ext uri="{FF2B5EF4-FFF2-40B4-BE49-F238E27FC236}">
                <a16:creationId xmlns:a16="http://schemas.microsoft.com/office/drawing/2014/main" id="{45148E0B-B2BB-44D6-8619-918C2D1F3FED}"/>
              </a:ext>
            </a:extLst>
          </p:cNvPr>
          <p:cNvSpPr>
            <a:spLocks noGrp="1"/>
          </p:cNvSpPr>
          <p:nvPr>
            <p:ph idx="1"/>
          </p:nvPr>
        </p:nvSpPr>
        <p:spPr/>
        <p:txBody>
          <a:bodyPr>
            <a:normAutofit lnSpcReduction="10000"/>
          </a:bodyPr>
          <a:lstStyle/>
          <a:p>
            <a:pPr marL="0" indent="0">
              <a:buNone/>
            </a:pPr>
            <a:r>
              <a:rPr lang="en-US" sz="2400" dirty="0"/>
              <a:t>Provide FHIR based methods of publishing and accessing Document Sharing</a:t>
            </a:r>
          </a:p>
          <a:p>
            <a:r>
              <a:rPr lang="en-US" sz="2400" dirty="0"/>
              <a:t>Enable publication of Documents by Apps</a:t>
            </a:r>
          </a:p>
          <a:p>
            <a:r>
              <a:rPr lang="en-US" sz="2400" dirty="0"/>
              <a:t>Enable Discovery of available documents by Apps</a:t>
            </a:r>
          </a:p>
          <a:p>
            <a:r>
              <a:rPr lang="en-US" sz="2400" dirty="0"/>
              <a:t>Retrieval of the Document content</a:t>
            </a:r>
          </a:p>
          <a:p>
            <a:r>
              <a:rPr lang="en-US" sz="2400" dirty="0"/>
              <a:t>XDS on FHIR</a:t>
            </a:r>
          </a:p>
          <a:p>
            <a:endParaRPr lang="en-US" sz="2400" dirty="0"/>
          </a:p>
          <a:p>
            <a:r>
              <a:rPr lang="en-US" sz="2400" dirty="0"/>
              <a:t>Details </a:t>
            </a:r>
            <a:r>
              <a:rPr lang="en-US" sz="2400" dirty="0">
                <a:hlinkClick r:id="rId3"/>
              </a:rPr>
              <a:t>https://wiki.ihe.net/index.php/MHD</a:t>
            </a:r>
            <a:r>
              <a:rPr lang="en-US" sz="2400" dirty="0"/>
              <a:t> </a:t>
            </a:r>
          </a:p>
          <a:p>
            <a:endParaRPr lang="en-US" sz="2400" dirty="0"/>
          </a:p>
          <a:p>
            <a:r>
              <a:rPr lang="en-US" sz="2400" dirty="0"/>
              <a:t>Superset alignment with US Core – DocumentReference</a:t>
            </a:r>
          </a:p>
          <a:p>
            <a:pPr lvl="1"/>
            <a:r>
              <a:rPr lang="en-US" sz="1800" dirty="0">
                <a:hlinkClick r:id="rId4"/>
              </a:rPr>
              <a:t>http://build.fhir.org/ig/HL7/US-Core/StructureDefinition-us-core-documentreference.html</a:t>
            </a:r>
            <a:r>
              <a:rPr lang="en-US" sz="1800" dirty="0"/>
              <a:t> </a:t>
            </a:r>
          </a:p>
          <a:p>
            <a:pPr lvl="1"/>
            <a:r>
              <a:rPr lang="en-US" sz="1800" dirty="0"/>
              <a:t>All these requirements are consistent with MHD, they are a subset of MHD requirements</a:t>
            </a:r>
          </a:p>
        </p:txBody>
      </p:sp>
    </p:spTree>
    <p:extLst>
      <p:ext uri="{BB962C8B-B14F-4D97-AF65-F5344CB8AC3E}">
        <p14:creationId xmlns:p14="http://schemas.microsoft.com/office/powerpoint/2010/main" val="174311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rot="16200000">
            <a:off x="7245536" y="3391021"/>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4" name="Oval 23"/>
          <p:cNvSpPr/>
          <p:nvPr/>
        </p:nvSpPr>
        <p:spPr>
          <a:xfrm rot="16200000">
            <a:off x="924628" y="3914896"/>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7406876" y="2725740"/>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XDS Document Consumer</a:t>
            </a:r>
            <a:endParaRPr lang="en-GB">
              <a:solidFill>
                <a:srgbClr val="000000"/>
              </a:solidFill>
              <a:latin typeface="Arial" pitchFamily="34" charset="0"/>
              <a:cs typeface="Arial" pitchFamily="34" charset="0"/>
            </a:endParaRPr>
          </a:p>
        </p:txBody>
      </p:sp>
      <p:sp>
        <p:nvSpPr>
          <p:cNvPr id="27" name="Rectangle 36"/>
          <p:cNvSpPr>
            <a:spLocks noChangeArrowheads="1"/>
          </p:cNvSpPr>
          <p:nvPr/>
        </p:nvSpPr>
        <p:spPr bwMode="auto">
          <a:xfrm>
            <a:off x="4972050" y="1693866"/>
            <a:ext cx="1371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CC99FF"/>
                </a:solidFill>
              </a14:hiddenFill>
            </a:ext>
          </a:extLst>
        </p:spPr>
        <p:txBody>
          <a:bodyPr vert="horz" wrap="square" lIns="91440" tIns="45720" rIns="91440" bIns="45720" numCol="1" anchor="t" anchorCtr="0" compatLnSpc="1">
            <a:prstTxWarp prst="textNoShape">
              <a:avLst/>
            </a:prstTxWarp>
          </a:bodyPr>
          <a:lstStyle/>
          <a:p>
            <a:pPr algn="ctr"/>
            <a:r>
              <a:rPr lang="en-US" sz="1400" b="1" dirty="0">
                <a:solidFill>
                  <a:srgbClr val="000000"/>
                </a:solidFill>
                <a:latin typeface="Arial" pitchFamily="34" charset="0"/>
                <a:cs typeface="Arial" pitchFamily="34" charset="0"/>
              </a:rPr>
              <a:t>Patient Identity Source</a:t>
            </a:r>
          </a:p>
        </p:txBody>
      </p:sp>
      <p:sp>
        <p:nvSpPr>
          <p:cNvPr id="30" name="Rectangle 33"/>
          <p:cNvSpPr>
            <a:spLocks noChangeArrowheads="1"/>
          </p:cNvSpPr>
          <p:nvPr/>
        </p:nvSpPr>
        <p:spPr bwMode="auto">
          <a:xfrm>
            <a:off x="4918869" y="2849565"/>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4914900" y="3824290"/>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grpSp>
        <p:nvGrpSpPr>
          <p:cNvPr id="34" name="Group 27"/>
          <p:cNvGrpSpPr>
            <a:grpSpLocks/>
          </p:cNvGrpSpPr>
          <p:nvPr/>
        </p:nvGrpSpPr>
        <p:grpSpPr bwMode="auto">
          <a:xfrm>
            <a:off x="2181226" y="3719515"/>
            <a:ext cx="2181225" cy="781050"/>
            <a:chOff x="5370" y="9825"/>
            <a:chExt cx="3435" cy="1230"/>
          </a:xfrm>
        </p:grpSpPr>
        <p:sp>
          <p:nvSpPr>
            <p:cNvPr id="35" name="Rectangle 29"/>
            <p:cNvSpPr>
              <a:spLocks noChangeArrowheads="1"/>
            </p:cNvSpPr>
            <p:nvPr/>
          </p:nvSpPr>
          <p:spPr bwMode="auto">
            <a:xfrm>
              <a:off x="7095" y="9825"/>
              <a:ext cx="1710"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Source</a:t>
              </a:r>
              <a:endParaRPr lang="en-GB" dirty="0">
                <a:solidFill>
                  <a:srgbClr val="000000"/>
                </a:solidFill>
                <a:latin typeface="Arial" pitchFamily="34" charset="0"/>
                <a:cs typeface="Arial" pitchFamily="34" charset="0"/>
              </a:endParaRPr>
            </a:p>
          </p:txBody>
        </p:sp>
        <p:sp>
          <p:nvSpPr>
            <p:cNvPr id="36" name="Rectangle 28"/>
            <p:cNvSpPr>
              <a:spLocks noChangeArrowheads="1"/>
            </p:cNvSpPr>
            <p:nvPr/>
          </p:nvSpPr>
          <p:spPr bwMode="auto">
            <a:xfrm>
              <a:off x="5370" y="9825"/>
              <a:ext cx="1725"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Recipient</a:t>
              </a:r>
              <a:endParaRPr lang="en-GB">
                <a:solidFill>
                  <a:srgbClr val="000000"/>
                </a:solidFill>
                <a:latin typeface="Arial" pitchFamily="34" charset="0"/>
                <a:cs typeface="Arial" pitchFamily="34" charset="0"/>
              </a:endParaRPr>
            </a:p>
          </p:txBody>
        </p:sp>
      </p:grpSp>
      <p:sp>
        <p:nvSpPr>
          <p:cNvPr id="37" name="Rectangle 26"/>
          <p:cNvSpPr>
            <a:spLocks noChangeArrowheads="1"/>
          </p:cNvSpPr>
          <p:nvPr/>
        </p:nvSpPr>
        <p:spPr bwMode="auto">
          <a:xfrm>
            <a:off x="8511777" y="2725740"/>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498180" y="177229"/>
            <a:ext cx="3930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a:r>
              <a:rPr lang="en-US" sz="3200" b="1" dirty="0">
                <a:solidFill>
                  <a:srgbClr val="FFFFFF"/>
                </a:solidFill>
                <a:latin typeface="Arial"/>
              </a:rPr>
              <a:t>MHD as API to XDS</a:t>
            </a:r>
          </a:p>
        </p:txBody>
      </p:sp>
      <p:sp>
        <p:nvSpPr>
          <p:cNvPr id="39" name="Rectangle 50"/>
          <p:cNvSpPr>
            <a:spLocks noChangeArrowheads="1"/>
          </p:cNvSpPr>
          <p:nvPr/>
        </p:nvSpPr>
        <p:spPr bwMode="auto">
          <a:xfrm>
            <a:off x="1524001" y="15091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5657056" y="3421066"/>
            <a:ext cx="794" cy="40322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1" idx="3"/>
            <a:endCxn id="22" idx="2"/>
          </p:cNvCxnSpPr>
          <p:nvPr/>
        </p:nvCxnSpPr>
        <p:spPr>
          <a:xfrm flipV="1">
            <a:off x="6400800" y="3544890"/>
            <a:ext cx="1558526" cy="565150"/>
          </a:xfrm>
          <a:prstGeom prst="bentConnector2">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1"/>
            <a:endCxn id="35" idx="3"/>
          </p:cNvCxnSpPr>
          <p:nvPr/>
        </p:nvCxnSpPr>
        <p:spPr>
          <a:xfrm flipH="1">
            <a:off x="4362450" y="4110040"/>
            <a:ext cx="55245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2" idx="1"/>
          </p:cNvCxnSpPr>
          <p:nvPr/>
        </p:nvCxnSpPr>
        <p:spPr>
          <a:xfrm>
            <a:off x="6395244" y="3135315"/>
            <a:ext cx="1011633"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0"/>
            <a:endCxn id="27" idx="2"/>
          </p:cNvCxnSpPr>
          <p:nvPr/>
        </p:nvCxnSpPr>
        <p:spPr>
          <a:xfrm flipV="1">
            <a:off x="5657056" y="2455867"/>
            <a:ext cx="794" cy="3936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3" idx="0"/>
            <a:endCxn id="36" idx="2"/>
          </p:cNvCxnSpPr>
          <p:nvPr/>
        </p:nvCxnSpPr>
        <p:spPr>
          <a:xfrm flipV="1">
            <a:off x="2728913" y="4500565"/>
            <a:ext cx="0" cy="666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3276601" y="502920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7349726" y="502444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2"/>
          <p:cNvSpPr>
            <a:spLocks noChangeArrowheads="1"/>
          </p:cNvSpPr>
          <p:nvPr/>
        </p:nvSpPr>
        <p:spPr bwMode="auto">
          <a:xfrm>
            <a:off x="2181225" y="5167314"/>
            <a:ext cx="1095376"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Source</a:t>
            </a:r>
            <a:endParaRPr lang="en-GB" dirty="0">
              <a:solidFill>
                <a:srgbClr val="000000"/>
              </a:solidFill>
              <a:latin typeface="Arial" pitchFamily="34" charset="0"/>
              <a:cs typeface="Arial" pitchFamily="34" charset="0"/>
            </a:endParaRPr>
          </a:p>
        </p:txBody>
      </p:sp>
      <p:cxnSp>
        <p:nvCxnSpPr>
          <p:cNvPr id="79" name="Straight Arrow Connector 78"/>
          <p:cNvCxnSpPr>
            <a:stCxn id="37" idx="2"/>
            <a:endCxn id="80" idx="0"/>
          </p:cNvCxnSpPr>
          <p:nvPr/>
        </p:nvCxnSpPr>
        <p:spPr>
          <a:xfrm>
            <a:off x="9068989" y="3544890"/>
            <a:ext cx="0" cy="1592262"/>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511777" y="5137153"/>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 name="Title 1">
            <a:extLst>
              <a:ext uri="{FF2B5EF4-FFF2-40B4-BE49-F238E27FC236}">
                <a16:creationId xmlns:a16="http://schemas.microsoft.com/office/drawing/2014/main" id="{6F773B6F-90E9-41F7-9C7B-80FD254FFECE}"/>
              </a:ext>
            </a:extLst>
          </p:cNvPr>
          <p:cNvSpPr>
            <a:spLocks noGrp="1"/>
          </p:cNvSpPr>
          <p:nvPr>
            <p:ph type="title"/>
          </p:nvPr>
        </p:nvSpPr>
        <p:spPr/>
        <p:txBody>
          <a:bodyPr/>
          <a:lstStyle/>
          <a:p>
            <a:r>
              <a:rPr lang="en-US" dirty="0"/>
              <a:t>MHD as API to XDS</a:t>
            </a:r>
          </a:p>
        </p:txBody>
      </p:sp>
    </p:spTree>
    <p:extLst>
      <p:ext uri="{BB962C8B-B14F-4D97-AF65-F5344CB8AC3E}">
        <p14:creationId xmlns:p14="http://schemas.microsoft.com/office/powerpoint/2010/main" val="33860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rot="16200000">
            <a:off x="6697106" y="2592813"/>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6902379" y="2214286"/>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Initiating Gateway</a:t>
            </a:r>
            <a:endParaRPr lang="en-GB" dirty="0">
              <a:solidFill>
                <a:srgbClr val="000000"/>
              </a:solidFill>
              <a:latin typeface="Arial" pitchFamily="34" charset="0"/>
              <a:cs typeface="Arial" pitchFamily="34" charset="0"/>
            </a:endParaRPr>
          </a:p>
        </p:txBody>
      </p:sp>
      <p:sp>
        <p:nvSpPr>
          <p:cNvPr id="30" name="Rectangle 33"/>
          <p:cNvSpPr>
            <a:spLocks noChangeArrowheads="1"/>
          </p:cNvSpPr>
          <p:nvPr/>
        </p:nvSpPr>
        <p:spPr bwMode="auto">
          <a:xfrm>
            <a:off x="2614941" y="2338111"/>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2610972" y="3242988"/>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sp>
        <p:nvSpPr>
          <p:cNvPr id="37" name="Rectangle 26"/>
          <p:cNvSpPr>
            <a:spLocks noChangeArrowheads="1"/>
          </p:cNvSpPr>
          <p:nvPr/>
        </p:nvSpPr>
        <p:spPr bwMode="auto">
          <a:xfrm>
            <a:off x="8007280" y="2214286"/>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595320" y="164813"/>
            <a:ext cx="3952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dirty="0">
                <a:solidFill>
                  <a:srgbClr val="FFFFFF"/>
                </a:solidFill>
                <a:latin typeface="Arial"/>
              </a:rPr>
              <a:t>MHD as API to XCA</a:t>
            </a:r>
          </a:p>
        </p:txBody>
      </p:sp>
      <p:sp>
        <p:nvSpPr>
          <p:cNvPr id="39" name="Rectangle 5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3353128" y="2909612"/>
            <a:ext cx="794" cy="333377"/>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3"/>
            <a:endCxn id="22" idx="1"/>
          </p:cNvCxnSpPr>
          <p:nvPr/>
        </p:nvCxnSpPr>
        <p:spPr>
          <a:xfrm>
            <a:off x="6041365" y="2607983"/>
            <a:ext cx="861015"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6845228" y="3689073"/>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Arrow Connector 78"/>
          <p:cNvCxnSpPr>
            <a:stCxn id="37" idx="2"/>
            <a:endCxn id="80" idx="0"/>
          </p:cNvCxnSpPr>
          <p:nvPr/>
        </p:nvCxnSpPr>
        <p:spPr>
          <a:xfrm flipH="1">
            <a:off x="8564492" y="3033437"/>
            <a:ext cx="1" cy="76834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007279" y="3801786"/>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8" name="Rectangle 41"/>
          <p:cNvSpPr>
            <a:spLocks noChangeArrowheads="1"/>
          </p:cNvSpPr>
          <p:nvPr/>
        </p:nvSpPr>
        <p:spPr bwMode="auto">
          <a:xfrm>
            <a:off x="4829504" y="2198408"/>
            <a:ext cx="1211861"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Responding Gateway</a:t>
            </a:r>
            <a:endParaRPr lang="en-GB" dirty="0">
              <a:solidFill>
                <a:srgbClr val="000000"/>
              </a:solidFill>
              <a:latin typeface="Arial" pitchFamily="34" charset="0"/>
              <a:cs typeface="Arial" pitchFamily="34" charset="0"/>
            </a:endParaRPr>
          </a:p>
        </p:txBody>
      </p:sp>
      <p:cxnSp>
        <p:nvCxnSpPr>
          <p:cNvPr id="40" name="Straight Arrow Connector 39"/>
          <p:cNvCxnSpPr>
            <a:stCxn id="30" idx="3"/>
            <a:endCxn id="28" idx="1"/>
          </p:cNvCxnSpPr>
          <p:nvPr/>
        </p:nvCxnSpPr>
        <p:spPr>
          <a:xfrm flipV="1">
            <a:off x="4091315" y="2607983"/>
            <a:ext cx="738188"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Curved Connector 43"/>
          <p:cNvCxnSpPr>
            <a:stCxn id="31" idx="3"/>
            <a:endCxn id="28" idx="1"/>
          </p:cNvCxnSpPr>
          <p:nvPr/>
        </p:nvCxnSpPr>
        <p:spPr>
          <a:xfrm flipV="1">
            <a:off x="4096873" y="2607984"/>
            <a:ext cx="732631" cy="920755"/>
          </a:xfrm>
          <a:prstGeom prst="bentConnector3">
            <a:avLst>
              <a:gd name="adj1" fmla="val 50000"/>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3A6887-398A-4CFA-9840-CCE962E82344}"/>
              </a:ext>
            </a:extLst>
          </p:cNvPr>
          <p:cNvSpPr>
            <a:spLocks noGrp="1"/>
          </p:cNvSpPr>
          <p:nvPr>
            <p:ph type="title"/>
          </p:nvPr>
        </p:nvSpPr>
        <p:spPr/>
        <p:txBody>
          <a:bodyPr/>
          <a:lstStyle/>
          <a:p>
            <a:r>
              <a:rPr lang="en-US" dirty="0"/>
              <a:t>MHD as API to XCA</a:t>
            </a:r>
          </a:p>
        </p:txBody>
      </p:sp>
    </p:spTree>
    <p:extLst>
      <p:ext uri="{BB962C8B-B14F-4D97-AF65-F5344CB8AC3E}">
        <p14:creationId xmlns:p14="http://schemas.microsoft.com/office/powerpoint/2010/main" val="379848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7CB7-33CF-4AA6-B3DD-C912DA725148}"/>
              </a:ext>
            </a:extLst>
          </p:cNvPr>
          <p:cNvSpPr>
            <a:spLocks noGrp="1"/>
          </p:cNvSpPr>
          <p:nvPr>
            <p:ph type="title"/>
          </p:nvPr>
        </p:nvSpPr>
        <p:spPr/>
        <p:txBody>
          <a:bodyPr/>
          <a:lstStyle/>
          <a:p>
            <a:r>
              <a:rPr lang="en-US" dirty="0"/>
              <a:t>Support Profiles	</a:t>
            </a:r>
          </a:p>
        </p:txBody>
      </p:sp>
      <p:sp>
        <p:nvSpPr>
          <p:cNvPr id="3" name="Content Placeholder 2">
            <a:extLst>
              <a:ext uri="{FF2B5EF4-FFF2-40B4-BE49-F238E27FC236}">
                <a16:creationId xmlns:a16="http://schemas.microsoft.com/office/drawing/2014/main" id="{E9615E30-FF9A-42F3-B438-AB162B0B4357}"/>
              </a:ext>
            </a:extLst>
          </p:cNvPr>
          <p:cNvSpPr>
            <a:spLocks noGrp="1"/>
          </p:cNvSpPr>
          <p:nvPr>
            <p:ph idx="1"/>
          </p:nvPr>
        </p:nvSpPr>
        <p:spPr/>
        <p:txBody>
          <a:bodyPr/>
          <a:lstStyle/>
          <a:p>
            <a:r>
              <a:rPr lang="en-US" dirty="0" err="1"/>
              <a:t>PDQm</a:t>
            </a:r>
            <a:r>
              <a:rPr lang="en-US" dirty="0"/>
              <a:t>, </a:t>
            </a:r>
            <a:r>
              <a:rPr lang="en-US" dirty="0" err="1"/>
              <a:t>PIXm</a:t>
            </a:r>
            <a:r>
              <a:rPr lang="en-US" dirty="0"/>
              <a:t> – Patient lookup</a:t>
            </a:r>
          </a:p>
          <a:p>
            <a:r>
              <a:rPr lang="en-US" dirty="0"/>
              <a:t>IUA – an </a:t>
            </a:r>
            <a:r>
              <a:rPr lang="en-US" dirty="0" err="1"/>
              <a:t>Oauth</a:t>
            </a:r>
            <a:r>
              <a:rPr lang="en-US" dirty="0"/>
              <a:t> profile complementary to SMART-on-FHIR</a:t>
            </a:r>
          </a:p>
          <a:p>
            <a:r>
              <a:rPr lang="en-US" dirty="0"/>
              <a:t>ATNA – secure http specification, and </a:t>
            </a:r>
            <a:r>
              <a:rPr lang="en-US" dirty="0" err="1"/>
              <a:t>AuditEvent</a:t>
            </a:r>
            <a:r>
              <a:rPr lang="en-US" dirty="0"/>
              <a:t> specification</a:t>
            </a:r>
          </a:p>
          <a:p>
            <a:r>
              <a:rPr lang="en-US" dirty="0" err="1"/>
              <a:t>mCSD</a:t>
            </a:r>
            <a:r>
              <a:rPr lang="en-US" dirty="0"/>
              <a:t> – Directory of Provider, Organization, and Health Services</a:t>
            </a:r>
          </a:p>
        </p:txBody>
      </p:sp>
    </p:spTree>
    <p:extLst>
      <p:ext uri="{BB962C8B-B14F-4D97-AF65-F5344CB8AC3E}">
        <p14:creationId xmlns:p14="http://schemas.microsoft.com/office/powerpoint/2010/main" val="252029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F728-4D3F-48E8-AE7A-CF272B8C27E4}"/>
              </a:ext>
            </a:extLst>
          </p:cNvPr>
          <p:cNvSpPr>
            <a:spLocks noGrp="1"/>
          </p:cNvSpPr>
          <p:nvPr>
            <p:ph type="title"/>
          </p:nvPr>
        </p:nvSpPr>
        <p:spPr/>
        <p:txBody>
          <a:bodyPr>
            <a:normAutofit/>
          </a:bodyPr>
          <a:lstStyle/>
          <a:p>
            <a:r>
              <a:rPr lang="en-US" dirty="0"/>
              <a:t>Provide Document Bundle Transaction (Publication request)</a:t>
            </a:r>
          </a:p>
        </p:txBody>
      </p:sp>
      <p:sp>
        <p:nvSpPr>
          <p:cNvPr id="3" name="Content Placeholder 2">
            <a:extLst>
              <a:ext uri="{FF2B5EF4-FFF2-40B4-BE49-F238E27FC236}">
                <a16:creationId xmlns:a16="http://schemas.microsoft.com/office/drawing/2014/main" id="{3A53EFE2-8809-4E67-91E2-2DB2CFBFDD4B}"/>
              </a:ext>
            </a:extLst>
          </p:cNvPr>
          <p:cNvSpPr>
            <a:spLocks noGrp="1"/>
          </p:cNvSpPr>
          <p:nvPr>
            <p:ph sz="half" idx="1"/>
          </p:nvPr>
        </p:nvSpPr>
        <p:spPr>
          <a:ln>
            <a:solidFill>
              <a:schemeClr val="bg1"/>
            </a:solidFill>
          </a:ln>
        </p:spPr>
        <p:txBody>
          <a:bodyPr>
            <a:normAutofit/>
          </a:bodyPr>
          <a:lstStyle/>
          <a:p>
            <a:r>
              <a:rPr lang="en-US" dirty="0"/>
              <a:t>Publish</a:t>
            </a:r>
          </a:p>
          <a:p>
            <a:pPr lvl="1"/>
            <a:r>
              <a:rPr lang="en-US" dirty="0"/>
              <a:t>Used mostly with XDS Reg/Rep</a:t>
            </a:r>
          </a:p>
          <a:p>
            <a:pPr lvl="1"/>
            <a:r>
              <a:rPr lang="en-US" dirty="0"/>
              <a:t>to publish new documents, or </a:t>
            </a:r>
          </a:p>
          <a:p>
            <a:pPr lvl="1"/>
            <a:r>
              <a:rPr lang="en-US" dirty="0"/>
              <a:t>replace old documents with new</a:t>
            </a:r>
          </a:p>
          <a:p>
            <a:r>
              <a:rPr lang="en-US" dirty="0"/>
              <a:t>Push</a:t>
            </a:r>
          </a:p>
          <a:p>
            <a:pPr lvl="1"/>
            <a:r>
              <a:rPr lang="en-US" dirty="0"/>
              <a:t>Used to send documents </a:t>
            </a:r>
          </a:p>
          <a:p>
            <a:pPr lvl="1"/>
            <a:endParaRPr lang="en-US" dirty="0"/>
          </a:p>
          <a:p>
            <a:endParaRPr lang="en-US" dirty="0"/>
          </a:p>
          <a:p>
            <a:endParaRPr lang="en-US" dirty="0"/>
          </a:p>
          <a:p>
            <a:endParaRPr lang="en-US" sz="2400" dirty="0"/>
          </a:p>
        </p:txBody>
      </p:sp>
      <p:sp>
        <p:nvSpPr>
          <p:cNvPr id="8" name="Content Placeholder 7">
            <a:extLst>
              <a:ext uri="{FF2B5EF4-FFF2-40B4-BE49-F238E27FC236}">
                <a16:creationId xmlns:a16="http://schemas.microsoft.com/office/drawing/2014/main" id="{267297FF-19AD-4AF5-BF1C-A03DD5D17DCB}"/>
              </a:ext>
            </a:extLst>
          </p:cNvPr>
          <p:cNvSpPr>
            <a:spLocks noGrp="1"/>
          </p:cNvSpPr>
          <p:nvPr>
            <p:ph sz="half" idx="2"/>
          </p:nvPr>
        </p:nvSpPr>
        <p:spPr/>
        <p:txBody>
          <a:bodyPr>
            <a:normAutofit/>
          </a:bodyPr>
          <a:lstStyle/>
          <a:p>
            <a:pPr marL="0" indent="0">
              <a:buNone/>
            </a:pPr>
            <a:r>
              <a:rPr lang="en-US" sz="2400" dirty="0"/>
              <a:t>Bundle (Create Transaction)</a:t>
            </a:r>
          </a:p>
          <a:p>
            <a:r>
              <a:rPr lang="en-US" sz="2400" dirty="0"/>
              <a:t>DocumentManifest</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List (Folder)</a:t>
            </a:r>
          </a:p>
          <a:p>
            <a:r>
              <a:rPr lang="en-US" sz="2400" dirty="0"/>
              <a:t>*Patient*</a:t>
            </a:r>
          </a:p>
        </p:txBody>
      </p:sp>
      <p:sp>
        <p:nvSpPr>
          <p:cNvPr id="4" name="Content Placeholder 2">
            <a:extLst>
              <a:ext uri="{FF2B5EF4-FFF2-40B4-BE49-F238E27FC236}">
                <a16:creationId xmlns:a16="http://schemas.microsoft.com/office/drawing/2014/main" id="{ABA19115-B6DC-467C-890B-746C895CD08A}"/>
              </a:ext>
            </a:extLst>
          </p:cNvPr>
          <p:cNvSpPr txBox="1">
            <a:spLocks/>
          </p:cNvSpPr>
          <p:nvPr/>
        </p:nvSpPr>
        <p:spPr>
          <a:xfrm>
            <a:off x="488732" y="1229710"/>
            <a:ext cx="5607268" cy="4500397"/>
          </a:xfrm>
          <a:prstGeom prst="rect">
            <a:avLst/>
          </a:prstGeom>
        </p:spPr>
        <p:txBody>
          <a:bodyPr vert="horz" lIns="91440" tIns="45720" rIns="91440" bIns="45720" rtlCol="0">
            <a:normAutofit/>
          </a:bodyPr>
          <a:lstStyle>
            <a:lvl1pPr marL="186386" indent="-186386" algn="l" defTabSz="665665" rtl="0" eaLnBrk="1" latinLnBrk="0" hangingPunct="1">
              <a:lnSpc>
                <a:spcPct val="80000"/>
              </a:lnSpc>
              <a:spcBef>
                <a:spcPts val="728"/>
              </a:spcBef>
              <a:buFont typeface="Arial" panose="020B0604020202020204" pitchFamily="34" charset="0"/>
              <a:buChar char="•"/>
              <a:defRPr sz="2038" kern="1200">
                <a:solidFill>
                  <a:schemeClr val="tx1"/>
                </a:solidFill>
                <a:latin typeface="+mn-lt"/>
                <a:ea typeface="+mn-ea"/>
                <a:cs typeface="+mn-cs"/>
              </a:defRPr>
            </a:lvl1pPr>
            <a:lvl2pPr marL="499249" indent="-166416" algn="l" defTabSz="665665" rtl="0" eaLnBrk="1" latinLnBrk="0" hangingPunct="1">
              <a:lnSpc>
                <a:spcPct val="80000"/>
              </a:lnSpc>
              <a:spcBef>
                <a:spcPts val="364"/>
              </a:spcBef>
              <a:buFont typeface="Arial" panose="020B0604020202020204" pitchFamily="34" charset="0"/>
              <a:buChar char="•"/>
              <a:defRPr sz="1747" kern="1200">
                <a:solidFill>
                  <a:schemeClr val="tx1"/>
                </a:solidFill>
                <a:latin typeface="+mn-lt"/>
                <a:ea typeface="+mn-ea"/>
                <a:cs typeface="+mn-cs"/>
              </a:defRPr>
            </a:lvl2pPr>
            <a:lvl3pPr marL="832081" indent="-166416" algn="l" defTabSz="665665" rtl="0" eaLnBrk="1" latinLnBrk="0" hangingPunct="1">
              <a:lnSpc>
                <a:spcPct val="80000"/>
              </a:lnSpc>
              <a:spcBef>
                <a:spcPts val="364"/>
              </a:spcBef>
              <a:buFont typeface="Arial" panose="020B0604020202020204" pitchFamily="34" charset="0"/>
              <a:buChar char="•"/>
              <a:defRPr sz="1456" kern="1200">
                <a:solidFill>
                  <a:schemeClr val="tx1"/>
                </a:solidFill>
                <a:latin typeface="+mn-lt"/>
                <a:ea typeface="+mn-ea"/>
                <a:cs typeface="+mn-cs"/>
              </a:defRPr>
            </a:lvl3pPr>
            <a:lvl4pPr marL="1164914"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4pPr>
            <a:lvl5pPr marL="1497746"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15520CB6-80DC-4FEF-BC0A-B55CC15266BC}"/>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Source</a:t>
            </a:r>
          </a:p>
        </p:txBody>
      </p:sp>
      <p:sp>
        <p:nvSpPr>
          <p:cNvPr id="7" name="Rectangle 6">
            <a:extLst>
              <a:ext uri="{FF2B5EF4-FFF2-40B4-BE49-F238E27FC236}">
                <a16:creationId xmlns:a16="http://schemas.microsoft.com/office/drawing/2014/main" id="{7908D065-8E63-4393-80B4-B4475F387B56}"/>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Recipient</a:t>
            </a:r>
          </a:p>
        </p:txBody>
      </p:sp>
      <p:cxnSp>
        <p:nvCxnSpPr>
          <p:cNvPr id="11" name="Straight Arrow Connector 10">
            <a:extLst>
              <a:ext uri="{FF2B5EF4-FFF2-40B4-BE49-F238E27FC236}">
                <a16:creationId xmlns:a16="http://schemas.microsoft.com/office/drawing/2014/main" id="{966F1732-042E-41CF-B354-7ED92FBB3F6C}"/>
              </a:ext>
            </a:extLst>
          </p:cNvPr>
          <p:cNvCxnSpPr>
            <a:cxnSpLocks/>
            <a:stCxn id="6" idx="3"/>
            <a:endCxn id="7"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9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AD56-3B75-4915-A8AB-146CDE47131D}"/>
              </a:ext>
            </a:extLst>
          </p:cNvPr>
          <p:cNvSpPr>
            <a:spLocks noGrp="1"/>
          </p:cNvSpPr>
          <p:nvPr>
            <p:ph type="title"/>
          </p:nvPr>
        </p:nvSpPr>
        <p:spPr>
          <a:xfrm>
            <a:off x="838200" y="365125"/>
            <a:ext cx="11217166" cy="911825"/>
          </a:xfrm>
        </p:spPr>
        <p:txBody>
          <a:bodyPr/>
          <a:lstStyle/>
          <a:p>
            <a:r>
              <a:rPr lang="en-US" dirty="0"/>
              <a:t>Query </a:t>
            </a:r>
            <a:r>
              <a:rPr lang="en-US" i="1" dirty="0"/>
              <a:t>Transactions – simply normal FHIR queries</a:t>
            </a:r>
          </a:p>
        </p:txBody>
      </p:sp>
      <p:sp>
        <p:nvSpPr>
          <p:cNvPr id="4" name="Content Placeholder 3">
            <a:extLst>
              <a:ext uri="{FF2B5EF4-FFF2-40B4-BE49-F238E27FC236}">
                <a16:creationId xmlns:a16="http://schemas.microsoft.com/office/drawing/2014/main" id="{D1059B10-3A72-4190-AC29-8D376175945E}"/>
              </a:ext>
            </a:extLst>
          </p:cNvPr>
          <p:cNvSpPr>
            <a:spLocks noGrp="1"/>
          </p:cNvSpPr>
          <p:nvPr>
            <p:ph sz="half" idx="1"/>
          </p:nvPr>
        </p:nvSpPr>
        <p:spPr/>
        <p:txBody>
          <a:bodyPr/>
          <a:lstStyle/>
          <a:p>
            <a:pPr marL="0" indent="0">
              <a:buNone/>
            </a:pPr>
            <a:r>
              <a:rPr lang="en-US" dirty="0"/>
              <a:t>DocumentReference</a:t>
            </a:r>
          </a:p>
          <a:p>
            <a:r>
              <a:rPr lang="en-US" dirty="0"/>
              <a:t>Patient – required parameter</a:t>
            </a:r>
          </a:p>
          <a:p>
            <a:r>
              <a:rPr lang="en-US" dirty="0"/>
              <a:t>classCode, </a:t>
            </a:r>
            <a:r>
              <a:rPr lang="en-US" dirty="0" err="1"/>
              <a:t>practiceSetting</a:t>
            </a:r>
            <a:r>
              <a:rPr lang="en-US" dirty="0"/>
              <a:t>, timeframe</a:t>
            </a:r>
          </a:p>
          <a:p>
            <a:r>
              <a:rPr lang="en-US" dirty="0"/>
              <a:t>Others</a:t>
            </a:r>
          </a:p>
        </p:txBody>
      </p:sp>
      <p:sp>
        <p:nvSpPr>
          <p:cNvPr id="3" name="Content Placeholder 2">
            <a:extLst>
              <a:ext uri="{FF2B5EF4-FFF2-40B4-BE49-F238E27FC236}">
                <a16:creationId xmlns:a16="http://schemas.microsoft.com/office/drawing/2014/main" id="{4546D650-12C1-44A2-B66B-339627A32B46}"/>
              </a:ext>
            </a:extLst>
          </p:cNvPr>
          <p:cNvSpPr>
            <a:spLocks noGrp="1"/>
          </p:cNvSpPr>
          <p:nvPr>
            <p:ph sz="half" idx="2"/>
          </p:nvPr>
        </p:nvSpPr>
        <p:spPr/>
        <p:txBody>
          <a:bodyPr/>
          <a:lstStyle/>
          <a:p>
            <a:pPr marL="0" indent="0">
              <a:buNone/>
            </a:pPr>
            <a:r>
              <a:rPr lang="en-US" dirty="0"/>
              <a:t>DocumentManifest</a:t>
            </a:r>
          </a:p>
          <a:p>
            <a:r>
              <a:rPr lang="en-US" dirty="0"/>
              <a:t>Patient – required parameter</a:t>
            </a:r>
          </a:p>
          <a:p>
            <a:r>
              <a:rPr lang="en-US" dirty="0" err="1"/>
              <a:t>classCode</a:t>
            </a:r>
            <a:r>
              <a:rPr lang="en-US" dirty="0"/>
              <a:t>, </a:t>
            </a:r>
            <a:r>
              <a:rPr lang="en-US" dirty="0" err="1"/>
              <a:t>practiceSetting</a:t>
            </a:r>
            <a:r>
              <a:rPr lang="en-US" dirty="0"/>
              <a:t>, timeframe</a:t>
            </a:r>
          </a:p>
          <a:p>
            <a:r>
              <a:rPr lang="en-US" dirty="0"/>
              <a:t>recipient</a:t>
            </a:r>
          </a:p>
          <a:p>
            <a:endParaRPr lang="en-US" dirty="0"/>
          </a:p>
        </p:txBody>
      </p:sp>
      <p:sp>
        <p:nvSpPr>
          <p:cNvPr id="7" name="Rectangle 6">
            <a:extLst>
              <a:ext uri="{FF2B5EF4-FFF2-40B4-BE49-F238E27FC236}">
                <a16:creationId xmlns:a16="http://schemas.microsoft.com/office/drawing/2014/main" id="{53E98679-44BB-47FC-B250-B7D76163E022}"/>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Responder</a:t>
            </a:r>
          </a:p>
        </p:txBody>
      </p:sp>
      <p:sp>
        <p:nvSpPr>
          <p:cNvPr id="8" name="Rectangle 7">
            <a:extLst>
              <a:ext uri="{FF2B5EF4-FFF2-40B4-BE49-F238E27FC236}">
                <a16:creationId xmlns:a16="http://schemas.microsoft.com/office/drawing/2014/main" id="{5AF1A55E-6AFE-4D43-9158-34B0BC6E1E13}"/>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Consumer</a:t>
            </a:r>
          </a:p>
        </p:txBody>
      </p:sp>
      <p:cxnSp>
        <p:nvCxnSpPr>
          <p:cNvPr id="9" name="Straight Arrow Connector 8">
            <a:extLst>
              <a:ext uri="{FF2B5EF4-FFF2-40B4-BE49-F238E27FC236}">
                <a16:creationId xmlns:a16="http://schemas.microsoft.com/office/drawing/2014/main" id="{9FBFE76F-1E02-4761-B5F0-644F50DCBBFC}"/>
              </a:ext>
            </a:extLst>
          </p:cNvPr>
          <p:cNvCxnSpPr>
            <a:cxnSpLocks/>
            <a:stCxn id="7" idx="3"/>
            <a:endCxn id="8"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76083-6F87-4705-BBAA-9601D641A088}"/>
              </a:ext>
            </a:extLst>
          </p:cNvPr>
          <p:cNvCxnSpPr>
            <a:cxnSpLocks/>
          </p:cNvCxnSpPr>
          <p:nvPr/>
        </p:nvCxnSpPr>
        <p:spPr>
          <a:xfrm flipV="1">
            <a:off x="2112578" y="5352244"/>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E5F606-A141-4029-AA23-A5EA1349B1DE}"/>
              </a:ext>
            </a:extLst>
          </p:cNvPr>
          <p:cNvCxnSpPr>
            <a:cxnSpLocks/>
          </p:cNvCxnSpPr>
          <p:nvPr/>
        </p:nvCxnSpPr>
        <p:spPr>
          <a:xfrm flipV="1">
            <a:off x="2112578" y="4670532"/>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270390-8237-48FD-820B-2FB8428A36EA}"/>
              </a:ext>
            </a:extLst>
          </p:cNvPr>
          <p:cNvGrpSpPr/>
          <p:nvPr/>
        </p:nvGrpSpPr>
        <p:grpSpPr>
          <a:xfrm>
            <a:off x="4760286" y="897994"/>
            <a:ext cx="2679441" cy="2562340"/>
            <a:chOff x="4677362" y="3575701"/>
            <a:chExt cx="2679441" cy="2562340"/>
          </a:xfrm>
        </p:grpSpPr>
        <p:sp>
          <p:nvSpPr>
            <p:cNvPr id="112" name="Rounded Rectangle 111">
              <a:extLst>
                <a:ext uri="{FF2B5EF4-FFF2-40B4-BE49-F238E27FC236}">
                  <a16:creationId xmlns:a16="http://schemas.microsoft.com/office/drawing/2014/main" id="{5B0FB12E-1FE8-404D-963C-53D2730624FE}"/>
                </a:ext>
              </a:extLst>
            </p:cNvPr>
            <p:cNvSpPr/>
            <p:nvPr/>
          </p:nvSpPr>
          <p:spPr>
            <a:xfrm>
              <a:off x="4677362" y="3575701"/>
              <a:ext cx="2679441" cy="2562340"/>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8B05430-ACEE-514B-A8C7-62B728C543A8}"/>
                </a:ext>
              </a:extLst>
            </p:cNvPr>
            <p:cNvSpPr txBox="1"/>
            <p:nvPr/>
          </p:nvSpPr>
          <p:spPr>
            <a:xfrm>
              <a:off x="5037730" y="5610581"/>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5049275" y="5280469"/>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5054253" y="4738312"/>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5031878" y="3980585"/>
              <a:ext cx="2104623" cy="307777"/>
            </a:xfrm>
            <a:prstGeom prst="rect">
              <a:avLst/>
            </a:prstGeom>
            <a:noFill/>
            <a:ln w="12700">
              <a:solidFill>
                <a:schemeClr val="tx1"/>
              </a:solidFill>
              <a:prstDash val="dash"/>
            </a:ln>
          </p:spPr>
          <p:txBody>
            <a:bodyPr wrap="square" rtlCol="0">
              <a:spAutoFit/>
            </a:bodyPr>
            <a:lstStyle/>
            <a:p>
              <a:r>
                <a:rPr lang="en-US" sz="1400" dirty="0"/>
                <a:t>PMIR Patient Identity </a:t>
              </a:r>
              <a:r>
                <a:rPr lang="en-US" sz="1400" dirty="0" err="1"/>
                <a:t>Mgr</a:t>
              </a:r>
              <a:endParaRPr lang="en-US" sz="1400" dirty="0"/>
            </a:p>
          </p:txBody>
        </p:sp>
        <p:sp>
          <p:nvSpPr>
            <p:cNvPr id="33" name="TextBox 32">
              <a:extLst>
                <a:ext uri="{FF2B5EF4-FFF2-40B4-BE49-F238E27FC236}">
                  <a16:creationId xmlns:a16="http://schemas.microsoft.com/office/drawing/2014/main" id="{12CCC8F6-0BE9-E74C-BC26-C3E8705BFEAF}"/>
                </a:ext>
              </a:extLst>
            </p:cNvPr>
            <p:cNvSpPr txBox="1"/>
            <p:nvPr/>
          </p:nvSpPr>
          <p:spPr>
            <a:xfrm>
              <a:off x="5044297" y="4375247"/>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sp>
          <p:nvSpPr>
            <p:cNvPr id="113" name="TextBox 112">
              <a:extLst>
                <a:ext uri="{FF2B5EF4-FFF2-40B4-BE49-F238E27FC236}">
                  <a16:creationId xmlns:a16="http://schemas.microsoft.com/office/drawing/2014/main" id="{3034A79B-E296-B443-8B7D-BE55F44DDD52}"/>
                </a:ext>
              </a:extLst>
            </p:cNvPr>
            <p:cNvSpPr txBox="1"/>
            <p:nvPr/>
          </p:nvSpPr>
          <p:spPr>
            <a:xfrm>
              <a:off x="4738594" y="3617871"/>
              <a:ext cx="2610651" cy="369332"/>
            </a:xfrm>
            <a:prstGeom prst="rect">
              <a:avLst/>
            </a:prstGeom>
            <a:noFill/>
          </p:spPr>
          <p:txBody>
            <a:bodyPr wrap="none" rtlCol="0">
              <a:spAutoFit/>
            </a:bodyPr>
            <a:lstStyle/>
            <a:p>
              <a:r>
                <a:rPr lang="en-US" b="1" dirty="0"/>
                <a:t>HIE Central Infrastructure</a:t>
              </a:r>
            </a:p>
          </p:txBody>
        </p:sp>
      </p:grpSp>
      <p:grpSp>
        <p:nvGrpSpPr>
          <p:cNvPr id="14" name="Group 13">
            <a:extLst>
              <a:ext uri="{FF2B5EF4-FFF2-40B4-BE49-F238E27FC236}">
                <a16:creationId xmlns:a16="http://schemas.microsoft.com/office/drawing/2014/main" id="{9EA0765A-E149-4278-BC66-1388FE7084B0}"/>
              </a:ext>
            </a:extLst>
          </p:cNvPr>
          <p:cNvGrpSpPr/>
          <p:nvPr/>
        </p:nvGrpSpPr>
        <p:grpSpPr>
          <a:xfrm>
            <a:off x="166187" y="2164145"/>
            <a:ext cx="3102244" cy="2951722"/>
            <a:chOff x="373207" y="1515969"/>
            <a:chExt cx="3102244" cy="2951722"/>
          </a:xfrm>
        </p:grpSpPr>
        <p:sp>
          <p:nvSpPr>
            <p:cNvPr id="104" name="Rounded Rectangle 103">
              <a:extLst>
                <a:ext uri="{FF2B5EF4-FFF2-40B4-BE49-F238E27FC236}">
                  <a16:creationId xmlns:a16="http://schemas.microsoft.com/office/drawing/2014/main" id="{FC3EE6E7-5D14-5540-A5C1-4C2EE825B4CA}"/>
                </a:ext>
              </a:extLst>
            </p:cNvPr>
            <p:cNvSpPr/>
            <p:nvPr/>
          </p:nvSpPr>
          <p:spPr>
            <a:xfrm>
              <a:off x="518235" y="1530988"/>
              <a:ext cx="2679441" cy="2936703"/>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A274B35B-EA28-1243-8D98-6060FCA19E39}"/>
                </a:ext>
              </a:extLst>
            </p:cNvPr>
            <p:cNvSpPr txBox="1"/>
            <p:nvPr/>
          </p:nvSpPr>
          <p:spPr>
            <a:xfrm>
              <a:off x="827190" y="2151984"/>
              <a:ext cx="2020386" cy="293792"/>
            </a:xfrm>
            <a:prstGeom prst="rect">
              <a:avLst/>
            </a:prstGeom>
            <a:noFill/>
            <a:ln w="12700">
              <a:solidFill>
                <a:schemeClr val="tx1"/>
              </a:solidFill>
              <a:prstDash val="dash"/>
            </a:ln>
          </p:spPr>
          <p:txBody>
            <a:bodyPr wrap="square" rtlCol="0">
              <a:spAutoFit/>
            </a:bodyPr>
            <a:lstStyle/>
            <a:p>
              <a:r>
                <a:rPr lang="en-US" sz="1200" dirty="0"/>
                <a:t>MHD Document Source</a:t>
              </a:r>
            </a:p>
          </p:txBody>
        </p:sp>
        <p:sp>
          <p:nvSpPr>
            <p:cNvPr id="106" name="TextBox 105">
              <a:extLst>
                <a:ext uri="{FF2B5EF4-FFF2-40B4-BE49-F238E27FC236}">
                  <a16:creationId xmlns:a16="http://schemas.microsoft.com/office/drawing/2014/main" id="{4BFF705F-5F38-5A48-B9A2-B94CF16B2796}"/>
                </a:ext>
              </a:extLst>
            </p:cNvPr>
            <p:cNvSpPr txBox="1"/>
            <p:nvPr/>
          </p:nvSpPr>
          <p:spPr>
            <a:xfrm>
              <a:off x="827190" y="2447231"/>
              <a:ext cx="2041560" cy="293792"/>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107" name="TextBox 106">
              <a:extLst>
                <a:ext uri="{FF2B5EF4-FFF2-40B4-BE49-F238E27FC236}">
                  <a16:creationId xmlns:a16="http://schemas.microsoft.com/office/drawing/2014/main" id="{12BE4D67-6BBF-8347-B1F1-176EE01945C5}"/>
                </a:ext>
              </a:extLst>
            </p:cNvPr>
            <p:cNvSpPr txBox="1"/>
            <p:nvPr/>
          </p:nvSpPr>
          <p:spPr>
            <a:xfrm>
              <a:off x="827190" y="3988545"/>
              <a:ext cx="2086078" cy="298826"/>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108" name="TextBox 107">
              <a:extLst>
                <a:ext uri="{FF2B5EF4-FFF2-40B4-BE49-F238E27FC236}">
                  <a16:creationId xmlns:a16="http://schemas.microsoft.com/office/drawing/2014/main" id="{680F37CF-24F9-8740-BD56-A698349C9C4E}"/>
                </a:ext>
              </a:extLst>
            </p:cNvPr>
            <p:cNvSpPr txBox="1"/>
            <p:nvPr/>
          </p:nvSpPr>
          <p:spPr>
            <a:xfrm>
              <a:off x="827190" y="2767111"/>
              <a:ext cx="2055587" cy="293792"/>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110" name="TextBox 109">
              <a:extLst>
                <a:ext uri="{FF2B5EF4-FFF2-40B4-BE49-F238E27FC236}">
                  <a16:creationId xmlns:a16="http://schemas.microsoft.com/office/drawing/2014/main" id="{424A331E-22C7-2E4E-A733-1DA1CD86D7FE}"/>
                </a:ext>
              </a:extLst>
            </p:cNvPr>
            <p:cNvSpPr txBox="1"/>
            <p:nvPr/>
          </p:nvSpPr>
          <p:spPr>
            <a:xfrm>
              <a:off x="373207" y="1515969"/>
              <a:ext cx="3102244" cy="646331"/>
            </a:xfrm>
            <a:prstGeom prst="rect">
              <a:avLst/>
            </a:prstGeom>
            <a:noFill/>
          </p:spPr>
          <p:txBody>
            <a:bodyPr wrap="square" rtlCol="0">
              <a:spAutoFit/>
            </a:bodyPr>
            <a:lstStyle/>
            <a:p>
              <a:pPr algn="ctr"/>
              <a:r>
                <a:rPr lang="en-US" b="1" dirty="0"/>
                <a:t>System that publishes documents</a:t>
              </a:r>
            </a:p>
          </p:txBody>
        </p:sp>
        <p:sp>
          <p:nvSpPr>
            <p:cNvPr id="111" name="TextBox 110">
              <a:extLst>
                <a:ext uri="{FF2B5EF4-FFF2-40B4-BE49-F238E27FC236}">
                  <a16:creationId xmlns:a16="http://schemas.microsoft.com/office/drawing/2014/main" id="{E9B9704F-6FBA-8342-9728-DB33427DE327}"/>
                </a:ext>
              </a:extLst>
            </p:cNvPr>
            <p:cNvSpPr txBox="1"/>
            <p:nvPr/>
          </p:nvSpPr>
          <p:spPr>
            <a:xfrm>
              <a:off x="827190" y="3692427"/>
              <a:ext cx="2084036" cy="293792"/>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116" name="TextBox 115">
              <a:extLst>
                <a:ext uri="{FF2B5EF4-FFF2-40B4-BE49-F238E27FC236}">
                  <a16:creationId xmlns:a16="http://schemas.microsoft.com/office/drawing/2014/main" id="{226B5D5A-1BFD-C944-8C25-688A394B690A}"/>
                </a:ext>
              </a:extLst>
            </p:cNvPr>
            <p:cNvSpPr txBox="1"/>
            <p:nvPr/>
          </p:nvSpPr>
          <p:spPr>
            <a:xfrm>
              <a:off x="827190" y="3091220"/>
              <a:ext cx="2069433" cy="293792"/>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134" name="TextBox 133">
              <a:extLst>
                <a:ext uri="{FF2B5EF4-FFF2-40B4-BE49-F238E27FC236}">
                  <a16:creationId xmlns:a16="http://schemas.microsoft.com/office/drawing/2014/main" id="{71611B5D-421F-9B43-92CF-24B4730D3810}"/>
                </a:ext>
              </a:extLst>
            </p:cNvPr>
            <p:cNvSpPr txBox="1"/>
            <p:nvPr/>
          </p:nvSpPr>
          <p:spPr>
            <a:xfrm>
              <a:off x="827190" y="3398335"/>
              <a:ext cx="2069433" cy="293792"/>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3" name="Group 2">
            <a:extLst>
              <a:ext uri="{FF2B5EF4-FFF2-40B4-BE49-F238E27FC236}">
                <a16:creationId xmlns:a16="http://schemas.microsoft.com/office/drawing/2014/main" id="{ADC08F12-D457-4B31-82CE-376931639C95}"/>
              </a:ext>
            </a:extLst>
          </p:cNvPr>
          <p:cNvGrpSpPr/>
          <p:nvPr/>
        </p:nvGrpSpPr>
        <p:grpSpPr>
          <a:xfrm>
            <a:off x="9132000" y="2133296"/>
            <a:ext cx="2891969" cy="2857774"/>
            <a:chOff x="332452" y="2621331"/>
            <a:chExt cx="2891969" cy="2857774"/>
          </a:xfrm>
        </p:grpSpPr>
        <p:sp>
          <p:nvSpPr>
            <p:cNvPr id="145" name="Rounded Rectangle 144">
              <a:extLst>
                <a:ext uri="{FF2B5EF4-FFF2-40B4-BE49-F238E27FC236}">
                  <a16:creationId xmlns:a16="http://schemas.microsoft.com/office/drawing/2014/main" id="{3F0D704F-D4E4-C948-8E53-0C3E74484157}"/>
                </a:ext>
              </a:extLst>
            </p:cNvPr>
            <p:cNvSpPr/>
            <p:nvPr/>
          </p:nvSpPr>
          <p:spPr>
            <a:xfrm>
              <a:off x="385370" y="2674564"/>
              <a:ext cx="2786131" cy="2804541"/>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4C02FDA4-F4FF-B84F-826E-15351D71362C}"/>
                </a:ext>
              </a:extLst>
            </p:cNvPr>
            <p:cNvSpPr txBox="1"/>
            <p:nvPr/>
          </p:nvSpPr>
          <p:spPr>
            <a:xfrm>
              <a:off x="332452" y="2621331"/>
              <a:ext cx="2891969" cy="646331"/>
            </a:xfrm>
            <a:prstGeom prst="rect">
              <a:avLst/>
            </a:prstGeom>
            <a:noFill/>
          </p:spPr>
          <p:txBody>
            <a:bodyPr wrap="square" rtlCol="0">
              <a:spAutoFit/>
            </a:bodyPr>
            <a:lstStyle/>
            <a:p>
              <a:pPr algn="ctr"/>
              <a:r>
                <a:rPr lang="en-US" b="1" dirty="0"/>
                <a:t>System that consumes</a:t>
              </a:r>
            </a:p>
            <a:p>
              <a:pPr algn="ctr"/>
              <a:r>
                <a:rPr lang="en-US" b="1" dirty="0"/>
                <a:t>documents</a:t>
              </a:r>
            </a:p>
          </p:txBody>
        </p:sp>
        <p:sp>
          <p:nvSpPr>
            <p:cNvPr id="79" name="TextBox 78">
              <a:extLst>
                <a:ext uri="{FF2B5EF4-FFF2-40B4-BE49-F238E27FC236}">
                  <a16:creationId xmlns:a16="http://schemas.microsoft.com/office/drawing/2014/main" id="{3BC37444-765E-AA44-9C6C-E039F62A5086}"/>
                </a:ext>
              </a:extLst>
            </p:cNvPr>
            <p:cNvSpPr txBox="1"/>
            <p:nvPr/>
          </p:nvSpPr>
          <p:spPr>
            <a:xfrm>
              <a:off x="853867" y="3241493"/>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853867" y="3503422"/>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841342" y="4683329"/>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853229" y="3781494"/>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841342" y="4972889"/>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853867" y="4087077"/>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853867" y="437663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12" name="Group 11">
            <a:extLst>
              <a:ext uri="{FF2B5EF4-FFF2-40B4-BE49-F238E27FC236}">
                <a16:creationId xmlns:a16="http://schemas.microsoft.com/office/drawing/2014/main" id="{B01074F6-6A23-469D-B28B-9E178CB2BE37}"/>
              </a:ext>
            </a:extLst>
          </p:cNvPr>
          <p:cNvGrpSpPr/>
          <p:nvPr/>
        </p:nvGrpSpPr>
        <p:grpSpPr>
          <a:xfrm>
            <a:off x="3997661" y="3652878"/>
            <a:ext cx="4186646" cy="2989889"/>
            <a:chOff x="6355841" y="3329678"/>
            <a:chExt cx="4186646" cy="2989889"/>
          </a:xfrm>
        </p:grpSpPr>
        <p:sp>
          <p:nvSpPr>
            <p:cNvPr id="90" name="TextBox 89">
              <a:extLst>
                <a:ext uri="{FF2B5EF4-FFF2-40B4-BE49-F238E27FC236}">
                  <a16:creationId xmlns:a16="http://schemas.microsoft.com/office/drawing/2014/main" id="{730AF69C-41E0-45FE-A08C-0F3F77165E05}"/>
                </a:ext>
              </a:extLst>
            </p:cNvPr>
            <p:cNvSpPr txBox="1"/>
            <p:nvPr/>
          </p:nvSpPr>
          <p:spPr>
            <a:xfrm>
              <a:off x="6355841" y="3329678"/>
              <a:ext cx="4186646" cy="307777"/>
            </a:xfrm>
            <a:prstGeom prst="rect">
              <a:avLst/>
            </a:prstGeom>
            <a:noFill/>
            <a:ln>
              <a:solidFill>
                <a:schemeClr val="tx1"/>
              </a:solidFill>
            </a:ln>
          </p:spPr>
          <p:txBody>
            <a:bodyPr wrap="square" rtlCol="0">
              <a:spAutoFit/>
            </a:bodyPr>
            <a:lstStyle/>
            <a:p>
              <a:pPr algn="ctr"/>
              <a:r>
                <a:rPr lang="en-US" sz="1400" dirty="0"/>
                <a:t>Document Registry</a:t>
              </a:r>
            </a:p>
          </p:txBody>
        </p:sp>
        <p:sp>
          <p:nvSpPr>
            <p:cNvPr id="91" name="TextBox 90">
              <a:extLst>
                <a:ext uri="{FF2B5EF4-FFF2-40B4-BE49-F238E27FC236}">
                  <a16:creationId xmlns:a16="http://schemas.microsoft.com/office/drawing/2014/main" id="{0C4E7DA3-037B-40F9-BF5F-77C1F9F948BB}"/>
                </a:ext>
              </a:extLst>
            </p:cNvPr>
            <p:cNvSpPr txBox="1"/>
            <p:nvPr/>
          </p:nvSpPr>
          <p:spPr>
            <a:xfrm rot="16200000">
              <a:off x="5640996" y="4826565"/>
              <a:ext cx="2678216" cy="307777"/>
            </a:xfrm>
            <a:prstGeom prst="rect">
              <a:avLst/>
            </a:prstGeom>
            <a:noFill/>
            <a:ln>
              <a:solidFill>
                <a:schemeClr val="tx1"/>
              </a:solidFill>
              <a:prstDash val="dash"/>
            </a:ln>
          </p:spPr>
          <p:txBody>
            <a:bodyPr wrap="square" rtlCol="0">
              <a:spAutoFit/>
            </a:bodyPr>
            <a:lstStyle/>
            <a:p>
              <a:r>
                <a:rPr lang="en-US" sz="1400" dirty="0"/>
                <a:t>MHD – Document Recipient</a:t>
              </a:r>
            </a:p>
          </p:txBody>
        </p:sp>
        <p:sp>
          <p:nvSpPr>
            <p:cNvPr id="92" name="TextBox 91">
              <a:extLst>
                <a:ext uri="{FF2B5EF4-FFF2-40B4-BE49-F238E27FC236}">
                  <a16:creationId xmlns:a16="http://schemas.microsoft.com/office/drawing/2014/main" id="{2F9FB214-92A2-43AD-8193-A2B63B29DAAE}"/>
                </a:ext>
              </a:extLst>
            </p:cNvPr>
            <p:cNvSpPr txBox="1"/>
            <p:nvPr/>
          </p:nvSpPr>
          <p:spPr>
            <a:xfrm rot="16200000">
              <a:off x="5235451" y="4826564"/>
              <a:ext cx="2678216" cy="307777"/>
            </a:xfrm>
            <a:prstGeom prst="rect">
              <a:avLst/>
            </a:prstGeom>
            <a:noFill/>
            <a:ln>
              <a:solidFill>
                <a:schemeClr val="tx1"/>
              </a:solidFill>
              <a:prstDash val="dash"/>
            </a:ln>
          </p:spPr>
          <p:txBody>
            <a:bodyPr wrap="square" rtlCol="0">
              <a:spAutoFit/>
            </a:bodyPr>
            <a:lstStyle/>
            <a:p>
              <a:r>
                <a:rPr lang="en-US" sz="1400" dirty="0"/>
                <a:t>MHD - Document Responder</a:t>
              </a:r>
            </a:p>
          </p:txBody>
        </p:sp>
        <p:sp>
          <p:nvSpPr>
            <p:cNvPr id="93" name="TextBox 92">
              <a:extLst>
                <a:ext uri="{FF2B5EF4-FFF2-40B4-BE49-F238E27FC236}">
                  <a16:creationId xmlns:a16="http://schemas.microsoft.com/office/drawing/2014/main" id="{DAFCA89B-25F4-46E1-B235-BD52D6DA2503}"/>
                </a:ext>
              </a:extLst>
            </p:cNvPr>
            <p:cNvSpPr txBox="1"/>
            <p:nvPr/>
          </p:nvSpPr>
          <p:spPr>
            <a:xfrm rot="16200000">
              <a:off x="6060345" y="4826569"/>
              <a:ext cx="2678218" cy="307777"/>
            </a:xfrm>
            <a:prstGeom prst="rect">
              <a:avLst/>
            </a:prstGeom>
            <a:noFill/>
            <a:ln>
              <a:solidFill>
                <a:schemeClr val="tx1"/>
              </a:solidFill>
              <a:prstDash val="dash"/>
            </a:ln>
          </p:spPr>
          <p:txBody>
            <a:bodyPr wrap="square" rtlCol="0">
              <a:spAutoFit/>
            </a:bodyPr>
            <a:lstStyle/>
            <a:p>
              <a:r>
                <a:rPr lang="en-US" sz="1400" dirty="0"/>
                <a:t>PMIR – Patient Identity Consumer</a:t>
              </a:r>
            </a:p>
          </p:txBody>
        </p:sp>
        <p:sp>
          <p:nvSpPr>
            <p:cNvPr id="94" name="TextBox 93">
              <a:extLst>
                <a:ext uri="{FF2B5EF4-FFF2-40B4-BE49-F238E27FC236}">
                  <a16:creationId xmlns:a16="http://schemas.microsoft.com/office/drawing/2014/main" id="{4BB556FF-D57D-4092-80D6-A2C3233B8B3D}"/>
                </a:ext>
              </a:extLst>
            </p:cNvPr>
            <p:cNvSpPr txBox="1"/>
            <p:nvPr/>
          </p:nvSpPr>
          <p:spPr>
            <a:xfrm rot="16200000">
              <a:off x="7995398" y="4718842"/>
              <a:ext cx="2678216" cy="523220"/>
            </a:xfrm>
            <a:prstGeom prst="rect">
              <a:avLst/>
            </a:prstGeom>
            <a:noFill/>
            <a:ln>
              <a:solidFill>
                <a:schemeClr val="tx1"/>
              </a:solidFill>
              <a:prstDash val="dash"/>
            </a:ln>
          </p:spPr>
          <p:txBody>
            <a:bodyPr wrap="square" rtlCol="0">
              <a:spAutoFit/>
            </a:bodyPr>
            <a:lstStyle/>
            <a:p>
              <a:r>
                <a:rPr lang="en-US" sz="1400" dirty="0"/>
                <a:t>mCSD – Care Services Selective Consumer</a:t>
              </a:r>
            </a:p>
          </p:txBody>
        </p:sp>
        <p:sp>
          <p:nvSpPr>
            <p:cNvPr id="95" name="TextBox 94">
              <a:extLst>
                <a:ext uri="{FF2B5EF4-FFF2-40B4-BE49-F238E27FC236}">
                  <a16:creationId xmlns:a16="http://schemas.microsoft.com/office/drawing/2014/main" id="{61F73FFB-198D-466B-98EB-8FCC73C51D9F}"/>
                </a:ext>
              </a:extLst>
            </p:cNvPr>
            <p:cNvSpPr txBox="1"/>
            <p:nvPr/>
          </p:nvSpPr>
          <p:spPr>
            <a:xfrm rot="16200000">
              <a:off x="7416704" y="4826561"/>
              <a:ext cx="2678216" cy="307777"/>
            </a:xfrm>
            <a:prstGeom prst="rect">
              <a:avLst/>
            </a:prstGeom>
            <a:noFill/>
            <a:ln>
              <a:solidFill>
                <a:schemeClr val="tx1"/>
              </a:solidFill>
              <a:prstDash val="dash"/>
            </a:ln>
          </p:spPr>
          <p:txBody>
            <a:bodyPr wrap="square" rtlCol="0">
              <a:spAutoFit/>
            </a:bodyPr>
            <a:lstStyle/>
            <a:p>
              <a:r>
                <a:rPr lang="en-US" sz="1400" dirty="0"/>
                <a:t>SVCM – Consumer</a:t>
              </a:r>
            </a:p>
          </p:txBody>
        </p:sp>
        <p:sp>
          <p:nvSpPr>
            <p:cNvPr id="96" name="TextBox 95">
              <a:extLst>
                <a:ext uri="{FF2B5EF4-FFF2-40B4-BE49-F238E27FC236}">
                  <a16:creationId xmlns:a16="http://schemas.microsoft.com/office/drawing/2014/main" id="{841CD7B4-59C3-4760-8355-428AC478E586}"/>
                </a:ext>
              </a:extLst>
            </p:cNvPr>
            <p:cNvSpPr txBox="1"/>
            <p:nvPr/>
          </p:nvSpPr>
          <p:spPr>
            <a:xfrm rot="16200000">
              <a:off x="8569517" y="4826559"/>
              <a:ext cx="2678216" cy="307777"/>
            </a:xfrm>
            <a:prstGeom prst="rect">
              <a:avLst/>
            </a:prstGeom>
            <a:noFill/>
            <a:ln>
              <a:solidFill>
                <a:schemeClr val="tx1"/>
              </a:solidFill>
              <a:prstDash val="dash"/>
            </a:ln>
          </p:spPr>
          <p:txBody>
            <a:bodyPr wrap="square" rtlCol="0">
              <a:spAutoFit/>
            </a:bodyPr>
            <a:lstStyle/>
            <a:p>
              <a:r>
                <a:rPr lang="en-US" sz="1400" dirty="0"/>
                <a:t>IUA – Resource Server</a:t>
              </a:r>
            </a:p>
          </p:txBody>
        </p:sp>
        <p:sp>
          <p:nvSpPr>
            <p:cNvPr id="99" name="TextBox 98">
              <a:extLst>
                <a:ext uri="{FF2B5EF4-FFF2-40B4-BE49-F238E27FC236}">
                  <a16:creationId xmlns:a16="http://schemas.microsoft.com/office/drawing/2014/main" id="{491F345F-C2C5-4DB2-AD37-211D18604330}"/>
                </a:ext>
              </a:extLst>
            </p:cNvPr>
            <p:cNvSpPr txBox="1"/>
            <p:nvPr/>
          </p:nvSpPr>
          <p:spPr>
            <a:xfrm rot="16200000">
              <a:off x="6487264" y="4826563"/>
              <a:ext cx="2678216" cy="307777"/>
            </a:xfrm>
            <a:prstGeom prst="rect">
              <a:avLst/>
            </a:prstGeom>
            <a:noFill/>
            <a:ln>
              <a:solidFill>
                <a:schemeClr val="tx1"/>
              </a:solidFill>
              <a:prstDash val="dash"/>
            </a:ln>
          </p:spPr>
          <p:txBody>
            <a:bodyPr wrap="square" rtlCol="0">
              <a:spAutoFit/>
            </a:bodyPr>
            <a:lstStyle/>
            <a:p>
              <a:r>
                <a:rPr lang="en-US" sz="1400" dirty="0"/>
                <a:t>ATNA – Secure Node</a:t>
              </a:r>
            </a:p>
          </p:txBody>
        </p:sp>
        <p:sp>
          <p:nvSpPr>
            <p:cNvPr id="100" name="TextBox 99">
              <a:extLst>
                <a:ext uri="{FF2B5EF4-FFF2-40B4-BE49-F238E27FC236}">
                  <a16:creationId xmlns:a16="http://schemas.microsoft.com/office/drawing/2014/main" id="{45974C07-F206-4ED1-AF07-7C8FCB6CBE88}"/>
                </a:ext>
              </a:extLst>
            </p:cNvPr>
            <p:cNvSpPr txBox="1"/>
            <p:nvPr/>
          </p:nvSpPr>
          <p:spPr>
            <a:xfrm rot="16200000">
              <a:off x="6911774" y="4826563"/>
              <a:ext cx="2678216" cy="307777"/>
            </a:xfrm>
            <a:prstGeom prst="rect">
              <a:avLst/>
            </a:prstGeom>
            <a:noFill/>
            <a:ln>
              <a:solidFill>
                <a:schemeClr val="tx1"/>
              </a:solidFill>
              <a:prstDash val="dash"/>
            </a:ln>
          </p:spPr>
          <p:txBody>
            <a:bodyPr wrap="square" rtlCol="0">
              <a:spAutoFit/>
            </a:bodyPr>
            <a:lstStyle/>
            <a:p>
              <a:r>
                <a:rPr lang="en-US" sz="1400" dirty="0"/>
                <a:t>CT – Time Client</a:t>
              </a:r>
            </a:p>
          </p:txBody>
        </p:sp>
        <p:sp>
          <p:nvSpPr>
            <p:cNvPr id="141" name="TextBox 140">
              <a:extLst>
                <a:ext uri="{FF2B5EF4-FFF2-40B4-BE49-F238E27FC236}">
                  <a16:creationId xmlns:a16="http://schemas.microsoft.com/office/drawing/2014/main" id="{93F21458-2323-4F5F-80A5-762435022C32}"/>
                </a:ext>
              </a:extLst>
            </p:cNvPr>
            <p:cNvSpPr txBox="1"/>
            <p:nvPr/>
          </p:nvSpPr>
          <p:spPr>
            <a:xfrm rot="16200000">
              <a:off x="8994476" y="4826559"/>
              <a:ext cx="2678216" cy="307777"/>
            </a:xfrm>
            <a:prstGeom prst="rect">
              <a:avLst/>
            </a:prstGeom>
            <a:noFill/>
            <a:ln>
              <a:solidFill>
                <a:schemeClr val="tx1"/>
              </a:solidFill>
              <a:prstDash val="dash"/>
            </a:ln>
          </p:spPr>
          <p:txBody>
            <a:bodyPr wrap="square" rtlCol="0">
              <a:spAutoFit/>
            </a:bodyPr>
            <a:lstStyle/>
            <a:p>
              <a:r>
                <a:rPr lang="en-US" sz="1400" dirty="0"/>
                <a:t>IUA – Authorization Service</a:t>
              </a:r>
            </a:p>
          </p:txBody>
        </p:sp>
      </p:grpSp>
      <p:sp>
        <p:nvSpPr>
          <p:cNvPr id="16" name="Arrow: Right 15">
            <a:extLst>
              <a:ext uri="{FF2B5EF4-FFF2-40B4-BE49-F238E27FC236}">
                <a16:creationId xmlns:a16="http://schemas.microsoft.com/office/drawing/2014/main" id="{7884E45F-0131-4802-9C5E-344B405EEEE4}"/>
              </a:ext>
            </a:extLst>
          </p:cNvPr>
          <p:cNvSpPr/>
          <p:nvPr/>
        </p:nvSpPr>
        <p:spPr>
          <a:xfrm>
            <a:off x="3048277" y="922433"/>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3F49758F-C214-4076-A798-3E92BDF4B981}"/>
              </a:ext>
            </a:extLst>
          </p:cNvPr>
          <p:cNvSpPr/>
          <p:nvPr/>
        </p:nvSpPr>
        <p:spPr>
          <a:xfrm>
            <a:off x="8468752" y="917670"/>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itle 1">
            <a:extLst>
              <a:ext uri="{FF2B5EF4-FFF2-40B4-BE49-F238E27FC236}">
                <a16:creationId xmlns:a16="http://schemas.microsoft.com/office/drawing/2014/main" id="{CC5E5AA3-E4EC-49ED-90DB-6C08DC7EB04B}"/>
              </a:ext>
            </a:extLst>
          </p:cNvPr>
          <p:cNvSpPr>
            <a:spLocks noGrp="1"/>
          </p:cNvSpPr>
          <p:nvPr>
            <p:ph type="title"/>
          </p:nvPr>
        </p:nvSpPr>
        <p:spPr>
          <a:xfrm>
            <a:off x="788791" y="194450"/>
            <a:ext cx="10515600" cy="497359"/>
          </a:xfrm>
        </p:spPr>
        <p:txBody>
          <a:bodyPr>
            <a:normAutofit fontScale="90000"/>
          </a:bodyPr>
          <a:lstStyle/>
          <a:p>
            <a:r>
              <a:rPr lang="en-US" dirty="0"/>
              <a:t>MHDS – Document Sharing</a:t>
            </a:r>
          </a:p>
        </p:txBody>
      </p:sp>
    </p:spTree>
    <p:extLst>
      <p:ext uri="{BB962C8B-B14F-4D97-AF65-F5344CB8AC3E}">
        <p14:creationId xmlns:p14="http://schemas.microsoft.com/office/powerpoint/2010/main" val="53331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5145-E0D3-4106-90C8-90C86AF321D0}"/>
              </a:ext>
            </a:extLst>
          </p:cNvPr>
          <p:cNvSpPr>
            <a:spLocks noGrp="1"/>
          </p:cNvSpPr>
          <p:nvPr>
            <p:ph type="title"/>
          </p:nvPr>
        </p:nvSpPr>
        <p:spPr/>
        <p:txBody>
          <a:bodyPr>
            <a:normAutofit/>
          </a:bodyPr>
          <a:lstStyle/>
          <a:p>
            <a:r>
              <a:rPr lang="en-US" dirty="0"/>
              <a:t>Agenda	- </a:t>
            </a:r>
            <a:r>
              <a:rPr lang="en-US" sz="2800" dirty="0"/>
              <a:t>Using FHIR to get to published Documents</a:t>
            </a:r>
            <a:endParaRPr lang="en-US" dirty="0"/>
          </a:p>
        </p:txBody>
      </p:sp>
      <p:sp>
        <p:nvSpPr>
          <p:cNvPr id="3" name="Content Placeholder 2">
            <a:extLst>
              <a:ext uri="{FF2B5EF4-FFF2-40B4-BE49-F238E27FC236}">
                <a16:creationId xmlns:a16="http://schemas.microsoft.com/office/drawing/2014/main" id="{3D08971D-E98C-405D-9517-BFA5EA22B3D5}"/>
              </a:ext>
            </a:extLst>
          </p:cNvPr>
          <p:cNvSpPr>
            <a:spLocks noGrp="1"/>
          </p:cNvSpPr>
          <p:nvPr>
            <p:ph idx="1"/>
          </p:nvPr>
        </p:nvSpPr>
        <p:spPr/>
        <p:txBody>
          <a:bodyPr>
            <a:normAutofit fontScale="92500" lnSpcReduction="20000"/>
          </a:bodyPr>
          <a:lstStyle/>
          <a:p>
            <a:r>
              <a:rPr lang="en-US" sz="3600" dirty="0"/>
              <a:t>Document Sharing – as a given</a:t>
            </a:r>
          </a:p>
          <a:p>
            <a:r>
              <a:rPr lang="en-US" sz="3600" dirty="0"/>
              <a:t>FHIR access to Documents</a:t>
            </a:r>
          </a:p>
          <a:p>
            <a:pPr lvl="1"/>
            <a:r>
              <a:rPr lang="en-US" sz="3309" dirty="0"/>
              <a:t>MHD –&gt; XDS on FHIR</a:t>
            </a:r>
          </a:p>
          <a:p>
            <a:pPr lvl="1"/>
            <a:r>
              <a:rPr lang="en-US" sz="2800" dirty="0"/>
              <a:t>Support profiles: IUA, </a:t>
            </a:r>
            <a:r>
              <a:rPr lang="en-US" sz="2800" dirty="0" err="1"/>
              <a:t>PDQm</a:t>
            </a:r>
            <a:r>
              <a:rPr lang="en-US" sz="2800" dirty="0"/>
              <a:t>, </a:t>
            </a:r>
            <a:r>
              <a:rPr lang="en-US" sz="2800" dirty="0" err="1"/>
              <a:t>PIXm</a:t>
            </a:r>
            <a:r>
              <a:rPr lang="en-US" sz="2800" dirty="0"/>
              <a:t>, </a:t>
            </a:r>
            <a:r>
              <a:rPr lang="en-US" sz="2800" dirty="0" err="1"/>
              <a:t>mCDS</a:t>
            </a:r>
            <a:endParaRPr lang="en-US" sz="2800" dirty="0"/>
          </a:p>
          <a:p>
            <a:r>
              <a:rPr lang="en-US" sz="3600" dirty="0"/>
              <a:t>MHDS as a full FHIR stack solution</a:t>
            </a:r>
          </a:p>
          <a:p>
            <a:r>
              <a:rPr lang="en-US" sz="3600" dirty="0"/>
              <a:t>Decomposed into Elements/Resources</a:t>
            </a:r>
          </a:p>
          <a:p>
            <a:pPr lvl="1"/>
            <a:r>
              <a:rPr lang="en-US" sz="3309" dirty="0" err="1"/>
              <a:t>mXDE</a:t>
            </a:r>
            <a:r>
              <a:rPr lang="en-US" sz="3309" dirty="0"/>
              <a:t> + </a:t>
            </a:r>
            <a:r>
              <a:rPr lang="en-US" sz="3309" dirty="0" err="1"/>
              <a:t>QEDm</a:t>
            </a:r>
            <a:endParaRPr lang="en-US" sz="3309" dirty="0"/>
          </a:p>
          <a:p>
            <a:pPr lvl="1"/>
            <a:r>
              <a:rPr lang="en-US" sz="3200" dirty="0"/>
              <a:t>Add Provenance – to get back to source documents</a:t>
            </a:r>
          </a:p>
          <a:p>
            <a:pPr lvl="2"/>
            <a:r>
              <a:rPr lang="en-US" sz="2909" dirty="0"/>
              <a:t>MHD</a:t>
            </a:r>
          </a:p>
          <a:p>
            <a:r>
              <a:rPr lang="en-US" sz="3600" dirty="0"/>
              <a:t>Conclusion</a:t>
            </a:r>
          </a:p>
          <a:p>
            <a:pPr marL="0" indent="0">
              <a:buNone/>
            </a:pPr>
            <a:endParaRPr lang="en-US" sz="3600" dirty="0"/>
          </a:p>
        </p:txBody>
      </p:sp>
    </p:spTree>
    <p:extLst>
      <p:ext uri="{BB962C8B-B14F-4D97-AF65-F5344CB8AC3E}">
        <p14:creationId xmlns:p14="http://schemas.microsoft.com/office/powerpoint/2010/main" val="138965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3B3F-FCAB-4DA7-8304-E0E63BC8EFB5}"/>
              </a:ext>
            </a:extLst>
          </p:cNvPr>
          <p:cNvSpPr>
            <a:spLocks noGrp="1"/>
          </p:cNvSpPr>
          <p:nvPr>
            <p:ph type="title"/>
          </p:nvPr>
        </p:nvSpPr>
        <p:spPr/>
        <p:txBody>
          <a:bodyPr/>
          <a:lstStyle/>
          <a:p>
            <a:r>
              <a:rPr lang="en-US" dirty="0"/>
              <a:t>FHIR Conformance Resources</a:t>
            </a:r>
          </a:p>
        </p:txBody>
      </p:sp>
      <p:sp>
        <p:nvSpPr>
          <p:cNvPr id="3" name="Content Placeholder 2">
            <a:extLst>
              <a:ext uri="{FF2B5EF4-FFF2-40B4-BE49-F238E27FC236}">
                <a16:creationId xmlns:a16="http://schemas.microsoft.com/office/drawing/2014/main" id="{667792BC-9F92-408C-AA93-86FBF146AD19}"/>
              </a:ext>
            </a:extLst>
          </p:cNvPr>
          <p:cNvSpPr>
            <a:spLocks noGrp="1"/>
          </p:cNvSpPr>
          <p:nvPr>
            <p:ph idx="1"/>
          </p:nvPr>
        </p:nvSpPr>
        <p:spPr/>
        <p:txBody>
          <a:bodyPr>
            <a:normAutofit fontScale="85000" lnSpcReduction="20000"/>
          </a:bodyPr>
          <a:lstStyle/>
          <a:p>
            <a:r>
              <a:rPr lang="en-US" sz="3600" dirty="0"/>
              <a:t>Available on GitHub</a:t>
            </a:r>
          </a:p>
          <a:p>
            <a:pPr lvl="1"/>
            <a:r>
              <a:rPr lang="en-US" sz="2800" dirty="0">
                <a:hlinkClick r:id="rId3"/>
              </a:rPr>
              <a:t>http://Ihe.github.com</a:t>
            </a:r>
            <a:endParaRPr lang="en-US" sz="2800" dirty="0"/>
          </a:p>
          <a:p>
            <a:pPr lvl="1"/>
            <a:endParaRPr lang="en-US" sz="2800" dirty="0"/>
          </a:p>
          <a:p>
            <a:r>
              <a:rPr lang="en-US" sz="3600" dirty="0"/>
              <a:t>CapabilityStatement(s)</a:t>
            </a:r>
          </a:p>
          <a:p>
            <a:r>
              <a:rPr lang="en-US" sz="3600" dirty="0" err="1"/>
              <a:t>StructureDefinition</a:t>
            </a:r>
            <a:r>
              <a:rPr lang="en-US" sz="3600" dirty="0"/>
              <a:t>(s)</a:t>
            </a:r>
          </a:p>
          <a:p>
            <a:r>
              <a:rPr lang="en-US" sz="3600" dirty="0" err="1"/>
              <a:t>CodeSystem</a:t>
            </a:r>
            <a:endParaRPr lang="en-US" sz="3600" dirty="0"/>
          </a:p>
          <a:p>
            <a:r>
              <a:rPr lang="en-US" sz="3600" dirty="0"/>
              <a:t>ValueSet</a:t>
            </a:r>
          </a:p>
          <a:p>
            <a:r>
              <a:rPr lang="en-US" sz="3600" dirty="0"/>
              <a:t>Examples</a:t>
            </a:r>
          </a:p>
          <a:p>
            <a:endParaRPr lang="en-US" sz="3600" dirty="0"/>
          </a:p>
          <a:p>
            <a:pPr marL="0" indent="0">
              <a:buNone/>
            </a:pPr>
            <a:r>
              <a:rPr lang="en-US" sz="3600" dirty="0"/>
              <a:t>Also developing an Implementation Guide Publication Package</a:t>
            </a:r>
          </a:p>
          <a:p>
            <a:endParaRPr lang="en-US" sz="1600" dirty="0"/>
          </a:p>
        </p:txBody>
      </p:sp>
      <p:sp>
        <p:nvSpPr>
          <p:cNvPr id="5" name="Content Placeholder 2">
            <a:extLst>
              <a:ext uri="{FF2B5EF4-FFF2-40B4-BE49-F238E27FC236}">
                <a16:creationId xmlns:a16="http://schemas.microsoft.com/office/drawing/2014/main" id="{C72ADC82-A9F9-42A8-B5AB-58AE3BFBC280}"/>
              </a:ext>
            </a:extLst>
          </p:cNvPr>
          <p:cNvSpPr txBox="1">
            <a:spLocks/>
          </p:cNvSpPr>
          <p:nvPr/>
        </p:nvSpPr>
        <p:spPr>
          <a:xfrm>
            <a:off x="5940552" y="977462"/>
            <a:ext cx="6251448" cy="5267555"/>
          </a:xfrm>
          <a:prstGeom prst="rect">
            <a:avLst/>
          </a:prstGeom>
        </p:spPr>
        <p:txBody>
          <a:bodyPr vert="horz" lIns="91440" tIns="45720" rIns="91440" bIns="45720" rtlCol="0">
            <a:normAutofit/>
          </a:bodyPr>
          <a:lstStyle>
            <a:lvl1pPr marL="166416" indent="-166416" algn="l" defTabSz="665665" rtl="0" eaLnBrk="1" latinLnBrk="0" hangingPunct="1">
              <a:lnSpc>
                <a:spcPct val="90000"/>
              </a:lnSpc>
              <a:spcBef>
                <a:spcPts val="728"/>
              </a:spcBef>
              <a:buFont typeface="Arial" panose="020B0604020202020204" pitchFamily="34" charset="0"/>
              <a:buChar char="•"/>
              <a:defRPr sz="2038" kern="1200">
                <a:solidFill>
                  <a:schemeClr val="tx1">
                    <a:lumMod val="65000"/>
                    <a:lumOff val="35000"/>
                  </a:schemeClr>
                </a:solidFill>
                <a:latin typeface="+mn-lt"/>
                <a:ea typeface="+mn-ea"/>
                <a:cs typeface="+mn-cs"/>
              </a:defRPr>
            </a:lvl1pPr>
            <a:lvl2pPr marL="499249" indent="-166416" algn="l" defTabSz="665665" rtl="0" eaLnBrk="1" latinLnBrk="0" hangingPunct="1">
              <a:lnSpc>
                <a:spcPct val="90000"/>
              </a:lnSpc>
              <a:spcBef>
                <a:spcPts val="364"/>
              </a:spcBef>
              <a:buFont typeface="Arial" panose="020B0604020202020204" pitchFamily="34" charset="0"/>
              <a:buChar char="•"/>
              <a:defRPr sz="1747" kern="1200">
                <a:solidFill>
                  <a:schemeClr val="tx1">
                    <a:lumMod val="65000"/>
                    <a:lumOff val="35000"/>
                  </a:schemeClr>
                </a:solidFill>
                <a:latin typeface="+mn-lt"/>
                <a:ea typeface="+mn-ea"/>
                <a:cs typeface="+mn-cs"/>
              </a:defRPr>
            </a:lvl2pPr>
            <a:lvl3pPr marL="832081" indent="-166416" algn="l" defTabSz="665665" rtl="0" eaLnBrk="1" latinLnBrk="0" hangingPunct="1">
              <a:lnSpc>
                <a:spcPct val="90000"/>
              </a:lnSpc>
              <a:spcBef>
                <a:spcPts val="364"/>
              </a:spcBef>
              <a:buFont typeface="Arial" panose="020B0604020202020204" pitchFamily="34" charset="0"/>
              <a:buChar char="•"/>
              <a:defRPr sz="1456" kern="1200">
                <a:solidFill>
                  <a:schemeClr val="tx1">
                    <a:lumMod val="65000"/>
                    <a:lumOff val="35000"/>
                  </a:schemeClr>
                </a:solidFill>
                <a:latin typeface="+mn-lt"/>
                <a:ea typeface="+mn-ea"/>
                <a:cs typeface="+mn-cs"/>
              </a:defRPr>
            </a:lvl3pPr>
            <a:lvl4pPr marL="1164914"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4pPr>
            <a:lvl5pPr marL="1497746"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59650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CE-117C-4110-9E5F-E3175BAB96FA}"/>
              </a:ext>
            </a:extLst>
          </p:cNvPr>
          <p:cNvSpPr>
            <a:spLocks noGrp="1"/>
          </p:cNvSpPr>
          <p:nvPr>
            <p:ph type="title"/>
          </p:nvPr>
        </p:nvSpPr>
        <p:spPr>
          <a:xfrm>
            <a:off x="838200" y="365126"/>
            <a:ext cx="10880834" cy="671274"/>
          </a:xfrm>
        </p:spPr>
        <p:txBody>
          <a:bodyPr>
            <a:normAutofit fontScale="90000"/>
          </a:bodyPr>
          <a:lstStyle/>
          <a:p>
            <a:r>
              <a:rPr lang="en-US" dirty="0"/>
              <a:t>Which Infrastructure to use?</a:t>
            </a:r>
          </a:p>
        </p:txBody>
      </p:sp>
      <p:sp>
        <p:nvSpPr>
          <p:cNvPr id="4" name="Slide Number Placeholder 3">
            <a:extLst>
              <a:ext uri="{FF2B5EF4-FFF2-40B4-BE49-F238E27FC236}">
                <a16:creationId xmlns:a16="http://schemas.microsoft.com/office/drawing/2014/main" id="{222EA956-56C4-47DB-9203-C58832E351BF}"/>
              </a:ext>
            </a:extLst>
          </p:cNvPr>
          <p:cNvSpPr>
            <a:spLocks noGrp="1"/>
          </p:cNvSpPr>
          <p:nvPr>
            <p:ph type="sldNum" sz="quarter" idx="12"/>
          </p:nvPr>
        </p:nvSpPr>
        <p:spPr>
          <a:xfrm>
            <a:off x="8610600" y="6196904"/>
            <a:ext cx="2743200" cy="365125"/>
          </a:xfrm>
        </p:spPr>
        <p:txBody>
          <a:bodyPr/>
          <a:lstStyle/>
          <a:p>
            <a:pPr>
              <a:defRPr/>
            </a:pPr>
            <a:fld id="{336892F5-F7A2-420A-8BF3-D2A2054912B1}" type="slidenum">
              <a:rPr lang="en-US" smtClean="0"/>
              <a:pPr>
                <a:defRPr/>
              </a:pPr>
              <a:t>21</a:t>
            </a:fld>
            <a:endParaRPr lang="en-US"/>
          </a:p>
        </p:txBody>
      </p:sp>
      <p:sp>
        <p:nvSpPr>
          <p:cNvPr id="6" name="Rectangle 5">
            <a:extLst>
              <a:ext uri="{FF2B5EF4-FFF2-40B4-BE49-F238E27FC236}">
                <a16:creationId xmlns:a16="http://schemas.microsoft.com/office/drawing/2014/main" id="{EAEDD60D-3D5F-4518-8AD8-37733F53571F}"/>
              </a:ext>
            </a:extLst>
          </p:cNvPr>
          <p:cNvSpPr/>
          <p:nvPr/>
        </p:nvSpPr>
        <p:spPr>
          <a:xfrm>
            <a:off x="1326740" y="1059777"/>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1326740" y="2065440"/>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p:txBody>
      </p:sp>
      <p:sp>
        <p:nvSpPr>
          <p:cNvPr id="8" name="Rectangle 7">
            <a:extLst>
              <a:ext uri="{FF2B5EF4-FFF2-40B4-BE49-F238E27FC236}">
                <a16:creationId xmlns:a16="http://schemas.microsoft.com/office/drawing/2014/main" id="{3F16AC36-8FD3-41C7-807D-EE82D857C991}"/>
              </a:ext>
            </a:extLst>
          </p:cNvPr>
          <p:cNvSpPr/>
          <p:nvPr/>
        </p:nvSpPr>
        <p:spPr>
          <a:xfrm>
            <a:off x="1326740" y="307110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1326740" y="4076766"/>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10243513" y="964812"/>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a:t>
            </a:r>
            <a:r>
              <a:rPr lang="en-US" dirty="0">
                <a:highlight>
                  <a:srgbClr val="FFFF00"/>
                </a:highlight>
              </a:rPr>
              <a:t>+MHD</a:t>
            </a:r>
          </a:p>
        </p:txBody>
      </p:sp>
      <p:sp>
        <p:nvSpPr>
          <p:cNvPr id="11" name="Oval 10">
            <a:extLst>
              <a:ext uri="{FF2B5EF4-FFF2-40B4-BE49-F238E27FC236}">
                <a16:creationId xmlns:a16="http://schemas.microsoft.com/office/drawing/2014/main" id="{1F420B0C-935D-4883-B2BB-EA361D34C999}"/>
              </a:ext>
            </a:extLst>
          </p:cNvPr>
          <p:cNvSpPr/>
          <p:nvPr/>
        </p:nvSpPr>
        <p:spPr>
          <a:xfrm>
            <a:off x="7635812" y="2015914"/>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XCA </a:t>
            </a:r>
            <a:r>
              <a:rPr lang="en-US" dirty="0">
                <a:highlight>
                  <a:srgbClr val="FFFF00"/>
                </a:highlight>
              </a:rPr>
              <a:t>+MHD</a:t>
            </a:r>
          </a:p>
        </p:txBody>
      </p:sp>
      <p:sp>
        <p:nvSpPr>
          <p:cNvPr id="12" name="Oval 11">
            <a:extLst>
              <a:ext uri="{FF2B5EF4-FFF2-40B4-BE49-F238E27FC236}">
                <a16:creationId xmlns:a16="http://schemas.microsoft.com/office/drawing/2014/main" id="{2FB7BC71-28AE-4C17-8E28-77AEC5471498}"/>
              </a:ext>
            </a:extLst>
          </p:cNvPr>
          <p:cNvSpPr/>
          <p:nvPr/>
        </p:nvSpPr>
        <p:spPr>
          <a:xfrm>
            <a:off x="8244951" y="5380935"/>
            <a:ext cx="1634771" cy="10259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highlight>
                  <a:srgbClr val="FFFF00"/>
                </a:highlight>
              </a:rPr>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2"/>
            <a:endCxn id="7" idx="0"/>
          </p:cNvCxnSpPr>
          <p:nvPr/>
        </p:nvCxnSpPr>
        <p:spPr>
          <a:xfrm>
            <a:off x="2701910" y="1731051"/>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4077080" y="2401077"/>
            <a:ext cx="3558732" cy="7203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65" idx="1"/>
          </p:cNvCxnSpPr>
          <p:nvPr/>
        </p:nvCxnSpPr>
        <p:spPr>
          <a:xfrm>
            <a:off x="4077080" y="3406740"/>
            <a:ext cx="2633576" cy="76413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a:endCxn id="65" idx="1"/>
          </p:cNvCxnSpPr>
          <p:nvPr/>
        </p:nvCxnSpPr>
        <p:spPr>
          <a:xfrm flipV="1">
            <a:off x="4077080" y="4170876"/>
            <a:ext cx="2633576" cy="24152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a:endCxn id="10" idx="2"/>
          </p:cNvCxnSpPr>
          <p:nvPr/>
        </p:nvCxnSpPr>
        <p:spPr>
          <a:xfrm>
            <a:off x="4077080" y="1395414"/>
            <a:ext cx="6166433" cy="265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7" idx="2"/>
            <a:endCxn id="8" idx="0"/>
          </p:cNvCxnSpPr>
          <p:nvPr/>
        </p:nvCxnSpPr>
        <p:spPr>
          <a:xfrm>
            <a:off x="2701910" y="2736714"/>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2701910" y="3742377"/>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2701910" y="4748040"/>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4371980" y="5827774"/>
            <a:ext cx="2750340" cy="67127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endCxn id="12" idx="2"/>
          </p:cNvCxnSpPr>
          <p:nvPr/>
        </p:nvCxnSpPr>
        <p:spPr>
          <a:xfrm flipV="1">
            <a:off x="2701910" y="5893909"/>
            <a:ext cx="5543041" cy="2616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4367487" y="1095635"/>
            <a:ext cx="512641" cy="369332"/>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4356233" y="2096697"/>
            <a:ext cx="51264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4354242" y="3234389"/>
            <a:ext cx="512641" cy="369332"/>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4356232" y="4040143"/>
            <a:ext cx="512641" cy="369332"/>
          </a:xfrm>
          <a:prstGeom prst="rect">
            <a:avLst/>
          </a:prstGeom>
          <a:noFill/>
        </p:spPr>
        <p:txBody>
          <a:bodyPr wrap="none" rtlCol="0">
            <a:spAutoFit/>
          </a:bodyPr>
          <a:lstStyle/>
          <a:p>
            <a:r>
              <a:rPr lang="en-US" dirty="0"/>
              <a:t>YES</a:t>
            </a:r>
          </a:p>
        </p:txBody>
      </p:sp>
      <p:sp>
        <p:nvSpPr>
          <p:cNvPr id="65" name="Rectangle 64">
            <a:extLst>
              <a:ext uri="{FF2B5EF4-FFF2-40B4-BE49-F238E27FC236}">
                <a16:creationId xmlns:a16="http://schemas.microsoft.com/office/drawing/2014/main" id="{D19DF8B5-D942-4A7B-ABF5-463748755EA2}"/>
              </a:ext>
            </a:extLst>
          </p:cNvPr>
          <p:cNvSpPr/>
          <p:nvPr/>
        </p:nvSpPr>
        <p:spPr>
          <a:xfrm>
            <a:off x="6710656" y="383523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Single Community?</a:t>
            </a:r>
          </a:p>
        </p:txBody>
      </p:sp>
      <p:cxnSp>
        <p:nvCxnSpPr>
          <p:cNvPr id="66" name="Straight Arrow Connector 65">
            <a:extLst>
              <a:ext uri="{FF2B5EF4-FFF2-40B4-BE49-F238E27FC236}">
                <a16:creationId xmlns:a16="http://schemas.microsoft.com/office/drawing/2014/main" id="{E290E19F-7B4E-40B4-A2AC-EA537E51ABCB}"/>
              </a:ext>
            </a:extLst>
          </p:cNvPr>
          <p:cNvCxnSpPr>
            <a:cxnSpLocks/>
            <a:stCxn id="65" idx="3"/>
            <a:endCxn id="10" idx="3"/>
          </p:cNvCxnSpPr>
          <p:nvPr/>
        </p:nvCxnSpPr>
        <p:spPr>
          <a:xfrm flipV="1">
            <a:off x="9460996" y="1745301"/>
            <a:ext cx="983383" cy="24255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00E01D-62C1-4A47-8693-7D4E41958F31}"/>
              </a:ext>
            </a:extLst>
          </p:cNvPr>
          <p:cNvCxnSpPr>
            <a:cxnSpLocks/>
            <a:stCxn id="65" idx="0"/>
            <a:endCxn id="11" idx="4"/>
          </p:cNvCxnSpPr>
          <p:nvPr/>
        </p:nvCxnSpPr>
        <p:spPr>
          <a:xfrm flipV="1">
            <a:off x="8085826" y="2930314"/>
            <a:ext cx="235786" cy="90492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72E7452-33D7-425F-A451-AB65BA0ECBCB}"/>
              </a:ext>
            </a:extLst>
          </p:cNvPr>
          <p:cNvSpPr txBox="1"/>
          <p:nvPr/>
        </p:nvSpPr>
        <p:spPr>
          <a:xfrm>
            <a:off x="9547575" y="3713614"/>
            <a:ext cx="512641" cy="369332"/>
          </a:xfrm>
          <a:prstGeom prst="rect">
            <a:avLst/>
          </a:prstGeom>
          <a:noFill/>
        </p:spPr>
        <p:txBody>
          <a:bodyPr wrap="none" rtlCol="0">
            <a:spAutoFit/>
          </a:bodyPr>
          <a:lstStyle/>
          <a:p>
            <a:r>
              <a:rPr lang="en-US" dirty="0"/>
              <a:t>YES</a:t>
            </a:r>
          </a:p>
        </p:txBody>
      </p:sp>
      <p:sp>
        <p:nvSpPr>
          <p:cNvPr id="98" name="TextBox 97">
            <a:extLst>
              <a:ext uri="{FF2B5EF4-FFF2-40B4-BE49-F238E27FC236}">
                <a16:creationId xmlns:a16="http://schemas.microsoft.com/office/drawing/2014/main" id="{94003A2A-80CC-48DB-806B-708B12ADAC09}"/>
              </a:ext>
            </a:extLst>
          </p:cNvPr>
          <p:cNvSpPr txBox="1"/>
          <p:nvPr/>
        </p:nvSpPr>
        <p:spPr>
          <a:xfrm>
            <a:off x="8244952" y="3128565"/>
            <a:ext cx="512641" cy="369332"/>
          </a:xfrm>
          <a:prstGeom prst="rect">
            <a:avLst/>
          </a:prstGeom>
          <a:noFill/>
        </p:spPr>
        <p:txBody>
          <a:bodyPr wrap="square" rtlCol="0">
            <a:spAutoFit/>
          </a:bodyPr>
          <a:lstStyle/>
          <a:p>
            <a:r>
              <a:rPr lang="en-US" dirty="0"/>
              <a:t>NO</a:t>
            </a:r>
          </a:p>
        </p:txBody>
      </p:sp>
      <p:sp>
        <p:nvSpPr>
          <p:cNvPr id="32" name="Slide Number Placeholder 3">
            <a:extLst>
              <a:ext uri="{FF2B5EF4-FFF2-40B4-BE49-F238E27FC236}">
                <a16:creationId xmlns:a16="http://schemas.microsoft.com/office/drawing/2014/main" id="{70CD743C-9692-48CC-B2A9-46AFA6C46D63}"/>
              </a:ext>
            </a:extLst>
          </p:cNvPr>
          <p:cNvSpPr txBox="1">
            <a:spLocks/>
          </p:cNvSpPr>
          <p:nvPr/>
        </p:nvSpPr>
        <p:spPr>
          <a:xfrm>
            <a:off x="8610600" y="53809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6892F5-F7A2-420A-8BF3-D2A2054912B1}" type="slidenum">
              <a:rPr lang="en-US" smtClean="0"/>
              <a:pPr>
                <a:defRPr/>
              </a:pPr>
              <a:t>21</a:t>
            </a:fld>
            <a:endParaRPr lang="en-US"/>
          </a:p>
        </p:txBody>
      </p:sp>
      <p:sp>
        <p:nvSpPr>
          <p:cNvPr id="35" name="Rectangle 34">
            <a:extLst>
              <a:ext uri="{FF2B5EF4-FFF2-40B4-BE49-F238E27FC236}">
                <a16:creationId xmlns:a16="http://schemas.microsoft.com/office/drawing/2014/main" id="{8AE52A65-C009-4FAD-93DC-230A955E103D}"/>
              </a:ext>
            </a:extLst>
          </p:cNvPr>
          <p:cNvSpPr/>
          <p:nvPr/>
        </p:nvSpPr>
        <p:spPr>
          <a:xfrm>
            <a:off x="1326740" y="508242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sp>
        <p:nvSpPr>
          <p:cNvPr id="37" name="TextBox 36">
            <a:extLst>
              <a:ext uri="{FF2B5EF4-FFF2-40B4-BE49-F238E27FC236}">
                <a16:creationId xmlns:a16="http://schemas.microsoft.com/office/drawing/2014/main" id="{14B10319-E63C-47DA-B68F-43290D7260C4}"/>
              </a:ext>
            </a:extLst>
          </p:cNvPr>
          <p:cNvSpPr txBox="1"/>
          <p:nvPr/>
        </p:nvSpPr>
        <p:spPr>
          <a:xfrm>
            <a:off x="4361469" y="4980593"/>
            <a:ext cx="512641" cy="369332"/>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p:cNvCxnSpPr>
          <p:nvPr/>
        </p:nvCxnSpPr>
        <p:spPr>
          <a:xfrm>
            <a:off x="2701910" y="5753703"/>
            <a:ext cx="0" cy="409708"/>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stCxn id="35" idx="3"/>
            <a:endCxn id="65" idx="2"/>
          </p:cNvCxnSpPr>
          <p:nvPr/>
        </p:nvCxnSpPr>
        <p:spPr>
          <a:xfrm flipV="1">
            <a:off x="4077080" y="4506513"/>
            <a:ext cx="4008746" cy="911553"/>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1600077"/>
      </p:ext>
    </p:extLst>
  </p:cSld>
  <p:clrMapOvr>
    <a:masterClrMapping/>
  </p:clrMapOvr>
  <mc:AlternateContent xmlns:mc="http://schemas.openxmlformats.org/markup-compatibility/2006">
    <mc:Choice xmlns:p14="http://schemas.microsoft.com/office/powerpoint/2010/main" Requires="p14">
      <p:transition spd="slow" p14:dur="2000" advTm="70413"/>
    </mc:Choice>
    <mc:Fallback>
      <p:transition spd="slow" advTm="7041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2EBAC-11BB-4E40-BCFE-FD07DD41EA25}"/>
              </a:ext>
            </a:extLst>
          </p:cNvPr>
          <p:cNvSpPr>
            <a:spLocks noGrp="1"/>
          </p:cNvSpPr>
          <p:nvPr>
            <p:ph type="title"/>
          </p:nvPr>
        </p:nvSpPr>
        <p:spPr/>
        <p:txBody>
          <a:bodyPr>
            <a:normAutofit/>
          </a:bodyPr>
          <a:lstStyle/>
          <a:p>
            <a:r>
              <a:rPr lang="en-US" dirty="0"/>
              <a:t>Decomposed Documents </a:t>
            </a:r>
            <a:r>
              <a:rPr lang="en-US" dirty="0">
                <a:sym typeface="Wingdings" panose="05000000000000000000" pitchFamily="2" charset="2"/>
              </a:rPr>
              <a:t></a:t>
            </a:r>
            <a:br>
              <a:rPr lang="en-US">
                <a:sym typeface="Wingdings" panose="05000000000000000000" pitchFamily="2" charset="2"/>
              </a:rPr>
            </a:br>
            <a:r>
              <a:rPr lang="en-US">
                <a:sym typeface="Wingdings" panose="05000000000000000000" pitchFamily="2" charset="2"/>
              </a:rPr>
              <a:t>	</a:t>
            </a:r>
            <a:r>
              <a:rPr lang="en-US"/>
              <a:t>Consuming </a:t>
            </a:r>
            <a:r>
              <a:rPr lang="en-US" dirty="0"/>
              <a:t>Resources</a:t>
            </a:r>
          </a:p>
        </p:txBody>
      </p:sp>
      <p:sp>
        <p:nvSpPr>
          <p:cNvPr id="6" name="Text Placeholder 5">
            <a:extLst>
              <a:ext uri="{FF2B5EF4-FFF2-40B4-BE49-F238E27FC236}">
                <a16:creationId xmlns:a16="http://schemas.microsoft.com/office/drawing/2014/main" id="{16202142-53A8-4183-9D97-5EED223FCB9F}"/>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936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6B1-3D3E-4EED-A2F5-56E9186C7743}"/>
              </a:ext>
            </a:extLst>
          </p:cNvPr>
          <p:cNvSpPr>
            <a:spLocks noGrp="1"/>
          </p:cNvSpPr>
          <p:nvPr>
            <p:ph type="title"/>
          </p:nvPr>
        </p:nvSpPr>
        <p:spPr/>
        <p:txBody>
          <a:bodyPr/>
          <a:lstStyle/>
          <a:p>
            <a:r>
              <a:rPr lang="en-US" dirty="0"/>
              <a:t>Consuming Documents is hard</a:t>
            </a:r>
          </a:p>
        </p:txBody>
      </p:sp>
      <p:sp>
        <p:nvSpPr>
          <p:cNvPr id="3" name="Content Placeholder 2">
            <a:extLst>
              <a:ext uri="{FF2B5EF4-FFF2-40B4-BE49-F238E27FC236}">
                <a16:creationId xmlns:a16="http://schemas.microsoft.com/office/drawing/2014/main" id="{0FB522A7-5420-44E5-B9AD-C80C4C78AD04}"/>
              </a:ext>
            </a:extLst>
          </p:cNvPr>
          <p:cNvSpPr>
            <a:spLocks noGrp="1"/>
          </p:cNvSpPr>
          <p:nvPr>
            <p:ph idx="1"/>
          </p:nvPr>
        </p:nvSpPr>
        <p:spPr>
          <a:xfrm>
            <a:off x="838200" y="1825624"/>
            <a:ext cx="11014494" cy="4667251"/>
          </a:xfrm>
        </p:spPr>
        <p:txBody>
          <a:bodyPr>
            <a:normAutofit/>
          </a:bodyPr>
          <a:lstStyle/>
          <a:p>
            <a:pPr marL="0" indent="0">
              <a:buNone/>
            </a:pPr>
            <a:r>
              <a:rPr lang="en-US" sz="2000" dirty="0"/>
              <a:t>MHD eliminates the need to understand SOAP and </a:t>
            </a:r>
            <a:r>
              <a:rPr lang="en-US" sz="2000" dirty="0" err="1"/>
              <a:t>ebXML</a:t>
            </a:r>
            <a:r>
              <a:rPr lang="en-US" sz="2000" dirty="0"/>
              <a:t>. It enable API use of JSON or simple XML.</a:t>
            </a:r>
          </a:p>
          <a:p>
            <a:pPr marL="0" indent="0">
              <a:buNone/>
            </a:pPr>
            <a:endParaRPr lang="en-US" sz="2000" dirty="0"/>
          </a:p>
          <a:p>
            <a:pPr marL="0" indent="0">
              <a:buNone/>
            </a:pPr>
            <a:r>
              <a:rPr lang="en-US" sz="2000" b="1" dirty="0"/>
              <a:t>But Document content and format is not changed</a:t>
            </a:r>
          </a:p>
          <a:p>
            <a:r>
              <a:rPr lang="en-US" sz="2000" dirty="0"/>
              <a:t>They are various formats (PDF, DICOM, CDA, CCR, </a:t>
            </a:r>
            <a:r>
              <a:rPr lang="en-US" sz="2000" dirty="0" err="1"/>
              <a:t>etc</a:t>
            </a:r>
            <a:r>
              <a:rPr lang="en-US" sz="2000" dirty="0"/>
              <a:t>)</a:t>
            </a:r>
          </a:p>
          <a:p>
            <a:pPr lvl="1"/>
            <a:r>
              <a:rPr lang="en-US" sz="2000" dirty="0"/>
              <a:t>CDA XML is not simple XML</a:t>
            </a:r>
          </a:p>
          <a:p>
            <a:pPr marL="0" indent="0">
              <a:buNone/>
            </a:pPr>
            <a:r>
              <a:rPr lang="en-US" sz="2000" b="1" dirty="0"/>
              <a:t>Better</a:t>
            </a:r>
          </a:p>
          <a:p>
            <a:r>
              <a:rPr lang="en-US" sz="2000" dirty="0"/>
              <a:t>Consume FHIR Resources (Observation, </a:t>
            </a:r>
            <a:r>
              <a:rPr lang="en-US" sz="2000" dirty="0" err="1"/>
              <a:t>AllergyIntolarance</a:t>
            </a:r>
            <a:r>
              <a:rPr lang="en-US" sz="2000" dirty="0"/>
              <a:t>, Immunization, Medication, </a:t>
            </a:r>
            <a:r>
              <a:rPr lang="en-US" sz="2000" dirty="0" err="1"/>
              <a:t>etc</a:t>
            </a:r>
            <a:r>
              <a:rPr lang="en-US" sz="2000" dirty="0"/>
              <a:t>)</a:t>
            </a:r>
          </a:p>
          <a:p>
            <a:pPr marL="0" indent="0">
              <a:buNone/>
            </a:pPr>
            <a:r>
              <a:rPr lang="en-US" sz="2000" b="1" dirty="0"/>
              <a:t>Yet</a:t>
            </a:r>
          </a:p>
          <a:p>
            <a:r>
              <a:rPr lang="en-US" sz="2000" dirty="0"/>
              <a:t>Use of data will eventually need to know the integrity and authenticity of the data</a:t>
            </a:r>
          </a:p>
          <a:p>
            <a:r>
              <a:rPr lang="en-US" sz="2000" dirty="0"/>
              <a:t>Clinicians using Apps will need to reference the source and thus clinical context of data element</a:t>
            </a:r>
          </a:p>
          <a:p>
            <a:pPr marL="0" indent="0">
              <a:buNone/>
            </a:pPr>
            <a:r>
              <a:rPr lang="en-US" sz="2000" dirty="0"/>
              <a:t>Note: MHD Retrieve Document could support service that converts the original document to FHIR-Document</a:t>
            </a:r>
          </a:p>
        </p:txBody>
      </p:sp>
    </p:spTree>
    <p:extLst>
      <p:ext uri="{BB962C8B-B14F-4D97-AF65-F5344CB8AC3E}">
        <p14:creationId xmlns:p14="http://schemas.microsoft.com/office/powerpoint/2010/main" val="286887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for Existing Data for Mobile (QEDm)</a:t>
            </a:r>
          </a:p>
        </p:txBody>
      </p:sp>
      <p:sp>
        <p:nvSpPr>
          <p:cNvPr id="4" name="Content Placeholder 3"/>
          <p:cNvSpPr>
            <a:spLocks noGrp="1"/>
          </p:cNvSpPr>
          <p:nvPr>
            <p:ph sz="half" idx="1"/>
          </p:nvPr>
        </p:nvSpPr>
        <p:spPr/>
        <p:txBody>
          <a:bodyPr>
            <a:noAutofit/>
          </a:bodyPr>
          <a:lstStyle/>
          <a:p>
            <a:r>
              <a:rPr lang="en-US" dirty="0"/>
              <a:t>Supports queries for clinical data elements by making the information widely available to other systems within and across enterprises</a:t>
            </a:r>
          </a:p>
          <a:p>
            <a:r>
              <a:rPr lang="en-US" dirty="0"/>
              <a:t>Aimed at class of systems that are resource- and platform-constrained (e.g., tablets, smartphones, and embedded devices including home-health devices)</a:t>
            </a:r>
          </a:p>
        </p:txBody>
      </p:sp>
      <p:sp>
        <p:nvSpPr>
          <p:cNvPr id="7" name="Text Placeholder 6"/>
          <p:cNvSpPr>
            <a:spLocks noGrp="1"/>
          </p:cNvSpPr>
          <p:nvPr>
            <p:ph sz="half" idx="2"/>
          </p:nvPr>
        </p:nvSpPr>
        <p:spPr/>
        <p:txBody>
          <a:bodyPr>
            <a:normAutofit fontScale="62500" lnSpcReduction="20000"/>
          </a:bodyPr>
          <a:lstStyle/>
          <a:p>
            <a:r>
              <a:rPr lang="en-US" dirty="0">
                <a:solidFill>
                  <a:schemeClr val="tx1">
                    <a:lumMod val="65000"/>
                    <a:lumOff val="35000"/>
                  </a:schemeClr>
                </a:solidFill>
              </a:rPr>
              <a:t>Observation, </a:t>
            </a:r>
          </a:p>
          <a:p>
            <a:r>
              <a:rPr lang="en-US" dirty="0" err="1">
                <a:solidFill>
                  <a:schemeClr val="tx1">
                    <a:lumMod val="65000"/>
                    <a:lumOff val="35000"/>
                  </a:schemeClr>
                </a:solidFill>
              </a:rPr>
              <a:t>AllergyIntolerance</a:t>
            </a:r>
            <a:r>
              <a:rPr lang="en-US" dirty="0">
                <a:solidFill>
                  <a:schemeClr val="tx1">
                    <a:lumMod val="65000"/>
                    <a:lumOff val="35000"/>
                  </a:schemeClr>
                </a:solidFill>
              </a:rPr>
              <a:t>, </a:t>
            </a:r>
          </a:p>
          <a:p>
            <a:r>
              <a:rPr lang="en-US" dirty="0">
                <a:solidFill>
                  <a:schemeClr val="tx1">
                    <a:lumMod val="65000"/>
                    <a:lumOff val="35000"/>
                  </a:schemeClr>
                </a:solidFill>
              </a:rPr>
              <a:t>Condition, </a:t>
            </a:r>
          </a:p>
          <a:p>
            <a:r>
              <a:rPr lang="en-US" dirty="0" err="1">
                <a:solidFill>
                  <a:schemeClr val="tx1">
                    <a:lumMod val="65000"/>
                    <a:lumOff val="35000"/>
                  </a:schemeClr>
                </a:solidFill>
              </a:rPr>
              <a:t>DiagnosticReport</a:t>
            </a:r>
            <a:r>
              <a:rPr lang="en-US" dirty="0">
                <a:solidFill>
                  <a:schemeClr val="tx1">
                    <a:lumMod val="65000"/>
                    <a:lumOff val="35000"/>
                  </a:schemeClr>
                </a:solidFill>
              </a:rPr>
              <a:t>, </a:t>
            </a:r>
          </a:p>
          <a:p>
            <a:r>
              <a:rPr lang="en-US" dirty="0">
                <a:solidFill>
                  <a:schemeClr val="tx1">
                    <a:lumMod val="65000"/>
                    <a:lumOff val="35000"/>
                  </a:schemeClr>
                </a:solidFill>
              </a:rPr>
              <a:t>Medication, </a:t>
            </a:r>
          </a:p>
          <a:p>
            <a:r>
              <a:rPr lang="en-US" dirty="0" err="1">
                <a:solidFill>
                  <a:schemeClr val="tx1">
                    <a:lumMod val="65000"/>
                    <a:lumOff val="35000"/>
                  </a:schemeClr>
                </a:solidFill>
              </a:rPr>
              <a:t>MedicationStatement</a:t>
            </a:r>
            <a:r>
              <a:rPr lang="en-US" dirty="0">
                <a:solidFill>
                  <a:schemeClr val="tx1">
                    <a:lumMod val="65000"/>
                    <a:lumOff val="35000"/>
                  </a:schemeClr>
                </a:solidFill>
              </a:rPr>
              <a:t>, </a:t>
            </a:r>
          </a:p>
          <a:p>
            <a:r>
              <a:rPr lang="en-US" dirty="0" err="1">
                <a:solidFill>
                  <a:schemeClr val="tx1">
                    <a:lumMod val="65000"/>
                    <a:lumOff val="35000"/>
                  </a:schemeClr>
                </a:solidFill>
              </a:rPr>
              <a:t>MedicationRequest</a:t>
            </a:r>
            <a:r>
              <a:rPr lang="en-US" dirty="0">
                <a:solidFill>
                  <a:schemeClr val="tx1">
                    <a:lumMod val="65000"/>
                    <a:lumOff val="35000"/>
                  </a:schemeClr>
                </a:solidFill>
              </a:rPr>
              <a:t>, </a:t>
            </a:r>
          </a:p>
          <a:p>
            <a:r>
              <a:rPr lang="en-US" dirty="0">
                <a:solidFill>
                  <a:schemeClr val="tx1">
                    <a:lumMod val="65000"/>
                    <a:lumOff val="35000"/>
                  </a:schemeClr>
                </a:solidFill>
              </a:rPr>
              <a:t>Immunization, </a:t>
            </a:r>
          </a:p>
          <a:p>
            <a:r>
              <a:rPr lang="en-US" dirty="0">
                <a:solidFill>
                  <a:schemeClr val="tx1">
                    <a:lumMod val="65000"/>
                    <a:lumOff val="35000"/>
                  </a:schemeClr>
                </a:solidFill>
              </a:rPr>
              <a:t>Procedure, </a:t>
            </a:r>
          </a:p>
          <a:p>
            <a:r>
              <a:rPr lang="en-US" dirty="0">
                <a:solidFill>
                  <a:schemeClr val="tx1">
                    <a:lumMod val="65000"/>
                    <a:lumOff val="35000"/>
                  </a:schemeClr>
                </a:solidFill>
              </a:rPr>
              <a:t>Encounter, </a:t>
            </a:r>
          </a:p>
          <a:p>
            <a:r>
              <a:rPr lang="en-US" dirty="0">
                <a:solidFill>
                  <a:schemeClr val="tx1">
                    <a:lumMod val="65000"/>
                    <a:lumOff val="35000"/>
                  </a:schemeClr>
                </a:solidFill>
              </a:rPr>
              <a:t>Provenance, </a:t>
            </a:r>
          </a:p>
          <a:p>
            <a:r>
              <a:rPr lang="en-US" dirty="0">
                <a:solidFill>
                  <a:schemeClr val="tx1">
                    <a:lumMod val="65000"/>
                    <a:lumOff val="35000"/>
                  </a:schemeClr>
                </a:solidFill>
              </a:rPr>
              <a:t>OperationOutcome, </a:t>
            </a:r>
          </a:p>
          <a:p>
            <a:r>
              <a:rPr lang="en-US" dirty="0">
                <a:solidFill>
                  <a:schemeClr val="tx1">
                    <a:lumMod val="65000"/>
                    <a:lumOff val="35000"/>
                  </a:schemeClr>
                </a:solidFill>
              </a:rPr>
              <a:t>Bundle</a:t>
            </a:r>
          </a:p>
        </p:txBody>
      </p:sp>
    </p:spTree>
    <p:extLst>
      <p:ext uri="{BB962C8B-B14F-4D97-AF65-F5344CB8AC3E}">
        <p14:creationId xmlns:p14="http://schemas.microsoft.com/office/powerpoint/2010/main" val="275430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MXDE Picture.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57083" y="0"/>
            <a:ext cx="3834917" cy="5265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2800" dirty="0"/>
              <a:t>Mobile Cross-Enterprise Document Data Element Extraction </a:t>
            </a:r>
            <a:br>
              <a:rPr lang="en-US" sz="2800" dirty="0"/>
            </a:br>
            <a:r>
              <a:rPr lang="en-US" sz="2800" dirty="0"/>
              <a:t>(mXDE)</a:t>
            </a:r>
          </a:p>
        </p:txBody>
      </p:sp>
      <p:sp>
        <p:nvSpPr>
          <p:cNvPr id="17" name="Content Placeholder 16"/>
          <p:cNvSpPr>
            <a:spLocks noGrp="1"/>
          </p:cNvSpPr>
          <p:nvPr>
            <p:ph idx="1"/>
          </p:nvPr>
        </p:nvSpPr>
        <p:spPr>
          <a:xfrm>
            <a:off x="838200" y="1825625"/>
            <a:ext cx="7612117" cy="4351338"/>
          </a:xfrm>
        </p:spPr>
        <p:txBody>
          <a:bodyPr>
            <a:normAutofit/>
          </a:bodyPr>
          <a:lstStyle/>
          <a:p>
            <a:r>
              <a:rPr lang="en-US" sz="2800" dirty="0"/>
              <a:t>Provides means to access data elements extracted from shared structured documents</a:t>
            </a:r>
          </a:p>
          <a:p>
            <a:r>
              <a:rPr lang="en-US" sz="2800" dirty="0"/>
              <a:t>Enables the deployment of health data exchange infrastructures where fine-grained access to health data coexists and complements the sharing of coarse-grained documents and the fine-grained data elements they contain</a:t>
            </a:r>
          </a:p>
          <a:p>
            <a:endParaRPr lang="en-US" sz="2800" dirty="0"/>
          </a:p>
        </p:txBody>
      </p:sp>
      <p:sp>
        <p:nvSpPr>
          <p:cNvPr id="18" name="Text Placeholder 17"/>
          <p:cNvSpPr>
            <a:spLocks noGrp="1"/>
          </p:cNvSpPr>
          <p:nvPr>
            <p:ph type="body" sz="quarter" idx="4294967295"/>
          </p:nvPr>
        </p:nvSpPr>
        <p:spPr>
          <a:xfrm>
            <a:off x="0" y="6607175"/>
            <a:ext cx="10950575" cy="258763"/>
          </a:xfrm>
        </p:spPr>
        <p:txBody>
          <a:bodyPr>
            <a:normAutofit fontScale="47500" lnSpcReduction="20000"/>
          </a:bodyPr>
          <a:lstStyle/>
          <a:p>
            <a:r>
              <a:rPr lang="en-US" dirty="0"/>
              <a:t>Source: </a:t>
            </a:r>
            <a:r>
              <a:rPr lang="en-US" dirty="0">
                <a:hlinkClick r:id="rId3"/>
              </a:rPr>
              <a:t>https://wiki.ihe.net/index.php/Mobile_Cross-Enterprise_Document_Data_Element_Extraction</a:t>
            </a:r>
            <a:r>
              <a:rPr lang="en-US" dirty="0"/>
              <a:t> </a:t>
            </a:r>
          </a:p>
        </p:txBody>
      </p:sp>
      <p:sp>
        <p:nvSpPr>
          <p:cNvPr id="10" name="Text Placeholder 9"/>
          <p:cNvSpPr>
            <a:spLocks noGrp="1"/>
          </p:cNvSpPr>
          <p:nvPr>
            <p:ph type="body" sz="quarter" idx="4294967295"/>
          </p:nvPr>
        </p:nvSpPr>
        <p:spPr>
          <a:xfrm>
            <a:off x="10199688" y="5762625"/>
            <a:ext cx="1992312" cy="685800"/>
          </a:xfrm>
        </p:spPr>
        <p:txBody>
          <a:bodyPr>
            <a:normAutofit fontScale="32500" lnSpcReduction="20000"/>
          </a:bodyPr>
          <a:lstStyle/>
          <a:p>
            <a:pPr marL="0" indent="0">
              <a:buNone/>
            </a:pPr>
            <a:r>
              <a:rPr lang="en-US" dirty="0"/>
              <a:t>Observation, </a:t>
            </a:r>
            <a:r>
              <a:rPr lang="en-US" dirty="0" err="1"/>
              <a:t>AllergyIntolerance</a:t>
            </a:r>
            <a:r>
              <a:rPr lang="en-US" dirty="0"/>
              <a:t>, Condition, </a:t>
            </a:r>
            <a:r>
              <a:rPr lang="en-US" dirty="0" err="1"/>
              <a:t>DiagnosticReport</a:t>
            </a:r>
            <a:r>
              <a:rPr lang="en-US" dirty="0"/>
              <a:t>, Medication, </a:t>
            </a:r>
            <a:r>
              <a:rPr lang="en-US" dirty="0" err="1"/>
              <a:t>MedicationStatement</a:t>
            </a:r>
            <a:r>
              <a:rPr lang="en-US" dirty="0"/>
              <a:t>, </a:t>
            </a:r>
            <a:r>
              <a:rPr lang="en-US" dirty="0" err="1"/>
              <a:t>MedicationRequest</a:t>
            </a:r>
            <a:r>
              <a:rPr lang="en-US" dirty="0"/>
              <a:t>, Immunization, Procedure, Encounter, Provenance, OperationOutcome, Bundle</a:t>
            </a:r>
          </a:p>
          <a:p>
            <a:pPr marL="0" indent="0">
              <a:buNone/>
            </a:pPr>
            <a:endParaRPr lang="en-US" dirty="0"/>
          </a:p>
        </p:txBody>
      </p:sp>
    </p:spTree>
    <p:extLst>
      <p:ext uri="{BB962C8B-B14F-4D97-AF65-F5344CB8AC3E}">
        <p14:creationId xmlns:p14="http://schemas.microsoft.com/office/powerpoint/2010/main" val="43593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 Summary</a:t>
            </a:r>
          </a:p>
          <a:p>
            <a:pPr algn="ctr"/>
            <a:endParaRPr lang="en-US"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a:t>
            </a:r>
          </a:p>
          <a:p>
            <a:pPr algn="ctr"/>
            <a:r>
              <a:rPr lang="en-US"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a:t>Summary</a:t>
            </a:r>
          </a:p>
          <a:p>
            <a:pPr algn="ctr"/>
            <a:r>
              <a:rPr lang="en-US"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a:t>
            </a:r>
            <a:r>
              <a:rPr lang="en-US" dirty="0"/>
              <a:t>…</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Observation</a:t>
              </a:r>
            </a:p>
            <a:p>
              <a:pPr marL="285750" indent="-285750">
                <a:buFont typeface="Arial" panose="020B0604020202020204" pitchFamily="34" charset="0"/>
                <a:buChar char="•"/>
              </a:pPr>
              <a:r>
                <a:rPr lang="en-US" dirty="0" err="1"/>
                <a:t>Obs</a:t>
              </a:r>
              <a:r>
                <a:rPr lang="en-US" dirty="0"/>
                <a:t> 1</a:t>
              </a:r>
            </a:p>
            <a:p>
              <a:pPr marL="285750" indent="-285750">
                <a:buFont typeface="Arial" panose="020B0604020202020204" pitchFamily="34" charset="0"/>
                <a:buChar char="•"/>
              </a:pPr>
              <a:r>
                <a:rPr lang="en-US" dirty="0" err="1"/>
                <a:t>Obs</a:t>
              </a:r>
              <a:r>
                <a:rPr lang="en-US" dirty="0"/>
                <a:t> 2</a:t>
              </a:r>
            </a:p>
            <a:p>
              <a:pPr marL="285750" indent="-285750">
                <a:buFont typeface="Arial" panose="020B0604020202020204" pitchFamily="34" charset="0"/>
                <a:buChar char="•"/>
              </a:pPr>
              <a:r>
                <a:rPr lang="en-US" dirty="0" err="1"/>
                <a:t>Obs</a:t>
              </a:r>
              <a:r>
                <a:rPr lang="en-US"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Allergy</a:t>
              </a:r>
            </a:p>
            <a:p>
              <a:pPr marL="285750" indent="-285750">
                <a:buFont typeface="Arial" panose="020B0604020202020204" pitchFamily="34" charset="0"/>
                <a:buChar char="•"/>
              </a:pPr>
              <a:r>
                <a:rPr lang="en-US" dirty="0"/>
                <a:t>Al 1</a:t>
              </a:r>
            </a:p>
            <a:p>
              <a:pPr marL="285750" indent="-285750">
                <a:buFont typeface="Arial" panose="020B0604020202020204" pitchFamily="34" charset="0"/>
                <a:buChar char="•"/>
              </a:pPr>
              <a:r>
                <a:rPr lang="en-US" dirty="0"/>
                <a:t>Al 2</a:t>
              </a:r>
            </a:p>
            <a:p>
              <a:pPr marL="285750" indent="-285750">
                <a:buFont typeface="Arial" panose="020B0604020202020204" pitchFamily="34" charset="0"/>
                <a:buChar char="•"/>
              </a:pPr>
              <a:r>
                <a:rPr lang="en-US"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Medication</a:t>
              </a:r>
            </a:p>
            <a:p>
              <a:pPr marL="285750" indent="-285750">
                <a:buFont typeface="Arial" panose="020B0604020202020204" pitchFamily="34" charset="0"/>
                <a:buChar char="•"/>
              </a:pPr>
              <a:r>
                <a:rPr lang="en-US" dirty="0"/>
                <a:t>Med 1</a:t>
              </a:r>
            </a:p>
            <a:p>
              <a:pPr marL="285750" indent="-285750">
                <a:buFont typeface="Arial" panose="020B0604020202020204" pitchFamily="34" charset="0"/>
                <a:buChar char="•"/>
              </a:pPr>
              <a:r>
                <a:rPr lang="en-US" dirty="0"/>
                <a:t>Med 2</a:t>
              </a:r>
            </a:p>
            <a:p>
              <a:pPr marL="285750" indent="-285750">
                <a:buFont typeface="Arial" panose="020B0604020202020204" pitchFamily="34" charset="0"/>
                <a:buChar char="•"/>
              </a:pPr>
              <a:r>
                <a:rPr lang="en-US"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Immunization</a:t>
              </a:r>
            </a:p>
            <a:p>
              <a:pPr marL="285750" indent="-285750">
                <a:buFont typeface="Arial" panose="020B0604020202020204" pitchFamily="34" charset="0"/>
                <a:buChar char="•"/>
              </a:pPr>
              <a:r>
                <a:rPr lang="en-US" dirty="0" err="1"/>
                <a:t>Imm</a:t>
              </a:r>
              <a:r>
                <a:rPr lang="en-US" dirty="0"/>
                <a:t> 1</a:t>
              </a:r>
            </a:p>
            <a:p>
              <a:pPr marL="285750" indent="-285750">
                <a:buFont typeface="Arial" panose="020B0604020202020204" pitchFamily="34" charset="0"/>
                <a:buChar char="•"/>
              </a:pPr>
              <a:r>
                <a:rPr lang="en-US" dirty="0" err="1"/>
                <a:t>Imm</a:t>
              </a:r>
              <a:r>
                <a:rPr lang="en-US" dirty="0"/>
                <a:t> 2</a:t>
              </a:r>
            </a:p>
            <a:p>
              <a:pPr marL="285750" indent="-285750">
                <a:buFont typeface="Arial" panose="020B0604020202020204" pitchFamily="34" charset="0"/>
                <a:buChar char="•"/>
              </a:pPr>
              <a:r>
                <a:rPr lang="en-US" dirty="0" err="1"/>
                <a:t>Imm</a:t>
              </a:r>
              <a:r>
                <a:rPr lang="en-US"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Provenance</a:t>
              </a:r>
            </a:p>
            <a:p>
              <a:pPr marL="285750" indent="-285750">
                <a:buFont typeface="Arial" panose="020B0604020202020204" pitchFamily="34" charset="0"/>
                <a:buChar char="•"/>
              </a:pPr>
              <a:r>
                <a:rPr lang="en-US" dirty="0">
                  <a:solidFill>
                    <a:schemeClr val="tx1"/>
                  </a:solidFill>
                </a:rPr>
                <a:t>Prov 1</a:t>
              </a:r>
            </a:p>
            <a:p>
              <a:pPr marL="285750" indent="-285750">
                <a:buFont typeface="Arial" panose="020B0604020202020204" pitchFamily="34" charset="0"/>
                <a:buChar char="•"/>
              </a:pPr>
              <a:r>
                <a:rPr lang="en-US" dirty="0">
                  <a:solidFill>
                    <a:schemeClr val="tx1"/>
                  </a:solidFill>
                </a:rPr>
                <a:t>Prov 2</a:t>
              </a:r>
            </a:p>
            <a:p>
              <a:pPr marL="285750" indent="-285750">
                <a:buFont typeface="Arial" panose="020B0604020202020204" pitchFamily="34" charset="0"/>
                <a:buChar char="•"/>
              </a:pPr>
              <a:r>
                <a:rPr lang="en-US"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075F-387B-46F4-BB36-C0913C94AFF1}"/>
              </a:ext>
            </a:extLst>
          </p:cNvPr>
          <p:cNvSpPr>
            <a:spLocks noGrp="1"/>
          </p:cNvSpPr>
          <p:nvPr>
            <p:ph type="title"/>
          </p:nvPr>
        </p:nvSpPr>
        <p:spPr/>
        <p:txBody>
          <a:bodyPr/>
          <a:lstStyle/>
          <a:p>
            <a:r>
              <a:rPr lang="en-US" dirty="0"/>
              <a:t>Using Provenance</a:t>
            </a:r>
          </a:p>
        </p:txBody>
      </p:sp>
      <p:sp>
        <p:nvSpPr>
          <p:cNvPr id="3" name="Content Placeholder 2">
            <a:extLst>
              <a:ext uri="{FF2B5EF4-FFF2-40B4-BE49-F238E27FC236}">
                <a16:creationId xmlns:a16="http://schemas.microsoft.com/office/drawing/2014/main" id="{BF9970C9-D0EA-4236-992A-55A8BA8028E9}"/>
              </a:ext>
            </a:extLst>
          </p:cNvPr>
          <p:cNvSpPr>
            <a:spLocks noGrp="1"/>
          </p:cNvSpPr>
          <p:nvPr>
            <p:ph idx="1"/>
          </p:nvPr>
        </p:nvSpPr>
        <p:spPr/>
        <p:txBody>
          <a:bodyPr>
            <a:normAutofit fontScale="92500" lnSpcReduction="20000"/>
          </a:bodyPr>
          <a:lstStyle/>
          <a:p>
            <a:r>
              <a:rPr lang="en-US" sz="2800" dirty="0"/>
              <a:t>Determine how often the issue is referenced (1 document vs all)</a:t>
            </a:r>
          </a:p>
          <a:p>
            <a:r>
              <a:rPr lang="en-US" sz="2800" dirty="0"/>
              <a:t>Determine who has published the issue</a:t>
            </a:r>
          </a:p>
          <a:p>
            <a:r>
              <a:rPr lang="en-US" sz="2800" dirty="0"/>
              <a:t>Pull the metadata -- DocumentReference</a:t>
            </a:r>
          </a:p>
          <a:p>
            <a:r>
              <a:rPr lang="en-US" sz="2800" dirty="0"/>
              <a:t>Pull the Document</a:t>
            </a:r>
          </a:p>
          <a:p>
            <a:r>
              <a:rPr lang="en-US" sz="2800" dirty="0"/>
              <a:t>Model for Provenance</a:t>
            </a:r>
          </a:p>
          <a:p>
            <a:pPr lvl="1"/>
            <a:r>
              <a:rPr lang="en-US" sz="2000" dirty="0"/>
              <a:t>One Provenance for each Document</a:t>
            </a:r>
          </a:p>
          <a:p>
            <a:pPr lvl="1"/>
            <a:r>
              <a:rPr lang="en-US" sz="2000" dirty="0"/>
              <a:t>Where a data Resource came from many documents, it will have many </a:t>
            </a:r>
            <a:r>
              <a:rPr lang="en-US" sz="2000" dirty="0" err="1"/>
              <a:t>Provenance.target</a:t>
            </a:r>
            <a:r>
              <a:rPr lang="en-US" sz="2000" dirty="0"/>
              <a:t> pointing at it</a:t>
            </a:r>
          </a:p>
          <a:p>
            <a:pPr lvl="1"/>
            <a:r>
              <a:rPr lang="en-US" sz="2000" b="1" dirty="0" err="1"/>
              <a:t>Provenance.target</a:t>
            </a:r>
            <a:r>
              <a:rPr lang="en-US" sz="2000" b="1" dirty="0"/>
              <a:t> </a:t>
            </a:r>
            <a:r>
              <a:rPr lang="en-US" sz="2000" dirty="0">
                <a:sym typeface="Wingdings" panose="05000000000000000000" pitchFamily="2" charset="2"/>
              </a:rPr>
              <a:t> 1..* Resources (the resources that came from this document)</a:t>
            </a:r>
          </a:p>
          <a:p>
            <a:pPr lvl="1"/>
            <a:r>
              <a:rPr lang="en-US" sz="2000" b="1" dirty="0" err="1">
                <a:sym typeface="Wingdings" panose="05000000000000000000" pitchFamily="2" charset="2"/>
              </a:rPr>
              <a:t>Provenance.recorded</a:t>
            </a:r>
            <a:r>
              <a:rPr lang="en-US" sz="2000" b="1" dirty="0">
                <a:sym typeface="Wingdings" panose="05000000000000000000" pitchFamily="2" charset="2"/>
              </a:rPr>
              <a:t> </a:t>
            </a:r>
            <a:r>
              <a:rPr lang="en-US" sz="2000" dirty="0">
                <a:sym typeface="Wingdings" panose="05000000000000000000" pitchFamily="2" charset="2"/>
              </a:rPr>
              <a:t> when the decomposition happened (might inform cache)</a:t>
            </a:r>
          </a:p>
          <a:p>
            <a:pPr lvl="1"/>
            <a:r>
              <a:rPr lang="en-US" sz="2000" b="1" dirty="0" err="1">
                <a:sym typeface="Wingdings" panose="05000000000000000000" pitchFamily="2" charset="2"/>
              </a:rPr>
              <a:t>Provenance.policy</a:t>
            </a:r>
            <a:r>
              <a:rPr lang="en-US" sz="2000" b="1" dirty="0">
                <a:sym typeface="Wingdings" panose="05000000000000000000" pitchFamily="2" charset="2"/>
              </a:rPr>
              <a:t> ==</a:t>
            </a:r>
            <a:r>
              <a:rPr lang="en-US" sz="2000" dirty="0">
                <a:sym typeface="Wingdings" panose="05000000000000000000" pitchFamily="2" charset="2"/>
              </a:rPr>
              <a:t> “</a:t>
            </a:r>
            <a:r>
              <a:rPr lang="en-US" sz="2000" dirty="0"/>
              <a:t>urn:ihe:pcc:qedm:2017:document-provenance-policy”</a:t>
            </a:r>
          </a:p>
          <a:p>
            <a:pPr lvl="1"/>
            <a:r>
              <a:rPr lang="en-US" sz="2000" b="1" dirty="0" err="1"/>
              <a:t>Provenance.agent</a:t>
            </a:r>
            <a:r>
              <a:rPr lang="en-US" sz="2000" b="1" dirty="0"/>
              <a:t> </a:t>
            </a:r>
            <a:r>
              <a:rPr lang="en-US" sz="2000" dirty="0">
                <a:sym typeface="Wingdings" panose="05000000000000000000" pitchFamily="2" charset="2"/>
              </a:rPr>
              <a:t></a:t>
            </a:r>
            <a:r>
              <a:rPr lang="en-US" sz="2000" dirty="0"/>
              <a:t> the software “ASEMBLER” that decomposed this document into these target Resources</a:t>
            </a:r>
          </a:p>
          <a:p>
            <a:pPr lvl="1"/>
            <a:r>
              <a:rPr lang="en-US" sz="2000" b="1" dirty="0" err="1"/>
              <a:t>Provenance.entity</a:t>
            </a:r>
            <a:r>
              <a:rPr lang="en-US" sz="2000" b="1" dirty="0"/>
              <a:t> </a:t>
            </a:r>
            <a:r>
              <a:rPr lang="en-US" sz="2000" dirty="0">
                <a:sym typeface="Wingdings" panose="05000000000000000000" pitchFamily="2" charset="2"/>
              </a:rPr>
              <a:t></a:t>
            </a:r>
            <a:r>
              <a:rPr lang="en-US" sz="2000" dirty="0"/>
              <a:t> the DocumentReference representing this document</a:t>
            </a:r>
          </a:p>
        </p:txBody>
      </p:sp>
    </p:spTree>
    <p:extLst>
      <p:ext uri="{BB962C8B-B14F-4D97-AF65-F5344CB8AC3E}">
        <p14:creationId xmlns:p14="http://schemas.microsoft.com/office/powerpoint/2010/main" val="252060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BF9B6E-C0A4-4AE3-8F03-F46906A1CC93}"/>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D27C760E-0AEB-4D38-B3BF-3DE91E103A4B}"/>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75608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0990-A194-430E-8805-C532ED8D09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CFFAFF-7E21-4647-969F-17279CBF6AAC}"/>
              </a:ext>
            </a:extLst>
          </p:cNvPr>
          <p:cNvSpPr>
            <a:spLocks noGrp="1"/>
          </p:cNvSpPr>
          <p:nvPr>
            <p:ph idx="1"/>
          </p:nvPr>
        </p:nvSpPr>
        <p:spPr/>
        <p:txBody>
          <a:bodyPr>
            <a:normAutofit/>
          </a:bodyPr>
          <a:lstStyle/>
          <a:p>
            <a:pPr marL="0" indent="0">
              <a:buNone/>
            </a:pPr>
            <a:r>
              <a:rPr lang="en-US" sz="4000" dirty="0"/>
              <a:t>Enabling technology for FHIR accessibility of Document Sharing</a:t>
            </a:r>
          </a:p>
          <a:p>
            <a:pPr marL="457200" indent="-457200">
              <a:buFont typeface="+mj-lt"/>
              <a:buAutoNum type="arabicPeriod"/>
            </a:pPr>
            <a:r>
              <a:rPr lang="en-US" sz="4000" dirty="0"/>
              <a:t>Document Metadata Query</a:t>
            </a:r>
          </a:p>
          <a:p>
            <a:pPr marL="457200" indent="-457200">
              <a:buFont typeface="+mj-lt"/>
              <a:buAutoNum type="arabicPeriod"/>
            </a:pPr>
            <a:r>
              <a:rPr lang="en-US" sz="4000" dirty="0"/>
              <a:t>Publication of Documents</a:t>
            </a:r>
          </a:p>
          <a:p>
            <a:pPr marL="457200" indent="-457200">
              <a:buFont typeface="+mj-lt"/>
              <a:buAutoNum type="arabicPeriod"/>
            </a:pPr>
            <a:r>
              <a:rPr lang="en-US" sz="4000" dirty="0"/>
              <a:t>Get Decomposed Resources</a:t>
            </a:r>
          </a:p>
          <a:p>
            <a:pPr marL="457200" indent="-457200">
              <a:buFont typeface="+mj-lt"/>
              <a:buAutoNum type="arabicPeriod"/>
            </a:pPr>
            <a:r>
              <a:rPr lang="en-US" sz="4000" dirty="0"/>
              <a:t>Get Provenance, so that get source Document</a:t>
            </a:r>
          </a:p>
        </p:txBody>
      </p:sp>
    </p:spTree>
    <p:extLst>
      <p:ext uri="{BB962C8B-B14F-4D97-AF65-F5344CB8AC3E}">
        <p14:creationId xmlns:p14="http://schemas.microsoft.com/office/powerpoint/2010/main" val="101727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5F7AC-073A-471B-A2B7-054B66FF002E}"/>
              </a:ext>
            </a:extLst>
          </p:cNvPr>
          <p:cNvSpPr>
            <a:spLocks noGrp="1"/>
          </p:cNvSpPr>
          <p:nvPr>
            <p:ph type="title"/>
          </p:nvPr>
        </p:nvSpPr>
        <p:spPr/>
        <p:txBody>
          <a:bodyPr/>
          <a:lstStyle/>
          <a:p>
            <a:r>
              <a:rPr lang="en-US" dirty="0"/>
              <a:t>Document Sharing</a:t>
            </a:r>
          </a:p>
        </p:txBody>
      </p:sp>
      <p:sp>
        <p:nvSpPr>
          <p:cNvPr id="6" name="Text Placeholder 5">
            <a:extLst>
              <a:ext uri="{FF2B5EF4-FFF2-40B4-BE49-F238E27FC236}">
                <a16:creationId xmlns:a16="http://schemas.microsoft.com/office/drawing/2014/main" id="{924AFF36-8B62-4BB6-8B30-D11D6257D032}"/>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0517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a:spLocks noGrp="1"/>
          </p:cNvSpPr>
          <p:nvPr>
            <p:ph type="sldNum" sz="quarter" idx="12"/>
          </p:nvPr>
        </p:nvSpPr>
        <p:spPr>
          <a:noFill/>
        </p:spPr>
        <p:txBody>
          <a:bodyPr/>
          <a:lstStyle/>
          <a:p>
            <a:pPr defTabSz="899005" fontAlgn="base">
              <a:spcBef>
                <a:spcPct val="0"/>
              </a:spcBef>
              <a:spcAft>
                <a:spcPct val="0"/>
              </a:spcAft>
            </a:pPr>
            <a:fld id="{C52921F7-34AA-45FB-8377-BFCAE17E0413}" type="slidenum">
              <a:rPr lang="en-US" sz="1765">
                <a:solidFill>
                  <a:prstClr val="black"/>
                </a:solidFill>
                <a:latin typeface="Arial" charset="0"/>
                <a:cs typeface="Arial" charset="0"/>
              </a:rPr>
              <a:pPr defTabSz="899005" fontAlgn="base">
                <a:spcBef>
                  <a:spcPct val="0"/>
                </a:spcBef>
                <a:spcAft>
                  <a:spcPct val="0"/>
                </a:spcAft>
              </a:pPr>
              <a:t>30</a:t>
            </a:fld>
            <a:endParaRPr lang="en-US" sz="1765" dirty="0">
              <a:solidFill>
                <a:prstClr val="black"/>
              </a:solidFill>
              <a:latin typeface="Arial" charset="0"/>
              <a:cs typeface="Arial" charset="0"/>
            </a:endParaRPr>
          </a:p>
        </p:txBody>
      </p:sp>
      <p:sp>
        <p:nvSpPr>
          <p:cNvPr id="68613" name="Rectangle 3"/>
          <p:cNvSpPr>
            <a:spLocks noChangeArrowheads="1"/>
          </p:cNvSpPr>
          <p:nvPr/>
        </p:nvSpPr>
        <p:spPr bwMode="auto">
          <a:xfrm>
            <a:off x="1822358" y="1991847"/>
            <a:ext cx="8508066" cy="4911719"/>
          </a:xfrm>
          <a:prstGeom prst="rect">
            <a:avLst/>
          </a:prstGeom>
          <a:noFill/>
          <a:ln w="9525">
            <a:noFill/>
            <a:miter lim="800000"/>
            <a:headEnd/>
            <a:tailEnd/>
          </a:ln>
        </p:spPr>
        <p:txBody>
          <a:bodyPr lIns="89844" tIns="44921" rIns="89844" bIns="44921">
            <a:spAutoFit/>
          </a:bodyPr>
          <a:lstStyle/>
          <a:p>
            <a:pPr algn="ctr" defTabSz="899005" fontAlgn="base">
              <a:spcBef>
                <a:spcPct val="0"/>
              </a:spcBef>
              <a:spcAft>
                <a:spcPct val="0"/>
              </a:spcAft>
            </a:pPr>
            <a:r>
              <a:rPr lang="en-US" sz="4324" dirty="0">
                <a:solidFill>
                  <a:prstClr val="black"/>
                </a:solidFill>
                <a:latin typeface="Arial" charset="0"/>
                <a:cs typeface="Arial" charset="0"/>
              </a:rPr>
              <a:t>Questions?</a:t>
            </a:r>
            <a:br>
              <a:rPr lang="en-US" sz="4324" dirty="0">
                <a:solidFill>
                  <a:prstClr val="black"/>
                </a:solidFill>
                <a:latin typeface="Arial" charset="0"/>
                <a:cs typeface="Arial" charset="0"/>
              </a:rPr>
            </a:br>
            <a:endParaRPr lang="en-US" sz="4324"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John Moehrke</a:t>
            </a:r>
          </a:p>
          <a:p>
            <a:pPr algn="ctr" defTabSz="899005" fontAlgn="base">
              <a:spcBef>
                <a:spcPct val="0"/>
              </a:spcBef>
              <a:spcAft>
                <a:spcPct val="0"/>
              </a:spcAft>
            </a:pPr>
            <a:r>
              <a:rPr lang="en-US" sz="3883" dirty="0">
                <a:solidFill>
                  <a:prstClr val="black"/>
                </a:solidFill>
                <a:latin typeface="Arial" charset="0"/>
                <a:cs typeface="Arial" charset="0"/>
              </a:rPr>
              <a:t>Gmail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Twitter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Skype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Blog healthSecPrivacy.blogspot.com</a:t>
            </a:r>
          </a:p>
          <a:p>
            <a:pPr algn="ctr" defTabSz="899005" fontAlgn="base">
              <a:spcBef>
                <a:spcPct val="0"/>
              </a:spcBef>
              <a:spcAft>
                <a:spcPct val="0"/>
              </a:spcAft>
            </a:pPr>
            <a:endParaRPr lang="en-US" sz="3265" dirty="0">
              <a:solidFill>
                <a:prstClr val="black"/>
              </a:solidFill>
              <a:latin typeface="Arial" charset="0"/>
              <a:cs typeface="Arial" charset="0"/>
            </a:endParaRPr>
          </a:p>
        </p:txBody>
      </p:sp>
    </p:spTree>
    <p:extLst>
      <p:ext uri="{BB962C8B-B14F-4D97-AF65-F5344CB8AC3E}">
        <p14:creationId xmlns:p14="http://schemas.microsoft.com/office/powerpoint/2010/main" val="276887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C31-8D5D-4221-8C2A-27B1A7E53997}"/>
              </a:ext>
            </a:extLst>
          </p:cNvPr>
          <p:cNvSpPr>
            <a:spLocks noGrp="1"/>
          </p:cNvSpPr>
          <p:nvPr>
            <p:ph type="title"/>
          </p:nvPr>
        </p:nvSpPr>
        <p:spPr/>
        <p:txBody>
          <a:bodyPr/>
          <a:lstStyle/>
          <a:p>
            <a:r>
              <a:rPr lang="en-US" dirty="0"/>
              <a:t>Bonus – Things not in the IHE Profiles</a:t>
            </a:r>
          </a:p>
        </p:txBody>
      </p:sp>
      <p:sp>
        <p:nvSpPr>
          <p:cNvPr id="3" name="Content Placeholder 2">
            <a:extLst>
              <a:ext uri="{FF2B5EF4-FFF2-40B4-BE49-F238E27FC236}">
                <a16:creationId xmlns:a16="http://schemas.microsoft.com/office/drawing/2014/main" id="{15EF67EB-4680-4ED8-9E34-6D2C2821F823}"/>
              </a:ext>
            </a:extLst>
          </p:cNvPr>
          <p:cNvSpPr>
            <a:spLocks noGrp="1"/>
          </p:cNvSpPr>
          <p:nvPr>
            <p:ph idx="1"/>
          </p:nvPr>
        </p:nvSpPr>
        <p:spPr/>
        <p:txBody>
          <a:bodyPr/>
          <a:lstStyle/>
          <a:p>
            <a:r>
              <a:rPr lang="en-US" dirty="0"/>
              <a:t>When using MHD, one could retrieve </a:t>
            </a:r>
            <a:r>
              <a:rPr lang="en-US"/>
              <a:t>the Binary (Document) </a:t>
            </a:r>
            <a:r>
              <a:rPr lang="en-US" dirty="0"/>
              <a:t>with http negotiate only indicating FHIR resources.</a:t>
            </a:r>
          </a:p>
          <a:p>
            <a:pPr lvl="1"/>
            <a:r>
              <a:rPr lang="en-US" dirty="0"/>
              <a:t>Using C-CDA on FHIR  </a:t>
            </a:r>
            <a:r>
              <a:rPr lang="en-US" dirty="0">
                <a:hlinkClick r:id="rId3"/>
              </a:rPr>
              <a:t>http://hl7.org/fhir/us/ccda/history.html</a:t>
            </a:r>
            <a:r>
              <a:rPr lang="en-US" dirty="0"/>
              <a:t> </a:t>
            </a:r>
          </a:p>
          <a:p>
            <a:pPr lvl="1"/>
            <a:r>
              <a:rPr lang="en-US" dirty="0"/>
              <a:t>Automatic conversion of a well formed C-CDA to FHIR Document</a:t>
            </a:r>
          </a:p>
          <a:p>
            <a:endParaRPr lang="en-US" dirty="0"/>
          </a:p>
          <a:p>
            <a:r>
              <a:rPr lang="en-US" dirty="0"/>
              <a:t>Use of Subscription to get Async API giving more responsive App environment, while backend deals with very slow response from nationwide partners (slowness due to scale of the network, and slowness of some partners)</a:t>
            </a:r>
          </a:p>
        </p:txBody>
      </p:sp>
    </p:spTree>
    <p:extLst>
      <p:ext uri="{BB962C8B-B14F-4D97-AF65-F5344CB8AC3E}">
        <p14:creationId xmlns:p14="http://schemas.microsoft.com/office/powerpoint/2010/main" val="402800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0432-47D5-4A35-AEA7-8F09B6823204}"/>
              </a:ext>
            </a:extLst>
          </p:cNvPr>
          <p:cNvSpPr>
            <a:spLocks noGrp="1"/>
          </p:cNvSpPr>
          <p:nvPr>
            <p:ph type="title"/>
          </p:nvPr>
        </p:nvSpPr>
        <p:spPr/>
        <p:txBody>
          <a:bodyPr/>
          <a:lstStyle/>
          <a:p>
            <a:r>
              <a:rPr lang="en-US" dirty="0"/>
              <a:t>Document Sharing HIE</a:t>
            </a:r>
          </a:p>
        </p:txBody>
      </p:sp>
      <p:grpSp>
        <p:nvGrpSpPr>
          <p:cNvPr id="5" name="Group 4">
            <a:extLst>
              <a:ext uri="{FF2B5EF4-FFF2-40B4-BE49-F238E27FC236}">
                <a16:creationId xmlns:a16="http://schemas.microsoft.com/office/drawing/2014/main" id="{5B8E51EB-4E51-4E71-9BDC-03150CF40A5A}"/>
              </a:ext>
            </a:extLst>
          </p:cNvPr>
          <p:cNvGrpSpPr/>
          <p:nvPr/>
        </p:nvGrpSpPr>
        <p:grpSpPr>
          <a:xfrm>
            <a:off x="945931" y="1250949"/>
            <a:ext cx="10310648" cy="5449395"/>
            <a:chOff x="2070100" y="1250950"/>
            <a:chExt cx="7886700" cy="4725989"/>
          </a:xfrm>
        </p:grpSpPr>
        <p:grpSp>
          <p:nvGrpSpPr>
            <p:cNvPr id="6" name="Group 61">
              <a:extLst>
                <a:ext uri="{FF2B5EF4-FFF2-40B4-BE49-F238E27FC236}">
                  <a16:creationId xmlns:a16="http://schemas.microsoft.com/office/drawing/2014/main" id="{E9DC6115-EE44-4C14-A562-D8BF2DF8727C}"/>
                </a:ext>
              </a:extLst>
            </p:cNvPr>
            <p:cNvGrpSpPr>
              <a:grpSpLocks/>
            </p:cNvGrpSpPr>
            <p:nvPr/>
          </p:nvGrpSpPr>
          <p:grpSpPr bwMode="auto">
            <a:xfrm>
              <a:off x="2697163" y="1250950"/>
              <a:ext cx="6699250" cy="3879850"/>
              <a:chOff x="1173163" y="1250950"/>
              <a:chExt cx="6699250" cy="3879850"/>
            </a:xfrm>
          </p:grpSpPr>
          <p:pic>
            <p:nvPicPr>
              <p:cNvPr id="59" name="Picture 1">
                <a:extLst>
                  <a:ext uri="{FF2B5EF4-FFF2-40B4-BE49-F238E27FC236}">
                    <a16:creationId xmlns:a16="http://schemas.microsoft.com/office/drawing/2014/main" id="{7354B996-A34F-4042-83F3-39E902A4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60" name="Group 53">
                <a:extLst>
                  <a:ext uri="{FF2B5EF4-FFF2-40B4-BE49-F238E27FC236}">
                    <a16:creationId xmlns:a16="http://schemas.microsoft.com/office/drawing/2014/main" id="{826743C4-0CF5-4B6D-BC84-3B78644280BC}"/>
                  </a:ext>
                </a:extLst>
              </p:cNvPr>
              <p:cNvGrpSpPr>
                <a:grpSpLocks/>
              </p:cNvGrpSpPr>
              <p:nvPr/>
            </p:nvGrpSpPr>
            <p:grpSpPr bwMode="auto">
              <a:xfrm>
                <a:off x="3316288" y="1250950"/>
                <a:ext cx="2490787" cy="1728788"/>
                <a:chOff x="3316288" y="1250950"/>
                <a:chExt cx="2490787" cy="1728788"/>
              </a:xfrm>
            </p:grpSpPr>
            <p:pic>
              <p:nvPicPr>
                <p:cNvPr id="61" name="Picture 19">
                  <a:extLst>
                    <a:ext uri="{FF2B5EF4-FFF2-40B4-BE49-F238E27FC236}">
                      <a16:creationId xmlns:a16="http://schemas.microsoft.com/office/drawing/2014/main" id="{5C5C40D5-EFBE-4604-AE73-948AA939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2" name="Rectangle 50">
                  <a:extLst>
                    <a:ext uri="{FF2B5EF4-FFF2-40B4-BE49-F238E27FC236}">
                      <a16:creationId xmlns:a16="http://schemas.microsoft.com/office/drawing/2014/main" id="{2479BB33-2A0C-46A7-BAE9-AA2EAFA5C64C}"/>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63" name="Rectangle 52">
                  <a:extLst>
                    <a:ext uri="{FF2B5EF4-FFF2-40B4-BE49-F238E27FC236}">
                      <a16:creationId xmlns:a16="http://schemas.microsoft.com/office/drawing/2014/main" id="{D6582897-74A7-45C5-9F42-634A1AC2064B}"/>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7" name="AutoShape 18">
              <a:extLst>
                <a:ext uri="{FF2B5EF4-FFF2-40B4-BE49-F238E27FC236}">
                  <a16:creationId xmlns:a16="http://schemas.microsoft.com/office/drawing/2014/main" id="{C24CE662-3337-4B58-9479-879FCB232044}"/>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Personal </a:t>
              </a:r>
              <a:br>
                <a:rPr lang="en-US" altLang="en-US" sz="800">
                  <a:solidFill>
                    <a:srgbClr val="4157AD"/>
                  </a:solidFill>
                </a:rPr>
              </a:br>
              <a:r>
                <a:rPr lang="en-US" altLang="en-US" sz="800">
                  <a:solidFill>
                    <a:srgbClr val="4157AD"/>
                  </a:solidFill>
                </a:rPr>
                <a:t>   Health Records</a:t>
              </a:r>
              <a:endParaRPr lang="en-US" altLang="en-US" sz="800" b="1">
                <a:solidFill>
                  <a:srgbClr val="4157AD"/>
                </a:solidFill>
              </a:endParaRPr>
            </a:p>
          </p:txBody>
        </p:sp>
        <p:sp>
          <p:nvSpPr>
            <p:cNvPr id="8" name="AutoShape 18">
              <a:extLst>
                <a:ext uri="{FF2B5EF4-FFF2-40B4-BE49-F238E27FC236}">
                  <a16:creationId xmlns:a16="http://schemas.microsoft.com/office/drawing/2014/main" id="{03886CBA-B1D9-46AE-837F-8179AB4B5B15}"/>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9" name="Group 2">
              <a:extLst>
                <a:ext uri="{FF2B5EF4-FFF2-40B4-BE49-F238E27FC236}">
                  <a16:creationId xmlns:a16="http://schemas.microsoft.com/office/drawing/2014/main" id="{199242CD-FA17-41C6-94EA-0D883227F55B}"/>
                </a:ext>
              </a:extLst>
            </p:cNvPr>
            <p:cNvGrpSpPr>
              <a:grpSpLocks/>
            </p:cNvGrpSpPr>
            <p:nvPr/>
          </p:nvGrpSpPr>
          <p:grpSpPr bwMode="auto">
            <a:xfrm>
              <a:off x="2233614" y="2286000"/>
              <a:ext cx="936625" cy="762000"/>
              <a:chOff x="0" y="0"/>
              <a:chExt cx="589" cy="479"/>
            </a:xfrm>
          </p:grpSpPr>
          <p:pic>
            <p:nvPicPr>
              <p:cNvPr id="57" name="Picture 3">
                <a:extLst>
                  <a:ext uri="{FF2B5EF4-FFF2-40B4-BE49-F238E27FC236}">
                    <a16:creationId xmlns:a16="http://schemas.microsoft.com/office/drawing/2014/main" id="{9BEC1236-5EF7-463F-A804-6AC0F25BA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8" name="Picture 4">
                <a:extLst>
                  <a:ext uri="{FF2B5EF4-FFF2-40B4-BE49-F238E27FC236}">
                    <a16:creationId xmlns:a16="http://schemas.microsoft.com/office/drawing/2014/main" id="{B51DA466-423A-4880-99A2-AF61E75A5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0" name="Group 5">
              <a:extLst>
                <a:ext uri="{FF2B5EF4-FFF2-40B4-BE49-F238E27FC236}">
                  <a16:creationId xmlns:a16="http://schemas.microsoft.com/office/drawing/2014/main" id="{91027239-A81B-4D9E-B883-524881C28899}"/>
                </a:ext>
              </a:extLst>
            </p:cNvPr>
            <p:cNvGrpSpPr>
              <a:grpSpLocks/>
            </p:cNvGrpSpPr>
            <p:nvPr/>
          </p:nvGrpSpPr>
          <p:grpSpPr bwMode="auto">
            <a:xfrm>
              <a:off x="2233613" y="2833688"/>
              <a:ext cx="1009650" cy="823912"/>
              <a:chOff x="0" y="0"/>
              <a:chExt cx="635" cy="518"/>
            </a:xfrm>
          </p:grpSpPr>
          <p:pic>
            <p:nvPicPr>
              <p:cNvPr id="55" name="Picture 6">
                <a:extLst>
                  <a:ext uri="{FF2B5EF4-FFF2-40B4-BE49-F238E27FC236}">
                    <a16:creationId xmlns:a16="http://schemas.microsoft.com/office/drawing/2014/main" id="{3C62D852-571C-43E9-8645-53941B80F9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6" name="Picture 7">
                <a:extLst>
                  <a:ext uri="{FF2B5EF4-FFF2-40B4-BE49-F238E27FC236}">
                    <a16:creationId xmlns:a16="http://schemas.microsoft.com/office/drawing/2014/main" id="{7FF0BF08-C33E-436D-B611-C4532EB8D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1" name="Group 20">
              <a:extLst>
                <a:ext uri="{FF2B5EF4-FFF2-40B4-BE49-F238E27FC236}">
                  <a16:creationId xmlns:a16="http://schemas.microsoft.com/office/drawing/2014/main" id="{2DE25A6A-2402-4B4D-8B02-DE8413323EF1}"/>
                </a:ext>
              </a:extLst>
            </p:cNvPr>
            <p:cNvGrpSpPr>
              <a:grpSpLocks/>
            </p:cNvGrpSpPr>
            <p:nvPr/>
          </p:nvGrpSpPr>
          <p:grpSpPr bwMode="auto">
            <a:xfrm>
              <a:off x="2357438" y="3617914"/>
              <a:ext cx="1193800" cy="782637"/>
              <a:chOff x="0" y="0"/>
              <a:chExt cx="751" cy="492"/>
            </a:xfrm>
          </p:grpSpPr>
          <p:pic>
            <p:nvPicPr>
              <p:cNvPr id="53" name="Picture 21">
                <a:extLst>
                  <a:ext uri="{FF2B5EF4-FFF2-40B4-BE49-F238E27FC236}">
                    <a16:creationId xmlns:a16="http://schemas.microsoft.com/office/drawing/2014/main" id="{CDB4C4C0-B659-4242-8B61-09E3D14F79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4" name="Picture 22">
                <a:extLst>
                  <a:ext uri="{FF2B5EF4-FFF2-40B4-BE49-F238E27FC236}">
                    <a16:creationId xmlns:a16="http://schemas.microsoft.com/office/drawing/2014/main" id="{29F67E12-84C9-4996-BC67-E047C62EFC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 name="Group 23">
              <a:extLst>
                <a:ext uri="{FF2B5EF4-FFF2-40B4-BE49-F238E27FC236}">
                  <a16:creationId xmlns:a16="http://schemas.microsoft.com/office/drawing/2014/main" id="{D32F43DB-9050-4C65-9BA5-57F974F56D6E}"/>
                </a:ext>
              </a:extLst>
            </p:cNvPr>
            <p:cNvGrpSpPr>
              <a:grpSpLocks/>
            </p:cNvGrpSpPr>
            <p:nvPr/>
          </p:nvGrpSpPr>
          <p:grpSpPr bwMode="auto">
            <a:xfrm>
              <a:off x="8943976" y="2378076"/>
              <a:ext cx="936625" cy="669925"/>
              <a:chOff x="0" y="0"/>
              <a:chExt cx="589" cy="421"/>
            </a:xfrm>
          </p:grpSpPr>
          <p:pic>
            <p:nvPicPr>
              <p:cNvPr id="51" name="Picture 24">
                <a:extLst>
                  <a:ext uri="{FF2B5EF4-FFF2-40B4-BE49-F238E27FC236}">
                    <a16:creationId xmlns:a16="http://schemas.microsoft.com/office/drawing/2014/main" id="{F49F73BF-838F-4382-9968-97897792C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2" name="Picture 25">
                <a:extLst>
                  <a:ext uri="{FF2B5EF4-FFF2-40B4-BE49-F238E27FC236}">
                    <a16:creationId xmlns:a16="http://schemas.microsoft.com/office/drawing/2014/main" id="{4A611748-E2BB-49CB-861D-13E2D42EDA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26">
              <a:extLst>
                <a:ext uri="{FF2B5EF4-FFF2-40B4-BE49-F238E27FC236}">
                  <a16:creationId xmlns:a16="http://schemas.microsoft.com/office/drawing/2014/main" id="{76584D1B-207B-48E9-9F68-A7229A450379}"/>
                </a:ext>
              </a:extLst>
            </p:cNvPr>
            <p:cNvGrpSpPr>
              <a:grpSpLocks/>
            </p:cNvGrpSpPr>
            <p:nvPr/>
          </p:nvGrpSpPr>
          <p:grpSpPr bwMode="auto">
            <a:xfrm>
              <a:off x="8863014" y="3005139"/>
              <a:ext cx="1030287" cy="649287"/>
              <a:chOff x="0" y="0"/>
              <a:chExt cx="648" cy="408"/>
            </a:xfrm>
          </p:grpSpPr>
          <p:pic>
            <p:nvPicPr>
              <p:cNvPr id="49" name="Picture 27">
                <a:extLst>
                  <a:ext uri="{FF2B5EF4-FFF2-40B4-BE49-F238E27FC236}">
                    <a16:creationId xmlns:a16="http://schemas.microsoft.com/office/drawing/2014/main" id="{579D09D0-5068-4944-894C-64F4ED1F23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0" name="Picture 28">
                <a:extLst>
                  <a:ext uri="{FF2B5EF4-FFF2-40B4-BE49-F238E27FC236}">
                    <a16:creationId xmlns:a16="http://schemas.microsoft.com/office/drawing/2014/main" id="{01BC39B9-2AED-4344-AAE8-447D2785FE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4" name="Group 29">
              <a:extLst>
                <a:ext uri="{FF2B5EF4-FFF2-40B4-BE49-F238E27FC236}">
                  <a16:creationId xmlns:a16="http://schemas.microsoft.com/office/drawing/2014/main" id="{C12F3077-042A-45E3-8D78-F8B375A82E42}"/>
                </a:ext>
              </a:extLst>
            </p:cNvPr>
            <p:cNvGrpSpPr>
              <a:grpSpLocks/>
            </p:cNvGrpSpPr>
            <p:nvPr/>
          </p:nvGrpSpPr>
          <p:grpSpPr bwMode="auto">
            <a:xfrm>
              <a:off x="8593138" y="3659188"/>
              <a:ext cx="1193800" cy="741362"/>
              <a:chOff x="0" y="0"/>
              <a:chExt cx="751" cy="466"/>
            </a:xfrm>
          </p:grpSpPr>
          <p:pic>
            <p:nvPicPr>
              <p:cNvPr id="47" name="Picture 30">
                <a:extLst>
                  <a:ext uri="{FF2B5EF4-FFF2-40B4-BE49-F238E27FC236}">
                    <a16:creationId xmlns:a16="http://schemas.microsoft.com/office/drawing/2014/main" id="{FA30772F-0A68-44AA-A195-36051CB177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 name="Picture 31">
                <a:extLst>
                  <a:ext uri="{FF2B5EF4-FFF2-40B4-BE49-F238E27FC236}">
                    <a16:creationId xmlns:a16="http://schemas.microsoft.com/office/drawing/2014/main" id="{B8F2EBD8-ACDA-48D8-8D55-B82B4521FA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5" name="Group 32">
              <a:extLst>
                <a:ext uri="{FF2B5EF4-FFF2-40B4-BE49-F238E27FC236}">
                  <a16:creationId xmlns:a16="http://schemas.microsoft.com/office/drawing/2014/main" id="{FC9B624B-1909-4ED4-9A60-2AE888B64009}"/>
                </a:ext>
              </a:extLst>
            </p:cNvPr>
            <p:cNvGrpSpPr>
              <a:grpSpLocks/>
            </p:cNvGrpSpPr>
            <p:nvPr/>
          </p:nvGrpSpPr>
          <p:grpSpPr bwMode="auto">
            <a:xfrm>
              <a:off x="7678738" y="4122738"/>
              <a:ext cx="1420812" cy="1039812"/>
              <a:chOff x="0" y="0"/>
              <a:chExt cx="894" cy="654"/>
            </a:xfrm>
          </p:grpSpPr>
          <p:pic>
            <p:nvPicPr>
              <p:cNvPr id="45" name="Picture 33">
                <a:extLst>
                  <a:ext uri="{FF2B5EF4-FFF2-40B4-BE49-F238E27FC236}">
                    <a16:creationId xmlns:a16="http://schemas.microsoft.com/office/drawing/2014/main" id="{51FCA421-CBD4-4C45-BC27-125AA4D337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6" name="Picture 34">
                <a:extLst>
                  <a:ext uri="{FF2B5EF4-FFF2-40B4-BE49-F238E27FC236}">
                    <a16:creationId xmlns:a16="http://schemas.microsoft.com/office/drawing/2014/main" id="{F6B39AFC-EE7C-4CDA-9E9A-59DD42015E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6" name="Group 35">
              <a:extLst>
                <a:ext uri="{FF2B5EF4-FFF2-40B4-BE49-F238E27FC236}">
                  <a16:creationId xmlns:a16="http://schemas.microsoft.com/office/drawing/2014/main" id="{16EE2260-B201-4D98-84BB-D1DE1BABDC3A}"/>
                </a:ext>
              </a:extLst>
            </p:cNvPr>
            <p:cNvGrpSpPr>
              <a:grpSpLocks/>
            </p:cNvGrpSpPr>
            <p:nvPr/>
          </p:nvGrpSpPr>
          <p:grpSpPr bwMode="auto">
            <a:xfrm>
              <a:off x="2962276" y="4276726"/>
              <a:ext cx="1420813" cy="885825"/>
              <a:chOff x="0" y="0"/>
              <a:chExt cx="894" cy="557"/>
            </a:xfrm>
          </p:grpSpPr>
          <p:pic>
            <p:nvPicPr>
              <p:cNvPr id="43" name="Picture 36">
                <a:extLst>
                  <a:ext uri="{FF2B5EF4-FFF2-40B4-BE49-F238E27FC236}">
                    <a16:creationId xmlns:a16="http://schemas.microsoft.com/office/drawing/2014/main" id="{ECE7958F-62F8-4ED6-A1D3-FE4581063B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4" name="Picture 37">
                <a:extLst>
                  <a:ext uri="{FF2B5EF4-FFF2-40B4-BE49-F238E27FC236}">
                    <a16:creationId xmlns:a16="http://schemas.microsoft.com/office/drawing/2014/main" id="{4FF9295B-FA57-496F-A85A-529BC8EFCF4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7" name="Group 38">
              <a:extLst>
                <a:ext uri="{FF2B5EF4-FFF2-40B4-BE49-F238E27FC236}">
                  <a16:creationId xmlns:a16="http://schemas.microsoft.com/office/drawing/2014/main" id="{EB3169C0-5535-4331-B246-B4A7989DE52E}"/>
                </a:ext>
              </a:extLst>
            </p:cNvPr>
            <p:cNvGrpSpPr>
              <a:grpSpLocks/>
            </p:cNvGrpSpPr>
            <p:nvPr/>
          </p:nvGrpSpPr>
          <p:grpSpPr bwMode="auto">
            <a:xfrm>
              <a:off x="4437063" y="4462464"/>
              <a:ext cx="1460500" cy="1214437"/>
              <a:chOff x="0" y="0"/>
              <a:chExt cx="920" cy="764"/>
            </a:xfrm>
          </p:grpSpPr>
          <p:pic>
            <p:nvPicPr>
              <p:cNvPr id="41" name="Picture 39">
                <a:extLst>
                  <a:ext uri="{FF2B5EF4-FFF2-40B4-BE49-F238E27FC236}">
                    <a16:creationId xmlns:a16="http://schemas.microsoft.com/office/drawing/2014/main" id="{5D2934E4-7596-4A65-98C5-1AFC144620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2" name="Picture 40">
                <a:extLst>
                  <a:ext uri="{FF2B5EF4-FFF2-40B4-BE49-F238E27FC236}">
                    <a16:creationId xmlns:a16="http://schemas.microsoft.com/office/drawing/2014/main" id="{CE2058EE-9B20-4196-A1EE-CB463DECE1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8" name="Group 60">
              <a:extLst>
                <a:ext uri="{FF2B5EF4-FFF2-40B4-BE49-F238E27FC236}">
                  <a16:creationId xmlns:a16="http://schemas.microsoft.com/office/drawing/2014/main" id="{DD2C600D-39BA-4318-AB08-BE0BF028D895}"/>
                </a:ext>
              </a:extLst>
            </p:cNvPr>
            <p:cNvGrpSpPr>
              <a:grpSpLocks/>
            </p:cNvGrpSpPr>
            <p:nvPr/>
          </p:nvGrpSpPr>
          <p:grpSpPr bwMode="auto">
            <a:xfrm>
              <a:off x="4025900" y="2506664"/>
              <a:ext cx="4140200" cy="1228725"/>
              <a:chOff x="2501900" y="2506663"/>
              <a:chExt cx="4140200" cy="1228725"/>
            </a:xfrm>
          </p:grpSpPr>
          <p:pic>
            <p:nvPicPr>
              <p:cNvPr id="31" name="Picture 44">
                <a:extLst>
                  <a:ext uri="{FF2B5EF4-FFF2-40B4-BE49-F238E27FC236}">
                    <a16:creationId xmlns:a16="http://schemas.microsoft.com/office/drawing/2014/main" id="{EC1813B9-7DC0-4FDB-B2A5-7D62FFCD269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 name="Picture 45">
                <a:extLst>
                  <a:ext uri="{FF2B5EF4-FFF2-40B4-BE49-F238E27FC236}">
                    <a16:creationId xmlns:a16="http://schemas.microsoft.com/office/drawing/2014/main" id="{FA93FFE5-59EB-4BB7-923E-F85FB54845A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 name="Picture 46">
                <a:extLst>
                  <a:ext uri="{FF2B5EF4-FFF2-40B4-BE49-F238E27FC236}">
                    <a16:creationId xmlns:a16="http://schemas.microsoft.com/office/drawing/2014/main" id="{5C5CD29F-0D87-47EF-85DD-9E009DAA6BB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 name="Picture 47">
                <a:extLst>
                  <a:ext uri="{FF2B5EF4-FFF2-40B4-BE49-F238E27FC236}">
                    <a16:creationId xmlns:a16="http://schemas.microsoft.com/office/drawing/2014/main" id="{45A67F14-7008-4403-87D6-676D99EEC19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5" name="Picture 48">
                <a:extLst>
                  <a:ext uri="{FF2B5EF4-FFF2-40B4-BE49-F238E27FC236}">
                    <a16:creationId xmlns:a16="http://schemas.microsoft.com/office/drawing/2014/main" id="{58F4928E-7555-4707-B25A-FDD5B4DFF2B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6" name="Picture 49">
                <a:extLst>
                  <a:ext uri="{FF2B5EF4-FFF2-40B4-BE49-F238E27FC236}">
                    <a16:creationId xmlns:a16="http://schemas.microsoft.com/office/drawing/2014/main" id="{4ED02F0F-EAD3-4F79-8713-3B3C290388A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7" name="Picture 50">
                <a:extLst>
                  <a:ext uri="{FF2B5EF4-FFF2-40B4-BE49-F238E27FC236}">
                    <a16:creationId xmlns:a16="http://schemas.microsoft.com/office/drawing/2014/main" id="{0CB98163-B194-4D94-BC60-51EB067B28C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8" name="Picture 51">
                <a:extLst>
                  <a:ext uri="{FF2B5EF4-FFF2-40B4-BE49-F238E27FC236}">
                    <a16:creationId xmlns:a16="http://schemas.microsoft.com/office/drawing/2014/main" id="{20BA9125-574B-495D-87F8-9700B781A68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9" name="Picture 52">
                <a:extLst>
                  <a:ext uri="{FF2B5EF4-FFF2-40B4-BE49-F238E27FC236}">
                    <a16:creationId xmlns:a16="http://schemas.microsoft.com/office/drawing/2014/main" id="{4412A94B-9CBD-45C0-BA29-28693291142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 name="Picture 53">
                <a:extLst>
                  <a:ext uri="{FF2B5EF4-FFF2-40B4-BE49-F238E27FC236}">
                    <a16:creationId xmlns:a16="http://schemas.microsoft.com/office/drawing/2014/main" id="{F7BE20B7-C5A2-49ED-BEB0-304D71E7A36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9" name="Rounded Rectangular Callout 56">
              <a:extLst>
                <a:ext uri="{FF2B5EF4-FFF2-40B4-BE49-F238E27FC236}">
                  <a16:creationId xmlns:a16="http://schemas.microsoft.com/office/drawing/2014/main" id="{AFEAC00C-F130-46F1-A733-F0C3F5EB3986}"/>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a:solidFill>
                    <a:srgbClr val="FFFFFF"/>
                  </a:solidFill>
                </a:rPr>
                <a:t>Document Repositories</a:t>
              </a:r>
            </a:p>
          </p:txBody>
        </p:sp>
        <p:sp>
          <p:nvSpPr>
            <p:cNvPr id="20" name="AutoShape 18">
              <a:extLst>
                <a:ext uri="{FF2B5EF4-FFF2-40B4-BE49-F238E27FC236}">
                  <a16:creationId xmlns:a16="http://schemas.microsoft.com/office/drawing/2014/main" id="{90B50662-3CB3-44A7-B80F-B8D2A4BBE0A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Results</a:t>
              </a:r>
              <a:endParaRPr lang="en-US" altLang="en-US" sz="800" b="1">
                <a:solidFill>
                  <a:srgbClr val="4157AD"/>
                </a:solidFill>
              </a:endParaRPr>
            </a:p>
          </p:txBody>
        </p:sp>
        <p:sp>
          <p:nvSpPr>
            <p:cNvPr id="21" name="AutoShape 18">
              <a:extLst>
                <a:ext uri="{FF2B5EF4-FFF2-40B4-BE49-F238E27FC236}">
                  <a16:creationId xmlns:a16="http://schemas.microsoft.com/office/drawing/2014/main" id="{AD518430-B328-4D75-96CA-B5F0E1268C46}"/>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PUBLIC </a:t>
              </a:r>
              <a:br>
                <a:rPr lang="en-US" altLang="en-US" sz="1200">
                  <a:solidFill>
                    <a:srgbClr val="4157AD"/>
                  </a:solidFill>
                </a:rPr>
              </a:br>
              <a:r>
                <a:rPr lang="en-US" altLang="en-US" sz="12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Registries</a:t>
              </a:r>
            </a:p>
          </p:txBody>
        </p:sp>
        <p:sp>
          <p:nvSpPr>
            <p:cNvPr id="22" name="AutoShape 18">
              <a:extLst>
                <a:ext uri="{FF2B5EF4-FFF2-40B4-BE49-F238E27FC236}">
                  <a16:creationId xmlns:a16="http://schemas.microsoft.com/office/drawing/2014/main" id="{FA54FA69-98E6-4231-ACDF-5CCF7796DC65}"/>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RX History</a:t>
              </a:r>
              <a:endParaRPr lang="en-US" altLang="en-US" sz="800" b="1">
                <a:solidFill>
                  <a:srgbClr val="4157AD"/>
                </a:solidFill>
              </a:endParaRPr>
            </a:p>
          </p:txBody>
        </p:sp>
        <p:sp>
          <p:nvSpPr>
            <p:cNvPr id="23" name="AutoShape 18">
              <a:extLst>
                <a:ext uri="{FF2B5EF4-FFF2-40B4-BE49-F238E27FC236}">
                  <a16:creationId xmlns:a16="http://schemas.microsoft.com/office/drawing/2014/main" id="{10047483-3C27-4105-B692-E853F6FDDA4F}"/>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SPECIALTY</a:t>
              </a:r>
              <a:br>
                <a:rPr lang="en-US" altLang="en-US" sz="1200">
                  <a:solidFill>
                    <a:srgbClr val="4157AD"/>
                  </a:solidFill>
                </a:rPr>
              </a:br>
              <a:r>
                <a:rPr lang="en-US" altLang="en-US" sz="12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4" name="Group 62">
              <a:extLst>
                <a:ext uri="{FF2B5EF4-FFF2-40B4-BE49-F238E27FC236}">
                  <a16:creationId xmlns:a16="http://schemas.microsoft.com/office/drawing/2014/main" id="{15FA3F90-CB7D-4EAC-A298-A2D06C7BE130}"/>
                </a:ext>
              </a:extLst>
            </p:cNvPr>
            <p:cNvGrpSpPr>
              <a:grpSpLocks/>
            </p:cNvGrpSpPr>
            <p:nvPr/>
          </p:nvGrpSpPr>
          <p:grpSpPr bwMode="auto">
            <a:xfrm>
              <a:off x="6165850" y="4625976"/>
              <a:ext cx="1589088" cy="1350963"/>
              <a:chOff x="4641850" y="4625975"/>
              <a:chExt cx="1589088" cy="1350963"/>
            </a:xfrm>
          </p:grpSpPr>
          <p:grpSp>
            <p:nvGrpSpPr>
              <p:cNvPr id="27" name="Group 41">
                <a:extLst>
                  <a:ext uri="{FF2B5EF4-FFF2-40B4-BE49-F238E27FC236}">
                    <a16:creationId xmlns:a16="http://schemas.microsoft.com/office/drawing/2014/main" id="{7D8144E9-212E-4CD8-A4D5-AB687C43A636}"/>
                  </a:ext>
                </a:extLst>
              </p:cNvPr>
              <p:cNvGrpSpPr>
                <a:grpSpLocks/>
              </p:cNvGrpSpPr>
              <p:nvPr/>
            </p:nvGrpSpPr>
            <p:grpSpPr bwMode="auto">
              <a:xfrm>
                <a:off x="4641850" y="4625975"/>
                <a:ext cx="1460500" cy="1050925"/>
                <a:chOff x="0" y="0"/>
                <a:chExt cx="920" cy="661"/>
              </a:xfrm>
            </p:grpSpPr>
            <p:pic>
              <p:nvPicPr>
                <p:cNvPr id="29" name="Picture 42">
                  <a:extLst>
                    <a:ext uri="{FF2B5EF4-FFF2-40B4-BE49-F238E27FC236}">
                      <a16:creationId xmlns:a16="http://schemas.microsoft.com/office/drawing/2014/main" id="{ACFE6C2A-D593-474F-8438-7925B0C824F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 name="Picture 43">
                  <a:extLst>
                    <a:ext uri="{FF2B5EF4-FFF2-40B4-BE49-F238E27FC236}">
                      <a16:creationId xmlns:a16="http://schemas.microsoft.com/office/drawing/2014/main" id="{6E4ED2EA-00F6-495E-977E-87C9AEE8043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8" name="AutoShape 18">
                <a:extLst>
                  <a:ext uri="{FF2B5EF4-FFF2-40B4-BE49-F238E27FC236}">
                    <a16:creationId xmlns:a16="http://schemas.microsoft.com/office/drawing/2014/main" id="{E5A150CD-5A88-4D41-BACE-10BD7473E282}"/>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grpSp>
        <p:sp>
          <p:nvSpPr>
            <p:cNvPr id="25" name="AutoShape 18">
              <a:extLst>
                <a:ext uri="{FF2B5EF4-FFF2-40B4-BE49-F238E27FC236}">
                  <a16:creationId xmlns:a16="http://schemas.microsoft.com/office/drawing/2014/main" id="{15202728-8B62-4935-A7C9-7BC190D049E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sp>
          <p:nvSpPr>
            <p:cNvPr id="26" name="AutoShape 18">
              <a:extLst>
                <a:ext uri="{FF2B5EF4-FFF2-40B4-BE49-F238E27FC236}">
                  <a16:creationId xmlns:a16="http://schemas.microsoft.com/office/drawing/2014/main" id="{A895D821-0258-44D9-B2C6-1479091E0042}"/>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Claim Data</a:t>
              </a:r>
              <a:endParaRPr lang="en-US" altLang="en-US" sz="800" b="1">
                <a:solidFill>
                  <a:srgbClr val="4157AD"/>
                </a:solidFill>
              </a:endParaRPr>
            </a:p>
          </p:txBody>
        </p:sp>
      </p:grpSp>
    </p:spTree>
    <p:extLst>
      <p:ext uri="{BB962C8B-B14F-4D97-AF65-F5344CB8AC3E}">
        <p14:creationId xmlns:p14="http://schemas.microsoft.com/office/powerpoint/2010/main" val="336230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3C700-6590-46CD-A4C9-1294F1CD468E}"/>
              </a:ext>
            </a:extLst>
          </p:cNvPr>
          <p:cNvSpPr>
            <a:spLocks noGrp="1"/>
          </p:cNvSpPr>
          <p:nvPr>
            <p:ph type="title"/>
          </p:nvPr>
        </p:nvSpPr>
        <p:spPr/>
        <p:txBody>
          <a:bodyPr/>
          <a:lstStyle/>
          <a:p>
            <a:r>
              <a:rPr lang="en-US" dirty="0"/>
              <a:t>XDS – Document Sharing</a:t>
            </a:r>
          </a:p>
        </p:txBody>
      </p:sp>
      <p:sp>
        <p:nvSpPr>
          <p:cNvPr id="5" name="Content Placeholder 4">
            <a:extLst>
              <a:ext uri="{FF2B5EF4-FFF2-40B4-BE49-F238E27FC236}">
                <a16:creationId xmlns:a16="http://schemas.microsoft.com/office/drawing/2014/main" id="{58CFC3D1-B563-4653-AAE6-736DBA21EEA9}"/>
              </a:ext>
            </a:extLst>
          </p:cNvPr>
          <p:cNvSpPr>
            <a:spLocks noGrp="1"/>
          </p:cNvSpPr>
          <p:nvPr>
            <p:ph idx="4294967295"/>
          </p:nvPr>
        </p:nvSpPr>
        <p:spPr>
          <a:xfrm>
            <a:off x="262750" y="1442212"/>
            <a:ext cx="5184775" cy="5081588"/>
          </a:xfrm>
        </p:spPr>
        <p:txBody>
          <a:bodyPr>
            <a:normAutofit lnSpcReduction="10000"/>
          </a:bodyPr>
          <a:lstStyle/>
          <a:p>
            <a:r>
              <a:rPr lang="en-US" dirty="0"/>
              <a:t>Document Sharing Registry (XDS)</a:t>
            </a:r>
          </a:p>
          <a:p>
            <a:pPr lvl="1"/>
            <a:r>
              <a:rPr lang="en-US" dirty="0"/>
              <a:t>Based on W3C standards</a:t>
            </a:r>
          </a:p>
          <a:p>
            <a:pPr lvl="1"/>
            <a:r>
              <a:rPr lang="en-US" dirty="0" err="1"/>
              <a:t>ebRegistry</a:t>
            </a:r>
            <a:endParaRPr lang="en-US" dirty="0"/>
          </a:p>
          <a:p>
            <a:pPr lvl="1"/>
            <a:r>
              <a:rPr lang="en-US" dirty="0"/>
              <a:t>SOAP</a:t>
            </a:r>
          </a:p>
          <a:p>
            <a:pPr lvl="1"/>
            <a:r>
              <a:rPr lang="en-US" dirty="0"/>
              <a:t>SAML</a:t>
            </a:r>
          </a:p>
          <a:p>
            <a:r>
              <a:rPr lang="en-US" dirty="0"/>
              <a:t>Patient Identity Management (PIX, PDQ)</a:t>
            </a:r>
          </a:p>
          <a:p>
            <a:pPr lvl="1"/>
            <a:r>
              <a:rPr lang="en-US" dirty="0"/>
              <a:t>Based on HL7 v2 or v3</a:t>
            </a:r>
          </a:p>
          <a:p>
            <a:r>
              <a:rPr lang="en-US" dirty="0"/>
              <a:t>Supports Centralized or Distributed Repository</a:t>
            </a:r>
          </a:p>
          <a:p>
            <a:r>
              <a:rPr lang="en-US" dirty="0"/>
              <a:t>User / Organization Federation</a:t>
            </a:r>
          </a:p>
          <a:p>
            <a:pPr lvl="1"/>
            <a:r>
              <a:rPr lang="en-US" dirty="0"/>
              <a:t>Certificate Authority trust domain</a:t>
            </a:r>
          </a:p>
          <a:p>
            <a:pPr lvl="1"/>
            <a:r>
              <a:rPr lang="en-US" dirty="0"/>
              <a:t>SAML assertions</a:t>
            </a:r>
          </a:p>
        </p:txBody>
      </p:sp>
      <p:pic>
        <p:nvPicPr>
          <p:cNvPr id="1026" name="Picture 2">
            <a:extLst>
              <a:ext uri="{FF2B5EF4-FFF2-40B4-BE49-F238E27FC236}">
                <a16:creationId xmlns:a16="http://schemas.microsoft.com/office/drawing/2014/main" id="{D89EB1F9-C12A-40D2-8435-DCE7DA3C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186973"/>
            <a:ext cx="66770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1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31AC-0918-4E89-8560-3048A90BF638}"/>
              </a:ext>
            </a:extLst>
          </p:cNvPr>
          <p:cNvSpPr>
            <a:spLocks noGrp="1"/>
          </p:cNvSpPr>
          <p:nvPr>
            <p:ph type="title"/>
          </p:nvPr>
        </p:nvSpPr>
        <p:spPr>
          <a:xfrm>
            <a:off x="838199" y="18255"/>
            <a:ext cx="10515600" cy="1325563"/>
          </a:xfrm>
        </p:spPr>
        <p:txBody>
          <a:bodyPr/>
          <a:lstStyle/>
          <a:p>
            <a:r>
              <a:rPr lang="en-US" dirty="0"/>
              <a:t>MHDS – Document Sharing</a:t>
            </a:r>
          </a:p>
        </p:txBody>
      </p:sp>
      <p:sp>
        <p:nvSpPr>
          <p:cNvPr id="3" name="Content Placeholder 2">
            <a:extLst>
              <a:ext uri="{FF2B5EF4-FFF2-40B4-BE49-F238E27FC236}">
                <a16:creationId xmlns:a16="http://schemas.microsoft.com/office/drawing/2014/main" id="{79A4729B-F5EC-4345-B3FB-36AC77956798}"/>
              </a:ext>
            </a:extLst>
          </p:cNvPr>
          <p:cNvSpPr>
            <a:spLocks noGrp="1"/>
          </p:cNvSpPr>
          <p:nvPr>
            <p:ph idx="4294967295"/>
          </p:nvPr>
        </p:nvSpPr>
        <p:spPr>
          <a:xfrm>
            <a:off x="0" y="1095375"/>
            <a:ext cx="5688013" cy="5081588"/>
          </a:xfrm>
        </p:spPr>
        <p:txBody>
          <a:bodyPr>
            <a:normAutofit fontScale="92500" lnSpcReduction="10000"/>
          </a:bodyPr>
          <a:lstStyle/>
          <a:p>
            <a:r>
              <a:rPr lang="en-US" dirty="0"/>
              <a:t>100% FHIR infrastructure</a:t>
            </a:r>
          </a:p>
          <a:p>
            <a:r>
              <a:rPr lang="en-US" dirty="0"/>
              <a:t>Document Registry</a:t>
            </a:r>
          </a:p>
          <a:p>
            <a:pPr lvl="1"/>
            <a:r>
              <a:rPr lang="en-US" dirty="0"/>
              <a:t>MHD transactions</a:t>
            </a:r>
          </a:p>
          <a:p>
            <a:pPr lvl="1"/>
            <a:r>
              <a:rPr lang="en-US" dirty="0"/>
              <a:t>Persistence and lifecycle management</a:t>
            </a:r>
          </a:p>
          <a:p>
            <a:r>
              <a:rPr lang="en-US" dirty="0"/>
              <a:t>Patient Identity Management</a:t>
            </a:r>
          </a:p>
          <a:p>
            <a:r>
              <a:rPr lang="en-US" dirty="0"/>
              <a:t>Authorization - OAuth</a:t>
            </a:r>
          </a:p>
          <a:p>
            <a:r>
              <a:rPr lang="en-US" dirty="0"/>
              <a:t>Consent Management</a:t>
            </a:r>
          </a:p>
          <a:p>
            <a:r>
              <a:rPr lang="en-US" dirty="0"/>
              <a:t>Trust Framework – Certificate Authority</a:t>
            </a:r>
          </a:p>
          <a:p>
            <a:r>
              <a:rPr lang="en-US" dirty="0"/>
              <a:t>Vocabulary Management</a:t>
            </a:r>
          </a:p>
          <a:p>
            <a:r>
              <a:rPr lang="en-US" dirty="0"/>
              <a:t>Audit Record Repository</a:t>
            </a:r>
          </a:p>
          <a:p>
            <a:r>
              <a:rPr lang="en-US" dirty="0"/>
              <a:t>Provider Directory</a:t>
            </a:r>
          </a:p>
          <a:p>
            <a:pPr marL="0" indent="0">
              <a:buNone/>
            </a:pPr>
            <a:endParaRPr lang="en-US" dirty="0"/>
          </a:p>
        </p:txBody>
      </p:sp>
      <p:sp>
        <p:nvSpPr>
          <p:cNvPr id="5" name="Rectangle: Rounded Corners 4">
            <a:extLst>
              <a:ext uri="{FF2B5EF4-FFF2-40B4-BE49-F238E27FC236}">
                <a16:creationId xmlns:a16="http://schemas.microsoft.com/office/drawing/2014/main" id="{D69B86EA-099F-4ECA-B8F9-12E0F404793E}"/>
              </a:ext>
            </a:extLst>
          </p:cNvPr>
          <p:cNvSpPr/>
          <p:nvPr/>
        </p:nvSpPr>
        <p:spPr>
          <a:xfrm>
            <a:off x="8555420" y="1576551"/>
            <a:ext cx="1492469" cy="13873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Support Services</a:t>
            </a:r>
          </a:p>
        </p:txBody>
      </p:sp>
      <p:sp>
        <p:nvSpPr>
          <p:cNvPr id="48" name="Rectangle: Rounded Corners 47">
            <a:extLst>
              <a:ext uri="{FF2B5EF4-FFF2-40B4-BE49-F238E27FC236}">
                <a16:creationId xmlns:a16="http://schemas.microsoft.com/office/drawing/2014/main" id="{7A9C35C3-6325-444A-82EE-5CBC410D2045}"/>
              </a:ext>
            </a:extLst>
          </p:cNvPr>
          <p:cNvSpPr/>
          <p:nvPr/>
        </p:nvSpPr>
        <p:spPr>
          <a:xfrm>
            <a:off x="8555420" y="3429000"/>
            <a:ext cx="1492469" cy="1387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 Registry</a:t>
            </a:r>
          </a:p>
        </p:txBody>
      </p:sp>
      <p:sp>
        <p:nvSpPr>
          <p:cNvPr id="49" name="Rectangle: Rounded Corners 48">
            <a:extLst>
              <a:ext uri="{FF2B5EF4-FFF2-40B4-BE49-F238E27FC236}">
                <a16:creationId xmlns:a16="http://schemas.microsoft.com/office/drawing/2014/main" id="{B8C2EE54-3007-475B-A199-75F07F559262}"/>
              </a:ext>
            </a:extLst>
          </p:cNvPr>
          <p:cNvSpPr/>
          <p:nvPr/>
        </p:nvSpPr>
        <p:spPr>
          <a:xfrm>
            <a:off x="6526924" y="2524284"/>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Publish Documents</a:t>
            </a:r>
          </a:p>
        </p:txBody>
      </p:sp>
      <p:sp>
        <p:nvSpPr>
          <p:cNvPr id="50" name="Rectangle: Rounded Corners 49">
            <a:extLst>
              <a:ext uri="{FF2B5EF4-FFF2-40B4-BE49-F238E27FC236}">
                <a16:creationId xmlns:a16="http://schemas.microsoft.com/office/drawing/2014/main" id="{23EBEECD-AAF3-4A85-8F04-9AE4E6511BF9}"/>
              </a:ext>
            </a:extLst>
          </p:cNvPr>
          <p:cNvSpPr/>
          <p:nvPr/>
        </p:nvSpPr>
        <p:spPr>
          <a:xfrm>
            <a:off x="10607565" y="2524283"/>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Consume Documents</a:t>
            </a:r>
          </a:p>
        </p:txBody>
      </p:sp>
      <p:sp>
        <p:nvSpPr>
          <p:cNvPr id="51" name="Arrow: Right 50">
            <a:extLst>
              <a:ext uri="{FF2B5EF4-FFF2-40B4-BE49-F238E27FC236}">
                <a16:creationId xmlns:a16="http://schemas.microsoft.com/office/drawing/2014/main" id="{0865E25B-4296-4A1B-B081-014E117CBA41}"/>
              </a:ext>
            </a:extLst>
          </p:cNvPr>
          <p:cNvSpPr/>
          <p:nvPr/>
        </p:nvSpPr>
        <p:spPr>
          <a:xfrm>
            <a:off x="8019393" y="2270233"/>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D160BDDD-817C-41E6-873A-6A4E4C61B141}"/>
              </a:ext>
            </a:extLst>
          </p:cNvPr>
          <p:cNvSpPr/>
          <p:nvPr/>
        </p:nvSpPr>
        <p:spPr>
          <a:xfrm>
            <a:off x="10179418" y="2213150"/>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5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p:nvPr>
        </p:nvSpPr>
        <p:spPr/>
        <p:txBody>
          <a:bodyPr>
            <a:normAutofit/>
          </a:bodyPr>
          <a:lstStyle/>
          <a:p>
            <a:pPr eaLnBrk="1" hangingPunct="1"/>
            <a:r>
              <a:rPr lang="en-US" altLang="en-US" dirty="0"/>
              <a:t>XCA Federation of Document Sharing</a:t>
            </a:r>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26520822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F786BA-FD09-4973-9904-568B852AC850}"/>
              </a:ext>
            </a:extLst>
          </p:cNvPr>
          <p:cNvSpPr>
            <a:spLocks noGrp="1"/>
          </p:cNvSpPr>
          <p:nvPr>
            <p:ph type="title"/>
          </p:nvPr>
        </p:nvSpPr>
        <p:spPr/>
        <p:txBody>
          <a:bodyPr/>
          <a:lstStyle/>
          <a:p>
            <a:r>
              <a:rPr lang="en-US" dirty="0"/>
              <a:t>Details of Document Sharing</a:t>
            </a:r>
          </a:p>
        </p:txBody>
      </p:sp>
      <p:sp>
        <p:nvSpPr>
          <p:cNvPr id="5" name="Text Placeholder 4">
            <a:extLst>
              <a:ext uri="{FF2B5EF4-FFF2-40B4-BE49-F238E27FC236}">
                <a16:creationId xmlns:a16="http://schemas.microsoft.com/office/drawing/2014/main" id="{C547F27A-A316-458D-A9F3-47EB4CD7FA44}"/>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88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a:xfrm>
            <a:off x="609600" y="1261241"/>
            <a:ext cx="10972800" cy="5191074"/>
          </a:xfrm>
        </p:spPr>
        <p:txBody>
          <a:bodyPr>
            <a:normAutofit fontScale="92500" lnSpcReduction="1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Potential</a:t>
            </a:r>
            <a:r>
              <a:rPr lang="en-US" dirty="0"/>
              <a:t>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20822</TotalTime>
  <Words>1854</Words>
  <Application>Microsoft Office PowerPoint</Application>
  <PresentationFormat>Widescreen</PresentationFormat>
  <Paragraphs>436</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GE Inspira Pitch</vt:lpstr>
      <vt:lpstr>Lucida Grande</vt:lpstr>
      <vt:lpstr>Verdana</vt:lpstr>
      <vt:lpstr>Office Theme</vt:lpstr>
      <vt:lpstr>Document Sharing  on FHIR</vt:lpstr>
      <vt:lpstr>Agenda - Using FHIR to get to published Documents</vt:lpstr>
      <vt:lpstr>Document Sharing</vt:lpstr>
      <vt:lpstr>Document Sharing HIE</vt:lpstr>
      <vt:lpstr>XDS – Document Sharing</vt:lpstr>
      <vt:lpstr>MHDS – Document Sharing</vt:lpstr>
      <vt:lpstr>XCA Federation of Document Sharing</vt:lpstr>
      <vt:lpstr>Details of Document Sharing</vt:lpstr>
      <vt:lpstr>Principles of a Document</vt:lpstr>
      <vt:lpstr>Various Formats and Encodings</vt:lpstr>
      <vt:lpstr>Metadata – enables discovery</vt:lpstr>
      <vt:lpstr>FHIR access to Document Sharing</vt:lpstr>
      <vt:lpstr>Mobile access to Health Documents (MHD)</vt:lpstr>
      <vt:lpstr>MHD as API to XDS</vt:lpstr>
      <vt:lpstr>MHD as API to XCA</vt:lpstr>
      <vt:lpstr>Support Profiles </vt:lpstr>
      <vt:lpstr>Provide Document Bundle Transaction (Publication request)</vt:lpstr>
      <vt:lpstr>Query Transactions – simply normal FHIR queries</vt:lpstr>
      <vt:lpstr>MHDS – Document Sharing</vt:lpstr>
      <vt:lpstr>FHIR Conformance Resources</vt:lpstr>
      <vt:lpstr>Which Infrastructure to use?</vt:lpstr>
      <vt:lpstr>Decomposed Documents   Consuming Resources</vt:lpstr>
      <vt:lpstr>Consuming Documents is hard</vt:lpstr>
      <vt:lpstr>Query for Existing Data for Mobile (QEDm)</vt:lpstr>
      <vt:lpstr>Mobile Cross-Enterprise Document Data Element Extraction  (mXDE)</vt:lpstr>
      <vt:lpstr>PowerPoint Presentation</vt:lpstr>
      <vt:lpstr>Using Provenance</vt:lpstr>
      <vt:lpstr>Conclusion</vt:lpstr>
      <vt:lpstr>Conclusion</vt:lpstr>
      <vt:lpstr>PowerPoint Presentation</vt:lpstr>
      <vt:lpstr>Bonus – Things not in the IHE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on FHIR</dc:title>
  <dc:creator>John Moehrke</dc:creator>
  <cp:lastModifiedBy>John Moehrke</cp:lastModifiedBy>
  <cp:revision>57</cp:revision>
  <cp:lastPrinted>2018-06-15T19:50:31Z</cp:lastPrinted>
  <dcterms:created xsi:type="dcterms:W3CDTF">2018-06-04T17:06:37Z</dcterms:created>
  <dcterms:modified xsi:type="dcterms:W3CDTF">2020-03-03T15:55:53Z</dcterms:modified>
</cp:coreProperties>
</file>