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sldIdLst>
    <p:sldId id="256" r:id="rId5"/>
    <p:sldId id="264" r:id="rId6"/>
    <p:sldId id="288" r:id="rId7"/>
    <p:sldId id="266" r:id="rId8"/>
    <p:sldId id="267" r:id="rId9"/>
    <p:sldId id="268" r:id="rId10"/>
    <p:sldId id="269" r:id="rId11"/>
    <p:sldId id="270" r:id="rId12"/>
    <p:sldId id="271" r:id="rId13"/>
    <p:sldId id="289" r:id="rId14"/>
    <p:sldId id="291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7AA0"/>
    <a:srgbClr val="333333"/>
    <a:srgbClr val="4EBBAE"/>
    <a:srgbClr val="636363"/>
    <a:srgbClr val="B5B5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4" autoAdjust="0"/>
    <p:restoredTop sz="93213" autoAdjust="0"/>
  </p:normalViewPr>
  <p:slideViewPr>
    <p:cSldViewPr snapToGrid="0" snapToObjects="1">
      <p:cViewPr varScale="1">
        <p:scale>
          <a:sx n="82" d="100"/>
          <a:sy n="82" d="100"/>
        </p:scale>
        <p:origin x="64" y="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E55128-6ADD-450C-9AC2-4CEE47A0A7DB}" type="datetimeFigureOut">
              <a:rPr lang="en-US" smtClean="0"/>
              <a:t>7/2/2020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F129E0-E804-4842-ABF8-59F89353E7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1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23863" y="704850"/>
            <a:ext cx="6254750" cy="35194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011" indent="-174011">
              <a:buFontTx/>
              <a:buChar char="-"/>
            </a:pPr>
            <a:r>
              <a:rPr lang="en-US" baseline="0" dirty="0"/>
              <a:t>Each domain follows its own development schedule, some are aligned (ITI, PCC, QRPH)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1CE6F5-E3F3-4DC9-9B96-DCB00A6F3C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5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23863" y="704850"/>
            <a:ext cx="6254750" cy="3519488"/>
          </a:xfrm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235972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ctrTitle" idx="4294967295"/>
          </p:nvPr>
        </p:nvSpPr>
        <p:spPr>
          <a:xfrm>
            <a:off x="0" y="3663474"/>
            <a:ext cx="9144000" cy="4715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Place Title Here</a:t>
            </a:r>
            <a:endParaRPr lang="en-US" dirty="0">
              <a:solidFill>
                <a:srgbClr val="B5B5B5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693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u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59255" y="1439334"/>
            <a:ext cx="8151090" cy="661940"/>
          </a:xfrm>
        </p:spPr>
        <p:txBody>
          <a:bodyPr lIns="0" rIns="0" anchor="t">
            <a:norm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3600" baseline="0">
                <a:solidFill>
                  <a:srgbClr val="217AA0"/>
                </a:solidFill>
              </a:defRPr>
            </a:lvl1pPr>
          </a:lstStyle>
          <a:p>
            <a:r>
              <a:rPr lang="en-US" dirty="0" smtClean="0"/>
              <a:t>Place Title Here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9254" y="2216728"/>
            <a:ext cx="8151090" cy="1131454"/>
          </a:xfrm>
        </p:spPr>
        <p:txBody>
          <a:bodyPr lIns="0" rIns="0" anchor="t">
            <a:normAutofit/>
          </a:bodyPr>
          <a:lstStyle>
            <a:lvl1pPr marL="0" indent="0" algn="l">
              <a:buNone/>
              <a:defRPr sz="1200" b="0" i="0">
                <a:solidFill>
                  <a:srgbClr val="333333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54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19" y="1082387"/>
            <a:ext cx="7289030" cy="60325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818" y="1685637"/>
            <a:ext cx="7289031" cy="2609273"/>
          </a:xfrm>
        </p:spPr>
        <p:txBody>
          <a:bodyPr/>
          <a:lstStyle>
            <a:lvl1pPr marL="192024" indent="-192024">
              <a:lnSpc>
                <a:spcPct val="80000"/>
              </a:lnSpc>
              <a:defRPr/>
            </a:lvl1pPr>
            <a:lvl2pPr>
              <a:lnSpc>
                <a:spcPct val="80000"/>
              </a:lnSpc>
              <a:defRPr/>
            </a:lvl2pPr>
            <a:lvl3pPr>
              <a:lnSpc>
                <a:spcPct val="80000"/>
              </a:lnSpc>
              <a:defRPr/>
            </a:lvl3pPr>
            <a:lvl4pPr>
              <a:lnSpc>
                <a:spcPct val="80000"/>
              </a:lnSpc>
              <a:defRPr/>
            </a:lvl4pPr>
            <a:lvl5pPr>
              <a:lnSpc>
                <a:spcPct val="80000"/>
              </a:lnSpc>
              <a:defRPr/>
            </a:lvl5pPr>
          </a:lstStyle>
          <a:p>
            <a:pPr lvl="0"/>
            <a:r>
              <a:rPr lang="en-US" dirty="0" smtClean="0"/>
              <a:t>Click to edit Master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75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55" y="830787"/>
            <a:ext cx="7955588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755" y="1688037"/>
            <a:ext cx="3766176" cy="2978727"/>
          </a:xfrm>
        </p:spPr>
        <p:txBody>
          <a:bodyPr>
            <a:normAutofit/>
          </a:bodyPr>
          <a:lstStyle>
            <a:lvl1pPr marL="192024" indent="-192024">
              <a:lnSpc>
                <a:spcPct val="90000"/>
              </a:lnSpc>
              <a:defRPr sz="1600"/>
            </a:lvl1pPr>
            <a:lvl2pPr>
              <a:lnSpc>
                <a:spcPct val="80000"/>
              </a:lnSpc>
              <a:defRPr sz="1600"/>
            </a:lvl2pPr>
            <a:lvl3pPr>
              <a:lnSpc>
                <a:spcPct val="80000"/>
              </a:lnSpc>
              <a:defRPr sz="1600"/>
            </a:lvl3pPr>
            <a:lvl4pPr>
              <a:lnSpc>
                <a:spcPct val="80000"/>
              </a:lnSpc>
              <a:defRPr sz="1600"/>
            </a:lvl4pPr>
            <a:lvl5pPr>
              <a:lnSpc>
                <a:spcPct val="8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7569" y="1688037"/>
            <a:ext cx="4041775" cy="2978727"/>
          </a:xfrm>
        </p:spPr>
        <p:txBody>
          <a:bodyPr>
            <a:normAutofit/>
          </a:bodyPr>
          <a:lstStyle>
            <a:lvl1pPr marL="192024" indent="-192024">
              <a:lnSpc>
                <a:spcPct val="80000"/>
              </a:lnSpc>
              <a:defRPr sz="1600"/>
            </a:lvl1pPr>
            <a:lvl2pPr>
              <a:lnSpc>
                <a:spcPct val="80000"/>
              </a:lnSpc>
              <a:defRPr sz="1600"/>
            </a:lvl2pPr>
            <a:lvl3pPr>
              <a:lnSpc>
                <a:spcPct val="80000"/>
              </a:lnSpc>
              <a:defRPr sz="1600"/>
            </a:lvl3pPr>
            <a:lvl4pPr>
              <a:lnSpc>
                <a:spcPct val="80000"/>
              </a:lnSpc>
              <a:defRPr sz="1600"/>
            </a:lvl4pPr>
            <a:lvl5pPr>
              <a:lnSpc>
                <a:spcPct val="80000"/>
              </a:lnSpc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73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503" y="979702"/>
            <a:ext cx="2734302" cy="871538"/>
          </a:xfrm>
        </p:spPr>
        <p:txBody>
          <a:bodyPr anchor="t"/>
          <a:lstStyle>
            <a:lvl1pPr algn="l">
              <a:lnSpc>
                <a:spcPct val="80000"/>
              </a:lnSpc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5341" y="979704"/>
            <a:ext cx="5111750" cy="3646540"/>
          </a:xfrm>
        </p:spPr>
        <p:txBody>
          <a:bodyPr>
            <a:normAutofit/>
          </a:bodyPr>
          <a:lstStyle>
            <a:lvl1pPr marL="192024" indent="-192024">
              <a:lnSpc>
                <a:spcPct val="80000"/>
              </a:lnSpc>
              <a:defRPr sz="1800"/>
            </a:lvl1pPr>
            <a:lvl2pPr>
              <a:lnSpc>
                <a:spcPct val="80000"/>
              </a:lnSpc>
              <a:defRPr sz="1800"/>
            </a:lvl2pPr>
            <a:lvl3pPr>
              <a:lnSpc>
                <a:spcPct val="80000"/>
              </a:lnSpc>
              <a:defRPr sz="1800"/>
            </a:lvl3pPr>
            <a:lvl4pPr>
              <a:lnSpc>
                <a:spcPct val="80000"/>
              </a:lnSpc>
              <a:defRPr sz="1800"/>
            </a:lvl4pPr>
            <a:lvl5pPr>
              <a:lnSpc>
                <a:spcPct val="80000"/>
              </a:lnSpc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1503" y="1851241"/>
            <a:ext cx="2734302" cy="2775003"/>
          </a:xfrm>
        </p:spPr>
        <p:txBody>
          <a:bodyPr/>
          <a:lstStyle>
            <a:lvl1pPr marL="192024" indent="-192024">
              <a:lnSpc>
                <a:spcPct val="80000"/>
              </a:lnSpc>
              <a:buFont typeface="Arial"/>
              <a:buChar char="•"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214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53" y="3395620"/>
            <a:ext cx="7673879" cy="36819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33879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3753" y="3763818"/>
            <a:ext cx="7673879" cy="577274"/>
          </a:xfrm>
        </p:spPr>
        <p:txBody>
          <a:bodyPr/>
          <a:lstStyle>
            <a:lvl1pPr marL="0" indent="0">
              <a:lnSpc>
                <a:spcPct val="80000"/>
              </a:lnSpc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592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36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55" y="830787"/>
            <a:ext cx="7955588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7A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3755" y="1688038"/>
            <a:ext cx="3766176" cy="2978727"/>
          </a:xfrm>
          <a:prstGeom prst="rect">
            <a:avLst/>
          </a:prstGeom>
        </p:spPr>
        <p:txBody>
          <a:bodyPr>
            <a:normAutofit/>
          </a:bodyPr>
          <a:lstStyle>
            <a:lvl1pPr marL="139789" indent="-139789">
              <a:lnSpc>
                <a:spcPct val="90000"/>
              </a:lnSpc>
              <a:defRPr sz="1165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165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defRPr sz="1165">
                <a:solidFill>
                  <a:schemeClr val="tx1"/>
                </a:solidFill>
              </a:defRPr>
            </a:lvl3pPr>
            <a:lvl4pPr>
              <a:lnSpc>
                <a:spcPct val="80000"/>
              </a:lnSpc>
              <a:defRPr sz="1165">
                <a:solidFill>
                  <a:schemeClr val="tx1"/>
                </a:solidFill>
              </a:defRPr>
            </a:lvl4pPr>
            <a:lvl5pPr>
              <a:lnSpc>
                <a:spcPct val="80000"/>
              </a:lnSpc>
              <a:defRPr sz="1165">
                <a:solidFill>
                  <a:schemeClr val="tx1"/>
                </a:solidFill>
              </a:defRPr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57570" y="1688038"/>
            <a:ext cx="4041775" cy="2978727"/>
          </a:xfrm>
          <a:prstGeom prst="rect">
            <a:avLst/>
          </a:prstGeom>
        </p:spPr>
        <p:txBody>
          <a:bodyPr>
            <a:normAutofit/>
          </a:bodyPr>
          <a:lstStyle>
            <a:lvl1pPr marL="139789" indent="-139789">
              <a:lnSpc>
                <a:spcPct val="80000"/>
              </a:lnSpc>
              <a:defRPr sz="1165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165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defRPr sz="1165">
                <a:solidFill>
                  <a:schemeClr val="tx1"/>
                </a:solidFill>
              </a:defRPr>
            </a:lvl3pPr>
            <a:lvl4pPr>
              <a:lnSpc>
                <a:spcPct val="80000"/>
              </a:lnSpc>
              <a:defRPr sz="1165">
                <a:solidFill>
                  <a:schemeClr val="tx1"/>
                </a:solidFill>
              </a:defRPr>
            </a:lvl4pPr>
            <a:lvl5pPr>
              <a:lnSpc>
                <a:spcPct val="80000"/>
              </a:lnSpc>
              <a:defRPr sz="1165">
                <a:solidFill>
                  <a:schemeClr val="tx1"/>
                </a:solidFill>
              </a:defRPr>
            </a:lvl5pPr>
            <a:lvl6pPr>
              <a:defRPr sz="1165"/>
            </a:lvl6pPr>
            <a:lvl7pPr>
              <a:defRPr sz="1165"/>
            </a:lvl7pPr>
            <a:lvl8pPr>
              <a:defRPr sz="1165"/>
            </a:lvl8pPr>
            <a:lvl9pPr>
              <a:defRPr sz="1165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0092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8328-33DD-4204-AC6E-78AC7F4C1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CC645F-D1FF-42A3-817F-6C5AFBE7E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F3E323-2FFE-4A4B-8F3B-1E128BF6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UNCLASSIFIED/FOR OFFICIAL USE ONLY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7AA30-118C-425A-82CA-AD740EC9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8D543-11D4-4534-8434-B77AFDE1EC8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122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8006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5818" y="1082387"/>
            <a:ext cx="7335212" cy="603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5819" y="1685637"/>
            <a:ext cx="7335212" cy="2609273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99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0" r:id="rId3"/>
    <p:sldLayoutId id="2147483653" r:id="rId4"/>
    <p:sldLayoutId id="2147483656" r:id="rId5"/>
    <p:sldLayoutId id="2147483657" r:id="rId6"/>
    <p:sldLayoutId id="2147483655" r:id="rId7"/>
    <p:sldLayoutId id="2147483661" r:id="rId8"/>
    <p:sldLayoutId id="2147483662" r:id="rId9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2800" b="1" i="0" kern="1200">
          <a:solidFill>
            <a:srgbClr val="217AA0"/>
          </a:solidFill>
          <a:latin typeface="Verdana"/>
          <a:ea typeface="+mj-ea"/>
          <a:cs typeface="Verdana"/>
        </a:defRPr>
      </a:lvl1pPr>
    </p:titleStyle>
    <p:bodyStyle>
      <a:lvl1pPr marL="192024" indent="-192024" algn="l" defTabSz="457200" rtl="0" eaLnBrk="1" latinLnBrk="0" hangingPunct="1">
        <a:lnSpc>
          <a:spcPct val="80000"/>
        </a:lnSpc>
        <a:spcBef>
          <a:spcPct val="20000"/>
        </a:spcBef>
        <a:spcAft>
          <a:spcPts val="600"/>
        </a:spcAft>
        <a:buFont typeface="Arial"/>
        <a:buChar char="•"/>
        <a:defRPr sz="1800" b="0" i="0" kern="1200">
          <a:solidFill>
            <a:srgbClr val="333333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lnSpc>
          <a:spcPct val="80000"/>
        </a:lnSpc>
        <a:spcBef>
          <a:spcPct val="20000"/>
        </a:spcBef>
        <a:spcAft>
          <a:spcPts val="600"/>
        </a:spcAft>
        <a:buFont typeface="Arial"/>
        <a:buChar char="–"/>
        <a:defRPr sz="1800" b="0" i="0" kern="1200">
          <a:solidFill>
            <a:srgbClr val="333333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lnSpc>
          <a:spcPct val="80000"/>
        </a:lnSpc>
        <a:spcBef>
          <a:spcPct val="20000"/>
        </a:spcBef>
        <a:spcAft>
          <a:spcPts val="600"/>
        </a:spcAft>
        <a:buFont typeface="Arial"/>
        <a:buChar char="•"/>
        <a:defRPr sz="1800" b="0" i="0" kern="1200">
          <a:solidFill>
            <a:srgbClr val="333333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lnSpc>
          <a:spcPct val="80000"/>
        </a:lnSpc>
        <a:spcBef>
          <a:spcPct val="20000"/>
        </a:spcBef>
        <a:spcAft>
          <a:spcPts val="600"/>
        </a:spcAft>
        <a:buFont typeface="Arial"/>
        <a:buChar char="–"/>
        <a:defRPr sz="1800" b="0" i="0" kern="1200">
          <a:solidFill>
            <a:srgbClr val="333333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lnSpc>
          <a:spcPct val="80000"/>
        </a:lnSpc>
        <a:spcBef>
          <a:spcPct val="20000"/>
        </a:spcBef>
        <a:spcAft>
          <a:spcPts val="600"/>
        </a:spcAft>
        <a:buFont typeface="Arial"/>
        <a:buChar char="»"/>
        <a:defRPr sz="1800" b="0" i="0" kern="1200">
          <a:solidFill>
            <a:srgbClr val="333333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hl7.org/" TargetMode="External"/><Relationship Id="rId3" Type="http://schemas.openxmlformats.org/officeDocument/2006/relationships/hyperlink" Target="https://www.youtube.com/watch?v=ZpQrHI3VVxY&amp;list=PLqKdd_74t4IL86rg1DhfsPq1LVS3jF4QK&amp;index=3" TargetMode="External"/><Relationship Id="rId7" Type="http://schemas.openxmlformats.org/officeDocument/2006/relationships/hyperlink" Target="https://healthcaresecprivacy.blogspot.com/2019/10/introduction-to-ihe.html" TargetMode="External"/><Relationship Id="rId2" Type="http://schemas.openxmlformats.org/officeDocument/2006/relationships/hyperlink" Target="https://wiki.ihe.net/index.php/Category:FHIR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IHE/fhir" TargetMode="External"/><Relationship Id="rId5" Type="http://schemas.openxmlformats.org/officeDocument/2006/relationships/hyperlink" Target="https://wiki.ihe.net/index.php/Guidance_on_writing_Profiles_of_FHIR" TargetMode="External"/><Relationship Id="rId10" Type="http://schemas.openxmlformats.org/officeDocument/2006/relationships/hyperlink" Target="http://www.iheusa.org/" TargetMode="External"/><Relationship Id="rId4" Type="http://schemas.openxmlformats.org/officeDocument/2006/relationships/hyperlink" Target="https://www.youtube.com/watch?v=o24WQgxiYVI&amp;list=PLqKdd_74t4IL86rg1DhfsPq1LVS3jF4QK&amp;index=4" TargetMode="External"/><Relationship Id="rId9" Type="http://schemas.openxmlformats.org/officeDocument/2006/relationships/hyperlink" Target="http://www.ihe.ne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440813" y="3731832"/>
            <a:ext cx="6452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217AA0"/>
                </a:solidFill>
              </a:rPr>
              <a:t>IHE and HL7 Working Together</a:t>
            </a:r>
            <a:endParaRPr lang="en-US" sz="2400" b="1" dirty="0" smtClean="0">
              <a:solidFill>
                <a:srgbClr val="217A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963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5818" y="1082387"/>
            <a:ext cx="7792641" cy="603250"/>
          </a:xfrm>
        </p:spPr>
        <p:txBody>
          <a:bodyPr>
            <a:normAutofit/>
          </a:bodyPr>
          <a:lstStyle/>
          <a:p>
            <a:r>
              <a:rPr lang="en-US" dirty="0" smtClean="0"/>
              <a:t>IHE USA ONC Cooperative Agreement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A05ED7-2400-D14B-809C-0B0EC2A2D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434" y="2012539"/>
            <a:ext cx="4268536" cy="2552976"/>
          </a:xfrm>
        </p:spPr>
        <p:txBody>
          <a:bodyPr>
            <a:normAutofit/>
          </a:bodyPr>
          <a:lstStyle/>
          <a:p>
            <a:r>
              <a:rPr lang="en-US" dirty="0" smtClean="0"/>
              <a:t>The Ask:</a:t>
            </a:r>
            <a:endParaRPr lang="en-US" dirty="0"/>
          </a:p>
          <a:p>
            <a:pPr lvl="1"/>
            <a:r>
              <a:rPr lang="en-US" dirty="0" smtClean="0"/>
              <a:t>Identify potential gaps that may inhibit the RESTful exchange of health information using FHIR®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Identify potential ways for IHE USA and ONC to collaborate with HL7, IHE Members, and industry partners to promote and sustain the rapid adoption of the FHIR® standard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7A05ED7-2400-D14B-809C-0B0EC2A2DE56}"/>
              </a:ext>
            </a:extLst>
          </p:cNvPr>
          <p:cNvSpPr txBox="1">
            <a:spLocks/>
          </p:cNvSpPr>
          <p:nvPr/>
        </p:nvSpPr>
        <p:spPr>
          <a:xfrm>
            <a:off x="4416356" y="2017946"/>
            <a:ext cx="4565516" cy="2716182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>
            <a:lvl1pPr marL="192024" indent="-192024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–"/>
              <a:defRPr sz="1800" b="0" i="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•"/>
              <a:defRPr sz="1800" b="0" i="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–"/>
              <a:defRPr sz="1800" b="0" i="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Font typeface="Arial"/>
              <a:buChar char="»"/>
              <a:defRPr sz="1800" b="0" i="0" kern="1200">
                <a:solidFill>
                  <a:srgbClr val="333333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The Deliverables:</a:t>
            </a:r>
          </a:p>
          <a:p>
            <a:pPr lvl="1"/>
            <a:r>
              <a:rPr lang="en-US" dirty="0" smtClean="0"/>
              <a:t>Environmental scan and Gap Analysis of IHE profiles that support or complement RESTful exchange of health data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Collaborative implementation plan based on feedback from ONC and findings of Environmental Scan and Gap Analysis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519" y="4355280"/>
            <a:ext cx="1677940" cy="61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1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0E677D-86E4-4965-9691-9C4335111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Additional Resources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AAB64BC-35C5-441F-98E3-447221714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824" y="1705206"/>
            <a:ext cx="7734276" cy="3258322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FHIR </a:t>
            </a:r>
            <a:r>
              <a:rPr lang="en-US" dirty="0"/>
              <a:t>Profiles </a:t>
            </a:r>
            <a:r>
              <a:rPr lang="en-US" dirty="0">
                <a:hlinkClick r:id="rId2"/>
              </a:rPr>
              <a:t>https://wiki.ihe.net/index.php/Category:FHIR</a:t>
            </a:r>
            <a:endParaRPr lang="en-US" dirty="0"/>
          </a:p>
          <a:p>
            <a:r>
              <a:rPr lang="en-US" dirty="0"/>
              <a:t>MHD - YouTube - </a:t>
            </a:r>
            <a:r>
              <a:rPr lang="en-US" dirty="0">
                <a:hlinkClick r:id="rId3"/>
              </a:rPr>
              <a:t>https://www.youtube.com/watch?v=ZpQrHI3VVxY</a:t>
            </a:r>
            <a:endParaRPr lang="en-US" dirty="0"/>
          </a:p>
          <a:p>
            <a:r>
              <a:rPr lang="en-US" dirty="0"/>
              <a:t>mXDE - YouTube - </a:t>
            </a:r>
            <a:r>
              <a:rPr lang="en-US" dirty="0">
                <a:hlinkClick r:id="rId4"/>
              </a:rPr>
              <a:t>https://www.youtube.com/watch?v=o24WQgxiYVI</a:t>
            </a:r>
            <a:endParaRPr lang="en-US" dirty="0"/>
          </a:p>
          <a:p>
            <a:r>
              <a:rPr lang="en-US" dirty="0"/>
              <a:t>Guidance </a:t>
            </a:r>
            <a:r>
              <a:rPr lang="en-US" dirty="0" smtClean="0"/>
              <a:t>for </a:t>
            </a:r>
            <a:r>
              <a:rPr lang="en-US" dirty="0"/>
              <a:t>IHE profile authors </a:t>
            </a:r>
            <a:r>
              <a:rPr lang="en-US" dirty="0" smtClean="0"/>
              <a:t>on </a:t>
            </a:r>
            <a:r>
              <a:rPr lang="en-US" dirty="0"/>
              <a:t>profiling FHIR   </a:t>
            </a:r>
          </a:p>
          <a:p>
            <a:pPr lvl="1"/>
            <a:r>
              <a:rPr lang="en-US" dirty="0">
                <a:hlinkClick r:id="rId5"/>
              </a:rPr>
              <a:t>https://wiki.ihe.net/index.php/Guidance_on_writing_Profiles_of_FHIR</a:t>
            </a:r>
            <a:endParaRPr lang="en-US" dirty="0"/>
          </a:p>
          <a:p>
            <a:r>
              <a:rPr lang="fr-FR" dirty="0"/>
              <a:t>IHE FHIR </a:t>
            </a:r>
            <a:r>
              <a:rPr lang="fr-FR" dirty="0" err="1"/>
              <a:t>conformance</a:t>
            </a:r>
            <a:r>
              <a:rPr lang="fr-FR" dirty="0"/>
              <a:t> </a:t>
            </a:r>
            <a:r>
              <a:rPr lang="fr-FR" dirty="0" err="1"/>
              <a:t>resources</a:t>
            </a:r>
            <a:r>
              <a:rPr lang="fr-FR" dirty="0"/>
              <a:t> - </a:t>
            </a:r>
            <a:r>
              <a:rPr lang="fr-FR" dirty="0">
                <a:hlinkClick r:id="rId6"/>
              </a:rPr>
              <a:t>https://github.com/IHE/fhir</a:t>
            </a:r>
            <a:endParaRPr lang="fr-FR" dirty="0"/>
          </a:p>
          <a:p>
            <a:r>
              <a:rPr lang="en-US" dirty="0" smtClean="0"/>
              <a:t>Introduction to IHE -</a:t>
            </a:r>
            <a:r>
              <a:rPr lang="en-US" dirty="0" smtClean="0">
                <a:hlinkClick r:id="rId7"/>
              </a:rPr>
              <a:t>https</a:t>
            </a:r>
            <a:r>
              <a:rPr lang="en-US" dirty="0">
                <a:hlinkClick r:id="rId7"/>
              </a:rPr>
              <a:t>://</a:t>
            </a:r>
            <a:r>
              <a:rPr lang="en-US" dirty="0" smtClean="0">
                <a:hlinkClick r:id="rId7"/>
              </a:rPr>
              <a:t>healthcaresecprivacy.blogspot.com/2019/10/introduction-to-ihe.html</a:t>
            </a:r>
            <a:endParaRPr lang="en-US" dirty="0" smtClean="0"/>
          </a:p>
          <a:p>
            <a:r>
              <a:rPr lang="en-US" dirty="0" smtClean="0"/>
              <a:t>HL7 – </a:t>
            </a:r>
            <a:r>
              <a:rPr lang="en-US" dirty="0" smtClean="0">
                <a:hlinkClick r:id="rId8"/>
              </a:rPr>
              <a:t>www.hl7.org</a:t>
            </a:r>
            <a:endParaRPr lang="en-US" dirty="0" smtClean="0"/>
          </a:p>
          <a:p>
            <a:r>
              <a:rPr lang="en-US" dirty="0"/>
              <a:t>IHE – </a:t>
            </a:r>
            <a:r>
              <a:rPr lang="en-US" dirty="0">
                <a:hlinkClick r:id="rId9"/>
              </a:rPr>
              <a:t>www.ihe.net</a:t>
            </a:r>
            <a:endParaRPr lang="en-US" dirty="0"/>
          </a:p>
          <a:p>
            <a:r>
              <a:rPr lang="en-US" dirty="0" smtClean="0"/>
              <a:t>IHE USA – </a:t>
            </a:r>
            <a:r>
              <a:rPr lang="en-US" dirty="0" smtClean="0">
                <a:hlinkClick r:id="rId10"/>
              </a:rPr>
              <a:t>www.iheusa.org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759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Vision</a:t>
            </a:r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657600" y="1384012"/>
            <a:ext cx="3727777" cy="29995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56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A world in </a:t>
            </a:r>
            <a:r>
              <a:rPr lang="en-US" sz="1600" dirty="0"/>
              <a:t>which everyone can securely access and use the right health data when and where they need </a:t>
            </a:r>
            <a:r>
              <a:rPr lang="en-US" sz="1600" dirty="0" smtClean="0"/>
              <a:t>it</a:t>
            </a:r>
            <a:endParaRPr lang="en-US" sz="1600" dirty="0"/>
          </a:p>
          <a:p>
            <a:pPr marL="0" indent="0">
              <a:buNone/>
            </a:pPr>
            <a:endParaRPr lang="en-US" sz="1602" dirty="0"/>
          </a:p>
          <a:p>
            <a:pPr marL="0" indent="0">
              <a:buNone/>
            </a:pPr>
            <a:r>
              <a:rPr lang="en-US" sz="1600" dirty="0" smtClean="0"/>
              <a:t>Enable seamless and secure access to health information that is usable whenever and wherever needed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6" y="2931120"/>
            <a:ext cx="1908331" cy="520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13" y="1849792"/>
            <a:ext cx="703066" cy="6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384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Common </a:t>
            </a:r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7" name="Content Placeholder 4"/>
          <p:cNvSpPr>
            <a:spLocks noGrp="1"/>
          </p:cNvSpPr>
          <p:nvPr>
            <p:ph idx="1"/>
          </p:nvPr>
        </p:nvSpPr>
        <p:spPr>
          <a:xfrm>
            <a:off x="3657600" y="1384012"/>
            <a:ext cx="4514850" cy="299958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endParaRPr lang="en-US" sz="1456" dirty="0" smtClean="0"/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 smtClean="0"/>
              <a:t>To </a:t>
            </a:r>
            <a:r>
              <a:rPr lang="en-US" sz="1600" dirty="0"/>
              <a:t>provide standards that empower global health data </a:t>
            </a:r>
            <a:r>
              <a:rPr lang="en-US" sz="1600" dirty="0" smtClean="0"/>
              <a:t>interoperability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02" dirty="0"/>
          </a:p>
          <a:p>
            <a:pPr marL="0" indent="0">
              <a:buNone/>
            </a:pPr>
            <a:r>
              <a:rPr lang="en-US" sz="1600" dirty="0"/>
              <a:t>IHE improves healthcare by providing specifications, tools and services for interoperability. IHE engages clinicians, health authorities, industry, and users to develop, test, and implement standards-based solutions to vital health information </a:t>
            </a:r>
            <a:r>
              <a:rPr lang="en-US" sz="1600" dirty="0" smtClean="0"/>
              <a:t>needs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4226" y="2931120"/>
            <a:ext cx="1908331" cy="5204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713" y="1849792"/>
            <a:ext cx="703066" cy="6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33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959C03-547A-294A-9217-C2C8DD28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			 		</a:t>
            </a:r>
            <a:endParaRPr lang="en-US" sz="1747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97E39D-7658-4147-881C-FC9DD07CA8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1786" y="2392638"/>
            <a:ext cx="3312864" cy="2168338"/>
          </a:xfrm>
        </p:spPr>
        <p:txBody>
          <a:bodyPr/>
          <a:lstStyle/>
          <a:p>
            <a:r>
              <a:rPr lang="en-US" dirty="0"/>
              <a:t>Domains and Technical/Planning Committees</a:t>
            </a:r>
          </a:p>
          <a:p>
            <a:r>
              <a:rPr lang="en-US" dirty="0"/>
              <a:t>Conformity Assessment processes and tools</a:t>
            </a:r>
          </a:p>
          <a:p>
            <a:r>
              <a:rPr lang="en-US" dirty="0" smtClean="0"/>
              <a:t>3 Annual IHE </a:t>
            </a:r>
            <a:r>
              <a:rPr lang="en-US" dirty="0" err="1" smtClean="0"/>
              <a:t>Connectathons</a:t>
            </a:r>
            <a:r>
              <a:rPr lang="en-US" dirty="0" smtClean="0"/>
              <a:t> </a:t>
            </a:r>
            <a:r>
              <a:rPr lang="en-US" dirty="0"/>
              <a:t>(USA, Europe, Asia)</a:t>
            </a:r>
          </a:p>
          <a:p>
            <a:r>
              <a:rPr lang="en-US" dirty="0"/>
              <a:t>Coordinates use of standards such as HL7 and DICOM for specific needs</a:t>
            </a:r>
          </a:p>
          <a:p>
            <a:r>
              <a:rPr lang="en-US" dirty="0"/>
              <a:t>N</a:t>
            </a:r>
            <a:r>
              <a:rPr lang="en-US" dirty="0" smtClean="0"/>
              <a:t>ational </a:t>
            </a:r>
            <a:r>
              <a:rPr lang="en-US" dirty="0"/>
              <a:t>deployment committees in 17 countries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30685D-D715-5F4D-98A5-01BDD61978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03151" y="2373596"/>
            <a:ext cx="3501698" cy="216833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Work groups and Steering Committees</a:t>
            </a:r>
          </a:p>
          <a:p>
            <a:pPr>
              <a:lnSpc>
                <a:spcPct val="90000"/>
              </a:lnSpc>
            </a:pPr>
            <a:r>
              <a:rPr lang="en-US" dirty="0"/>
              <a:t>Conformance statements for HL7 Standards</a:t>
            </a:r>
          </a:p>
          <a:p>
            <a:pPr>
              <a:lnSpc>
                <a:spcPct val="90000"/>
              </a:lnSpc>
            </a:pPr>
            <a:r>
              <a:rPr lang="en-US" dirty="0"/>
              <a:t>3 Annual FHIR </a:t>
            </a:r>
            <a:r>
              <a:rPr lang="en-US" dirty="0" err="1"/>
              <a:t>Connectathons</a:t>
            </a:r>
            <a:r>
              <a:rPr lang="en-US" dirty="0"/>
              <a:t> (preceding HL7 Working Group Meetings) </a:t>
            </a:r>
          </a:p>
          <a:p>
            <a:pPr>
              <a:lnSpc>
                <a:spcPct val="90000"/>
              </a:lnSpc>
            </a:pPr>
            <a:r>
              <a:rPr lang="en-US" dirty="0"/>
              <a:t>Develops standards that are often used in IHE profiles (with DICOM, X.12 . . .)</a:t>
            </a:r>
          </a:p>
          <a:p>
            <a:pPr>
              <a:lnSpc>
                <a:spcPct val="90000"/>
              </a:lnSpc>
            </a:pPr>
            <a:r>
              <a:rPr lang="en-US" dirty="0"/>
              <a:t>HL7 Affiliates in 55 countries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19E10-7EC4-2049-9501-2F8F53DCC5AB}"/>
              </a:ext>
            </a:extLst>
          </p:cNvPr>
          <p:cNvSpPr txBox="1"/>
          <p:nvPr/>
        </p:nvSpPr>
        <p:spPr>
          <a:xfrm>
            <a:off x="1517375" y="4293837"/>
            <a:ext cx="5685918" cy="27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65" i="1" dirty="0">
                <a:latin typeface="Arial" panose="020B0604020202020204" pitchFamily="34" charset="0"/>
                <a:cs typeface="Arial" panose="020B0604020202020204" pitchFamily="34" charset="0"/>
              </a:rPr>
              <a:t>Both conduct “testing, education, outreach, collaboration with local health agencies”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38" y="1713905"/>
            <a:ext cx="1908331" cy="52045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7601" y="1689142"/>
            <a:ext cx="659400" cy="564612"/>
          </a:xfrm>
          <a:prstGeom prst="rect">
            <a:avLst/>
          </a:prstGeom>
        </p:spPr>
      </p:pic>
      <p:sp>
        <p:nvSpPr>
          <p:cNvPr id="8" name="Title 3"/>
          <p:cNvSpPr txBox="1">
            <a:spLocks/>
          </p:cNvSpPr>
          <p:nvPr/>
        </p:nvSpPr>
        <p:spPr>
          <a:xfrm>
            <a:off x="715819" y="1082387"/>
            <a:ext cx="7289030" cy="603250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i="0" kern="1200">
                <a:solidFill>
                  <a:srgbClr val="217AA0"/>
                </a:solidFill>
                <a:latin typeface="Verdana"/>
                <a:ea typeface="+mj-ea"/>
                <a:cs typeface="Verdana"/>
              </a:defRPr>
            </a:lvl1pPr>
          </a:lstStyle>
          <a:p>
            <a:r>
              <a:rPr lang="en-US" dirty="0" smtClean="0"/>
              <a:t>Volunteer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7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2248"/>
          <a:stretch/>
        </p:blipFill>
        <p:spPr>
          <a:xfrm>
            <a:off x="1289897" y="1794240"/>
            <a:ext cx="5830749" cy="2818453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C3347E8-47B2-48B1-88BF-0823F244A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60512" tIns="30256" rIns="60512" bIns="30256" rtlCol="0" anchor="ctr">
            <a:normAutofit/>
          </a:bodyPr>
          <a:lstStyle/>
          <a:p>
            <a:r>
              <a:rPr lang="en-US" dirty="0"/>
              <a:t>IHE Profile </a:t>
            </a:r>
            <a:r>
              <a:rPr lang="en-US" dirty="0" smtClean="0"/>
              <a:t>Development Process </a:t>
            </a:r>
            <a:endParaRPr lang="en-US" dirty="0"/>
          </a:p>
        </p:txBody>
      </p:sp>
      <p:sp>
        <p:nvSpPr>
          <p:cNvPr id="27" name="Freeform 26"/>
          <p:cNvSpPr/>
          <p:nvPr/>
        </p:nvSpPr>
        <p:spPr>
          <a:xfrm>
            <a:off x="5073151" y="2227401"/>
            <a:ext cx="970712" cy="659617"/>
          </a:xfrm>
          <a:custGeom>
            <a:avLst/>
            <a:gdLst>
              <a:gd name="connsiteX0" fmla="*/ 322189 w 2133604"/>
              <a:gd name="connsiteY0" fmla="*/ 0 h 1933098"/>
              <a:gd name="connsiteX1" fmla="*/ 2133604 w 2133604"/>
              <a:gd name="connsiteY1" fmla="*/ 0 h 1933098"/>
              <a:gd name="connsiteX2" fmla="*/ 2133604 w 2133604"/>
              <a:gd name="connsiteY2" fmla="*/ 0 h 1933098"/>
              <a:gd name="connsiteX3" fmla="*/ 2133604 w 2133604"/>
              <a:gd name="connsiteY3" fmla="*/ 0 h 1933098"/>
              <a:gd name="connsiteX4" fmla="*/ 2133604 w 2133604"/>
              <a:gd name="connsiteY4" fmla="*/ 1610909 h 1933098"/>
              <a:gd name="connsiteX5" fmla="*/ 2039237 w 2133604"/>
              <a:gd name="connsiteY5" fmla="*/ 1838731 h 1933098"/>
              <a:gd name="connsiteX6" fmla="*/ 1811415 w 2133604"/>
              <a:gd name="connsiteY6" fmla="*/ 1933098 h 1933098"/>
              <a:gd name="connsiteX7" fmla="*/ 0 w 2133604"/>
              <a:gd name="connsiteY7" fmla="*/ 1933098 h 1933098"/>
              <a:gd name="connsiteX8" fmla="*/ 0 w 2133604"/>
              <a:gd name="connsiteY8" fmla="*/ 1933098 h 1933098"/>
              <a:gd name="connsiteX9" fmla="*/ 0 w 2133604"/>
              <a:gd name="connsiteY9" fmla="*/ 1933098 h 1933098"/>
              <a:gd name="connsiteX10" fmla="*/ 0 w 2133604"/>
              <a:gd name="connsiteY10" fmla="*/ 322189 h 1933098"/>
              <a:gd name="connsiteX11" fmla="*/ 94367 w 2133604"/>
              <a:gd name="connsiteY11" fmla="*/ 94367 h 1933098"/>
              <a:gd name="connsiteX12" fmla="*/ 322189 w 2133604"/>
              <a:gd name="connsiteY12" fmla="*/ 0 h 1933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133604" h="1933098">
                <a:moveTo>
                  <a:pt x="322189" y="0"/>
                </a:moveTo>
                <a:lnTo>
                  <a:pt x="2133604" y="0"/>
                </a:lnTo>
                <a:lnTo>
                  <a:pt x="2133604" y="0"/>
                </a:lnTo>
                <a:lnTo>
                  <a:pt x="2133604" y="0"/>
                </a:lnTo>
                <a:lnTo>
                  <a:pt x="2133604" y="1610909"/>
                </a:lnTo>
                <a:cubicBezTo>
                  <a:pt x="2133604" y="1696359"/>
                  <a:pt x="2099659" y="1778309"/>
                  <a:pt x="2039237" y="1838731"/>
                </a:cubicBezTo>
                <a:cubicBezTo>
                  <a:pt x="1978815" y="1899153"/>
                  <a:pt x="1896865" y="1933098"/>
                  <a:pt x="1811415" y="1933098"/>
                </a:cubicBezTo>
                <a:lnTo>
                  <a:pt x="0" y="1933098"/>
                </a:lnTo>
                <a:lnTo>
                  <a:pt x="0" y="1933098"/>
                </a:lnTo>
                <a:lnTo>
                  <a:pt x="0" y="1933098"/>
                </a:lnTo>
                <a:lnTo>
                  <a:pt x="0" y="322189"/>
                </a:lnTo>
                <a:cubicBezTo>
                  <a:pt x="0" y="236739"/>
                  <a:pt x="33945" y="154789"/>
                  <a:pt x="94367" y="94367"/>
                </a:cubicBezTo>
                <a:cubicBezTo>
                  <a:pt x="154789" y="33945"/>
                  <a:pt x="236739" y="0"/>
                  <a:pt x="322189" y="0"/>
                </a:cubicBezTo>
                <a:close/>
              </a:path>
            </a:pathLst>
          </a:custGeom>
          <a:noFill/>
          <a:ln>
            <a:noFill/>
          </a:ln>
          <a:effectLst/>
        </p:spPr>
        <p:txBody>
          <a:bodyPr spcFirstLastPara="0" vert="horz" wrap="square" lIns="42933" tIns="42933" rIns="117699" bIns="42933" numCol="1" spcCol="1270" anchor="t" anchorCtr="0">
            <a:noAutofit/>
          </a:bodyPr>
          <a:lstStyle/>
          <a:p>
            <a:pPr defTabSz="404484">
              <a:lnSpc>
                <a:spcPct val="90000"/>
              </a:lnSpc>
              <a:spcAft>
                <a:spcPct val="35000"/>
              </a:spcAft>
              <a:defRPr/>
            </a:pPr>
            <a:r>
              <a:rPr lang="en-US" sz="910" b="1" kern="0" dirty="0">
                <a:solidFill>
                  <a:srgbClr val="C0504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/>
              </a:rPr>
              <a:t>        </a:t>
            </a:r>
          </a:p>
        </p:txBody>
      </p:sp>
    </p:spTree>
    <p:extLst>
      <p:ext uri="{BB962C8B-B14F-4D97-AF65-F5344CB8AC3E}">
        <p14:creationId xmlns:p14="http://schemas.microsoft.com/office/powerpoint/2010/main" val="2724763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A600C6-FA3A-47B4-8696-CA2880947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6" y="1082387"/>
            <a:ext cx="8428182" cy="603250"/>
          </a:xfrm>
        </p:spPr>
        <p:txBody>
          <a:bodyPr vert="horz" lIns="60512" tIns="30256" rIns="60512" bIns="30256" rtlCol="0" anchor="ctr">
            <a:noAutofit/>
          </a:bodyPr>
          <a:lstStyle/>
          <a:p>
            <a:r>
              <a:rPr lang="en-US" dirty="0"/>
              <a:t>HL7 ANSI-Accredited Standards Process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4605883" y="2004418"/>
            <a:ext cx="4317623" cy="2673736"/>
          </a:xfrm>
        </p:spPr>
        <p:txBody>
          <a:bodyPr>
            <a:normAutofit/>
          </a:bodyPr>
          <a:lstStyle/>
          <a:p>
            <a:pPr marL="249624" indent="-249624"/>
            <a:r>
              <a:rPr lang="en-US" sz="1600" dirty="0"/>
              <a:t>HL7 work groups meet via conference call and at annual Working Group Meetings (WGMs) </a:t>
            </a:r>
          </a:p>
          <a:p>
            <a:pPr marL="249624" indent="-249624"/>
            <a:r>
              <a:rPr lang="en-US" sz="1600" dirty="0"/>
              <a:t>All meetings are open, run under Robert’s rules, with minutes available</a:t>
            </a:r>
          </a:p>
          <a:p>
            <a:pPr marL="249624" indent="-249624"/>
            <a:r>
              <a:rPr lang="en-US" sz="1600" dirty="0"/>
              <a:t>STUs and </a:t>
            </a:r>
            <a:r>
              <a:rPr lang="en-US" sz="1600" dirty="0" err="1"/>
              <a:t>Connectathons</a:t>
            </a:r>
            <a:r>
              <a:rPr lang="en-US" sz="1600" dirty="0"/>
              <a:t> allow for ongoing testing </a:t>
            </a:r>
            <a:r>
              <a:rPr lang="en-US" sz="1600" dirty="0" smtClean="0"/>
              <a:t>of specifications by </a:t>
            </a:r>
            <a:r>
              <a:rPr lang="en-US" sz="1600" dirty="0"/>
              <a:t>implementers</a:t>
            </a:r>
          </a:p>
          <a:p>
            <a:pPr marL="249624" indent="-249624"/>
            <a:r>
              <a:rPr lang="en-US" sz="1600" dirty="0"/>
              <a:t>ANSI rules govern openness, transparency, balance of interests, due process, appeals.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41613-3F16-734C-8E8C-A235CA76CC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169"/>
          <a:stretch/>
        </p:blipFill>
        <p:spPr>
          <a:xfrm>
            <a:off x="438584" y="1878809"/>
            <a:ext cx="4167299" cy="279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18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4B7B93-E80D-464D-91D3-078C2942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Profiles </a:t>
            </a:r>
            <a:r>
              <a:rPr lang="en-US" dirty="0" smtClean="0"/>
              <a:t>vs </a:t>
            </a:r>
            <a:r>
              <a:rPr lang="en-US" dirty="0"/>
              <a:t>Implementation </a:t>
            </a:r>
            <a:r>
              <a:rPr lang="en-US" dirty="0" smtClean="0"/>
              <a:t>Guides</a:t>
            </a:r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7D8AFA-631D-4EF2-8FEF-8B2DD0712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8246" y="1685637"/>
            <a:ext cx="7289031" cy="2958189"/>
          </a:xfrm>
        </p:spPr>
        <p:txBody>
          <a:bodyPr>
            <a:noAutofit/>
          </a:bodyPr>
          <a:lstStyle/>
          <a:p>
            <a:r>
              <a:rPr lang="en-US" sz="1600" dirty="0"/>
              <a:t>IHE creates and maintains </a:t>
            </a:r>
            <a:r>
              <a:rPr lang="en-US" sz="1600" dirty="0" smtClean="0"/>
              <a:t>implementation </a:t>
            </a:r>
            <a:r>
              <a:rPr lang="en-US" sz="1600" dirty="0"/>
              <a:t>guidelines called IHE Profiles, which </a:t>
            </a:r>
            <a:r>
              <a:rPr lang="en-US" sz="1600" dirty="0" smtClean="0"/>
              <a:t>are published in a domain-specific set of specifications called the IHE Technical Frameworks.</a:t>
            </a:r>
          </a:p>
          <a:p>
            <a:r>
              <a:rPr lang="en-US" sz="1600" dirty="0" smtClean="0"/>
              <a:t>IHE </a:t>
            </a:r>
            <a:r>
              <a:rPr lang="en-US" sz="1600" dirty="0"/>
              <a:t>Profiles provide a common language for purchasers and vendors to discuss the integration needs of healthcare sites and the integration capabilities of </a:t>
            </a:r>
            <a:r>
              <a:rPr lang="en-US" sz="1600" dirty="0" smtClean="0"/>
              <a:t>health </a:t>
            </a:r>
            <a:r>
              <a:rPr lang="en-US" sz="1600" dirty="0"/>
              <a:t>IT </a:t>
            </a:r>
            <a:r>
              <a:rPr lang="en-US" sz="1600" dirty="0" smtClean="0"/>
              <a:t>products.</a:t>
            </a:r>
          </a:p>
          <a:p>
            <a:endParaRPr lang="en-US" sz="1000" dirty="0"/>
          </a:p>
          <a:p>
            <a:r>
              <a:rPr lang="en-US" sz="1600" dirty="0"/>
              <a:t>HL7 FHIR Profiles define a </a:t>
            </a:r>
            <a:r>
              <a:rPr lang="en-US" sz="1600" dirty="0" smtClean="0"/>
              <a:t>group of </a:t>
            </a:r>
            <a:r>
              <a:rPr lang="en-US" sz="1600" dirty="0" err="1" smtClean="0"/>
              <a:t>StructureDefinitions</a:t>
            </a:r>
            <a:r>
              <a:rPr lang="en-US" sz="1600" dirty="0" smtClean="0"/>
              <a:t> (Constraints or Extensions), Value Sets, and examples associated with </a:t>
            </a:r>
            <a:r>
              <a:rPr lang="en-US" sz="1600" dirty="0"/>
              <a:t>a FHIR resource for a specific problem or use </a:t>
            </a:r>
            <a:r>
              <a:rPr lang="en-US" sz="1600" dirty="0" smtClean="0"/>
              <a:t>case.</a:t>
            </a:r>
            <a:endParaRPr lang="en-US" sz="1600" dirty="0"/>
          </a:p>
          <a:p>
            <a:r>
              <a:rPr lang="en-US" sz="1600" dirty="0"/>
              <a:t>A FHIR Implementation Guide is a set of rules about how FHIR resources are to be used to solve a specific </a:t>
            </a:r>
            <a:r>
              <a:rPr lang="en-US" sz="1600" dirty="0" smtClean="0"/>
              <a:t>problem.</a:t>
            </a:r>
            <a:endParaRPr lang="en-US" sz="1600" dirty="0"/>
          </a:p>
          <a:p>
            <a:r>
              <a:rPr lang="en-US" sz="1600" dirty="0"/>
              <a:t>HL7 EHR Functional Profiles define functional requirements for use cases such as Behavioral Health, Child Health, Long </a:t>
            </a:r>
            <a:r>
              <a:rPr lang="en-US" sz="1600" dirty="0" smtClean="0"/>
              <a:t>Term </a:t>
            </a:r>
            <a:r>
              <a:rPr lang="en-US" sz="1600" dirty="0"/>
              <a:t>C</a:t>
            </a:r>
            <a:r>
              <a:rPr lang="en-US" sz="1600" dirty="0" smtClean="0"/>
              <a:t>are </a:t>
            </a:r>
            <a:r>
              <a:rPr lang="en-US" sz="1600" dirty="0"/>
              <a:t>. . </a:t>
            </a:r>
            <a:r>
              <a:rPr lang="en-US" sz="1600" dirty="0" smtClean="0"/>
              <a:t>.</a:t>
            </a:r>
            <a:endParaRPr lang="en-US" sz="1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14" y="2077729"/>
            <a:ext cx="1408432" cy="384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09" y="3613872"/>
            <a:ext cx="596878" cy="5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263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710312-ABB0-4C00-9348-E0DC7F392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Connectathon?</a:t>
            </a:r>
          </a:p>
        </p:txBody>
      </p:sp>
      <p:sp>
        <p:nvSpPr>
          <p:cNvPr id="23555" name="Rectangle 3"/>
          <p:cNvSpPr>
            <a:spLocks noGrp="1"/>
          </p:cNvSpPr>
          <p:nvPr>
            <p:ph idx="1"/>
          </p:nvPr>
        </p:nvSpPr>
        <p:spPr>
          <a:xfrm>
            <a:off x="3236425" y="1977477"/>
            <a:ext cx="5207184" cy="2560756"/>
          </a:xfrm>
        </p:spPr>
        <p:txBody>
          <a:bodyPr>
            <a:noAutofit/>
          </a:bodyPr>
          <a:lstStyle/>
          <a:p>
            <a:pPr marL="249624" indent="-24962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456" dirty="0">
                <a:latin typeface="+mn-lt"/>
              </a:rPr>
              <a:t>Cross-vendor, live, supervised, structured testing event</a:t>
            </a:r>
          </a:p>
          <a:p>
            <a:pPr marL="249624" indent="-24962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456" dirty="0">
                <a:latin typeface="+mn-lt"/>
              </a:rPr>
              <a:t>All participating vendors’ products tested together in the same place/time</a:t>
            </a:r>
          </a:p>
          <a:p>
            <a:pPr marL="249624" indent="-24962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456" dirty="0">
                <a:latin typeface="+mn-lt"/>
              </a:rPr>
              <a:t>Experts from each vendor available for immediate problem resolution… fixes are done in minutes, not months!!</a:t>
            </a:r>
          </a:p>
          <a:p>
            <a:pPr marL="249624" indent="-24962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456" dirty="0">
                <a:latin typeface="+mn-lt"/>
              </a:rPr>
              <a:t>Each vendor tests with multiple trading partners (actual product to actual product)</a:t>
            </a:r>
          </a:p>
          <a:p>
            <a:pPr marL="249624" indent="-249624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sz="1456" dirty="0">
                <a:latin typeface="+mn-lt"/>
              </a:rPr>
              <a:t>Testing of real-world clinical scenarios</a:t>
            </a:r>
          </a:p>
        </p:txBody>
      </p:sp>
      <p:pic>
        <p:nvPicPr>
          <p:cNvPr id="23556" name="Picture 4" descr="CIMG0035t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688" y="1764200"/>
            <a:ext cx="1995670" cy="29873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3164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CD70A8-130B-4F72-A99C-4272CB641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Connectathon – IHE vs </a:t>
            </a:r>
            <a:r>
              <a:rPr lang="en-US" dirty="0" smtClean="0"/>
              <a:t>HL7 FHIR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B3C0C-29C2-4F27-BBF1-88909E7BE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1761" y="1905641"/>
            <a:ext cx="7254377" cy="2802056"/>
          </a:xfrm>
        </p:spPr>
        <p:txBody>
          <a:bodyPr>
            <a:noAutofit/>
          </a:bodyPr>
          <a:lstStyle/>
          <a:p>
            <a:r>
              <a:rPr lang="en-US" dirty="0" smtClean="0"/>
              <a:t>HL7 FHIR </a:t>
            </a:r>
            <a:r>
              <a:rPr lang="en-US" dirty="0" err="1" smtClean="0"/>
              <a:t>Connectathons</a:t>
            </a:r>
            <a:r>
              <a:rPr lang="en-US" dirty="0" smtClean="0"/>
              <a:t> help implementers assess, test and explore new opportunities for applying the FHIR specifications.</a:t>
            </a:r>
          </a:p>
          <a:p>
            <a:pPr lvl="1"/>
            <a:r>
              <a:rPr lang="en-US" dirty="0" smtClean="0"/>
              <a:t>Testing as part of an HL7 </a:t>
            </a:r>
            <a:r>
              <a:rPr lang="en-US" dirty="0" err="1" smtClean="0"/>
              <a:t>Connectathon</a:t>
            </a:r>
            <a:r>
              <a:rPr lang="en-US" dirty="0" smtClean="0"/>
              <a:t> is a pre-requisite for progressing resources and implementation guides within the FHIR Maturity Model</a:t>
            </a:r>
          </a:p>
          <a:p>
            <a:r>
              <a:rPr lang="en-US" dirty="0" smtClean="0"/>
              <a:t>IHE </a:t>
            </a:r>
            <a:r>
              <a:rPr lang="en-US" dirty="0" err="1"/>
              <a:t>Connectathons</a:t>
            </a:r>
            <a:r>
              <a:rPr lang="en-US" dirty="0"/>
              <a:t> provide a </a:t>
            </a:r>
            <a:r>
              <a:rPr lang="en-US" dirty="0" smtClean="0"/>
              <a:t>rigorous, detailed testing and implementation process for products and systems to enable </a:t>
            </a:r>
            <a:r>
              <a:rPr lang="en-US" dirty="0"/>
              <a:t>standards-based interoperability. </a:t>
            </a:r>
          </a:p>
          <a:p>
            <a:pPr lvl="1"/>
            <a:r>
              <a:rPr lang="en-US" dirty="0" smtClean="0"/>
              <a:t>Systems exchange information in a structured and supervised peer-to-peer testing environment, performing transactions required for the roles they perform in carefully defined interoperability use cases (profiles).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79" y="3441098"/>
            <a:ext cx="1408432" cy="3841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33" y="2003652"/>
            <a:ext cx="596878" cy="51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34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HIMSS">
      <a:dk1>
        <a:srgbClr val="000000"/>
      </a:dk1>
      <a:lt1>
        <a:sysClr val="window" lastClr="FFFFFF"/>
      </a:lt1>
      <a:dk2>
        <a:srgbClr val="8F8F93"/>
      </a:dk2>
      <a:lt2>
        <a:srgbClr val="FFFFFF"/>
      </a:lt2>
      <a:accent1>
        <a:srgbClr val="13547D"/>
      </a:accent1>
      <a:accent2>
        <a:srgbClr val="0C3351"/>
      </a:accent2>
      <a:accent3>
        <a:srgbClr val="1B799F"/>
      </a:accent3>
      <a:accent4>
        <a:srgbClr val="91BAD3"/>
      </a:accent4>
      <a:accent5>
        <a:srgbClr val="414139"/>
      </a:accent5>
      <a:accent6>
        <a:srgbClr val="8F8F93"/>
      </a:accent6>
      <a:hlink>
        <a:srgbClr val="13547D"/>
      </a:hlink>
      <a:folHlink>
        <a:srgbClr val="1B799F"/>
      </a:folHlink>
    </a:clrScheme>
    <a:fontScheme name="Office 2">
      <a:majorFont>
        <a:latin typeface="Proxima Nova Bold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Helvetica Neue Light"/>
        <a:ea typeface=""/>
        <a:cs typeface=""/>
        <a:font script="Jpan" typeface="ＭＳ Ｐ明朝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F55114679DA3B499BC3C1AEC85F665A" ma:contentTypeVersion="1" ma:contentTypeDescription="Create a new document." ma:contentTypeScope="" ma:versionID="348ca2672184a86fa4aa69f21c5b406e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4dcce58c87e9fcebab8021569449a8d0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2F795C-0587-4BC5-B45B-D58AB09E6DC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524BBA-43EE-470A-AC5A-3ECDB41A4900}">
  <ds:schemaRefs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DB5E079-C9FE-43F8-AA19-03F8227CA21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507</TotalTime>
  <Words>732</Words>
  <Application>Microsoft Office PowerPoint</Application>
  <PresentationFormat>On-screen Show (16:9)</PresentationFormat>
  <Paragraphs>69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Helvetica Neue Light</vt:lpstr>
      <vt:lpstr>Verdana</vt:lpstr>
      <vt:lpstr>Office Theme</vt:lpstr>
      <vt:lpstr>PowerPoint Presentation</vt:lpstr>
      <vt:lpstr>Common Vision</vt:lpstr>
      <vt:lpstr>Common Mission</vt:lpstr>
      <vt:lpstr>          </vt:lpstr>
      <vt:lpstr>IHE Profile Development Process </vt:lpstr>
      <vt:lpstr>HL7 ANSI-Accredited Standards Process</vt:lpstr>
      <vt:lpstr>Profiles vs Implementation Guides</vt:lpstr>
      <vt:lpstr>What is a Connectathon?</vt:lpstr>
      <vt:lpstr>Connectathon – IHE vs HL7 FHIR</vt:lpstr>
      <vt:lpstr>IHE USA ONC Cooperative Agreement</vt:lpstr>
      <vt:lpstr>Additional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</dc:creator>
  <cp:lastModifiedBy>Sensmeier, Joyce</cp:lastModifiedBy>
  <cp:revision>86</cp:revision>
  <dcterms:created xsi:type="dcterms:W3CDTF">2013-05-22T16:51:34Z</dcterms:created>
  <dcterms:modified xsi:type="dcterms:W3CDTF">2020-07-02T17:50:42Z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0x0101006F55114679DA3B499BC3C1AEC85F665A</vt:lpwstr>
  </property>
</Properties>
</file>