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8"/>
  </p:notesMasterIdLst>
  <p:handoutMasterIdLst>
    <p:handoutMasterId r:id="rId29"/>
  </p:handoutMasterIdLst>
  <p:sldIdLst>
    <p:sldId id="338" r:id="rId2"/>
    <p:sldId id="259" r:id="rId3"/>
    <p:sldId id="257" r:id="rId4"/>
    <p:sldId id="2334" r:id="rId5"/>
    <p:sldId id="2335" r:id="rId6"/>
    <p:sldId id="2336" r:id="rId7"/>
    <p:sldId id="2337" r:id="rId8"/>
    <p:sldId id="2341" r:id="rId9"/>
    <p:sldId id="2339" r:id="rId10"/>
    <p:sldId id="2342" r:id="rId11"/>
    <p:sldId id="260" r:id="rId12"/>
    <p:sldId id="261" r:id="rId13"/>
    <p:sldId id="262" r:id="rId14"/>
    <p:sldId id="263" r:id="rId15"/>
    <p:sldId id="264" r:id="rId16"/>
    <p:sldId id="266" r:id="rId17"/>
    <p:sldId id="265" r:id="rId18"/>
    <p:sldId id="267" r:id="rId19"/>
    <p:sldId id="268" r:id="rId20"/>
    <p:sldId id="269" r:id="rId21"/>
    <p:sldId id="270" r:id="rId22"/>
    <p:sldId id="313" r:id="rId23"/>
    <p:sldId id="2343" r:id="rId24"/>
    <p:sldId id="2344" r:id="rId25"/>
    <p:sldId id="2345" r:id="rId26"/>
    <p:sldId id="2331" r:id="rId27"/>
  </p:sldIdLst>
  <p:sldSz cx="10058400" cy="7772400"/>
  <p:notesSz cx="7053263" cy="9356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on.cole" initials="j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99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4" autoAdjust="0"/>
    <p:restoredTop sz="87779" autoAdjust="0"/>
  </p:normalViewPr>
  <p:slideViewPr>
    <p:cSldViewPr>
      <p:cViewPr varScale="1">
        <p:scale>
          <a:sx n="85" d="100"/>
          <a:sy n="85" d="100"/>
        </p:scale>
        <p:origin x="1848" y="9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F3D7D-5FF1-459C-ADFF-5BD9A33393B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43CCFD-92FD-4BBA-B033-50FF37E06A54}">
      <dgm:prSet phldrT="[Text]"/>
      <dgm:spPr/>
      <dgm:t>
        <a:bodyPr/>
        <a:lstStyle/>
        <a:p>
          <a:r>
            <a:rPr lang="en-US"/>
            <a:t>Identify Interoperability issues</a:t>
          </a:r>
        </a:p>
      </dgm:t>
    </dgm:pt>
    <dgm:pt modelId="{9DD96207-EF15-4A0B-8B3A-EB8F83C25A03}" type="parTrans" cxnId="{173E3E66-C913-42F3-9D66-76253E055DAA}">
      <dgm:prSet/>
      <dgm:spPr/>
      <dgm:t>
        <a:bodyPr/>
        <a:lstStyle/>
        <a:p>
          <a:endParaRPr lang="en-US"/>
        </a:p>
      </dgm:t>
    </dgm:pt>
    <dgm:pt modelId="{A0640FB0-4C67-48B4-8826-1741807A4AFA}" type="sibTrans" cxnId="{173E3E66-C913-42F3-9D66-76253E055DAA}">
      <dgm:prSet/>
      <dgm:spPr/>
      <dgm:t>
        <a:bodyPr/>
        <a:lstStyle/>
        <a:p>
          <a:endParaRPr lang="en-US"/>
        </a:p>
      </dgm:t>
    </dgm:pt>
    <dgm:pt modelId="{70BFBAFA-2C57-4747-A968-25D321B69BE5}">
      <dgm:prSet/>
      <dgm:spPr/>
      <dgm:t>
        <a:bodyPr/>
        <a:lstStyle/>
        <a:p>
          <a:r>
            <a:rPr lang="en-US" dirty="0"/>
            <a:t>Develop Integration Profiles</a:t>
          </a:r>
        </a:p>
      </dgm:t>
    </dgm:pt>
    <dgm:pt modelId="{920D445D-B226-4D82-B5B0-9B0EB4F66CEE}" type="parTrans" cxnId="{16C4CD6F-A4DF-4251-B302-4131DBFCBECA}">
      <dgm:prSet/>
      <dgm:spPr/>
      <dgm:t>
        <a:bodyPr/>
        <a:lstStyle/>
        <a:p>
          <a:endParaRPr lang="en-US"/>
        </a:p>
      </dgm:t>
    </dgm:pt>
    <dgm:pt modelId="{F24D76DD-A200-49A8-A4C7-399BEBFCFB9D}" type="sibTrans" cxnId="{16C4CD6F-A4DF-4251-B302-4131DBFCBECA}">
      <dgm:prSet/>
      <dgm:spPr/>
      <dgm:t>
        <a:bodyPr/>
        <a:lstStyle/>
        <a:p>
          <a:endParaRPr lang="en-US"/>
        </a:p>
      </dgm:t>
    </dgm:pt>
    <dgm:pt modelId="{571FC97F-9426-45DF-B6B1-B68E416FDD9B}">
      <dgm:prSet/>
      <dgm:spPr/>
      <dgm:t>
        <a:bodyPr/>
        <a:lstStyle/>
        <a:p>
          <a:r>
            <a:rPr lang="en-US" dirty="0"/>
            <a:t>Connectathon Testing</a:t>
          </a:r>
        </a:p>
      </dgm:t>
    </dgm:pt>
    <dgm:pt modelId="{B1C8DB16-1C70-4540-8425-87874E2511D6}" type="parTrans" cxnId="{BF3291E6-40DF-4E81-B10C-C6BC1AD2DBED}">
      <dgm:prSet/>
      <dgm:spPr/>
      <dgm:t>
        <a:bodyPr/>
        <a:lstStyle/>
        <a:p>
          <a:endParaRPr lang="en-US"/>
        </a:p>
      </dgm:t>
    </dgm:pt>
    <dgm:pt modelId="{F5F672E4-6274-4047-89B3-FBE932DD3DEA}" type="sibTrans" cxnId="{BF3291E6-40DF-4E81-B10C-C6BC1AD2DBED}">
      <dgm:prSet/>
      <dgm:spPr/>
      <dgm:t>
        <a:bodyPr/>
        <a:lstStyle/>
        <a:p>
          <a:endParaRPr lang="en-US"/>
        </a:p>
      </dgm:t>
    </dgm:pt>
    <dgm:pt modelId="{9E2621F5-1561-4557-8EAC-85E93D304209}">
      <dgm:prSet/>
      <dgm:spPr/>
      <dgm:t>
        <a:bodyPr/>
        <a:lstStyle/>
        <a:p>
          <a:r>
            <a:rPr lang="en-US" dirty="0"/>
            <a:t>Publish Integration Statements</a:t>
          </a:r>
        </a:p>
      </dgm:t>
    </dgm:pt>
    <dgm:pt modelId="{AE16144F-598E-432F-94F0-8C6C060857F3}" type="parTrans" cxnId="{FECD35A5-5A89-47F8-A30F-FB8AD6FA7543}">
      <dgm:prSet/>
      <dgm:spPr/>
      <dgm:t>
        <a:bodyPr/>
        <a:lstStyle/>
        <a:p>
          <a:endParaRPr lang="en-US"/>
        </a:p>
      </dgm:t>
    </dgm:pt>
    <dgm:pt modelId="{15B69084-7299-4053-AD6F-51EA3214487E}" type="sibTrans" cxnId="{FECD35A5-5A89-47F8-A30F-FB8AD6FA7543}">
      <dgm:prSet/>
      <dgm:spPr/>
      <dgm:t>
        <a:bodyPr/>
        <a:lstStyle/>
        <a:p>
          <a:endParaRPr lang="en-US"/>
        </a:p>
      </dgm:t>
    </dgm:pt>
    <dgm:pt modelId="{3CCE666F-CC07-48A9-AF37-1E5E39231BF6}">
      <dgm:prSet/>
      <dgm:spPr/>
      <dgm:t>
        <a:bodyPr/>
        <a:lstStyle/>
        <a:p>
          <a:r>
            <a:rPr lang="en-US"/>
            <a:t>Vendors list tested profiles</a:t>
          </a:r>
          <a:endParaRPr lang="en-US" dirty="0"/>
        </a:p>
      </dgm:t>
    </dgm:pt>
    <dgm:pt modelId="{43753585-3073-42F3-A870-6C6928D9867B}" type="parTrans" cxnId="{4E236DE1-5A52-469D-9A21-2C93FC3CEAD6}">
      <dgm:prSet/>
      <dgm:spPr/>
      <dgm:t>
        <a:bodyPr/>
        <a:lstStyle/>
        <a:p>
          <a:endParaRPr lang="en-US"/>
        </a:p>
      </dgm:t>
    </dgm:pt>
    <dgm:pt modelId="{C82F7BAE-4734-4DBE-9238-B78CF9063285}" type="sibTrans" cxnId="{4E236DE1-5A52-469D-9A21-2C93FC3CEAD6}">
      <dgm:prSet/>
      <dgm:spPr/>
      <dgm:t>
        <a:bodyPr/>
        <a:lstStyle/>
        <a:p>
          <a:endParaRPr lang="en-US"/>
        </a:p>
      </dgm:t>
    </dgm:pt>
    <dgm:pt modelId="{6925B10A-61A5-4A8D-ABAC-6FA8EB75A785}">
      <dgm:prSet/>
      <dgm:spPr/>
      <dgm:t>
        <a:bodyPr/>
        <a:lstStyle/>
        <a:p>
          <a:r>
            <a:rPr lang="en-US" dirty="0"/>
            <a:t>Actors and Transactions</a:t>
          </a:r>
        </a:p>
      </dgm:t>
    </dgm:pt>
    <dgm:pt modelId="{E306CB1C-253D-4706-8240-ED2F1168C675}" type="parTrans" cxnId="{DCD7C75F-07F7-445B-A364-F0B138154F9F}">
      <dgm:prSet/>
      <dgm:spPr/>
      <dgm:t>
        <a:bodyPr/>
        <a:lstStyle/>
        <a:p>
          <a:endParaRPr lang="en-US"/>
        </a:p>
      </dgm:t>
    </dgm:pt>
    <dgm:pt modelId="{C65431C5-AF48-4AFD-8F87-8A56D3B9D8F4}" type="sibTrans" cxnId="{DCD7C75F-07F7-445B-A364-F0B138154F9F}">
      <dgm:prSet/>
      <dgm:spPr/>
      <dgm:t>
        <a:bodyPr/>
        <a:lstStyle/>
        <a:p>
          <a:endParaRPr lang="en-US"/>
        </a:p>
      </dgm:t>
    </dgm:pt>
    <dgm:pt modelId="{A40A4CF5-8A6A-41DD-B815-00074F2D35E0}">
      <dgm:prSet/>
      <dgm:spPr/>
      <dgm:t>
        <a:bodyPr/>
        <a:lstStyle/>
        <a:p>
          <a:r>
            <a:rPr lang="en-US" dirty="0"/>
            <a:t>Workflow</a:t>
          </a:r>
        </a:p>
      </dgm:t>
    </dgm:pt>
    <dgm:pt modelId="{9D7787B5-754A-414B-BE02-128330C11B7D}" type="parTrans" cxnId="{2E06F228-CF46-4741-9B4E-0C616A0C4710}">
      <dgm:prSet/>
      <dgm:spPr/>
      <dgm:t>
        <a:bodyPr/>
        <a:lstStyle/>
        <a:p>
          <a:endParaRPr lang="en-US"/>
        </a:p>
      </dgm:t>
    </dgm:pt>
    <dgm:pt modelId="{52B4298B-76C4-4B49-A1F0-4347CBF06BE4}" type="sibTrans" cxnId="{2E06F228-CF46-4741-9B4E-0C616A0C4710}">
      <dgm:prSet/>
      <dgm:spPr/>
      <dgm:t>
        <a:bodyPr/>
        <a:lstStyle/>
        <a:p>
          <a:endParaRPr lang="en-US"/>
        </a:p>
      </dgm:t>
    </dgm:pt>
    <dgm:pt modelId="{0AC4BDE5-7BBF-46D7-909F-6777A1F62348}">
      <dgm:prSet/>
      <dgm:spPr/>
      <dgm:t>
        <a:bodyPr/>
        <a:lstStyle/>
        <a:p>
          <a:r>
            <a:rPr lang="en-US" dirty="0"/>
            <a:t>Gather relevant standards</a:t>
          </a:r>
        </a:p>
      </dgm:t>
    </dgm:pt>
    <dgm:pt modelId="{7DBE6696-CA6C-4A1F-A5D3-FFFE715EE0FF}" type="parTrans" cxnId="{5BA90504-1D89-492D-BC5D-3BBFAF68104C}">
      <dgm:prSet/>
      <dgm:spPr/>
      <dgm:t>
        <a:bodyPr/>
        <a:lstStyle/>
        <a:p>
          <a:endParaRPr lang="en-US"/>
        </a:p>
      </dgm:t>
    </dgm:pt>
    <dgm:pt modelId="{5EF8B835-547C-4403-A00F-0BEC9A2A4C25}" type="sibTrans" cxnId="{5BA90504-1D89-492D-BC5D-3BBFAF68104C}">
      <dgm:prSet/>
      <dgm:spPr/>
      <dgm:t>
        <a:bodyPr/>
        <a:lstStyle/>
        <a:p>
          <a:endParaRPr lang="en-US"/>
        </a:p>
      </dgm:t>
    </dgm:pt>
    <dgm:pt modelId="{A9236DC9-ED43-482B-9691-76A50B48EE9B}" type="pres">
      <dgm:prSet presAssocID="{FE4F3D7D-5FF1-459C-ADFF-5BD9A33393B2}" presName="Name0" presStyleCnt="0">
        <dgm:presLayoutVars>
          <dgm:dir/>
          <dgm:resizeHandles val="exact"/>
        </dgm:presLayoutVars>
      </dgm:prSet>
      <dgm:spPr/>
    </dgm:pt>
    <dgm:pt modelId="{1BC8613C-46FC-4B54-A6B7-F760ABAF02EE}" type="pres">
      <dgm:prSet presAssocID="{FE4F3D7D-5FF1-459C-ADFF-5BD9A33393B2}" presName="cycle" presStyleCnt="0"/>
      <dgm:spPr/>
    </dgm:pt>
    <dgm:pt modelId="{4DBF88F4-8D00-4FD4-BC2E-09F15BB469D2}" type="pres">
      <dgm:prSet presAssocID="{C343CCFD-92FD-4BBA-B033-50FF37E06A54}" presName="nodeFirstNode" presStyleLbl="node1" presStyleIdx="0" presStyleCnt="4">
        <dgm:presLayoutVars>
          <dgm:bulletEnabled val="1"/>
        </dgm:presLayoutVars>
      </dgm:prSet>
      <dgm:spPr/>
    </dgm:pt>
    <dgm:pt modelId="{109D5B8D-EC58-43E8-A8D7-3070425C43F0}" type="pres">
      <dgm:prSet presAssocID="{A0640FB0-4C67-48B4-8826-1741807A4AFA}" presName="sibTransFirstNode" presStyleLbl="bgShp" presStyleIdx="0" presStyleCnt="1"/>
      <dgm:spPr/>
    </dgm:pt>
    <dgm:pt modelId="{E950A6D0-66B8-45C7-B358-90751951DAEB}" type="pres">
      <dgm:prSet presAssocID="{70BFBAFA-2C57-4747-A968-25D321B69BE5}" presName="nodeFollowingNodes" presStyleLbl="node1" presStyleIdx="1" presStyleCnt="4">
        <dgm:presLayoutVars>
          <dgm:bulletEnabled val="1"/>
        </dgm:presLayoutVars>
      </dgm:prSet>
      <dgm:spPr/>
    </dgm:pt>
    <dgm:pt modelId="{1F6B74E5-4EE8-49AC-B9BE-67A517A2B671}" type="pres">
      <dgm:prSet presAssocID="{571FC97F-9426-45DF-B6B1-B68E416FDD9B}" presName="nodeFollowingNodes" presStyleLbl="node1" presStyleIdx="2" presStyleCnt="4">
        <dgm:presLayoutVars>
          <dgm:bulletEnabled val="1"/>
        </dgm:presLayoutVars>
      </dgm:prSet>
      <dgm:spPr/>
    </dgm:pt>
    <dgm:pt modelId="{96F0F705-459B-487F-9971-5B6CF6606261}" type="pres">
      <dgm:prSet presAssocID="{9E2621F5-1561-4557-8EAC-85E93D304209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80305E02-2506-4385-A2D7-8DD58D2E3E1F}" type="presOf" srcId="{70BFBAFA-2C57-4747-A968-25D321B69BE5}" destId="{E950A6D0-66B8-45C7-B358-90751951DAEB}" srcOrd="0" destOrd="0" presId="urn:microsoft.com/office/officeart/2005/8/layout/cycle3"/>
    <dgm:cxn modelId="{5BA90504-1D89-492D-BC5D-3BBFAF68104C}" srcId="{70BFBAFA-2C57-4747-A968-25D321B69BE5}" destId="{0AC4BDE5-7BBF-46D7-909F-6777A1F62348}" srcOrd="2" destOrd="0" parTransId="{7DBE6696-CA6C-4A1F-A5D3-FFFE715EE0FF}" sibTransId="{5EF8B835-547C-4403-A00F-0BEC9A2A4C25}"/>
    <dgm:cxn modelId="{7C655705-27F2-4A2F-8874-4511630EE357}" type="presOf" srcId="{FE4F3D7D-5FF1-459C-ADFF-5BD9A33393B2}" destId="{A9236DC9-ED43-482B-9691-76A50B48EE9B}" srcOrd="0" destOrd="0" presId="urn:microsoft.com/office/officeart/2005/8/layout/cycle3"/>
    <dgm:cxn modelId="{2E06F228-CF46-4741-9B4E-0C616A0C4710}" srcId="{70BFBAFA-2C57-4747-A968-25D321B69BE5}" destId="{A40A4CF5-8A6A-41DD-B815-00074F2D35E0}" srcOrd="1" destOrd="0" parTransId="{9D7787B5-754A-414B-BE02-128330C11B7D}" sibTransId="{52B4298B-76C4-4B49-A1F0-4347CBF06BE4}"/>
    <dgm:cxn modelId="{9B844D29-CA4F-408E-9618-C1CCA3810647}" type="presOf" srcId="{A40A4CF5-8A6A-41DD-B815-00074F2D35E0}" destId="{E950A6D0-66B8-45C7-B358-90751951DAEB}" srcOrd="0" destOrd="2" presId="urn:microsoft.com/office/officeart/2005/8/layout/cycle3"/>
    <dgm:cxn modelId="{2B2F065B-2328-4E1E-BD29-B016F719FF36}" type="presOf" srcId="{571FC97F-9426-45DF-B6B1-B68E416FDD9B}" destId="{1F6B74E5-4EE8-49AC-B9BE-67A517A2B671}" srcOrd="0" destOrd="0" presId="urn:microsoft.com/office/officeart/2005/8/layout/cycle3"/>
    <dgm:cxn modelId="{DCD7C75F-07F7-445B-A364-F0B138154F9F}" srcId="{70BFBAFA-2C57-4747-A968-25D321B69BE5}" destId="{6925B10A-61A5-4A8D-ABAC-6FA8EB75A785}" srcOrd="0" destOrd="0" parTransId="{E306CB1C-253D-4706-8240-ED2F1168C675}" sibTransId="{C65431C5-AF48-4AFD-8F87-8A56D3B9D8F4}"/>
    <dgm:cxn modelId="{173E3E66-C913-42F3-9D66-76253E055DAA}" srcId="{FE4F3D7D-5FF1-459C-ADFF-5BD9A33393B2}" destId="{C343CCFD-92FD-4BBA-B033-50FF37E06A54}" srcOrd="0" destOrd="0" parTransId="{9DD96207-EF15-4A0B-8B3A-EB8F83C25A03}" sibTransId="{A0640FB0-4C67-48B4-8826-1741807A4AFA}"/>
    <dgm:cxn modelId="{16C4CD6F-A4DF-4251-B302-4131DBFCBECA}" srcId="{FE4F3D7D-5FF1-459C-ADFF-5BD9A33393B2}" destId="{70BFBAFA-2C57-4747-A968-25D321B69BE5}" srcOrd="1" destOrd="0" parTransId="{920D445D-B226-4D82-B5B0-9B0EB4F66CEE}" sibTransId="{F24D76DD-A200-49A8-A4C7-399BEBFCFB9D}"/>
    <dgm:cxn modelId="{EC7A9452-5B49-456A-82D8-8D501DC801DA}" type="presOf" srcId="{0AC4BDE5-7BBF-46D7-909F-6777A1F62348}" destId="{E950A6D0-66B8-45C7-B358-90751951DAEB}" srcOrd="0" destOrd="3" presId="urn:microsoft.com/office/officeart/2005/8/layout/cycle3"/>
    <dgm:cxn modelId="{662E5B55-8AD2-4617-BA2B-CFF92F43B169}" type="presOf" srcId="{6925B10A-61A5-4A8D-ABAC-6FA8EB75A785}" destId="{E950A6D0-66B8-45C7-B358-90751951DAEB}" srcOrd="0" destOrd="1" presId="urn:microsoft.com/office/officeart/2005/8/layout/cycle3"/>
    <dgm:cxn modelId="{6AB5038B-575A-4152-918A-D3B437C565AC}" type="presOf" srcId="{C343CCFD-92FD-4BBA-B033-50FF37E06A54}" destId="{4DBF88F4-8D00-4FD4-BC2E-09F15BB469D2}" srcOrd="0" destOrd="0" presId="urn:microsoft.com/office/officeart/2005/8/layout/cycle3"/>
    <dgm:cxn modelId="{FECD35A5-5A89-47F8-A30F-FB8AD6FA7543}" srcId="{FE4F3D7D-5FF1-459C-ADFF-5BD9A33393B2}" destId="{9E2621F5-1561-4557-8EAC-85E93D304209}" srcOrd="3" destOrd="0" parTransId="{AE16144F-598E-432F-94F0-8C6C060857F3}" sibTransId="{15B69084-7299-4053-AD6F-51EA3214487E}"/>
    <dgm:cxn modelId="{55BA5BB3-9A5F-4B9A-935A-EEDEE7197083}" type="presOf" srcId="{A0640FB0-4C67-48B4-8826-1741807A4AFA}" destId="{109D5B8D-EC58-43E8-A8D7-3070425C43F0}" srcOrd="0" destOrd="0" presId="urn:microsoft.com/office/officeart/2005/8/layout/cycle3"/>
    <dgm:cxn modelId="{4E236DE1-5A52-469D-9A21-2C93FC3CEAD6}" srcId="{9E2621F5-1561-4557-8EAC-85E93D304209}" destId="{3CCE666F-CC07-48A9-AF37-1E5E39231BF6}" srcOrd="0" destOrd="0" parTransId="{43753585-3073-42F3-A870-6C6928D9867B}" sibTransId="{C82F7BAE-4734-4DBE-9238-B78CF9063285}"/>
    <dgm:cxn modelId="{BF3291E6-40DF-4E81-B10C-C6BC1AD2DBED}" srcId="{FE4F3D7D-5FF1-459C-ADFF-5BD9A33393B2}" destId="{571FC97F-9426-45DF-B6B1-B68E416FDD9B}" srcOrd="2" destOrd="0" parTransId="{B1C8DB16-1C70-4540-8425-87874E2511D6}" sibTransId="{F5F672E4-6274-4047-89B3-FBE932DD3DEA}"/>
    <dgm:cxn modelId="{8FCD5CEC-54E7-47C0-9A3A-3BA12125D1BA}" type="presOf" srcId="{9E2621F5-1561-4557-8EAC-85E93D304209}" destId="{96F0F705-459B-487F-9971-5B6CF6606261}" srcOrd="0" destOrd="0" presId="urn:microsoft.com/office/officeart/2005/8/layout/cycle3"/>
    <dgm:cxn modelId="{6B148CEE-E5D5-4207-BD63-6850F19A49EE}" type="presOf" srcId="{3CCE666F-CC07-48A9-AF37-1E5E39231BF6}" destId="{96F0F705-459B-487F-9971-5B6CF6606261}" srcOrd="0" destOrd="1" presId="urn:microsoft.com/office/officeart/2005/8/layout/cycle3"/>
    <dgm:cxn modelId="{86D3AC09-7888-483E-B441-F95CAABF0830}" type="presParOf" srcId="{A9236DC9-ED43-482B-9691-76A50B48EE9B}" destId="{1BC8613C-46FC-4B54-A6B7-F760ABAF02EE}" srcOrd="0" destOrd="0" presId="urn:microsoft.com/office/officeart/2005/8/layout/cycle3"/>
    <dgm:cxn modelId="{075603FA-C411-4A0F-8137-A1C412B72BCE}" type="presParOf" srcId="{1BC8613C-46FC-4B54-A6B7-F760ABAF02EE}" destId="{4DBF88F4-8D00-4FD4-BC2E-09F15BB469D2}" srcOrd="0" destOrd="0" presId="urn:microsoft.com/office/officeart/2005/8/layout/cycle3"/>
    <dgm:cxn modelId="{DDACA7E6-ED71-4FC4-AA37-C5231C17634B}" type="presParOf" srcId="{1BC8613C-46FC-4B54-A6B7-F760ABAF02EE}" destId="{109D5B8D-EC58-43E8-A8D7-3070425C43F0}" srcOrd="1" destOrd="0" presId="urn:microsoft.com/office/officeart/2005/8/layout/cycle3"/>
    <dgm:cxn modelId="{451AED70-912E-4034-AC16-ECCB8164C1F7}" type="presParOf" srcId="{1BC8613C-46FC-4B54-A6B7-F760ABAF02EE}" destId="{E950A6D0-66B8-45C7-B358-90751951DAEB}" srcOrd="2" destOrd="0" presId="urn:microsoft.com/office/officeart/2005/8/layout/cycle3"/>
    <dgm:cxn modelId="{B6EB6C77-26BC-4CA7-8933-E0A3B72D1630}" type="presParOf" srcId="{1BC8613C-46FC-4B54-A6B7-F760ABAF02EE}" destId="{1F6B74E5-4EE8-49AC-B9BE-67A517A2B671}" srcOrd="3" destOrd="0" presId="urn:microsoft.com/office/officeart/2005/8/layout/cycle3"/>
    <dgm:cxn modelId="{3305EF5E-D473-42D7-A9C0-FE56A0DC0274}" type="presParOf" srcId="{1BC8613C-46FC-4B54-A6B7-F760ABAF02EE}" destId="{96F0F705-459B-487F-9971-5B6CF6606261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D5B8D-EC58-43E8-A8D7-3070425C43F0}">
      <dsp:nvSpPr>
        <dsp:cNvPr id="0" name=""/>
        <dsp:cNvSpPr/>
      </dsp:nvSpPr>
      <dsp:spPr>
        <a:xfrm>
          <a:off x="2336587" y="-99207"/>
          <a:ext cx="4000925" cy="4000925"/>
        </a:xfrm>
        <a:prstGeom prst="circularArrow">
          <a:avLst>
            <a:gd name="adj1" fmla="val 4668"/>
            <a:gd name="adj2" fmla="val 272909"/>
            <a:gd name="adj3" fmla="val 12875321"/>
            <a:gd name="adj4" fmla="val 18000955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F88F4-8D00-4FD4-BC2E-09F15BB469D2}">
      <dsp:nvSpPr>
        <dsp:cNvPr id="0" name=""/>
        <dsp:cNvSpPr/>
      </dsp:nvSpPr>
      <dsp:spPr>
        <a:xfrm>
          <a:off x="3019840" y="1090"/>
          <a:ext cx="2634419" cy="1317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 Interoperability issues</a:t>
          </a:r>
        </a:p>
      </dsp:txBody>
      <dsp:txXfrm>
        <a:off x="3084141" y="65391"/>
        <a:ext cx="2505817" cy="1188607"/>
      </dsp:txXfrm>
    </dsp:sp>
    <dsp:sp modelId="{E950A6D0-66B8-45C7-B358-90751951DAEB}">
      <dsp:nvSpPr>
        <dsp:cNvPr id="0" name=""/>
        <dsp:cNvSpPr/>
      </dsp:nvSpPr>
      <dsp:spPr>
        <a:xfrm>
          <a:off x="4456438" y="1437688"/>
          <a:ext cx="2634419" cy="1317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 Integration Profiles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Actors and Transactions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Workflow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Gather relevant standards</a:t>
          </a:r>
        </a:p>
      </dsp:txBody>
      <dsp:txXfrm>
        <a:off x="4520739" y="1501989"/>
        <a:ext cx="2505817" cy="1188607"/>
      </dsp:txXfrm>
    </dsp:sp>
    <dsp:sp modelId="{1F6B74E5-4EE8-49AC-B9BE-67A517A2B671}">
      <dsp:nvSpPr>
        <dsp:cNvPr id="0" name=""/>
        <dsp:cNvSpPr/>
      </dsp:nvSpPr>
      <dsp:spPr>
        <a:xfrm>
          <a:off x="3019840" y="2874286"/>
          <a:ext cx="2634419" cy="1317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Connectathon Testing</a:t>
          </a:r>
        </a:p>
      </dsp:txBody>
      <dsp:txXfrm>
        <a:off x="3084141" y="2938587"/>
        <a:ext cx="2505817" cy="1188607"/>
      </dsp:txXfrm>
    </dsp:sp>
    <dsp:sp modelId="{96F0F705-459B-487F-9971-5B6CF6606261}">
      <dsp:nvSpPr>
        <dsp:cNvPr id="0" name=""/>
        <dsp:cNvSpPr/>
      </dsp:nvSpPr>
      <dsp:spPr>
        <a:xfrm>
          <a:off x="1583242" y="1437688"/>
          <a:ext cx="2634419" cy="1317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Publish Integration Statements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Vendors list tested profiles</a:t>
          </a:r>
          <a:endParaRPr lang="en-US" sz="1200" kern="1200" dirty="0"/>
        </a:p>
      </dsp:txBody>
      <dsp:txXfrm>
        <a:off x="1647543" y="1501989"/>
        <a:ext cx="2505817" cy="1188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614" y="0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86972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614" y="8886972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D76B43-0892-4A30-AA33-C93E8D0D8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5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t" anchorCtr="0" compatLnSpc="1">
            <a:prstTxWarp prst="textNoShape">
              <a:avLst/>
            </a:prstTxWarp>
          </a:bodyPr>
          <a:lstStyle>
            <a:lvl1pPr defTabSz="91856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6210" y="0"/>
            <a:ext cx="3055456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t" anchorCtr="0" compatLnSpc="1">
            <a:prstTxWarp prst="textNoShape">
              <a:avLst/>
            </a:prstTxWarp>
          </a:bodyPr>
          <a:lstStyle>
            <a:lvl1pPr algn="r" defTabSz="91856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01675"/>
            <a:ext cx="4538662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5965" y="4445084"/>
            <a:ext cx="5641333" cy="421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86972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b" anchorCtr="0" compatLnSpc="1">
            <a:prstTxWarp prst="textNoShape">
              <a:avLst/>
            </a:prstTxWarp>
          </a:bodyPr>
          <a:lstStyle>
            <a:lvl1pPr defTabSz="91856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6210" y="8886972"/>
            <a:ext cx="3055456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b" anchorCtr="0" compatLnSpc="1">
            <a:prstTxWarp prst="textNoShape">
              <a:avLst/>
            </a:prstTxWarp>
          </a:bodyPr>
          <a:lstStyle>
            <a:lvl1pPr algn="r" defTabSz="918564">
              <a:defRPr sz="1200"/>
            </a:lvl1pPr>
          </a:lstStyle>
          <a:p>
            <a:pPr>
              <a:defRPr/>
            </a:pPr>
            <a:fld id="{6382D7ED-FE3C-4D0E-A496-3B0056AAD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0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caresecprivacy.blogspot.com/2019/10/introduction-to-ihe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caresecprivacy.blogspot.com/2019/10/introduction-to-ihe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caresecprivacy.blogspot.com/2019/10/introduction-to-ihe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AC1A4D-C1B6-458D-9658-2E5D86FB6CB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01675"/>
            <a:ext cx="4538663" cy="35083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F50BE-48AE-4332-BF46-C112AB8C5E91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56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3175" y="704850"/>
            <a:ext cx="4556125" cy="3519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011" indent="-174011">
              <a:buFontTx/>
              <a:buChar char="-"/>
            </a:pPr>
            <a:r>
              <a:rPr lang="en-US" baseline="0" dirty="0"/>
              <a:t>Each domain follows its own development schedule, some are aligned (ITI, PCC, QRPH)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E6F5-E3F3-4DC9-9B96-DCB00A6F3C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7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04850"/>
            <a:ext cx="4556125" cy="3519488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418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https://healthcaresecprivacy.blogspot.com/2019/10/introduction-to-ihe.html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82D7ED-FE3C-4D0E-A496-3B0056AAD3E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97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https://healthcaresecprivacy.blogspot.com/2019/10/introduction-to-ihe.html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82D7ED-FE3C-4D0E-A496-3B0056AAD3E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5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https://healthcaresecprivacy.blogspot.com/2019/10/introduction-to-ihe.html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82D7ED-FE3C-4D0E-A496-3B0056AAD3E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3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0041"/>
            <a:fld id="{1D27111E-FC2B-4A84-BB26-67BA3BE2E651}" type="slidenum">
              <a:rPr lang="en-US" smtClean="0"/>
              <a:pPr defTabSz="910041"/>
              <a:t>26</a:t>
            </a:fld>
            <a:endParaRPr lang="en-US" dirty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01675"/>
            <a:ext cx="4538663" cy="3508375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1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5F67-621C-44EF-A48C-D174EE744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9F20B-4859-4A74-B879-F91E328F4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2DE9-CAF2-48AF-A86F-7F94EDC6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DBFA-696A-41AA-8151-97FDA315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E527-1CE5-4E9A-812E-EA838B80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860F6-DE1C-4697-BCBA-A25A15CD8A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5E5D-BBAE-4233-9164-ADF1BF32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00DC1-2D88-4398-BC4A-F72B3F4D2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1A6AC-7577-4E5A-A865-9005F633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CC2A9-C013-475E-B538-C7904EC9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5AF00-6FE2-4BB1-ADA6-7413B682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9C2A83-EF00-401F-BC21-C4B046CA19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8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7919B-FE6D-49AD-B55A-3558CBE93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AB7FD-F8A3-4386-B8EF-B78F51BDD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BCE30-8748-4DD5-AA16-E0255724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3B7D5-49B6-4740-88C6-15621D26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0FD54-C1F1-4EDD-BB45-662E7956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C496-3AA9-45BC-97EB-A98B2975A2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87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68275" y="258763"/>
            <a:ext cx="9721850" cy="639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3BE25-90D9-457A-8297-313575C5D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68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9136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3015" y="7488473"/>
            <a:ext cx="9033870" cy="29326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946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30" y="1255411"/>
            <a:ext cx="8751147" cy="1295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7A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30" y="2550812"/>
            <a:ext cx="4142794" cy="4501187"/>
          </a:xfrm>
          <a:prstGeom prst="rect">
            <a:avLst/>
          </a:prstGeom>
        </p:spPr>
        <p:txBody>
          <a:bodyPr>
            <a:normAutofit/>
          </a:bodyPr>
          <a:lstStyle>
            <a:lvl1pPr marL="211226" indent="-211226">
              <a:lnSpc>
                <a:spcPct val="90000"/>
              </a:lnSpc>
              <a:defRPr sz="1760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defRPr sz="1760">
                <a:solidFill>
                  <a:schemeClr val="tx1"/>
                </a:solidFill>
              </a:defRPr>
            </a:lvl2pPr>
            <a:lvl3pPr>
              <a:lnSpc>
                <a:spcPct val="80000"/>
              </a:lnSpc>
              <a:defRPr sz="1760">
                <a:solidFill>
                  <a:schemeClr val="tx1"/>
                </a:solidFill>
              </a:defRPr>
            </a:lvl3pPr>
            <a:lvl4pPr>
              <a:lnSpc>
                <a:spcPct val="80000"/>
              </a:lnSpc>
              <a:defRPr sz="1760">
                <a:solidFill>
                  <a:schemeClr val="tx1"/>
                </a:solidFill>
              </a:defRPr>
            </a:lvl4pPr>
            <a:lvl5pPr>
              <a:lnSpc>
                <a:spcPct val="80000"/>
              </a:lnSpc>
              <a:defRPr sz="1760">
                <a:solidFill>
                  <a:schemeClr val="tx1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3326" y="2550812"/>
            <a:ext cx="4445953" cy="4501187"/>
          </a:xfrm>
          <a:prstGeom prst="rect">
            <a:avLst/>
          </a:prstGeom>
        </p:spPr>
        <p:txBody>
          <a:bodyPr>
            <a:normAutofit/>
          </a:bodyPr>
          <a:lstStyle>
            <a:lvl1pPr marL="211226" indent="-211226">
              <a:lnSpc>
                <a:spcPct val="80000"/>
              </a:lnSpc>
              <a:defRPr sz="1760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defRPr sz="1760">
                <a:solidFill>
                  <a:schemeClr val="tx1"/>
                </a:solidFill>
              </a:defRPr>
            </a:lvl2pPr>
            <a:lvl3pPr>
              <a:lnSpc>
                <a:spcPct val="80000"/>
              </a:lnSpc>
              <a:defRPr sz="1760">
                <a:solidFill>
                  <a:schemeClr val="tx1"/>
                </a:solidFill>
              </a:defRPr>
            </a:lvl3pPr>
            <a:lvl4pPr>
              <a:lnSpc>
                <a:spcPct val="80000"/>
              </a:lnSpc>
              <a:defRPr sz="1760">
                <a:solidFill>
                  <a:schemeClr val="tx1"/>
                </a:solidFill>
              </a:defRPr>
            </a:lvl4pPr>
            <a:lvl5pPr>
              <a:lnSpc>
                <a:spcPct val="80000"/>
              </a:lnSpc>
              <a:defRPr sz="1760">
                <a:solidFill>
                  <a:schemeClr val="tx1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7047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ogo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9"/>
          </a:xfrm>
          <a:prstGeom prst="rect">
            <a:avLst/>
          </a:prstGeom>
        </p:spPr>
        <p:txBody>
          <a:bodyPr/>
          <a:lstStyle/>
          <a:p>
            <a:fld id="{FAEE2A64-31A5-4E6F-A42D-E9B3A933A2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1316" y="1468122"/>
            <a:ext cx="9475624" cy="809625"/>
          </a:xfrm>
        </p:spPr>
        <p:txBody>
          <a:bodyPr/>
          <a:lstStyle>
            <a:lvl1pPr marL="0" indent="0" algn="l">
              <a:buNone/>
              <a:defRPr b="1" i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31316" y="2418080"/>
            <a:ext cx="9475624" cy="5008880"/>
          </a:xfrm>
        </p:spPr>
        <p:txBody>
          <a:bodyPr/>
          <a:lstStyle>
            <a:lvl1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5506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24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0107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241716"/>
            <a:ext cx="4209440" cy="57588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498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FH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8109585" y="6170084"/>
            <a:ext cx="1841631" cy="11696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2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FHIR® Resources: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241716"/>
            <a:ext cx="4209440" cy="57588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469" y="5964978"/>
            <a:ext cx="180158" cy="3499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35316" y="6530199"/>
            <a:ext cx="1643658" cy="77801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867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3AA9-52A0-481A-83A3-A0E09631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513C7-BBA3-470A-B167-8FC0AB72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179D5-4201-45F3-81DE-BADB8D2A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F78C-33A3-4479-9F30-0211B977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0136-E438-4798-8561-4CA3033E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892F5-F7A2-420A-8BF3-D2A2054912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FHIR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8109585" y="6170084"/>
            <a:ext cx="1841631" cy="11696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2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FHIR® Resources: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241716"/>
            <a:ext cx="8675370" cy="57588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469" y="5964978"/>
            <a:ext cx="180158" cy="3499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35316" y="6530199"/>
            <a:ext cx="1643658" cy="77801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0091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DICOMw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8109585" y="6170084"/>
            <a:ext cx="1841631" cy="11696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5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DICOMweb™ Resources: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241716"/>
            <a:ext cx="4209440" cy="57588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35316" y="6530199"/>
            <a:ext cx="1643658" cy="77801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pic>
        <p:nvPicPr>
          <p:cNvPr id="10" name="Picture 2" descr="Image result for x ray icon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2690" y="6012041"/>
            <a:ext cx="233072" cy="3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698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ll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69820"/>
            <a:ext cx="10058400" cy="71025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4"/>
          </a:p>
        </p:txBody>
      </p:sp>
      <p:sp>
        <p:nvSpPr>
          <p:cNvPr id="4" name="Rectangle 3"/>
          <p:cNvSpPr/>
          <p:nvPr userDrawn="1"/>
        </p:nvSpPr>
        <p:spPr>
          <a:xfrm>
            <a:off x="0" y="7355646"/>
            <a:ext cx="10058400" cy="213486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1182920"/>
            <a:ext cx="8675370" cy="1004963"/>
          </a:xfrm>
          <a:prstGeom prst="rect">
            <a:avLst/>
          </a:prstGeom>
        </p:spPr>
        <p:txBody>
          <a:bodyPr/>
          <a:lstStyle>
            <a:lvl1pPr algn="l">
              <a:defRPr sz="2228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476" y="198449"/>
            <a:ext cx="2231611" cy="30352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91514" y="2263353"/>
            <a:ext cx="8675370" cy="49404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33348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69820"/>
            <a:ext cx="10058400" cy="71025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4"/>
          </a:p>
        </p:txBody>
      </p:sp>
      <p:sp>
        <p:nvSpPr>
          <p:cNvPr id="4" name="Rectangle 3"/>
          <p:cNvSpPr/>
          <p:nvPr userDrawn="1"/>
        </p:nvSpPr>
        <p:spPr>
          <a:xfrm>
            <a:off x="0" y="7355646"/>
            <a:ext cx="10058400" cy="213486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1182920"/>
            <a:ext cx="8675370" cy="1004963"/>
          </a:xfrm>
          <a:prstGeom prst="rect">
            <a:avLst/>
          </a:prstGeom>
        </p:spPr>
        <p:txBody>
          <a:bodyPr/>
          <a:lstStyle>
            <a:lvl1pPr algn="l">
              <a:defRPr sz="2228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476" y="198449"/>
            <a:ext cx="2231611" cy="3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3C5F-00D3-44E1-A874-937D7C60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3DBAE-0825-4382-8FCA-BD9BA72DC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41DC-812A-4385-B31C-807FF2DA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8B90-45B9-49BB-BFD0-462553EE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C4F4-BE76-48B5-9442-8C9FD20B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DE82F-4696-4FF6-8778-E37DABD114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4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A6FD-CF4F-4E91-A28E-0B9FDC72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536A-2F7F-413F-949F-4FA6B3AA2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77A5E-A926-41C2-BE9C-675E70F4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8B9F-9FEA-4F20-84B2-34D39D4C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B48C8-64D3-4D84-B102-BB133880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3CDD7-619A-4C9C-A484-E53785CC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48D-5A39-4A77-9EE0-7D79E39838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FBA1-B78B-4C7C-805A-157956FB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F07A4-8716-440F-812E-D437847A7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9289D-CF57-4B9E-80B0-B0B288517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388A8-5AB3-4775-A040-DC9AF6E3D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315C8-4EA9-4AFF-BB76-E12A276B8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BEB76-2217-4D8C-B8C8-54C1C1BF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D9153-EAA4-42DD-961E-E7657FD0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B15DF-3E5E-4684-809D-04BF6E31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A5A80-6153-447E-9519-A7A5750957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8328-33DD-4204-AC6E-78AC7F4C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C645F-D1FF-42A3-817F-6C5AFBE7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E323-2FFE-4A4B-8F3B-1E128BF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7AA30-118C-425A-82CA-AD740EC9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8D543-11D4-4534-8434-B77AFDE1EC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5272B-2817-45C4-B59B-1807E1DF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54C9A-E555-4340-9A7B-9D3ECC6D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9CF6A-77AE-4D75-B5AE-D8900E86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A7E19-1FF1-4347-89A2-6943D6569B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1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8F93-4411-4669-B73C-C1919568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54F-9D08-452C-A88D-347DD54E9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2C38-AAA1-4A86-926C-47647A25D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4B57-9635-47DE-9B3A-83393F40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70581-91FE-450D-852E-F7EED75A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D3C9-6F89-447A-BC07-E9FDB03A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6EC25-F845-4F41-BC9F-2CF213F4D6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3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1EB8-8B6F-4CB9-84B5-F9A65A9E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EC4AF-7AD6-4DD2-A2EE-0D1930B11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54A79-C7D3-4C94-9A00-5F9B55901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C9027-350A-4EFB-8CE3-9E356CD9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46214-DF63-44B5-ACA8-F9A46E64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0CDA7-887D-47A3-A63B-13F37F81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D18E5-258F-43E9-96F3-31355A9A37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29A1E-E428-4354-A282-79A4F8ED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8BCE1-8323-4847-8A3A-6C88DD670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481AE-50BB-4470-B0BC-ED538DF42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963C8-304C-4830-99D7-7D99BEA02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9A0C-B952-4A86-A0EC-CC274D4C9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2E0B2B-33D2-4E1A-813E-FACD8D95CB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3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67" r:id="rId19"/>
    <p:sldLayoutId id="2147483668" r:id="rId20"/>
    <p:sldLayoutId id="2147483669" r:id="rId21"/>
    <p:sldLayoutId id="2147483671" r:id="rId22"/>
    <p:sldLayoutId id="2147483672" r:id="rId23"/>
  </p:sldLayoutIdLst>
  <p:hf hdr="0" ft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caresecprivacy.blogspo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tif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e.net/FAQ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e.net/FAQ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he.net/uploadedImages/Content/About_IHE/IHE_process_flowchart.jpg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ihe.net/Technical_Frameworks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e.net/FAQ/#What_is_the_IHE_Technical_Framework?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www.ihe.net/connectathon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ihe.net/FAQ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e.net/IHE_Domain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e.net/Member_Organization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he.net/ihe_worldwide/#collapseFour" TargetMode="External"/><Relationship Id="rId13" Type="http://schemas.openxmlformats.org/officeDocument/2006/relationships/hyperlink" Target="http://www.ihe.org.tw/" TargetMode="External"/><Relationship Id="rId18" Type="http://schemas.openxmlformats.org/officeDocument/2006/relationships/hyperlink" Target="http://www.ihe-belgium.org/" TargetMode="External"/><Relationship Id="rId26" Type="http://schemas.openxmlformats.org/officeDocument/2006/relationships/hyperlink" Target="http://www.ihe-e.org/" TargetMode="External"/><Relationship Id="rId3" Type="http://schemas.openxmlformats.org/officeDocument/2006/relationships/hyperlink" Target="https://www.ihe.net/ihe_worldwide/#collapseTwo" TargetMode="External"/><Relationship Id="rId21" Type="http://schemas.openxmlformats.org/officeDocument/2006/relationships/hyperlink" Target="http://www.interopsante.org/" TargetMode="External"/><Relationship Id="rId7" Type="http://schemas.openxmlformats.org/officeDocument/2006/relationships/hyperlink" Target="http://www.ihe.org.br/" TargetMode="External"/><Relationship Id="rId12" Type="http://schemas.openxmlformats.org/officeDocument/2006/relationships/hyperlink" Target="http://ihekorea.kr/" TargetMode="External"/><Relationship Id="rId17" Type="http://schemas.openxmlformats.org/officeDocument/2006/relationships/hyperlink" Target="http://www.ihe-austria.at/" TargetMode="External"/><Relationship Id="rId25" Type="http://schemas.openxmlformats.org/officeDocument/2006/relationships/hyperlink" Target="http://www.ihe-nl.org/" TargetMode="External"/><Relationship Id="rId2" Type="http://schemas.openxmlformats.org/officeDocument/2006/relationships/hyperlink" Target="https://www.ihe.net/Radiology/" TargetMode="External"/><Relationship Id="rId16" Type="http://schemas.openxmlformats.org/officeDocument/2006/relationships/hyperlink" Target="https://www.ihe.net/ihe_worldwide/#collapseOne" TargetMode="External"/><Relationship Id="rId20" Type="http://schemas.openxmlformats.org/officeDocument/2006/relationships/hyperlink" Target="http://www.hl7.fi/sig-toiminta/ihe-sig/" TargetMode="External"/><Relationship Id="rId29" Type="http://schemas.openxmlformats.org/officeDocument/2006/relationships/hyperlink" Target="http://www.ihe-uk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ihe.net/ihe_worldwide/#collapseThree" TargetMode="External"/><Relationship Id="rId11" Type="http://schemas.openxmlformats.org/officeDocument/2006/relationships/hyperlink" Target="http://www.ihe-j.org/" TargetMode="External"/><Relationship Id="rId24" Type="http://schemas.openxmlformats.org/officeDocument/2006/relationships/hyperlink" Target="https://www.esante.lu/portal/fr/" TargetMode="External"/><Relationship Id="rId5" Type="http://schemas.openxmlformats.org/officeDocument/2006/relationships/hyperlink" Target="http://www.iheusa.org/" TargetMode="External"/><Relationship Id="rId15" Type="http://schemas.openxmlformats.org/officeDocument/2006/relationships/hyperlink" Target="https://www.ihe.net/ihe-saudi-arabia/" TargetMode="External"/><Relationship Id="rId23" Type="http://schemas.openxmlformats.org/officeDocument/2006/relationships/hyperlink" Target="http://www.ihe-italy.org/" TargetMode="External"/><Relationship Id="rId28" Type="http://schemas.openxmlformats.org/officeDocument/2006/relationships/hyperlink" Target="http://ihetr.org/" TargetMode="External"/><Relationship Id="rId10" Type="http://schemas.openxmlformats.org/officeDocument/2006/relationships/hyperlink" Target="http://www.ihe-c.org/" TargetMode="External"/><Relationship Id="rId19" Type="http://schemas.openxmlformats.org/officeDocument/2006/relationships/hyperlink" Target="https://www.ihe-europe.net/" TargetMode="External"/><Relationship Id="rId4" Type="http://schemas.openxmlformats.org/officeDocument/2006/relationships/hyperlink" Target="https://ic.infoway-inforoute.ca/en/collaboration/communities/ihe" TargetMode="External"/><Relationship Id="rId9" Type="http://schemas.openxmlformats.org/officeDocument/2006/relationships/hyperlink" Target="https://www.ihe.net.au/" TargetMode="External"/><Relationship Id="rId14" Type="http://schemas.openxmlformats.org/officeDocument/2006/relationships/hyperlink" Target="https://www.ihe.net/ihe_worldwide/#collapseFive" TargetMode="External"/><Relationship Id="rId22" Type="http://schemas.openxmlformats.org/officeDocument/2006/relationships/hyperlink" Target="http://www.ihe-d.de/" TargetMode="External"/><Relationship Id="rId27" Type="http://schemas.openxmlformats.org/officeDocument/2006/relationships/hyperlink" Target="http://www.ihe-suisse.ch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ihe.net/index.php/ITI_Continuous_Development" TargetMode="External"/><Relationship Id="rId3" Type="http://schemas.openxmlformats.org/officeDocument/2006/relationships/hyperlink" Target="https://www.youtube.com/watch?v=BaN1DuVY3go" TargetMode="External"/><Relationship Id="rId7" Type="http://schemas.openxmlformats.org/officeDocument/2006/relationships/hyperlink" Target="https://wiki.ihe.net/index.php/Proce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zHb9gm1nws" TargetMode="External"/><Relationship Id="rId5" Type="http://schemas.openxmlformats.org/officeDocument/2006/relationships/hyperlink" Target="https://www.ihe.net/resources/technical_frameworks/#GenIntro" TargetMode="External"/><Relationship Id="rId10" Type="http://schemas.openxmlformats.org/officeDocument/2006/relationships/hyperlink" Target="https://wiki.ihe.net/index.php/Profiles" TargetMode="External"/><Relationship Id="rId4" Type="http://schemas.openxmlformats.org/officeDocument/2006/relationships/hyperlink" Target="https://www.youtube.com/watch?v=hAgjlMmiaLY&amp;list=PLqKdd_74t4IL86rg1DhfsPq1LVS3jF4QK&amp;index=7" TargetMode="External"/><Relationship Id="rId9" Type="http://schemas.openxmlformats.org/officeDocument/2006/relationships/hyperlink" Target="https://wiki.ihe.net/index.php/Committees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he.net/uploadedFiles/Documents/ITI/IHE_ITI_WP_HITStdsforHIMPratices_Rev1.1_2015-09-18.pdf" TargetMode="External"/><Relationship Id="rId3" Type="http://schemas.openxmlformats.org/officeDocument/2006/relationships/hyperlink" Target="https://www.youtube.com/watch?v=VG1oF5FEijY&amp;list=PLqKdd_74t4IL86rg1DhfsPq1LVS3jF4QK&amp;index=5" TargetMode="External"/><Relationship Id="rId7" Type="http://schemas.openxmlformats.org/officeDocument/2006/relationships/hyperlink" Target="http://www.ihe.net/Technical_Framework/upload/IHE_ITI_White_Paper_XDS_Affinity_Domain_Template_TI_2008-12-02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he.net/Technical_Framework/upload/IHE_ITI_White-Paper_Enabling-doc-sharing-through-IHE-Profiles_Rev1-0_2012-01-24.pdf" TargetMode="External"/><Relationship Id="rId5" Type="http://schemas.openxmlformats.org/officeDocument/2006/relationships/hyperlink" Target="https://wiki.ihe.net/index.php/Category:DocShare" TargetMode="External"/><Relationship Id="rId10" Type="http://schemas.openxmlformats.org/officeDocument/2006/relationships/hyperlink" Target="https://healthcaresecprivacy.blogspot.com/p/topics.html#HIE" TargetMode="External"/><Relationship Id="rId4" Type="http://schemas.openxmlformats.org/officeDocument/2006/relationships/hyperlink" Target="https://wiki.ihe.net/index.php/Metadata_Handbook" TargetMode="External"/><Relationship Id="rId9" Type="http://schemas.openxmlformats.org/officeDocument/2006/relationships/hyperlink" Target="http://www.ihe.net/Technical_Framework/upload/IHE_ITI_TF_WhitePaper_AccessControl_2009-09-28.pdf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healthcaresecprivacy.blogspot.com/p/fhir.html" TargetMode="External"/><Relationship Id="rId3" Type="http://schemas.openxmlformats.org/officeDocument/2006/relationships/hyperlink" Target="https://wiki.ihe.net/index.php/Category:FHIR" TargetMode="External"/><Relationship Id="rId7" Type="http://schemas.openxmlformats.org/officeDocument/2006/relationships/hyperlink" Target="https://github.com/IHE/fhi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ihe.net/index.php/Guidance_on_writing_Profiles_of_FHIR" TargetMode="External"/><Relationship Id="rId5" Type="http://schemas.openxmlformats.org/officeDocument/2006/relationships/hyperlink" Target="https://www.youtube.com/watch?v=o24WQgxiYVI&amp;list=PLqKdd_74t4IL86rg1DhfsPq1LVS3jF4QK&amp;index=4" TargetMode="External"/><Relationship Id="rId4" Type="http://schemas.openxmlformats.org/officeDocument/2006/relationships/hyperlink" Target="https://www.youtube.com/watch?v=ZpQrHI3VVxY&amp;list=PLqKdd_74t4IL86rg1DhfsPq1LVS3jF4QK&amp;index=3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ED2F1FAC-8AD7-4906-AF78-B763513BE040}" type="slidenum">
              <a:rPr lang="en-US" smtClean="0"/>
              <a:pPr defTabSz="1019175"/>
              <a:t>1</a:t>
            </a:fld>
            <a:endParaRPr lang="en-US" dirty="0"/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185738" y="2257425"/>
            <a:ext cx="9642475" cy="199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algn="ctr" defTabSz="1019175"/>
            <a:br>
              <a:rPr lang="en-US" sz="4900" dirty="0"/>
            </a:br>
            <a:br>
              <a:rPr lang="en-US" sz="3700" dirty="0"/>
            </a:br>
            <a:endParaRPr lang="en-US" sz="37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CE828B-FD85-4AF3-AFAF-E5960B892383}"/>
              </a:ext>
            </a:extLst>
          </p:cNvPr>
          <p:cNvSpPr/>
          <p:nvPr/>
        </p:nvSpPr>
        <p:spPr bwMode="auto">
          <a:xfrm>
            <a:off x="-22226" y="1676399"/>
            <a:ext cx="10101407" cy="1447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78CC3-38E2-4319-BBC0-268D7A6BDEC5}"/>
              </a:ext>
            </a:extLst>
          </p:cNvPr>
          <p:cNvSpPr txBox="1"/>
          <p:nvPr/>
        </p:nvSpPr>
        <p:spPr>
          <a:xfrm>
            <a:off x="360703" y="1613004"/>
            <a:ext cx="8686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IHE and HL7 working together</a:t>
            </a:r>
          </a:p>
          <a:p>
            <a:pPr algn="ctr"/>
            <a:r>
              <a:rPr lang="en-US" sz="2800" dirty="0"/>
              <a:t>John Moehrke </a:t>
            </a:r>
          </a:p>
          <a:p>
            <a:pPr algn="ctr"/>
            <a:r>
              <a:rPr lang="en-US" sz="2800" dirty="0"/>
              <a:t>&lt;JohnMoehrke@gmail.com&gt;</a:t>
            </a:r>
          </a:p>
          <a:p>
            <a:pPr algn="ctr"/>
            <a:r>
              <a:rPr lang="en-US" sz="2800" dirty="0"/>
              <a:t>&lt;John.Moehrke@byLight.com&gt;</a:t>
            </a:r>
          </a:p>
          <a:p>
            <a:pPr algn="ctr"/>
            <a:r>
              <a:rPr lang="en-US" sz="2800" dirty="0"/>
              <a:t>Co-Chair: IHE ITI Planning and Technical Committees</a:t>
            </a:r>
          </a:p>
          <a:p>
            <a:pPr algn="ctr"/>
            <a:r>
              <a:rPr lang="en-US" sz="2800" dirty="0">
                <a:hlinkClick r:id="rId3"/>
              </a:rPr>
              <a:t>https://HealthcareSecPrivacy.blogspot.com/</a:t>
            </a:r>
            <a:endParaRPr lang="en-US" sz="2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4B7F75-9B5B-49D0-9110-46EFE3DB137C}"/>
              </a:ext>
            </a:extLst>
          </p:cNvPr>
          <p:cNvGrpSpPr>
            <a:grpSpLocks noChangeAspect="1"/>
          </p:cNvGrpSpPr>
          <p:nvPr/>
        </p:nvGrpSpPr>
        <p:grpSpPr>
          <a:xfrm>
            <a:off x="1906636" y="4731004"/>
            <a:ext cx="2797467" cy="878804"/>
            <a:chOff x="2314575" y="1733550"/>
            <a:chExt cx="7610475" cy="23907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7C2CF6-A29D-4107-84CF-E861A1DEF556}"/>
                </a:ext>
              </a:extLst>
            </p:cNvPr>
            <p:cNvSpPr/>
            <p:nvPr/>
          </p:nvSpPr>
          <p:spPr>
            <a:xfrm>
              <a:off x="2314575" y="1733550"/>
              <a:ext cx="7610475" cy="2390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5" name="Picture 6" descr="Afbeeldingsresultaat voor ihe logo">
              <a:extLst>
                <a:ext uri="{FF2B5EF4-FFF2-40B4-BE49-F238E27FC236}">
                  <a16:creationId xmlns:a16="http://schemas.microsoft.com/office/drawing/2014/main" id="{77EEC4F6-E313-4E49-BD39-028324DAF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948913"/>
              <a:ext cx="7162800" cy="194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14" descr="https://www.hl7.org/fhir/assets/images/fhir-logo-www.png">
            <a:extLst>
              <a:ext uri="{FF2B5EF4-FFF2-40B4-BE49-F238E27FC236}">
                <a16:creationId xmlns:a16="http://schemas.microsoft.com/office/drawing/2014/main" id="{583DE4AC-A5AF-426A-9A70-9203C6DA9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6159396"/>
            <a:ext cx="2189502" cy="93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97AFD1-6550-43A1-9F32-7422322A3A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22896"/>
            <a:ext cx="1062411" cy="9096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CD70A8-130B-4F72-A99C-4272CB64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Connectathon – IHE vs FHIR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3C0C-29C2-4F27-BBF1-88909E7B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HL7 FHIR </a:t>
            </a:r>
            <a:r>
              <a:rPr lang="en-US" sz="2800" dirty="0" err="1"/>
              <a:t>Connectathons</a:t>
            </a:r>
            <a:r>
              <a:rPr lang="en-US" sz="2800" dirty="0"/>
              <a:t> help implementers assess, test and explore new opportunities for applying the FHIR specification.</a:t>
            </a:r>
          </a:p>
          <a:p>
            <a:pPr lvl="1"/>
            <a:r>
              <a:rPr lang="en-US" sz="2400" dirty="0"/>
              <a:t>Testing as part of a </a:t>
            </a:r>
            <a:r>
              <a:rPr lang="en-US" sz="2400" dirty="0" err="1"/>
              <a:t>connectathon</a:t>
            </a:r>
            <a:r>
              <a:rPr lang="en-US" sz="2400" dirty="0"/>
              <a:t> is a pre-requisite for progressing  resources and implementation guides up the FHIR Maturity Model </a:t>
            </a:r>
          </a:p>
          <a:p>
            <a:r>
              <a:rPr lang="en-US" sz="2800" dirty="0"/>
              <a:t>IHE </a:t>
            </a:r>
            <a:r>
              <a:rPr lang="en-US" sz="2800" dirty="0" err="1"/>
              <a:t>Connectathons</a:t>
            </a:r>
            <a:r>
              <a:rPr lang="en-US" sz="2800" dirty="0"/>
              <a:t> provide a detailed implementation and testing process to enable standards-based interoperability. </a:t>
            </a:r>
          </a:p>
          <a:p>
            <a:pPr lvl="1"/>
            <a:r>
              <a:rPr lang="en-US" sz="2400" dirty="0"/>
              <a:t>Here systems exchange information in a structured and supervised peer-to-peer testing environment, performing transactions required for the roles that perform in carefully defined interoperability use cases (profiles).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090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</a:t>
            </a:r>
            <a:endParaRPr lang="en-CA" dirty="0"/>
          </a:p>
        </p:txBody>
      </p:sp>
      <p:grpSp>
        <p:nvGrpSpPr>
          <p:cNvPr id="9" name="Group 8"/>
          <p:cNvGrpSpPr/>
          <p:nvPr/>
        </p:nvGrpSpPr>
        <p:grpSpPr>
          <a:xfrm>
            <a:off x="2669471" y="2445544"/>
            <a:ext cx="4708981" cy="1479292"/>
            <a:chOff x="2314575" y="1733550"/>
            <a:chExt cx="7610475" cy="2390775"/>
          </a:xfrm>
        </p:grpSpPr>
        <p:sp>
          <p:nvSpPr>
            <p:cNvPr id="10" name="Rectangle 9"/>
            <p:cNvSpPr/>
            <p:nvPr/>
          </p:nvSpPr>
          <p:spPr>
            <a:xfrm>
              <a:off x="2314575" y="1733550"/>
              <a:ext cx="7610475" cy="2390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77190" fontAlgn="auto">
                <a:spcBef>
                  <a:spcPts val="0"/>
                </a:spcBef>
                <a:spcAft>
                  <a:spcPts val="0"/>
                </a:spcAft>
              </a:pPr>
              <a:endParaRPr lang="en-US" sz="1114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1" name="Picture 6" descr="Afbeeldingsresultaat voor ihe logo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948913"/>
              <a:ext cx="7162800" cy="194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951A0-B664-4388-8983-A0B17CD4C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6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IHE: Framework for Interoperability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A common framework for harmonizing and implementing multiple standards</a:t>
            </a:r>
          </a:p>
          <a:p>
            <a:pPr lvl="1"/>
            <a:r>
              <a:rPr lang="en-US" altLang="ja-JP"/>
              <a:t>“Meta-Standards” – standards for standards</a:t>
            </a:r>
          </a:p>
          <a:p>
            <a:pPr lvl="1"/>
            <a:r>
              <a:rPr lang="en-US"/>
              <a:t>Profiling existing standards to address specific use cases in healthcare</a:t>
            </a:r>
            <a:endParaRPr lang="en-US" altLang="ja-JP"/>
          </a:p>
          <a:p>
            <a:r>
              <a:rPr lang="en-US" altLang="ja-JP"/>
              <a:t>Promotes unbiased selection and coordinated use of established healthcare and IT standards to address specific clinical needs</a:t>
            </a:r>
          </a:p>
          <a:p>
            <a:r>
              <a:rPr lang="en-US" altLang="ja-JP"/>
              <a:t>Amongst other initiatives, IHE develops profiles that enable seamless health information movement within and between enterprises, regions, nations</a:t>
            </a:r>
          </a:p>
          <a:p>
            <a:r>
              <a:rPr lang="en-US"/>
              <a:t>Profiles in IHE are equivalent to a FHIR Implementation Guide</a:t>
            </a:r>
          </a:p>
          <a:p>
            <a:pPr lvl="1"/>
            <a:r>
              <a:rPr lang="en-US"/>
              <a:t>E.g., they take a specific use-case, define Actors, define Transactions, and define Options</a:t>
            </a:r>
            <a:endParaRPr lang="en-US" altLang="ja-JP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https://www.ihe.net/FAQ/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2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IHE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Profiles</a:t>
            </a:r>
          </a:p>
          <a:p>
            <a:pPr lvl="1"/>
            <a:r>
              <a:rPr lang="en-US" dirty="0"/>
              <a:t>Describe workflow use cases, standards and the overall relationships to achieve transparent interoperability </a:t>
            </a:r>
          </a:p>
          <a:p>
            <a:r>
              <a:rPr lang="en-US" dirty="0"/>
              <a:t>Integration Statements</a:t>
            </a:r>
          </a:p>
          <a:p>
            <a:pPr lvl="1"/>
            <a:r>
              <a:rPr lang="en-US" dirty="0"/>
              <a:t>Tell customers the IHE Profiles supported by a specific release of a specific product</a:t>
            </a:r>
          </a:p>
          <a:p>
            <a:r>
              <a:rPr lang="en-US" dirty="0"/>
              <a:t>Technical Frameworks</a:t>
            </a:r>
          </a:p>
          <a:p>
            <a:pPr lvl="1"/>
            <a:r>
              <a:rPr lang="en-US" dirty="0"/>
              <a:t>The documents for each “domain” that specify the Integration Profiles and the associated systems (actors) and transactions</a:t>
            </a:r>
          </a:p>
          <a:p>
            <a:r>
              <a:rPr lang="en-US" dirty="0" err="1"/>
              <a:t>Connectathons</a:t>
            </a:r>
            <a:endParaRPr lang="en-US" dirty="0"/>
          </a:p>
          <a:p>
            <a:pPr lvl="1"/>
            <a:r>
              <a:rPr lang="en-US" dirty="0"/>
              <a:t>Neutral testing events with multiple vendors in one room, consisting of developers and testers (no marketing or sales / no customers), promoting rapid and robust interoperability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https://www.ihe.net/FAQ/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3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IHE Process</a:t>
            </a:r>
            <a:endParaRPr lang="en-US" dirty="0"/>
          </a:p>
        </p:txBody>
      </p:sp>
      <p:pic>
        <p:nvPicPr>
          <p:cNvPr id="12" name="Picture 2" descr="https://1.bp.blogspot.com/-zm1Xh9PFwlg/WaWDZqgyZGI/AAAAAAAAQA8/ycEgyB4RakcqPJXmCMGoqiD7ghJtcDg6wCEwYBhgL/s1600/IHE_process_flowchart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4838" y="1524000"/>
            <a:ext cx="9453562" cy="5105400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Source: </a:t>
            </a:r>
            <a:r>
              <a:rPr lang="en-US">
                <a:hlinkClick r:id="rId3"/>
              </a:rPr>
              <a:t>https://www.ihe.net/uploadedImages/Content/About_IHE/IHE_process_flowchart.jpg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8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IHE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0" y="1960563"/>
          <a:ext cx="8674100" cy="419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8141327" y="3605892"/>
            <a:ext cx="1671967" cy="854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Profile Proposal</a:t>
            </a:r>
          </a:p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Public Comment</a:t>
            </a:r>
          </a:p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Trial Implementation</a:t>
            </a:r>
          </a:p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Final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14233" y="3486183"/>
            <a:ext cx="423514" cy="10064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5940" dirty="0">
                <a:solidFill>
                  <a:prstClr val="black"/>
                </a:solidFill>
                <a:latin typeface="Calibri" panose="020F0502020204030204"/>
                <a:cs typeface="+mn-cs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303630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Technical Frameworks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https://www.ihe.net/Technical_Frameworks/</a:t>
            </a:r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957" y="1913812"/>
            <a:ext cx="4454043" cy="5153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6258" y="2780615"/>
            <a:ext cx="1959940" cy="2545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1398" y="2780615"/>
            <a:ext cx="2051336" cy="2545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132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 of the Technical Framework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https://www.ihe.net/FAQ/#What_is_the_IHE_Technical_Framework?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21138" y="2737817"/>
            <a:ext cx="2366371" cy="3840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Integration Profile</a:t>
            </a:r>
          </a:p>
        </p:txBody>
      </p:sp>
      <p:sp>
        <p:nvSpPr>
          <p:cNvPr id="8" name="Oval 7"/>
          <p:cNvSpPr/>
          <p:nvPr/>
        </p:nvSpPr>
        <p:spPr>
          <a:xfrm>
            <a:off x="921138" y="3324116"/>
            <a:ext cx="2366371" cy="3840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Actor</a:t>
            </a:r>
          </a:p>
        </p:txBody>
      </p:sp>
      <p:sp>
        <p:nvSpPr>
          <p:cNvPr id="9" name="Oval 8"/>
          <p:cNvSpPr/>
          <p:nvPr/>
        </p:nvSpPr>
        <p:spPr>
          <a:xfrm>
            <a:off x="921138" y="3910414"/>
            <a:ext cx="2366371" cy="3840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66918" y="2737817"/>
            <a:ext cx="4065711" cy="384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Integration Profile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6918" y="3324115"/>
            <a:ext cx="1282446" cy="3840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Actor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58551" y="3324114"/>
            <a:ext cx="1282446" cy="3840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Actor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50183" y="3324113"/>
            <a:ext cx="1282446" cy="3840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Actor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2876570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16" name="Rectangle 15"/>
          <p:cNvSpPr/>
          <p:nvPr/>
        </p:nvSpPr>
        <p:spPr>
          <a:xfrm rot="16200000">
            <a:off x="3225973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18072" y="4398695"/>
            <a:ext cx="329471" cy="3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black"/>
                </a:solidFill>
                <a:latin typeface="Calibri" panose="020F0502020204030204"/>
                <a:cs typeface="+mn-cs"/>
              </a:rPr>
              <a:t>…</a:t>
            </a:r>
          </a:p>
        </p:txBody>
      </p:sp>
      <p:sp>
        <p:nvSpPr>
          <p:cNvPr id="18" name="Rectangle 17"/>
          <p:cNvSpPr/>
          <p:nvPr/>
        </p:nvSpPr>
        <p:spPr>
          <a:xfrm rot="16200000">
            <a:off x="3857265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4268204" y="4400167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4617606" y="4400167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09705" y="4398694"/>
            <a:ext cx="329471" cy="3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black"/>
                </a:solidFill>
                <a:latin typeface="Calibri" panose="020F0502020204030204"/>
                <a:cs typeface="+mn-cs"/>
              </a:rPr>
              <a:t>…</a:t>
            </a:r>
          </a:p>
        </p:txBody>
      </p:sp>
      <p:sp>
        <p:nvSpPr>
          <p:cNvPr id="22" name="Rectangle 21"/>
          <p:cNvSpPr/>
          <p:nvPr/>
        </p:nvSpPr>
        <p:spPr>
          <a:xfrm rot="16200000">
            <a:off x="5248898" y="4400167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5659836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4" name="Rectangle 23"/>
          <p:cNvSpPr/>
          <p:nvPr/>
        </p:nvSpPr>
        <p:spPr>
          <a:xfrm rot="16200000">
            <a:off x="6009238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01338" y="4398695"/>
            <a:ext cx="329471" cy="3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black"/>
                </a:solidFill>
                <a:latin typeface="Calibri" panose="020F0502020204030204"/>
                <a:cs typeface="+mn-cs"/>
              </a:rPr>
              <a:t>…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6640531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59796" y="4157508"/>
            <a:ext cx="1906099" cy="663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Roles</a:t>
            </a:r>
          </a:p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Referenced Standards</a:t>
            </a:r>
          </a:p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Detailed Messaging Info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60349" y="3909819"/>
            <a:ext cx="423514" cy="10064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5940" dirty="0">
                <a:solidFill>
                  <a:prstClr val="black"/>
                </a:solidFill>
                <a:latin typeface="Calibri" panose="020F0502020204030204"/>
                <a:cs typeface="+mn-cs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48061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Connectathons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Neutral testing events with multiple vendors in one room, consisting of developers and testers (no marketing or sales / no customers), promoting rapid and robust interoperability testing</a:t>
            </a:r>
          </a:p>
          <a:p>
            <a:pPr lvl="1"/>
            <a:r>
              <a:rPr lang="en-US" dirty="0"/>
              <a:t>Benefit is that means that if your code fails on day 1 of Connectathon, you can hack it that night, and come back with something that only exists on the developers laptop, and try again on day 2</a:t>
            </a:r>
          </a:p>
          <a:p>
            <a:r>
              <a:rPr lang="en-US" dirty="0"/>
              <a:t>Whereas IHE Connectathons are organized testing with predefined test cases against published formal specifications, FHIR Connectathons have been traditionally more ad-hoc "hackathon“ organized around specific tracks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https://www.ihe.net/connectathon.aspx</a:t>
            </a:r>
            <a:r>
              <a:rPr lang="en-US" dirty="0"/>
              <a:t> </a:t>
            </a:r>
          </a:p>
        </p:txBody>
      </p:sp>
      <p:pic>
        <p:nvPicPr>
          <p:cNvPr id="15364" name="Picture 4" descr="ihe_na_connectathon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0648" y="4943251"/>
            <a:ext cx="4507751" cy="156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864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Publishing Integration Statements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1515" y="2069042"/>
            <a:ext cx="4930601" cy="4931516"/>
          </a:xfrm>
        </p:spPr>
        <p:txBody>
          <a:bodyPr/>
          <a:lstStyle/>
          <a:p>
            <a:r>
              <a:rPr lang="en-US" dirty="0"/>
              <a:t>End users use IHE integration statements as a way to know that a system is compliant, e.g., when evaluating an RFP response</a:t>
            </a:r>
          </a:p>
          <a:p>
            <a:r>
              <a:rPr lang="en-US" dirty="0"/>
              <a:t>Vendors publish integration statements that are usually available from their websites</a:t>
            </a:r>
          </a:p>
          <a:p>
            <a:pPr lvl="1"/>
            <a:r>
              <a:rPr lang="en-US" dirty="0"/>
              <a:t>IHE also voluntarily maintains a product registry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https://www.ihe.net/FAQ/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2116" y="1963563"/>
            <a:ext cx="3414562" cy="41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4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Tutorial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5404485" cy="4931516"/>
          </a:xfrm>
        </p:spPr>
        <p:txBody>
          <a:bodyPr/>
          <a:lstStyle/>
          <a:p>
            <a:r>
              <a:rPr lang="en-US" dirty="0"/>
              <a:t>You should understand:</a:t>
            </a:r>
          </a:p>
          <a:p>
            <a:pPr lvl="1"/>
            <a:r>
              <a:rPr lang="en-US" dirty="0"/>
              <a:t>the role of IHE in interoperability</a:t>
            </a:r>
          </a:p>
          <a:p>
            <a:pPr lvl="1"/>
            <a:r>
              <a:rPr lang="en-US" dirty="0"/>
              <a:t>the role of HL7 in interoperability</a:t>
            </a:r>
          </a:p>
          <a:p>
            <a:pPr lvl="1"/>
            <a:r>
              <a:rPr lang="en-US" dirty="0"/>
              <a:t>the IHE specification development process</a:t>
            </a:r>
          </a:p>
          <a:p>
            <a:pPr lvl="1"/>
            <a:r>
              <a:rPr lang="en-US" dirty="0"/>
              <a:t>IHE Connectathon </a:t>
            </a:r>
          </a:p>
          <a:p>
            <a:pPr lvl="1"/>
            <a:r>
              <a:rPr lang="en-US" dirty="0"/>
              <a:t>FHIR Connectathon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2200" y="3169090"/>
            <a:ext cx="2843199" cy="39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24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IHE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Cardiology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Dental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Eye Care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IT Infrastructure (ITI)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Pathology and Laboratory Medicine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Patient Care Coordination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Patient Care Devices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Pharmacy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Quality, Research and Public Health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Radiation Oncology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Radiology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Mammography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Nuclear Medicine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https://www.ihe.net/IHE_Domains/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1857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Who is IHE? Organization Sponsors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70000" lnSpcReduction="20000"/>
          </a:bodyPr>
          <a:lstStyle/>
          <a:p>
            <a:r>
              <a:rPr lang="en-US" dirty="0"/>
              <a:t>American Academy of Ophthalmologists (AAO)</a:t>
            </a:r>
          </a:p>
          <a:p>
            <a:r>
              <a:rPr lang="en-US" dirty="0"/>
              <a:t>American College of Cardiology (ACC)</a:t>
            </a:r>
          </a:p>
          <a:p>
            <a:r>
              <a:rPr lang="en-US" dirty="0"/>
              <a:t>American College of Clinical Engineering (ACCE)</a:t>
            </a:r>
          </a:p>
          <a:p>
            <a:r>
              <a:rPr lang="en-US" dirty="0"/>
              <a:t>American College of Physicians (ACP)</a:t>
            </a:r>
          </a:p>
          <a:p>
            <a:r>
              <a:rPr lang="en-US" dirty="0"/>
              <a:t>American Heart Association (AHA)</a:t>
            </a:r>
          </a:p>
          <a:p>
            <a:r>
              <a:rPr lang="en-US" dirty="0"/>
              <a:t>American Society for Therapeutic Radiology and Oncology (ASTRO)</a:t>
            </a:r>
          </a:p>
          <a:p>
            <a:r>
              <a:rPr lang="en-US" dirty="0"/>
              <a:t>Healthcare Information and Management Systems Society (HIMSS)</a:t>
            </a:r>
          </a:p>
          <a:p>
            <a:r>
              <a:rPr lang="en-US" dirty="0"/>
              <a:t>Radiological Society of North America (RSNA)</a:t>
            </a:r>
          </a:p>
          <a:p>
            <a:r>
              <a:rPr lang="en-US" dirty="0"/>
              <a:t>Society for Imaging Informatics in Medicine</a:t>
            </a:r>
          </a:p>
          <a:p>
            <a:r>
              <a:rPr lang="en-US" dirty="0"/>
              <a:t>European Association of Radiology (EAR)</a:t>
            </a:r>
          </a:p>
          <a:p>
            <a:r>
              <a:rPr lang="en-US" dirty="0"/>
              <a:t>European Congress of Radiologists (ECR)</a:t>
            </a:r>
          </a:p>
          <a:p>
            <a:r>
              <a:rPr lang="en-US" dirty="0"/>
              <a:t>Coordination Committee of the Radiological and </a:t>
            </a:r>
            <a:r>
              <a:rPr lang="en-US" dirty="0" err="1"/>
              <a:t>Electromedical</a:t>
            </a:r>
            <a:r>
              <a:rPr lang="en-US" dirty="0"/>
              <a:t> Industries (COCIR)</a:t>
            </a:r>
          </a:p>
          <a:p>
            <a:r>
              <a:rPr lang="en-US" dirty="0"/>
              <a:t>Deutsche </a:t>
            </a:r>
            <a:r>
              <a:rPr lang="en-US" dirty="0" err="1"/>
              <a:t>Röntgengesellschaft</a:t>
            </a:r>
            <a:r>
              <a:rPr lang="en-US" dirty="0"/>
              <a:t> (DRG)</a:t>
            </a:r>
          </a:p>
          <a:p>
            <a:r>
              <a:rPr lang="en-US" dirty="0" err="1"/>
              <a:t>EuroPACS</a:t>
            </a:r>
            <a:r>
              <a:rPr lang="en-US" dirty="0"/>
              <a:t> Association</a:t>
            </a:r>
          </a:p>
          <a:p>
            <a:r>
              <a:rPr lang="en-US" dirty="0" err="1"/>
              <a:t>Groupement</a:t>
            </a:r>
            <a:r>
              <a:rPr lang="en-US" dirty="0"/>
              <a:t> pour la </a:t>
            </a:r>
            <a:r>
              <a:rPr lang="en-US" dirty="0" err="1"/>
              <a:t>Modernisation</a:t>
            </a:r>
            <a:r>
              <a:rPr lang="en-US" dirty="0"/>
              <a:t> du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d'Information</a:t>
            </a:r>
            <a:r>
              <a:rPr lang="en-US" dirty="0"/>
              <a:t> </a:t>
            </a:r>
            <a:r>
              <a:rPr lang="en-US" dirty="0" err="1"/>
              <a:t>Hospitalier</a:t>
            </a:r>
            <a:r>
              <a:rPr lang="en-US" dirty="0"/>
              <a:t> (GMSIH)</a:t>
            </a:r>
          </a:p>
          <a:p>
            <a:r>
              <a:rPr lang="en-US" dirty="0" err="1"/>
              <a:t>Société</a:t>
            </a:r>
            <a:r>
              <a:rPr lang="en-US" dirty="0"/>
              <a:t> </a:t>
            </a:r>
            <a:r>
              <a:rPr lang="en-US" dirty="0" err="1"/>
              <a:t>Francaise</a:t>
            </a:r>
            <a:r>
              <a:rPr lang="en-US" dirty="0"/>
              <a:t> de </a:t>
            </a:r>
            <a:r>
              <a:rPr lang="en-US" dirty="0" err="1"/>
              <a:t>Radiologie</a:t>
            </a:r>
            <a:r>
              <a:rPr lang="en-US" dirty="0"/>
              <a:t> (SFR)</a:t>
            </a:r>
          </a:p>
          <a:p>
            <a:r>
              <a:rPr lang="en-US" dirty="0" err="1"/>
              <a:t>Società</a:t>
            </a:r>
            <a:r>
              <a:rPr lang="en-US" dirty="0"/>
              <a:t> </a:t>
            </a:r>
            <a:r>
              <a:rPr lang="en-US" dirty="0" err="1"/>
              <a:t>Italiana</a:t>
            </a:r>
            <a:r>
              <a:rPr lang="en-US" dirty="0"/>
              <a:t> di </a:t>
            </a:r>
            <a:r>
              <a:rPr lang="en-US" dirty="0" err="1"/>
              <a:t>Radiologia</a:t>
            </a:r>
            <a:r>
              <a:rPr lang="en-US" dirty="0"/>
              <a:t> </a:t>
            </a:r>
            <a:r>
              <a:rPr lang="en-US" dirty="0" err="1"/>
              <a:t>Medica</a:t>
            </a:r>
            <a:r>
              <a:rPr lang="en-US" dirty="0"/>
              <a:t> (SIRM)</a:t>
            </a:r>
          </a:p>
          <a:p>
            <a:r>
              <a:rPr lang="en-US" dirty="0"/>
              <a:t>British Institute of Radiology (BIR)</a:t>
            </a:r>
          </a:p>
          <a:p>
            <a:r>
              <a:rPr lang="en-US" dirty="0"/>
              <a:t>College of Radiographers</a:t>
            </a:r>
          </a:p>
          <a:p>
            <a:r>
              <a:rPr lang="en-US" dirty="0"/>
              <a:t>Institute of Physics and Engineering in Medicine</a:t>
            </a:r>
          </a:p>
          <a:p>
            <a:r>
              <a:rPr lang="en-US" dirty="0"/>
              <a:t>NHS Information Authority</a:t>
            </a:r>
          </a:p>
          <a:p>
            <a:r>
              <a:rPr lang="en-US" dirty="0"/>
              <a:t>Royal College of Radiologists (RCR)</a:t>
            </a:r>
          </a:p>
          <a:p>
            <a:r>
              <a:rPr lang="en-US" dirty="0"/>
              <a:t>Ministry of Economy, Trade, and Industry (METI)</a:t>
            </a:r>
          </a:p>
          <a:p>
            <a:r>
              <a:rPr lang="en-US" dirty="0"/>
              <a:t>Ministry of Health, Labor, and Welfare</a:t>
            </a:r>
          </a:p>
          <a:p>
            <a:r>
              <a:rPr lang="en-US" dirty="0"/>
              <a:t>MEDIS-DC</a:t>
            </a:r>
          </a:p>
          <a:p>
            <a:r>
              <a:rPr lang="en-US" dirty="0"/>
              <a:t>Japan Industries Association of Radiological Systems (JIRA)</a:t>
            </a:r>
          </a:p>
          <a:p>
            <a:r>
              <a:rPr lang="en-US" dirty="0"/>
              <a:t>Japan Association of Healthcare Information Systems Industry (JAHIS)</a:t>
            </a:r>
          </a:p>
          <a:p>
            <a:r>
              <a:rPr lang="en-US" dirty="0"/>
              <a:t>Japan Radiological Society (JRS)</a:t>
            </a:r>
          </a:p>
          <a:p>
            <a:r>
              <a:rPr lang="en-US" dirty="0"/>
              <a:t>Japan Society of Radiological Technology (JSRT)</a:t>
            </a:r>
          </a:p>
          <a:p>
            <a:r>
              <a:rPr lang="en-US" dirty="0"/>
              <a:t>Japan Association of Medical Informatics (JAMI)</a:t>
            </a:r>
          </a:p>
          <a:p>
            <a:r>
              <a:rPr lang="en-US" dirty="0"/>
              <a:t>… and more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https://www.ihe.net/Member_Organizations/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7821730" y="5918089"/>
            <a:ext cx="2236671" cy="778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114" dirty="0">
                <a:solidFill>
                  <a:srgbClr val="666666"/>
                </a:solidFill>
                <a:latin typeface="arial" panose="020B0604020202020204" pitchFamily="34" charset="0"/>
                <a:cs typeface="+mn-cs"/>
              </a:rPr>
              <a:t>In addition to these sponsoring organizations, IHE also has more than 135 member organizations</a:t>
            </a:r>
            <a:endParaRPr lang="en-US" sz="1114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4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Get Involved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91514" y="2069042"/>
            <a:ext cx="8376286" cy="493151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Join IHE by visiting: </a:t>
            </a:r>
            <a:r>
              <a:rPr lang="en-US" dirty="0">
                <a:hlinkClick r:id="rId2"/>
              </a:rPr>
              <a:t>https://www.ihe.net/</a:t>
            </a:r>
            <a:endParaRPr lang="en-US" dirty="0"/>
          </a:p>
          <a:p>
            <a:pPr algn="ctr"/>
            <a:r>
              <a:rPr lang="en-US" dirty="0"/>
              <a:t>IHE Deployment Committees Worldwide</a:t>
            </a:r>
          </a:p>
          <a:p>
            <a:r>
              <a:rPr lang="en-US" dirty="0">
                <a:hlinkClick r:id="rId3"/>
              </a:rPr>
              <a:t>North America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Canada 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USA</a:t>
            </a:r>
            <a:endParaRPr lang="en-US" dirty="0"/>
          </a:p>
          <a:p>
            <a:r>
              <a:rPr lang="en-US" dirty="0">
                <a:hlinkClick r:id="rId6"/>
              </a:rPr>
              <a:t>South America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Brazil</a:t>
            </a:r>
            <a:endParaRPr lang="en-US" dirty="0"/>
          </a:p>
          <a:p>
            <a:r>
              <a:rPr lang="en-US" dirty="0">
                <a:hlinkClick r:id="rId8"/>
              </a:rPr>
              <a:t>Asia Pacific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Australia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China</a:t>
            </a:r>
            <a:endParaRPr lang="en-US" dirty="0"/>
          </a:p>
          <a:p>
            <a:pPr lvl="1"/>
            <a:r>
              <a:rPr lang="en-US" dirty="0">
                <a:hlinkClick r:id="rId11"/>
              </a:rPr>
              <a:t>Japan</a:t>
            </a:r>
            <a:endParaRPr lang="en-US" dirty="0"/>
          </a:p>
          <a:p>
            <a:pPr lvl="1"/>
            <a:r>
              <a:rPr lang="en-US" dirty="0">
                <a:hlinkClick r:id="rId12"/>
              </a:rPr>
              <a:t>Korea</a:t>
            </a:r>
            <a:endParaRPr lang="en-US" dirty="0"/>
          </a:p>
          <a:p>
            <a:pPr lvl="1"/>
            <a:r>
              <a:rPr lang="en-US" dirty="0">
                <a:hlinkClick r:id="rId13"/>
              </a:rPr>
              <a:t>Taiwan</a:t>
            </a:r>
            <a:endParaRPr lang="en-US" dirty="0"/>
          </a:p>
          <a:p>
            <a:r>
              <a:rPr lang="en-US" dirty="0">
                <a:hlinkClick r:id="rId14"/>
              </a:rPr>
              <a:t>Middle East</a:t>
            </a:r>
            <a:endParaRPr lang="en-US" dirty="0"/>
          </a:p>
          <a:p>
            <a:pPr lvl="1"/>
            <a:r>
              <a:rPr lang="en-US" dirty="0">
                <a:hlinkClick r:id="rId15"/>
              </a:rPr>
              <a:t>Saudi Arabia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3E4A84-C6EC-40EC-A4E0-45DCF5FF8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817470"/>
            <a:ext cx="4274820" cy="4333558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>
                <a:hlinkClick r:id="rId16"/>
              </a:rPr>
              <a:t>Europe</a:t>
            </a:r>
            <a:endParaRPr lang="en-US" dirty="0"/>
          </a:p>
          <a:p>
            <a:pPr lvl="1"/>
            <a:r>
              <a:rPr lang="en-US" dirty="0">
                <a:hlinkClick r:id="rId17"/>
              </a:rPr>
              <a:t>Austria</a:t>
            </a:r>
            <a:endParaRPr lang="en-US" dirty="0"/>
          </a:p>
          <a:p>
            <a:pPr lvl="1"/>
            <a:r>
              <a:rPr lang="en-US" dirty="0">
                <a:hlinkClick r:id="rId18"/>
              </a:rPr>
              <a:t>Belgium</a:t>
            </a:r>
            <a:endParaRPr lang="en-US" dirty="0"/>
          </a:p>
          <a:p>
            <a:pPr lvl="1"/>
            <a:r>
              <a:rPr lang="en-US" dirty="0"/>
              <a:t>Czech Republic</a:t>
            </a:r>
          </a:p>
          <a:p>
            <a:pPr lvl="1"/>
            <a:r>
              <a:rPr lang="en-US" dirty="0">
                <a:hlinkClick r:id="rId19"/>
              </a:rPr>
              <a:t>Europe</a:t>
            </a:r>
            <a:endParaRPr lang="en-US" dirty="0"/>
          </a:p>
          <a:p>
            <a:pPr lvl="1"/>
            <a:r>
              <a:rPr lang="en-US" dirty="0">
                <a:hlinkClick r:id="rId20"/>
              </a:rPr>
              <a:t>Finland</a:t>
            </a:r>
            <a:endParaRPr lang="en-US" dirty="0"/>
          </a:p>
          <a:p>
            <a:pPr lvl="1"/>
            <a:r>
              <a:rPr lang="en-US" dirty="0">
                <a:hlinkClick r:id="rId21"/>
              </a:rPr>
              <a:t>France</a:t>
            </a:r>
            <a:endParaRPr lang="en-US" dirty="0"/>
          </a:p>
          <a:p>
            <a:pPr lvl="1"/>
            <a:r>
              <a:rPr lang="en-US" dirty="0">
                <a:hlinkClick r:id="rId22"/>
              </a:rPr>
              <a:t>Germany</a:t>
            </a:r>
            <a:endParaRPr lang="en-US" dirty="0"/>
          </a:p>
          <a:p>
            <a:pPr lvl="1"/>
            <a:r>
              <a:rPr lang="en-US" dirty="0">
                <a:hlinkClick r:id="rId23"/>
              </a:rPr>
              <a:t>Italy</a:t>
            </a:r>
            <a:endParaRPr lang="en-US" dirty="0"/>
          </a:p>
          <a:p>
            <a:pPr lvl="1"/>
            <a:r>
              <a:rPr lang="en-US" dirty="0">
                <a:hlinkClick r:id="rId24"/>
              </a:rPr>
              <a:t>Luxembourg</a:t>
            </a:r>
            <a:endParaRPr lang="en-US" dirty="0"/>
          </a:p>
          <a:p>
            <a:pPr lvl="1"/>
            <a:r>
              <a:rPr lang="en-US" dirty="0">
                <a:hlinkClick r:id="rId25"/>
              </a:rPr>
              <a:t>Netherlands</a:t>
            </a:r>
            <a:endParaRPr lang="en-US" dirty="0"/>
          </a:p>
          <a:p>
            <a:pPr lvl="1"/>
            <a:r>
              <a:rPr lang="en-US" dirty="0">
                <a:hlinkClick r:id="rId26"/>
              </a:rPr>
              <a:t>Spain</a:t>
            </a:r>
            <a:endParaRPr lang="en-US" dirty="0"/>
          </a:p>
          <a:p>
            <a:pPr lvl="1"/>
            <a:r>
              <a:rPr lang="en-US" dirty="0">
                <a:hlinkClick r:id="rId27"/>
              </a:rPr>
              <a:t>Switzerland</a:t>
            </a:r>
            <a:endParaRPr lang="en-US" dirty="0"/>
          </a:p>
          <a:p>
            <a:pPr lvl="1"/>
            <a:r>
              <a:rPr lang="en-US" dirty="0">
                <a:hlinkClick r:id="rId28"/>
              </a:rPr>
              <a:t>Turkey</a:t>
            </a:r>
            <a:endParaRPr lang="en-US" dirty="0"/>
          </a:p>
          <a:p>
            <a:pPr lvl="1"/>
            <a:r>
              <a:rPr lang="en-US" dirty="0">
                <a:hlinkClick r:id="rId29"/>
              </a:rPr>
              <a:t>UK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85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71B2-EC59-4847-8FA6-C7BAD6A3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background on IHE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9F1DA-BEB4-4CCC-ADC7-8D78A8BBC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IHE-USA intro - YouTube - </a:t>
            </a:r>
            <a:r>
              <a:rPr lang="en-US" dirty="0">
                <a:hlinkClick r:id="rId3"/>
              </a:rPr>
              <a:t>https://www.youtube.com/watch?v=BaN1DuVY3go</a:t>
            </a:r>
            <a:endParaRPr lang="en-US" dirty="0"/>
          </a:p>
          <a:p>
            <a:r>
              <a:rPr lang="en-US" dirty="0"/>
              <a:t>General overview - YouTube - </a:t>
            </a:r>
            <a:r>
              <a:rPr lang="en-US" dirty="0">
                <a:hlinkClick r:id="rId4"/>
              </a:rPr>
              <a:t>https://www.youtube.com/watch?v=hAgjlMmiaLY</a:t>
            </a:r>
            <a:endParaRPr lang="en-US" dirty="0"/>
          </a:p>
          <a:p>
            <a:r>
              <a:rPr lang="en-US" dirty="0"/>
              <a:t>General Introduction to IHE - </a:t>
            </a:r>
            <a:r>
              <a:rPr lang="en-US" dirty="0">
                <a:hlinkClick r:id="rId5"/>
              </a:rPr>
              <a:t>https://www.ihe.net/resources/technical_frameworks/#GenIntro</a:t>
            </a:r>
            <a:endParaRPr lang="en-US" dirty="0"/>
          </a:p>
          <a:p>
            <a:pPr lvl="1"/>
            <a:r>
              <a:rPr lang="en-US" dirty="0"/>
              <a:t>Actors, Transactions, Namespaces, Glossary, Profiling, and Integration Statements</a:t>
            </a:r>
          </a:p>
          <a:p>
            <a:r>
              <a:rPr lang="en-US" dirty="0"/>
              <a:t>Connectathon - YouTube - </a:t>
            </a:r>
            <a:r>
              <a:rPr lang="en-US" dirty="0">
                <a:hlinkClick r:id="rId6"/>
              </a:rPr>
              <a:t>https://www.youtube.com/watch?v=ozHb9gm1nws</a:t>
            </a:r>
            <a:endParaRPr lang="en-US" dirty="0"/>
          </a:p>
          <a:p>
            <a:r>
              <a:rPr lang="en-US" dirty="0"/>
              <a:t>Governance Process - </a:t>
            </a:r>
            <a:r>
              <a:rPr lang="en-US" dirty="0">
                <a:hlinkClick r:id="rId7"/>
              </a:rPr>
              <a:t>https://wiki.ihe.net/index.php/Process</a:t>
            </a:r>
            <a:endParaRPr lang="en-US" dirty="0"/>
          </a:p>
          <a:p>
            <a:pPr lvl="1"/>
            <a:r>
              <a:rPr lang="en-US" dirty="0"/>
              <a:t>Continuous Development Process - </a:t>
            </a:r>
            <a:r>
              <a:rPr lang="en-US" dirty="0">
                <a:hlinkClick r:id="rId8"/>
              </a:rPr>
              <a:t>https://wiki.ihe.net/index.php/ITI_Continuous_Development</a:t>
            </a:r>
            <a:r>
              <a:rPr lang="en-US" dirty="0"/>
              <a:t> </a:t>
            </a:r>
          </a:p>
          <a:p>
            <a:r>
              <a:rPr lang="en-US" dirty="0"/>
              <a:t>Committees - </a:t>
            </a:r>
            <a:r>
              <a:rPr lang="en-US" dirty="0">
                <a:hlinkClick r:id="rId9"/>
              </a:rPr>
              <a:t>https://wiki.ihe.net/index.php/Committees</a:t>
            </a:r>
            <a:endParaRPr lang="en-US" dirty="0"/>
          </a:p>
          <a:p>
            <a:r>
              <a:rPr lang="en-US" dirty="0"/>
              <a:t>Profiles - </a:t>
            </a:r>
            <a:r>
              <a:rPr lang="en-US" dirty="0">
                <a:hlinkClick r:id="rId10"/>
              </a:rPr>
              <a:t>https://wiki.ihe.net/index.php/Profiles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F7C02-4ED6-4C3B-ACE0-F51F1B7C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48D-5A39-4A77-9EE0-7D79E398385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9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F2D0-7193-42CC-AEB5-BA02A7B5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IHE Document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71A6-32E2-4605-BF9C-68BFF5E6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Sharing - YouTube -- </a:t>
            </a:r>
            <a:r>
              <a:rPr lang="en-US" dirty="0">
                <a:hlinkClick r:id="rId3"/>
              </a:rPr>
              <a:t>https://www.youtube.com/watch?v=VG1oF5FEijY</a:t>
            </a:r>
            <a:endParaRPr lang="en-US" dirty="0"/>
          </a:p>
          <a:p>
            <a:r>
              <a:rPr lang="en-US" dirty="0"/>
              <a:t>Metadata handbook - </a:t>
            </a:r>
            <a:r>
              <a:rPr lang="en-US" dirty="0">
                <a:hlinkClick r:id="rId4"/>
              </a:rPr>
              <a:t>https://wiki.ihe.net/index.php/Metadata_Handbook</a:t>
            </a:r>
            <a:endParaRPr lang="en-US" dirty="0"/>
          </a:p>
          <a:p>
            <a:r>
              <a:rPr lang="en-US" dirty="0"/>
              <a:t>All the Document Sharing profiles </a:t>
            </a:r>
            <a:r>
              <a:rPr lang="en-US" dirty="0">
                <a:hlinkClick r:id="rId5"/>
              </a:rPr>
              <a:t>https://wiki.ihe.net/index.php/Category:DocShare</a:t>
            </a:r>
            <a:endParaRPr lang="en-US" dirty="0"/>
          </a:p>
          <a:p>
            <a:r>
              <a:rPr lang="en-US" dirty="0">
                <a:hlinkClick r:id="rId6"/>
              </a:rPr>
              <a:t>White-Paper Enabling doc sharing through IHE Profiles</a:t>
            </a:r>
            <a:endParaRPr lang="en-US" dirty="0"/>
          </a:p>
          <a:p>
            <a:r>
              <a:rPr lang="en-US" dirty="0">
                <a:hlinkClick r:id="rId7"/>
              </a:rPr>
              <a:t>White-Paper XDS Affinity Domain Template</a:t>
            </a:r>
            <a:endParaRPr lang="en-US" dirty="0"/>
          </a:p>
          <a:p>
            <a:r>
              <a:rPr lang="en-US" dirty="0">
                <a:hlinkClick r:id="rId8"/>
              </a:rPr>
              <a:t>White-Paper HIT Standards for HIM Practices</a:t>
            </a:r>
            <a:endParaRPr lang="en-US" dirty="0"/>
          </a:p>
          <a:p>
            <a:r>
              <a:rPr lang="en-US" dirty="0">
                <a:hlinkClick r:id="rId9"/>
              </a:rPr>
              <a:t>White-Paper Access Control</a:t>
            </a:r>
            <a:endParaRPr lang="en-US" dirty="0"/>
          </a:p>
          <a:p>
            <a:r>
              <a:rPr lang="en-US" dirty="0"/>
              <a:t>My Blog </a:t>
            </a:r>
            <a:r>
              <a:rPr lang="en-US" u="sng" dirty="0">
                <a:hlinkClick r:id="rId10"/>
              </a:rPr>
              <a:t>topic on Document Sharing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5C235-BCA0-433C-9F67-E208C73D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892F5-F7A2-420A-8BF3-D2A2054912B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46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677D-86E4-4965-9691-9C433511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IHE on FHIR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64BC-35C5-441F-98E3-447221714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Profiles </a:t>
            </a:r>
            <a:r>
              <a:rPr lang="en-US" dirty="0">
                <a:hlinkClick r:id="rId3"/>
              </a:rPr>
              <a:t>https://wiki.ihe.net/index.php/Category:FHIR</a:t>
            </a:r>
            <a:endParaRPr lang="en-US" dirty="0"/>
          </a:p>
          <a:p>
            <a:r>
              <a:rPr lang="en-US" dirty="0"/>
              <a:t>MHD - YouTube - </a:t>
            </a:r>
            <a:r>
              <a:rPr lang="en-US" dirty="0">
                <a:hlinkClick r:id="rId4"/>
              </a:rPr>
              <a:t>https://www.youtube.com/watch?v=ZpQrHI3VVxY</a:t>
            </a:r>
            <a:endParaRPr lang="en-US" dirty="0"/>
          </a:p>
          <a:p>
            <a:r>
              <a:rPr lang="en-US" dirty="0"/>
              <a:t>mXDE - YouTube - </a:t>
            </a:r>
            <a:r>
              <a:rPr lang="en-US" dirty="0">
                <a:hlinkClick r:id="rId5"/>
              </a:rPr>
              <a:t>https://www.youtube.com/watch?v=o24WQgxiYVI</a:t>
            </a:r>
            <a:endParaRPr lang="en-US" dirty="0"/>
          </a:p>
          <a:p>
            <a:r>
              <a:rPr lang="en-US" dirty="0"/>
              <a:t>Guidance to IHE profile authors when profiling FHIR   </a:t>
            </a:r>
          </a:p>
          <a:p>
            <a:pPr lvl="1"/>
            <a:r>
              <a:rPr lang="en-US" dirty="0">
                <a:hlinkClick r:id="rId6"/>
              </a:rPr>
              <a:t>https://wiki.ihe.net/index.php/Guidance_on_writing_Profiles_of_FHIR</a:t>
            </a:r>
            <a:endParaRPr lang="en-US" dirty="0"/>
          </a:p>
          <a:p>
            <a:r>
              <a:rPr lang="fr-FR" dirty="0"/>
              <a:t>IHE FHIR </a:t>
            </a:r>
            <a:r>
              <a:rPr lang="fr-FR" dirty="0" err="1"/>
              <a:t>conformance</a:t>
            </a:r>
            <a:r>
              <a:rPr lang="fr-FR" dirty="0"/>
              <a:t> </a:t>
            </a:r>
            <a:r>
              <a:rPr lang="fr-FR" dirty="0" err="1"/>
              <a:t>resources</a:t>
            </a:r>
            <a:r>
              <a:rPr lang="fr-FR" dirty="0"/>
              <a:t> - </a:t>
            </a:r>
            <a:r>
              <a:rPr lang="fr-FR" dirty="0">
                <a:hlinkClick r:id="rId7"/>
              </a:rPr>
              <a:t>https://github.com/IHE/fhir</a:t>
            </a:r>
            <a:endParaRPr lang="fr-FR" dirty="0"/>
          </a:p>
          <a:p>
            <a:r>
              <a:rPr lang="en-US" dirty="0"/>
              <a:t>My Blog </a:t>
            </a:r>
            <a:r>
              <a:rPr lang="en-US" dirty="0">
                <a:hlinkClick r:id="rId8"/>
              </a:rPr>
              <a:t>topic on FHIR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E2222-A52F-4DFC-A32B-156D39C2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892F5-F7A2-420A-8BF3-D2A2054912B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58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84C3488-82E8-4639-955E-FE4927C1F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1" y="176851"/>
            <a:ext cx="97536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27538-2E12-420E-8E8B-8D47BEDD5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2636997"/>
            <a:ext cx="7543800" cy="2705947"/>
          </a:xfrm>
        </p:spPr>
        <p:txBody>
          <a:bodyPr/>
          <a:lstStyle/>
          <a:p>
            <a:pPr defTabSz="1018818"/>
            <a:r>
              <a:rPr lang="en-US" sz="5400" dirty="0"/>
              <a:t>Questions?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01678-CA5B-454D-B806-012A72D1D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661" y="5283580"/>
            <a:ext cx="7543800" cy="1876530"/>
          </a:xfrm>
        </p:spPr>
        <p:txBody>
          <a:bodyPr/>
          <a:lstStyle/>
          <a:p>
            <a:pPr defTabSz="1018818"/>
            <a:r>
              <a:rPr lang="en-US" sz="2000" dirty="0"/>
              <a:t>Gmail </a:t>
            </a:r>
            <a:r>
              <a:rPr lang="en-US" sz="2000" dirty="0" err="1"/>
              <a:t>JohnMoehrke</a:t>
            </a:r>
            <a:endParaRPr lang="en-US" sz="2000" dirty="0"/>
          </a:p>
          <a:p>
            <a:pPr defTabSz="1018818"/>
            <a:r>
              <a:rPr lang="en-US" sz="2000" dirty="0"/>
              <a:t>Twitter </a:t>
            </a:r>
            <a:r>
              <a:rPr lang="en-US" sz="2000" dirty="0" err="1"/>
              <a:t>JohnMoehrke</a:t>
            </a:r>
            <a:endParaRPr lang="en-US" sz="2000" dirty="0"/>
          </a:p>
          <a:p>
            <a:pPr defTabSz="1018818"/>
            <a:r>
              <a:rPr lang="en-US" sz="2000" dirty="0"/>
              <a:t>Skype </a:t>
            </a:r>
            <a:r>
              <a:rPr lang="en-US" sz="2000" dirty="0" err="1"/>
              <a:t>johnmoehrke</a:t>
            </a:r>
            <a:endParaRPr lang="en-US" sz="2000" dirty="0"/>
          </a:p>
          <a:p>
            <a:pPr defTabSz="1018818"/>
            <a:r>
              <a:rPr lang="en-US" sz="2000" dirty="0"/>
              <a:t>Blog healthSecPrivacy.blogspot.com</a:t>
            </a: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8818"/>
            <a:fld id="{C52921F7-34AA-45FB-8377-BFCAE17E0413}" type="slidenum">
              <a:rPr lang="en-US" smtClean="0"/>
              <a:pPr defTabSz="1018818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7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20" dirty="0"/>
              <a:t>Common Vision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733799" y="2069042"/>
            <a:ext cx="5633085" cy="49315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A world in which everyone can securely access and use the right health data when and where they need it.</a:t>
            </a:r>
            <a:endParaRPr lang="en-US" sz="2640" dirty="0"/>
          </a:p>
          <a:p>
            <a:pPr marL="0" indent="0">
              <a:buNone/>
            </a:pPr>
            <a:endParaRPr lang="en-US" sz="2420" dirty="0"/>
          </a:p>
          <a:p>
            <a:pPr marL="0" indent="0">
              <a:buNone/>
            </a:pPr>
            <a:endParaRPr lang="en-US" sz="2420" dirty="0"/>
          </a:p>
          <a:p>
            <a:pPr marL="0" indent="0">
              <a:buNone/>
            </a:pPr>
            <a:endParaRPr lang="en-US" sz="1155" dirty="0"/>
          </a:p>
          <a:p>
            <a:pPr marL="0" indent="0">
              <a:buNone/>
            </a:pPr>
            <a:r>
              <a:rPr lang="en-US" sz="2200" dirty="0"/>
              <a:t>Enable seamless and secure access to health information that is usable whenever and wherever needed.</a:t>
            </a:r>
            <a:endParaRPr lang="en-US" sz="2640" dirty="0"/>
          </a:p>
          <a:p>
            <a:pPr marL="0" indent="0">
              <a:lnSpc>
                <a:spcPct val="100000"/>
              </a:lnSpc>
              <a:buNone/>
            </a:pPr>
            <a:endParaRPr lang="en-US" sz="242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5" y="4302990"/>
            <a:ext cx="2883700" cy="786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5" y="1912871"/>
            <a:ext cx="1062411" cy="90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20" dirty="0"/>
              <a:t>Common Mission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352800" y="2069042"/>
            <a:ext cx="6014084" cy="49315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To provide standards that empower global health data interoperability.</a:t>
            </a:r>
            <a:endParaRPr lang="en-US" sz="2640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IHE improves healthcare by providing specifications, tools and services for interoperability. IHE engages clinicians, health authorities, industry, and users to develop, test, and implement standards-based solutions to vital health information needs.</a:t>
            </a:r>
            <a:endParaRPr lang="en-US" sz="2420" dirty="0"/>
          </a:p>
          <a:p>
            <a:pPr marL="0" indent="0">
              <a:lnSpc>
                <a:spcPct val="100000"/>
              </a:lnSpc>
              <a:buNone/>
            </a:pPr>
            <a:endParaRPr lang="en-US" sz="2420" dirty="0"/>
          </a:p>
          <a:p>
            <a:pPr marL="0" indent="0">
              <a:lnSpc>
                <a:spcPct val="100000"/>
              </a:lnSpc>
              <a:buNone/>
            </a:pPr>
            <a:endParaRPr lang="en-US" sz="242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5" y="2069042"/>
            <a:ext cx="1062411" cy="909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5" y="4104801"/>
            <a:ext cx="2883700" cy="78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0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959C03-547A-294A-9217-C2C8DD2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 		</a:t>
            </a:r>
            <a:endParaRPr lang="en-US" sz="264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97E39D-7658-4147-881C-FC9DD07CA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130" y="2897898"/>
            <a:ext cx="4190564" cy="3276600"/>
          </a:xfrm>
        </p:spPr>
        <p:txBody>
          <a:bodyPr/>
          <a:lstStyle/>
          <a:p>
            <a:r>
              <a:rPr lang="en-US" dirty="0"/>
              <a:t>Domains and Technical/Planning Committees</a:t>
            </a:r>
          </a:p>
          <a:p>
            <a:r>
              <a:rPr lang="en-US" dirty="0"/>
              <a:t>Conformity Assessment processes and tools</a:t>
            </a:r>
          </a:p>
          <a:p>
            <a:r>
              <a:rPr lang="en-US" dirty="0"/>
              <a:t>3 Annual </a:t>
            </a:r>
            <a:r>
              <a:rPr lang="en-US" dirty="0" err="1"/>
              <a:t>Connectathons</a:t>
            </a:r>
            <a:r>
              <a:rPr lang="en-US" dirty="0"/>
              <a:t> (USA, Europe, Asia)</a:t>
            </a:r>
          </a:p>
          <a:p>
            <a:r>
              <a:rPr lang="en-US" dirty="0"/>
              <a:t>Coordinates use of standards such as HL7 and DICOM for specific needs</a:t>
            </a:r>
          </a:p>
          <a:p>
            <a:r>
              <a:rPr lang="en-US" dirty="0"/>
              <a:t>IHE national deployment committees in 17 countries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0685D-D715-5F4D-98A5-01BDD6197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83325" y="2986666"/>
            <a:ext cx="4445953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Work groups and Steering Committees</a:t>
            </a:r>
          </a:p>
          <a:p>
            <a:pPr>
              <a:lnSpc>
                <a:spcPct val="90000"/>
              </a:lnSpc>
            </a:pPr>
            <a:r>
              <a:rPr lang="en-US" dirty="0"/>
              <a:t>Conformance statements for HL7 Standards</a:t>
            </a:r>
          </a:p>
          <a:p>
            <a:pPr>
              <a:lnSpc>
                <a:spcPct val="90000"/>
              </a:lnSpc>
            </a:pPr>
            <a:r>
              <a:rPr lang="en-US" dirty="0"/>
              <a:t>3 Annual FHIR </a:t>
            </a:r>
            <a:r>
              <a:rPr lang="en-US" dirty="0" err="1"/>
              <a:t>Connectathons</a:t>
            </a:r>
            <a:r>
              <a:rPr lang="en-US" dirty="0"/>
              <a:t> (preceding HL7 Working Group Meetings) </a:t>
            </a:r>
          </a:p>
          <a:p>
            <a:pPr>
              <a:lnSpc>
                <a:spcPct val="90000"/>
              </a:lnSpc>
            </a:pPr>
            <a:r>
              <a:rPr lang="en-US" dirty="0"/>
              <a:t>Develops standards that are often used in IHE profiles (with DICOM, X.12 . . .)</a:t>
            </a:r>
          </a:p>
          <a:p>
            <a:pPr>
              <a:lnSpc>
                <a:spcPct val="90000"/>
              </a:lnSpc>
            </a:pPr>
            <a:r>
              <a:rPr lang="en-US" dirty="0"/>
              <a:t>HL7 Affiliates in 55 countries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19E10-7EC4-2049-9501-2F8F53DCC5AB}"/>
              </a:ext>
            </a:extLst>
          </p:cNvPr>
          <p:cNvSpPr txBox="1"/>
          <p:nvPr/>
        </p:nvSpPr>
        <p:spPr>
          <a:xfrm>
            <a:off x="1386133" y="5890855"/>
            <a:ext cx="859205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0" i="1" dirty="0">
                <a:latin typeface="Arial" panose="020B0604020202020204" pitchFamily="34" charset="0"/>
                <a:cs typeface="Arial" panose="020B0604020202020204" pitchFamily="34" charset="0"/>
              </a:rPr>
              <a:t>Both conduct “testing, education, outreach, collaboration with local health agencies”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12" y="2051963"/>
            <a:ext cx="2883700" cy="7864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497" y="2025064"/>
            <a:ext cx="1080673" cy="9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0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248"/>
          <a:stretch/>
        </p:blipFill>
        <p:spPr>
          <a:xfrm>
            <a:off x="674761" y="1920913"/>
            <a:ext cx="8562488" cy="41389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3347E8-47B2-48B1-88BF-0823F24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IHE Profile Development: </a:t>
            </a:r>
            <a:br>
              <a:rPr lang="en-US" dirty="0"/>
            </a:br>
            <a:r>
              <a:rPr lang="en-US" dirty="0"/>
              <a:t>A Proven 1-year Quality Management Cycle</a:t>
            </a:r>
          </a:p>
        </p:txBody>
      </p:sp>
      <p:sp>
        <p:nvSpPr>
          <p:cNvPr id="27" name="Freeform 26"/>
          <p:cNvSpPr/>
          <p:nvPr/>
        </p:nvSpPr>
        <p:spPr>
          <a:xfrm>
            <a:off x="5786494" y="3365851"/>
            <a:ext cx="1466853" cy="996754"/>
          </a:xfrm>
          <a:custGeom>
            <a:avLst/>
            <a:gdLst>
              <a:gd name="connsiteX0" fmla="*/ 322189 w 2133604"/>
              <a:gd name="connsiteY0" fmla="*/ 0 h 1933098"/>
              <a:gd name="connsiteX1" fmla="*/ 2133604 w 2133604"/>
              <a:gd name="connsiteY1" fmla="*/ 0 h 1933098"/>
              <a:gd name="connsiteX2" fmla="*/ 2133604 w 2133604"/>
              <a:gd name="connsiteY2" fmla="*/ 0 h 1933098"/>
              <a:gd name="connsiteX3" fmla="*/ 2133604 w 2133604"/>
              <a:gd name="connsiteY3" fmla="*/ 0 h 1933098"/>
              <a:gd name="connsiteX4" fmla="*/ 2133604 w 2133604"/>
              <a:gd name="connsiteY4" fmla="*/ 1610909 h 1933098"/>
              <a:gd name="connsiteX5" fmla="*/ 2039237 w 2133604"/>
              <a:gd name="connsiteY5" fmla="*/ 1838731 h 1933098"/>
              <a:gd name="connsiteX6" fmla="*/ 1811415 w 2133604"/>
              <a:gd name="connsiteY6" fmla="*/ 1933098 h 1933098"/>
              <a:gd name="connsiteX7" fmla="*/ 0 w 2133604"/>
              <a:gd name="connsiteY7" fmla="*/ 1933098 h 1933098"/>
              <a:gd name="connsiteX8" fmla="*/ 0 w 2133604"/>
              <a:gd name="connsiteY8" fmla="*/ 1933098 h 1933098"/>
              <a:gd name="connsiteX9" fmla="*/ 0 w 2133604"/>
              <a:gd name="connsiteY9" fmla="*/ 1933098 h 1933098"/>
              <a:gd name="connsiteX10" fmla="*/ 0 w 2133604"/>
              <a:gd name="connsiteY10" fmla="*/ 322189 h 1933098"/>
              <a:gd name="connsiteX11" fmla="*/ 94367 w 2133604"/>
              <a:gd name="connsiteY11" fmla="*/ 94367 h 1933098"/>
              <a:gd name="connsiteX12" fmla="*/ 322189 w 2133604"/>
              <a:gd name="connsiteY12" fmla="*/ 0 h 193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3604" h="1933098">
                <a:moveTo>
                  <a:pt x="322189" y="0"/>
                </a:moveTo>
                <a:lnTo>
                  <a:pt x="2133604" y="0"/>
                </a:lnTo>
                <a:lnTo>
                  <a:pt x="2133604" y="0"/>
                </a:lnTo>
                <a:lnTo>
                  <a:pt x="2133604" y="0"/>
                </a:lnTo>
                <a:lnTo>
                  <a:pt x="2133604" y="1610909"/>
                </a:lnTo>
                <a:cubicBezTo>
                  <a:pt x="2133604" y="1696359"/>
                  <a:pt x="2099659" y="1778309"/>
                  <a:pt x="2039237" y="1838731"/>
                </a:cubicBezTo>
                <a:cubicBezTo>
                  <a:pt x="1978815" y="1899153"/>
                  <a:pt x="1896865" y="1933098"/>
                  <a:pt x="1811415" y="1933098"/>
                </a:cubicBezTo>
                <a:lnTo>
                  <a:pt x="0" y="1933098"/>
                </a:lnTo>
                <a:lnTo>
                  <a:pt x="0" y="1933098"/>
                </a:lnTo>
                <a:lnTo>
                  <a:pt x="0" y="1933098"/>
                </a:lnTo>
                <a:lnTo>
                  <a:pt x="0" y="322189"/>
                </a:lnTo>
                <a:cubicBezTo>
                  <a:pt x="0" y="236739"/>
                  <a:pt x="33945" y="154789"/>
                  <a:pt x="94367" y="94367"/>
                </a:cubicBezTo>
                <a:cubicBezTo>
                  <a:pt x="154789" y="33945"/>
                  <a:pt x="236739" y="0"/>
                  <a:pt x="322189" y="0"/>
                </a:cubicBez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4877" tIns="64877" rIns="177857" bIns="64877" numCol="1" spcCol="1270" anchor="t" anchorCtr="0">
            <a:noAutofit/>
          </a:bodyPr>
          <a:lstStyle/>
          <a:p>
            <a:pPr defTabSz="611188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375" b="1" kern="0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89980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A600C6-FA3A-47B4-8696-CA288094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HL7 ANSI-Accredited Standards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972175" y="2476500"/>
            <a:ext cx="4086225" cy="3646488"/>
          </a:xfrm>
        </p:spPr>
        <p:txBody>
          <a:bodyPr>
            <a:normAutofit fontScale="92500" lnSpcReduction="20000"/>
          </a:bodyPr>
          <a:lstStyle/>
          <a:p>
            <a:pPr marL="377190" indent="-377190"/>
            <a:r>
              <a:rPr lang="en-US" dirty="0"/>
              <a:t>HL7 work groups meet via conference call and at annual Working Group Meetings (WGMs) </a:t>
            </a:r>
          </a:p>
          <a:p>
            <a:pPr marL="377190" indent="-377190"/>
            <a:r>
              <a:rPr lang="en-US" dirty="0"/>
              <a:t>All meetings are open, run under Robert’s rules, with minutes available</a:t>
            </a:r>
          </a:p>
          <a:p>
            <a:pPr marL="377190" indent="-377190"/>
            <a:r>
              <a:rPr lang="en-US" dirty="0"/>
              <a:t>STUs and </a:t>
            </a:r>
            <a:r>
              <a:rPr lang="en-US" dirty="0" err="1"/>
              <a:t>Connectathons</a:t>
            </a:r>
            <a:r>
              <a:rPr lang="en-US" dirty="0"/>
              <a:t> allow for ongoing testing by implementers</a:t>
            </a:r>
          </a:p>
          <a:p>
            <a:pPr marL="377190" indent="-377190"/>
            <a:r>
              <a:rPr lang="en-US" dirty="0"/>
              <a:t>ANSI rules govern openness, transparency, balance of interests, due process, appeals.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41613-3F16-734C-8E8C-A235CA76C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9"/>
          <a:stretch/>
        </p:blipFill>
        <p:spPr>
          <a:xfrm>
            <a:off x="331317" y="2443484"/>
            <a:ext cx="5477021" cy="3679139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DF884F7-0DE8-FF46-9918-792720F7DB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3893" y="2443484"/>
            <a:ext cx="973884" cy="73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05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B93-E80D-464D-91D3-078C2942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Profiles vs Implementation Guide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7D8AFA-631D-4EF2-8FEF-8B2DD071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IHE creates and maintains  implementation guidelines called IHE Profiles, which are published in a set of documents called the IHE Technical Frameworks. IHE Profiles provide a common language for purchasers and vendors to discuss the integration needs of healthcare sites and the integration capabilities of healthcare IT products</a:t>
            </a:r>
          </a:p>
          <a:p>
            <a:r>
              <a:rPr lang="en-US" dirty="0"/>
              <a:t>HL7 FHIR Profiles define a group of </a:t>
            </a:r>
            <a:r>
              <a:rPr lang="en-US" dirty="0" err="1"/>
              <a:t>StructureDefinitions</a:t>
            </a:r>
            <a:r>
              <a:rPr lang="en-US" dirty="0"/>
              <a:t> (Constraints or Extensions), Value Sets, and examples associated with a FHIR resource for a specific problem or use case</a:t>
            </a:r>
          </a:p>
          <a:p>
            <a:r>
              <a:rPr lang="en-US" dirty="0"/>
              <a:t>A FHIR Implementation Guide is a set of rules about how FHIR resources are to be used to solve a specific problem</a:t>
            </a:r>
          </a:p>
          <a:p>
            <a:r>
              <a:rPr lang="en-US" dirty="0"/>
              <a:t>HL7 EHR Functional Profiles define functional requirements for use cases such as Behavioral Health, Child Health, Long term care . .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3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710312-ABB0-4C00-9348-E0DC7F39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Connectathon?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2971799" y="2069042"/>
            <a:ext cx="6395085" cy="4931516"/>
          </a:xfrm>
        </p:spPr>
        <p:txBody>
          <a:bodyPr>
            <a:noAutofit/>
          </a:bodyPr>
          <a:lstStyle/>
          <a:p>
            <a:pPr marL="377190" indent="-37719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latin typeface="+mn-lt"/>
              </a:rPr>
              <a:t>Cross-vendor, live, supervised, structured testing event</a:t>
            </a:r>
          </a:p>
          <a:p>
            <a:pPr marL="377190" indent="-37719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latin typeface="+mn-lt"/>
              </a:rPr>
              <a:t>All participating vendors’ products tested together in the same place/time</a:t>
            </a:r>
          </a:p>
          <a:p>
            <a:pPr marL="377190" indent="-37719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latin typeface="+mn-lt"/>
              </a:rPr>
              <a:t>Experts from each vendor available for immediate problem resolution… fixes are done in minutes, not months!!</a:t>
            </a:r>
          </a:p>
          <a:p>
            <a:pPr marL="377190" indent="-37719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latin typeface="+mn-lt"/>
              </a:rPr>
              <a:t>Each vendor tests with multiple trading partners (actual product to actual product)</a:t>
            </a:r>
          </a:p>
          <a:p>
            <a:pPr marL="377190" indent="-37719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latin typeface="+mn-lt"/>
              </a:rPr>
              <a:t>Testing of real-world clinical scenarios</a:t>
            </a:r>
          </a:p>
        </p:txBody>
      </p:sp>
      <p:pic>
        <p:nvPicPr>
          <p:cNvPr id="23556" name="Picture 4" descr="CIMG0035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49" y="1834640"/>
            <a:ext cx="2772307" cy="41498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93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45919</TotalTime>
  <Words>1436</Words>
  <Application>Microsoft Office PowerPoint</Application>
  <PresentationFormat>Custom</PresentationFormat>
  <Paragraphs>266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</vt:lpstr>
      <vt:lpstr>Calibri</vt:lpstr>
      <vt:lpstr>Calibri Light</vt:lpstr>
      <vt:lpstr>Verdana</vt:lpstr>
      <vt:lpstr>Office Theme</vt:lpstr>
      <vt:lpstr>PowerPoint Presentation</vt:lpstr>
      <vt:lpstr>Tutorial Objectives</vt:lpstr>
      <vt:lpstr>Common Vision</vt:lpstr>
      <vt:lpstr>Common Mission</vt:lpstr>
      <vt:lpstr>          </vt:lpstr>
      <vt:lpstr>IHE Profile Development:  A Proven 1-year Quality Management Cycle</vt:lpstr>
      <vt:lpstr>HL7 ANSI-Accredited Standards Process</vt:lpstr>
      <vt:lpstr>Profiles vs Implementation Guide</vt:lpstr>
      <vt:lpstr>What is a Connectathon?</vt:lpstr>
      <vt:lpstr>Connectathon – IHE vs FHIR</vt:lpstr>
      <vt:lpstr>Process </vt:lpstr>
      <vt:lpstr>IHE: Framework for Interoperability</vt:lpstr>
      <vt:lpstr>IHE Terminology</vt:lpstr>
      <vt:lpstr>IHE Process</vt:lpstr>
      <vt:lpstr>IHE Process</vt:lpstr>
      <vt:lpstr>Technical Frameworks</vt:lpstr>
      <vt:lpstr>Organization of the Technical Framework</vt:lpstr>
      <vt:lpstr>Connectathons</vt:lpstr>
      <vt:lpstr>Publishing Integration Statements</vt:lpstr>
      <vt:lpstr>IHE Domains</vt:lpstr>
      <vt:lpstr>Who is IHE? Organization Sponsors … </vt:lpstr>
      <vt:lpstr>Get Involved</vt:lpstr>
      <vt:lpstr>More background on IHE</vt:lpstr>
      <vt:lpstr>More on IHE Document Sharing</vt:lpstr>
      <vt:lpstr>More on IHE on FHIR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John Moehrke</cp:lastModifiedBy>
  <cp:revision>2132</cp:revision>
  <dcterms:created xsi:type="dcterms:W3CDTF">2004-07-30T02:33:34Z</dcterms:created>
  <dcterms:modified xsi:type="dcterms:W3CDTF">2020-06-19T13:40:48Z</dcterms:modified>
</cp:coreProperties>
</file>