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6"/>
  </p:notesMasterIdLst>
  <p:sldIdLst>
    <p:sldId id="338" r:id="rId2"/>
    <p:sldId id="257" r:id="rId3"/>
    <p:sldId id="2347" r:id="rId4"/>
    <p:sldId id="2343" r:id="rId5"/>
    <p:sldId id="2341" r:id="rId6"/>
    <p:sldId id="2336" r:id="rId7"/>
    <p:sldId id="2342" r:id="rId8"/>
    <p:sldId id="2348" r:id="rId9"/>
    <p:sldId id="2332" r:id="rId10"/>
    <p:sldId id="2340" r:id="rId11"/>
    <p:sldId id="2333" r:id="rId12"/>
    <p:sldId id="2349" r:id="rId13"/>
    <p:sldId id="259" r:id="rId14"/>
    <p:sldId id="295" r:id="rId15"/>
    <p:sldId id="296" r:id="rId16"/>
    <p:sldId id="260" r:id="rId17"/>
    <p:sldId id="2337" r:id="rId18"/>
    <p:sldId id="2338" r:id="rId19"/>
    <p:sldId id="2344" r:id="rId20"/>
    <p:sldId id="2339" r:id="rId21"/>
    <p:sldId id="2351" r:id="rId22"/>
    <p:sldId id="2345" r:id="rId23"/>
    <p:sldId id="261" r:id="rId24"/>
    <p:sldId id="298" r:id="rId25"/>
    <p:sldId id="278" r:id="rId26"/>
    <p:sldId id="2335" r:id="rId27"/>
    <p:sldId id="264" r:id="rId28"/>
    <p:sldId id="2346" r:id="rId29"/>
    <p:sldId id="266" r:id="rId30"/>
    <p:sldId id="2331" r:id="rId31"/>
    <p:sldId id="265" r:id="rId32"/>
    <p:sldId id="2352" r:id="rId33"/>
    <p:sldId id="2353" r:id="rId34"/>
    <p:sldId id="2354" r:id="rId35"/>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990" autoAdjust="0"/>
  </p:normalViewPr>
  <p:slideViewPr>
    <p:cSldViewPr snapToGrid="0">
      <p:cViewPr varScale="1">
        <p:scale>
          <a:sx n="91" d="100"/>
          <a:sy n="91" d="100"/>
        </p:scale>
        <p:origin x="5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71BE66DA-DE36-4F01-9331-EF645F1F7C5F}" type="datetimeFigureOut">
              <a:rPr lang="en-US" smtClean="0"/>
              <a:t>3/3/2020</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2CFF194C-9619-40B7-9733-83494643ED3C}" type="slidenum">
              <a:rPr lang="en-US" smtClean="0"/>
              <a:t>‹#›</a:t>
            </a:fld>
            <a:endParaRPr lang="en-US"/>
          </a:p>
        </p:txBody>
      </p:sp>
    </p:spTree>
    <p:extLst>
      <p:ext uri="{BB962C8B-B14F-4D97-AF65-F5344CB8AC3E}">
        <p14:creationId xmlns:p14="http://schemas.microsoft.com/office/powerpoint/2010/main" val="216621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pPr defTabSz="946580" fontAlgn="base">
              <a:spcBef>
                <a:spcPct val="0"/>
              </a:spcBef>
              <a:spcAft>
                <a:spcPct val="0"/>
              </a:spcAft>
              <a:defRPr/>
            </a:pPr>
            <a:fld id="{F4AC1A4D-C1B6-458D-9658-2E5D86FB6CBA}" type="slidenum">
              <a:rPr lang="en-US">
                <a:solidFill>
                  <a:srgbClr val="000000"/>
                </a:solidFill>
                <a:latin typeface="Arial" charset="0"/>
                <a:cs typeface="Arial" charset="0"/>
              </a:rPr>
              <a:pPr defTabSz="946580" fontAlgn="base">
                <a:spcBef>
                  <a:spcPct val="0"/>
                </a:spcBef>
                <a:spcAft>
                  <a:spcPct val="0"/>
                </a:spcAft>
                <a:defRPr/>
              </a:pPr>
              <a:t>1</a:t>
            </a:fld>
            <a:endParaRPr lang="en-US" dirty="0">
              <a:solidFill>
                <a:srgbClr val="000000"/>
              </a:solidFill>
              <a:latin typeface="Arial" charset="0"/>
              <a:cs typeface="Arial" charset="0"/>
            </a:endParaRPr>
          </a:p>
        </p:txBody>
      </p:sp>
      <p:sp>
        <p:nvSpPr>
          <p:cNvPr id="15363" name="Rectangle 2"/>
          <p:cNvSpPr>
            <a:spLocks noGrp="1" noRot="1" noChangeAspect="1" noChangeArrowheads="1" noTextEdit="1"/>
          </p:cNvSpPr>
          <p:nvPr>
            <p:ph type="sldImg"/>
          </p:nvPr>
        </p:nvSpPr>
        <p:spPr>
          <a:xfrm>
            <a:off x="450850" y="720725"/>
            <a:ext cx="6402388" cy="3602038"/>
          </a:xfrm>
          <a:ln/>
        </p:spPr>
      </p:sp>
      <p:sp>
        <p:nvSpPr>
          <p:cNvPr id="1536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92148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16</a:t>
            </a:fld>
            <a:endParaRPr lang="en-US"/>
          </a:p>
        </p:txBody>
      </p:sp>
    </p:spTree>
    <p:extLst>
      <p:ext uri="{BB962C8B-B14F-4D97-AF65-F5344CB8AC3E}">
        <p14:creationId xmlns:p14="http://schemas.microsoft.com/office/powerpoint/2010/main" val="548494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DocumentManifest – Why is this group being Pushed or Published? – Why, To Whom, From Whom, When</a:t>
            </a:r>
          </a:p>
          <a:p>
            <a:r>
              <a:rPr lang="en-US" dirty="0"/>
              <a:t>DocumentReference – metadata about the document – what kind of document, author, service timeframe, based on, </a:t>
            </a:r>
            <a:r>
              <a:rPr lang="en-US" dirty="0" err="1"/>
              <a:t>mimeType</a:t>
            </a:r>
            <a:r>
              <a:rPr lang="en-US" dirty="0"/>
              <a:t>, </a:t>
            </a:r>
            <a:r>
              <a:rPr lang="en-US" dirty="0" err="1"/>
              <a:t>formatCode</a:t>
            </a:r>
            <a:endParaRPr lang="en-US" dirty="0"/>
          </a:p>
          <a:p>
            <a:r>
              <a:rPr lang="en-US" dirty="0"/>
              <a:t>Binary – The document bits.</a:t>
            </a:r>
          </a:p>
          <a:p>
            <a:r>
              <a:rPr lang="en-US" dirty="0"/>
              <a:t>List – Folder</a:t>
            </a:r>
          </a:p>
          <a:p>
            <a:r>
              <a:rPr lang="en-US" dirty="0"/>
              <a:t>*Patient* - maybe present. In XDS is usually a reference to a Patient</a:t>
            </a:r>
          </a:p>
        </p:txBody>
      </p:sp>
      <p:sp>
        <p:nvSpPr>
          <p:cNvPr id="4" name="Slide Number Placeholder 3"/>
          <p:cNvSpPr>
            <a:spLocks noGrp="1"/>
          </p:cNvSpPr>
          <p:nvPr>
            <p:ph type="sldNum" sz="quarter" idx="10"/>
          </p:nvPr>
        </p:nvSpPr>
        <p:spPr/>
        <p:txBody>
          <a:bodyPr/>
          <a:lstStyle/>
          <a:p>
            <a:fld id="{2CFF194C-9619-40B7-9733-83494643ED3C}" type="slidenum">
              <a:rPr lang="en-US" smtClean="0"/>
              <a:t>17</a:t>
            </a:fld>
            <a:endParaRPr lang="en-US"/>
          </a:p>
        </p:txBody>
      </p:sp>
    </p:spTree>
    <p:extLst>
      <p:ext uri="{BB962C8B-B14F-4D97-AF65-F5344CB8AC3E}">
        <p14:creationId xmlns:p14="http://schemas.microsoft.com/office/powerpoint/2010/main" val="3979821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18</a:t>
            </a:fld>
            <a:endParaRPr lang="en-US"/>
          </a:p>
        </p:txBody>
      </p:sp>
    </p:spTree>
    <p:extLst>
      <p:ext uri="{BB962C8B-B14F-4D97-AF65-F5344CB8AC3E}">
        <p14:creationId xmlns:p14="http://schemas.microsoft.com/office/powerpoint/2010/main" val="1816411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AEF28-7744-A04C-B21F-F6017A7B833F}" type="slidenum">
              <a:rPr lang="en-US" smtClean="0"/>
              <a:t>19</a:t>
            </a:fld>
            <a:endParaRPr lang="en-US"/>
          </a:p>
        </p:txBody>
      </p:sp>
    </p:spTree>
    <p:extLst>
      <p:ext uri="{BB962C8B-B14F-4D97-AF65-F5344CB8AC3E}">
        <p14:creationId xmlns:p14="http://schemas.microsoft.com/office/powerpoint/2010/main" val="3893671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20</a:t>
            </a:fld>
            <a:endParaRPr lang="en-US"/>
          </a:p>
        </p:txBody>
      </p:sp>
    </p:spTree>
    <p:extLst>
      <p:ext uri="{BB962C8B-B14F-4D97-AF65-F5344CB8AC3E}">
        <p14:creationId xmlns:p14="http://schemas.microsoft.com/office/powerpoint/2010/main" val="3204668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past XDS was used when one wanted to create a Document Sharing HIE, and XCA was used to federate XDS Document Sharing HIE and add in EHR based Document publications. Now IHE has the MHDS infrastructure, so the question is likely to come up.</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Mostly if you have XDS clients, you need to continue to use XDS or XCA. </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If you have MHD clients, then you can add MHD to XDS or XCA.</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have no legacy, then it is possible that MHDS is the right platform for you.</a:t>
            </a:r>
          </a:p>
          <a:p>
            <a:endParaRPr lang="en-US" dirty="0"/>
          </a:p>
          <a:p>
            <a:r>
              <a:rPr lang="en-US" dirty="0"/>
              <a:t>There is likely future IHE projects that will federate MHDS, enable connection of MHDS to XCA federations, and add XDS </a:t>
            </a:r>
            <a:r>
              <a:rPr lang="en-US" dirty="0" err="1"/>
              <a:t>api</a:t>
            </a:r>
            <a:r>
              <a:rPr lang="en-US" dirty="0"/>
              <a:t> to MHDS. All of these are unusual configurations, so will need market demand to come to the table to make it clear they are needed, vs simply being academic gaps.</a:t>
            </a:r>
          </a:p>
        </p:txBody>
      </p:sp>
      <p:sp>
        <p:nvSpPr>
          <p:cNvPr id="4" name="Slide Number Placeholder 3"/>
          <p:cNvSpPr>
            <a:spLocks noGrp="1"/>
          </p:cNvSpPr>
          <p:nvPr>
            <p:ph type="sldNum" sz="quarter" idx="5"/>
          </p:nvPr>
        </p:nvSpPr>
        <p:spPr/>
        <p:txBody>
          <a:bodyPr/>
          <a:lstStyle/>
          <a:p>
            <a:fld id="{2CFF194C-9619-40B7-9733-83494643ED3C}" type="slidenum">
              <a:rPr lang="en-US" smtClean="0"/>
              <a:t>21</a:t>
            </a:fld>
            <a:endParaRPr lang="en-US"/>
          </a:p>
        </p:txBody>
      </p:sp>
    </p:spTree>
    <p:extLst>
      <p:ext uri="{BB962C8B-B14F-4D97-AF65-F5344CB8AC3E}">
        <p14:creationId xmlns:p14="http://schemas.microsoft.com/office/powerpoint/2010/main" val="3295803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Documents are good at documenting facts of an encounter or episode or summary from an organization perspective</a:t>
            </a:r>
          </a:p>
          <a:p>
            <a:r>
              <a:rPr lang="en-US" dirty="0"/>
              <a:t>Fine-Grain FHIR Resources are more easy to get to the point, less noise</a:t>
            </a:r>
          </a:p>
          <a:p>
            <a:r>
              <a:rPr lang="en-US" dirty="0"/>
              <a:t>But, imagine you are a </a:t>
            </a:r>
            <a:r>
              <a:rPr lang="en-US" dirty="0" err="1"/>
              <a:t>clinian</a:t>
            </a:r>
            <a:r>
              <a:rPr lang="en-US" dirty="0"/>
              <a:t> and have come to a diagnosis based on a set of data including some fine-grain FHIR Resources derived from documents;  The Provenance would allow you to go see how many documents and to see the document content to fully understand the context of that data.  Medical Records integrity and authenticity</a:t>
            </a:r>
          </a:p>
        </p:txBody>
      </p:sp>
      <p:sp>
        <p:nvSpPr>
          <p:cNvPr id="4" name="Slide Number Placeholder 3"/>
          <p:cNvSpPr>
            <a:spLocks noGrp="1"/>
          </p:cNvSpPr>
          <p:nvPr>
            <p:ph type="sldNum" sz="quarter" idx="10"/>
          </p:nvPr>
        </p:nvSpPr>
        <p:spPr/>
        <p:txBody>
          <a:bodyPr/>
          <a:lstStyle/>
          <a:p>
            <a:fld id="{2CFF194C-9619-40B7-9733-83494643ED3C}" type="slidenum">
              <a:rPr lang="en-US" smtClean="0"/>
              <a:t>23</a:t>
            </a:fld>
            <a:endParaRPr lang="en-US"/>
          </a:p>
        </p:txBody>
      </p:sp>
    </p:spTree>
    <p:extLst>
      <p:ext uri="{BB962C8B-B14F-4D97-AF65-F5344CB8AC3E}">
        <p14:creationId xmlns:p14="http://schemas.microsoft.com/office/powerpoint/2010/main" val="553753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F194C-9619-40B7-9733-83494643ED3C}" type="slidenum">
              <a:rPr lang="en-US" smtClean="0"/>
              <a:t>26</a:t>
            </a:fld>
            <a:endParaRPr lang="en-US"/>
          </a:p>
        </p:txBody>
      </p:sp>
    </p:spTree>
    <p:extLst>
      <p:ext uri="{BB962C8B-B14F-4D97-AF65-F5344CB8AC3E}">
        <p14:creationId xmlns:p14="http://schemas.microsoft.com/office/powerpoint/2010/main" val="2957338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27</a:t>
            </a:fld>
            <a:endParaRPr lang="en-US"/>
          </a:p>
        </p:txBody>
      </p:sp>
    </p:spTree>
    <p:extLst>
      <p:ext uri="{BB962C8B-B14F-4D97-AF65-F5344CB8AC3E}">
        <p14:creationId xmlns:p14="http://schemas.microsoft.com/office/powerpoint/2010/main" val="1590946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29</a:t>
            </a:fld>
            <a:endParaRPr lang="en-US"/>
          </a:p>
        </p:txBody>
      </p:sp>
    </p:spTree>
    <p:extLst>
      <p:ext uri="{BB962C8B-B14F-4D97-AF65-F5344CB8AC3E}">
        <p14:creationId xmlns:p14="http://schemas.microsoft.com/office/powerpoint/2010/main" val="3182526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a:t>
            </a:fld>
            <a:endParaRPr lang="en-US"/>
          </a:p>
        </p:txBody>
      </p:sp>
    </p:spTree>
    <p:extLst>
      <p:ext uri="{BB962C8B-B14F-4D97-AF65-F5344CB8AC3E}">
        <p14:creationId xmlns:p14="http://schemas.microsoft.com/office/powerpoint/2010/main" val="123541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pPr defTabSz="937797" fontAlgn="base">
              <a:spcBef>
                <a:spcPct val="0"/>
              </a:spcBef>
              <a:spcAft>
                <a:spcPct val="0"/>
              </a:spcAft>
              <a:defRPr/>
            </a:pPr>
            <a:fld id="{1D27111E-FC2B-4A84-BB26-67BA3BE2E651}" type="slidenum">
              <a:rPr lang="en-US">
                <a:solidFill>
                  <a:srgbClr val="000000"/>
                </a:solidFill>
                <a:latin typeface="Arial" charset="0"/>
                <a:cs typeface="Arial" charset="0"/>
              </a:rPr>
              <a:pPr defTabSz="937797" fontAlgn="base">
                <a:spcBef>
                  <a:spcPct val="0"/>
                </a:spcBef>
                <a:spcAft>
                  <a:spcPct val="0"/>
                </a:spcAft>
                <a:defRPr/>
              </a:pPr>
              <a:t>30</a:t>
            </a:fld>
            <a:endParaRPr lang="en-US" dirty="0">
              <a:solidFill>
                <a:srgbClr val="000000"/>
              </a:solidFill>
              <a:latin typeface="Arial" charset="0"/>
              <a:cs typeface="Arial" charset="0"/>
            </a:endParaRPr>
          </a:p>
        </p:txBody>
      </p:sp>
      <p:sp>
        <p:nvSpPr>
          <p:cNvPr id="132099" name="Rectangle 2"/>
          <p:cNvSpPr>
            <a:spLocks noGrp="1" noRot="1" noChangeAspect="1" noChangeArrowheads="1" noTextEdit="1"/>
          </p:cNvSpPr>
          <p:nvPr>
            <p:ph type="sldImg"/>
          </p:nvPr>
        </p:nvSpPr>
        <p:spPr>
          <a:xfrm>
            <a:off x="450850" y="720725"/>
            <a:ext cx="6402388" cy="3602038"/>
          </a:xfrm>
          <a:ln/>
        </p:spPr>
      </p:sp>
      <p:sp>
        <p:nvSpPr>
          <p:cNvPr id="1321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53035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31</a:t>
            </a:fld>
            <a:endParaRPr lang="en-US"/>
          </a:p>
        </p:txBody>
      </p:sp>
    </p:spTree>
    <p:extLst>
      <p:ext uri="{BB962C8B-B14F-4D97-AF65-F5344CB8AC3E}">
        <p14:creationId xmlns:p14="http://schemas.microsoft.com/office/powerpoint/2010/main" val="1675221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AEF28-7744-A04C-B21F-F6017A7B833F}" type="slidenum">
              <a:rPr lang="en-US" smtClean="0"/>
              <a:t>33</a:t>
            </a:fld>
            <a:endParaRPr lang="en-US"/>
          </a:p>
        </p:txBody>
      </p:sp>
    </p:spTree>
    <p:extLst>
      <p:ext uri="{BB962C8B-B14F-4D97-AF65-F5344CB8AC3E}">
        <p14:creationId xmlns:p14="http://schemas.microsoft.com/office/powerpoint/2010/main" val="3370427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AEF28-7744-A04C-B21F-F6017A7B833F}" type="slidenum">
              <a:rPr lang="en-US" smtClean="0"/>
              <a:t>34</a:t>
            </a:fld>
            <a:endParaRPr lang="en-US"/>
          </a:p>
        </p:txBody>
      </p:sp>
    </p:spTree>
    <p:extLst>
      <p:ext uri="{BB962C8B-B14F-4D97-AF65-F5344CB8AC3E}">
        <p14:creationId xmlns:p14="http://schemas.microsoft.com/office/powerpoint/2010/main" val="1203573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Patient Identity Management</a:t>
            </a:r>
          </a:p>
          <a:p>
            <a:r>
              <a:rPr lang="en-US" dirty="0"/>
              <a:t>Trust Framework</a:t>
            </a:r>
          </a:p>
          <a:p>
            <a:r>
              <a:rPr lang="en-US" dirty="0"/>
              <a:t>Document Registry</a:t>
            </a:r>
          </a:p>
          <a:p>
            <a:r>
              <a:rPr lang="en-US" dirty="0"/>
              <a:t>Distributed Repository – or centralized</a:t>
            </a:r>
          </a:p>
          <a:p>
            <a:r>
              <a:rPr lang="en-US" dirty="0"/>
              <a:t>Documents – may formally be documents or not</a:t>
            </a:r>
          </a:p>
          <a:p>
            <a:r>
              <a:rPr lang="en-US" dirty="0"/>
              <a:t>Metadata – defined to enable management and discovery</a:t>
            </a:r>
          </a:p>
          <a:p>
            <a:r>
              <a:rPr lang="en-US" dirty="0"/>
              <a:t>Scale from small department, large community, or special needs like research</a:t>
            </a:r>
          </a:p>
        </p:txBody>
      </p:sp>
      <p:sp>
        <p:nvSpPr>
          <p:cNvPr id="4" name="Slide Number Placeholder 3"/>
          <p:cNvSpPr>
            <a:spLocks noGrp="1"/>
          </p:cNvSpPr>
          <p:nvPr>
            <p:ph type="sldNum" sz="quarter" idx="5"/>
          </p:nvPr>
        </p:nvSpPr>
        <p:spPr/>
        <p:txBody>
          <a:bodyPr/>
          <a:lstStyle/>
          <a:p>
            <a:fld id="{2CFF194C-9619-40B7-9733-83494643ED3C}" type="slidenum">
              <a:rPr lang="en-US" smtClean="0"/>
              <a:t>4</a:t>
            </a:fld>
            <a:endParaRPr lang="en-US"/>
          </a:p>
        </p:txBody>
      </p:sp>
    </p:spTree>
    <p:extLst>
      <p:ext uri="{BB962C8B-B14F-4D97-AF65-F5344CB8AC3E}">
        <p14:creationId xmlns:p14="http://schemas.microsoft.com/office/powerpoint/2010/main" val="903740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http://healthcaresecprivacy.blogspot.com/p/topics.html#HIE </a:t>
            </a:r>
          </a:p>
          <a:p>
            <a:r>
              <a:rPr lang="en-US" dirty="0"/>
              <a:t>Note not yet defined how an MHDS would participate in XCA Federation</a:t>
            </a:r>
          </a:p>
        </p:txBody>
      </p:sp>
      <p:sp>
        <p:nvSpPr>
          <p:cNvPr id="4" name="Slide Number Placeholder 3"/>
          <p:cNvSpPr>
            <a:spLocks noGrp="1"/>
          </p:cNvSpPr>
          <p:nvPr>
            <p:ph type="sldNum" sz="quarter" idx="10"/>
          </p:nvPr>
        </p:nvSpPr>
        <p:spPr/>
        <p:txBody>
          <a:bodyPr/>
          <a:lstStyle/>
          <a:p>
            <a:fld id="{2CFF194C-9619-40B7-9733-83494643ED3C}" type="slidenum">
              <a:rPr lang="en-US" smtClean="0"/>
              <a:t>6</a:t>
            </a:fld>
            <a:endParaRPr lang="en-US"/>
          </a:p>
        </p:txBody>
      </p:sp>
    </p:spTree>
    <p:extLst>
      <p:ext uri="{BB962C8B-B14F-4D97-AF65-F5344CB8AC3E}">
        <p14:creationId xmlns:p14="http://schemas.microsoft.com/office/powerpoint/2010/main" val="3899296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https://healthcaresecprivacy.blogspot.com/2013/11/distinction-between-documents-and.html </a:t>
            </a:r>
          </a:p>
          <a:p>
            <a:r>
              <a:rPr lang="en-US" dirty="0"/>
              <a:t>True of both CDA documents and FHIR documents</a:t>
            </a:r>
          </a:p>
        </p:txBody>
      </p:sp>
      <p:sp>
        <p:nvSpPr>
          <p:cNvPr id="4" name="Slide Number Placeholder 3"/>
          <p:cNvSpPr>
            <a:spLocks noGrp="1"/>
          </p:cNvSpPr>
          <p:nvPr>
            <p:ph type="sldNum" sz="quarter" idx="10"/>
          </p:nvPr>
        </p:nvSpPr>
        <p:spPr/>
        <p:txBody>
          <a:bodyPr/>
          <a:lstStyle/>
          <a:p>
            <a:fld id="{2CFF194C-9619-40B7-9733-83494643ED3C}" type="slidenum">
              <a:rPr lang="en-US" smtClean="0"/>
              <a:t>9</a:t>
            </a:fld>
            <a:endParaRPr lang="en-US"/>
          </a:p>
        </p:txBody>
      </p:sp>
    </p:spTree>
    <p:extLst>
      <p:ext uri="{BB962C8B-B14F-4D97-AF65-F5344CB8AC3E}">
        <p14:creationId xmlns:p14="http://schemas.microsoft.com/office/powerpoint/2010/main" val="378935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https://healthcaresecprivacy.blogspot.com/2015/10/ihe-formatcodes-are-mandatory.html</a:t>
            </a:r>
          </a:p>
        </p:txBody>
      </p:sp>
      <p:sp>
        <p:nvSpPr>
          <p:cNvPr id="4" name="Slide Number Placeholder 3"/>
          <p:cNvSpPr>
            <a:spLocks noGrp="1"/>
          </p:cNvSpPr>
          <p:nvPr>
            <p:ph type="sldNum" sz="quarter" idx="10"/>
          </p:nvPr>
        </p:nvSpPr>
        <p:spPr/>
        <p:txBody>
          <a:bodyPr/>
          <a:lstStyle/>
          <a:p>
            <a:fld id="{2CFF194C-9619-40B7-9733-83494643ED3C}" type="slidenum">
              <a:rPr lang="en-US" smtClean="0"/>
              <a:t>11</a:t>
            </a:fld>
            <a:endParaRPr lang="en-US"/>
          </a:p>
        </p:txBody>
      </p:sp>
    </p:spTree>
    <p:extLst>
      <p:ext uri="{BB962C8B-B14F-4D97-AF65-F5344CB8AC3E}">
        <p14:creationId xmlns:p14="http://schemas.microsoft.com/office/powerpoint/2010/main" val="1116634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13</a:t>
            </a:fld>
            <a:endParaRPr lang="en-US"/>
          </a:p>
        </p:txBody>
      </p:sp>
    </p:spTree>
    <p:extLst>
      <p:ext uri="{BB962C8B-B14F-4D97-AF65-F5344CB8AC3E}">
        <p14:creationId xmlns:p14="http://schemas.microsoft.com/office/powerpoint/2010/main" val="50408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order to enable a mobile application to access an XDS environment, bridging code is used to implement an MHD document recipient or Document Responder which can be connected to by an MHD Document Source or Document Consumer on a mobile device.</a:t>
            </a:r>
            <a:endParaRPr lang="en-US" dirty="0"/>
          </a:p>
        </p:txBody>
      </p:sp>
      <p:sp>
        <p:nvSpPr>
          <p:cNvPr id="4" name="Slide Number Placeholder 3"/>
          <p:cNvSpPr>
            <a:spLocks noGrp="1"/>
          </p:cNvSpPr>
          <p:nvPr>
            <p:ph type="sldNum" sz="quarter" idx="10"/>
          </p:nvPr>
        </p:nvSpPr>
        <p:spPr/>
        <p:txBody>
          <a:bodyPr/>
          <a:lstStyle/>
          <a:p>
            <a:pPr defTabSz="942289">
              <a:defRPr/>
            </a:pPr>
            <a:fld id="{3508D921-10D1-4EC3-8695-4A7AD77B1FC6}" type="slidenum">
              <a:rPr lang="en-US">
                <a:solidFill>
                  <a:prstClr val="black"/>
                </a:solidFill>
                <a:latin typeface="Calibri"/>
              </a:rPr>
              <a:pPr defTabSz="942289">
                <a:defRPr/>
              </a:pPr>
              <a:t>14</a:t>
            </a:fld>
            <a:endParaRPr lang="en-US">
              <a:solidFill>
                <a:prstClr val="black"/>
              </a:solidFill>
              <a:latin typeface="Calibri"/>
            </a:endParaRPr>
          </a:p>
        </p:txBody>
      </p:sp>
    </p:spTree>
    <p:extLst>
      <p:ext uri="{BB962C8B-B14F-4D97-AF65-F5344CB8AC3E}">
        <p14:creationId xmlns:p14="http://schemas.microsoft.com/office/powerpoint/2010/main" val="2710763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42289">
              <a:defRPr/>
            </a:pPr>
            <a:fld id="{3508D921-10D1-4EC3-8695-4A7AD77B1FC6}" type="slidenum">
              <a:rPr lang="en-US">
                <a:solidFill>
                  <a:prstClr val="black"/>
                </a:solidFill>
                <a:latin typeface="Calibri"/>
              </a:rPr>
              <a:pPr defTabSz="942289">
                <a:defRPr/>
              </a:pPr>
              <a:t>15</a:t>
            </a:fld>
            <a:endParaRPr lang="en-US">
              <a:solidFill>
                <a:prstClr val="black"/>
              </a:solidFill>
              <a:latin typeface="Calibri"/>
            </a:endParaRPr>
          </a:p>
        </p:txBody>
      </p:sp>
    </p:spTree>
    <p:extLst>
      <p:ext uri="{BB962C8B-B14F-4D97-AF65-F5344CB8AC3E}">
        <p14:creationId xmlns:p14="http://schemas.microsoft.com/office/powerpoint/2010/main" val="91300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E28D-81C5-49CC-9DB4-D00C594AA6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4F258B-88A4-4635-A6B9-8A0CD2B31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64D000-E0DE-428D-A1A4-F584D16ACB4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A2167545-D25C-4A45-A7C8-D2A5B0BB02D0}"/>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C6692F5E-C5AB-4DFC-95AB-AE65A95C81C7}"/>
              </a:ext>
            </a:extLst>
          </p:cNvPr>
          <p:cNvSpPr>
            <a:spLocks noGrp="1"/>
          </p:cNvSpPr>
          <p:nvPr>
            <p:ph type="sldNum" sz="quarter" idx="12"/>
          </p:nvPr>
        </p:nvSpPr>
        <p:spPr/>
        <p:txBody>
          <a:bodyPr/>
          <a:lstStyle/>
          <a:p>
            <a:pPr>
              <a:defRPr/>
            </a:pPr>
            <a:fld id="{32D860F6-DE1C-4697-BCBA-A25A15CD8A46}" type="slidenum">
              <a:rPr lang="en-US" smtClean="0"/>
              <a:pPr>
                <a:defRPr/>
              </a:pPr>
              <a:t>‹#›</a:t>
            </a:fld>
            <a:endParaRPr lang="en-US"/>
          </a:p>
        </p:txBody>
      </p:sp>
    </p:spTree>
    <p:extLst>
      <p:ext uri="{BB962C8B-B14F-4D97-AF65-F5344CB8AC3E}">
        <p14:creationId xmlns:p14="http://schemas.microsoft.com/office/powerpoint/2010/main" val="180092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E0B4-94F4-4C36-8A61-7A3BDA6E37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794E81-40B4-4263-BE14-A78AD31C62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37237-DA13-4F13-9DCE-EC98F905306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DD86F3DC-1D96-4976-9D0D-1BE95E493A86}"/>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8AA3B70E-43E9-4467-BAEF-12FF1227E83B}"/>
              </a:ext>
            </a:extLst>
          </p:cNvPr>
          <p:cNvSpPr>
            <a:spLocks noGrp="1"/>
          </p:cNvSpPr>
          <p:nvPr>
            <p:ph type="sldNum" sz="quarter" idx="12"/>
          </p:nvPr>
        </p:nvSpPr>
        <p:spPr/>
        <p:txBody>
          <a:bodyPr/>
          <a:lstStyle/>
          <a:p>
            <a:pPr>
              <a:defRPr/>
            </a:pPr>
            <a:fld id="{099C2A83-EF00-401F-BC21-C4B046CA19AB}" type="slidenum">
              <a:rPr lang="en-US" smtClean="0"/>
              <a:pPr>
                <a:defRPr/>
              </a:pPr>
              <a:t>‹#›</a:t>
            </a:fld>
            <a:endParaRPr lang="en-US"/>
          </a:p>
        </p:txBody>
      </p:sp>
    </p:spTree>
    <p:extLst>
      <p:ext uri="{BB962C8B-B14F-4D97-AF65-F5344CB8AC3E}">
        <p14:creationId xmlns:p14="http://schemas.microsoft.com/office/powerpoint/2010/main" val="130788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B78F96-1B49-4EAD-ADB4-B7E6D48E0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59F28-BB52-4155-A719-F05A70409D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922B3-B906-47D0-A2C8-9283373CB59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CB9C41BF-A59A-4D51-B775-529A79DCB462}"/>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9D2D01F7-6814-4051-9CC2-CC71D736A114}"/>
              </a:ext>
            </a:extLst>
          </p:cNvPr>
          <p:cNvSpPr>
            <a:spLocks noGrp="1"/>
          </p:cNvSpPr>
          <p:nvPr>
            <p:ph type="sldNum" sz="quarter" idx="12"/>
          </p:nvPr>
        </p:nvSpPr>
        <p:spPr/>
        <p:txBody>
          <a:bodyPr/>
          <a:lstStyle/>
          <a:p>
            <a:pPr>
              <a:defRPr/>
            </a:pPr>
            <a:fld id="{3850C496-3AA9-45BC-97EB-A98B2975A250}" type="slidenum">
              <a:rPr lang="en-US" smtClean="0"/>
              <a:pPr>
                <a:defRPr/>
              </a:pPr>
              <a:t>‹#›</a:t>
            </a:fld>
            <a:endParaRPr lang="en-US"/>
          </a:p>
        </p:txBody>
      </p:sp>
    </p:spTree>
    <p:extLst>
      <p:ext uri="{BB962C8B-B14F-4D97-AF65-F5344CB8AC3E}">
        <p14:creationId xmlns:p14="http://schemas.microsoft.com/office/powerpoint/2010/main" val="2396269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03970" y="228321"/>
            <a:ext cx="11784061" cy="563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UNCLASSIFIED/FOR OFFICIAL USE ONLY</a:t>
            </a:r>
          </a:p>
        </p:txBody>
      </p:sp>
      <p:sp>
        <p:nvSpPr>
          <p:cNvPr id="5" name="Rectangle 6"/>
          <p:cNvSpPr>
            <a:spLocks noGrp="1" noChangeArrowheads="1"/>
          </p:cNvSpPr>
          <p:nvPr>
            <p:ph type="sldNum" sz="quarter" idx="12"/>
          </p:nvPr>
        </p:nvSpPr>
        <p:spPr>
          <a:ln/>
        </p:spPr>
        <p:txBody>
          <a:bodyPr/>
          <a:lstStyle>
            <a:lvl1pPr>
              <a:defRPr/>
            </a:lvl1pPr>
          </a:lstStyle>
          <a:p>
            <a:pPr>
              <a:defRPr/>
            </a:pPr>
            <a:fld id="{6113BE25-90D9-457A-8297-313575C5D3D8}" type="slidenum">
              <a:rPr lang="en-US"/>
              <a:pPr>
                <a:defRPr/>
              </a:pPr>
              <a:t>‹#›</a:t>
            </a:fld>
            <a:endParaRPr lang="en-US"/>
          </a:p>
        </p:txBody>
      </p:sp>
    </p:spTree>
    <p:extLst>
      <p:ext uri="{BB962C8B-B14F-4D97-AF65-F5344CB8AC3E}">
        <p14:creationId xmlns:p14="http://schemas.microsoft.com/office/powerpoint/2010/main" val="343972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923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10" name="Text Placeholder 9"/>
          <p:cNvSpPr>
            <a:spLocks noGrp="1"/>
          </p:cNvSpPr>
          <p:nvPr>
            <p:ph type="body" sz="quarter" idx="10"/>
          </p:nvPr>
        </p:nvSpPr>
        <p:spPr>
          <a:xfrm>
            <a:off x="403655" y="6607476"/>
            <a:ext cx="10950145" cy="258762"/>
          </a:xfrm>
        </p:spPr>
        <p:txBody>
          <a:bodyPr anchor="ctr">
            <a:noAutofit/>
          </a:bodyPr>
          <a:lstStyle>
            <a:lvl1pPr marL="0" indent="0">
              <a:spcBef>
                <a:spcPts val="0"/>
              </a:spcBef>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659919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Rectangle 7"/>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9" name="Text Placeholder 9"/>
          <p:cNvSpPr>
            <a:spLocks noGrp="1"/>
          </p:cNvSpPr>
          <p:nvPr>
            <p:ph type="body" sz="quarter" idx="10"/>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2074262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3758984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NoText">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4" name="Rectangle 3"/>
          <p:cNvSpPr/>
          <p:nvPr userDrawn="1"/>
        </p:nvSpPr>
        <p:spPr>
          <a:xfrm>
            <a:off x="0" y="6490276"/>
            <a:ext cx="12192000" cy="18837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2" name="Title 1"/>
          <p:cNvSpPr>
            <a:spLocks noGrp="1"/>
          </p:cNvSpPr>
          <p:nvPr>
            <p:ph type="title"/>
          </p:nvPr>
        </p:nvSpPr>
        <p:spPr>
          <a:xfrm>
            <a:off x="838200" y="1043753"/>
            <a:ext cx="10515600" cy="886732"/>
          </a:xfrm>
          <a:prstGeom prst="rect">
            <a:avLst/>
          </a:prstGeom>
        </p:spPr>
        <p:txBody>
          <a:bodyPr/>
          <a:lstStyle>
            <a:lvl1pPr algn="l">
              <a:defRPr sz="1966">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5123" y="175102"/>
            <a:ext cx="2704983" cy="267820"/>
          </a:xfrm>
          <a:prstGeom prst="rect">
            <a:avLst/>
          </a:prstGeom>
        </p:spPr>
      </p:pic>
    </p:spTree>
    <p:extLst>
      <p:ext uri="{BB962C8B-B14F-4D97-AF65-F5344CB8AC3E}">
        <p14:creationId xmlns:p14="http://schemas.microsoft.com/office/powerpoint/2010/main" val="1294264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lumns FHIR">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65"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55720" y="5263216"/>
            <a:ext cx="218373" cy="308780"/>
          </a:xfrm>
          <a:prstGeom prst="rect">
            <a:avLst/>
          </a:prstGeom>
        </p:spPr>
      </p:pic>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2792925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FHIR wide">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65"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10515600"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55720" y="5263216"/>
            <a:ext cx="218373" cy="308780"/>
          </a:xfrm>
          <a:prstGeom prst="rect">
            <a:avLst/>
          </a:prstGeom>
        </p:spPr>
      </p:pic>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2239023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DICOMweb">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019" b="1" dirty="0">
                <a:solidFill>
                  <a:schemeClr val="tx1">
                    <a:lumMod val="65000"/>
                    <a:lumOff val="35000"/>
                  </a:schemeClr>
                </a:solidFill>
              </a:rPr>
              <a:t>DICOMweb™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pic>
        <p:nvPicPr>
          <p:cNvPr id="10" name="Picture 2" descr="Image result for x ray icon"/>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615382" y="5304742"/>
            <a:ext cx="282512" cy="28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01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44CE-FBCF-4AD0-8227-3E77AEB5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B00372-9E1A-46E2-9BA6-0D26CFB870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4BE45-3F05-4EA6-825A-CC29FBC29104}"/>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13262CD-5CFE-4AAC-A085-BAB3FC668A2F}"/>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A96F83D3-4CFD-40CB-A331-62A4A5DB373C}"/>
              </a:ext>
            </a:extLst>
          </p:cNvPr>
          <p:cNvSpPr>
            <a:spLocks noGrp="1"/>
          </p:cNvSpPr>
          <p:nvPr>
            <p:ph type="sldNum" sz="quarter" idx="12"/>
          </p:nvPr>
        </p:nvSpPr>
        <p:spPr/>
        <p:txBody>
          <a:bodyPr/>
          <a:lstStyle/>
          <a:p>
            <a:pPr>
              <a:defRPr/>
            </a:pPr>
            <a:fld id="{336892F5-F7A2-420A-8BF3-D2A2054912B1}" type="slidenum">
              <a:rPr lang="en-US" smtClean="0"/>
              <a:pPr>
                <a:defRPr/>
              </a:pPr>
              <a:t>‹#›</a:t>
            </a:fld>
            <a:endParaRPr lang="en-US"/>
          </a:p>
        </p:txBody>
      </p:sp>
    </p:spTree>
    <p:extLst>
      <p:ext uri="{BB962C8B-B14F-4D97-AF65-F5344CB8AC3E}">
        <p14:creationId xmlns:p14="http://schemas.microsoft.com/office/powerpoint/2010/main" val="4098863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AllText">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4" name="Rectangle 3"/>
          <p:cNvSpPr/>
          <p:nvPr userDrawn="1"/>
        </p:nvSpPr>
        <p:spPr>
          <a:xfrm>
            <a:off x="0" y="6490276"/>
            <a:ext cx="12192000" cy="18837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2" name="Title 1"/>
          <p:cNvSpPr>
            <a:spLocks noGrp="1"/>
          </p:cNvSpPr>
          <p:nvPr>
            <p:ph type="title"/>
          </p:nvPr>
        </p:nvSpPr>
        <p:spPr>
          <a:xfrm>
            <a:off x="838200" y="1043753"/>
            <a:ext cx="10515600" cy="886732"/>
          </a:xfrm>
          <a:prstGeom prst="rect">
            <a:avLst/>
          </a:prstGeom>
        </p:spPr>
        <p:txBody>
          <a:bodyPr/>
          <a:lstStyle>
            <a:lvl1pPr algn="l">
              <a:defRPr sz="1966">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5123" y="175102"/>
            <a:ext cx="2704983" cy="267820"/>
          </a:xfrm>
          <a:prstGeom prst="rect">
            <a:avLst/>
          </a:prstGeom>
        </p:spPr>
      </p:pic>
      <p:sp>
        <p:nvSpPr>
          <p:cNvPr id="8" name="Content Placeholder 7"/>
          <p:cNvSpPr>
            <a:spLocks noGrp="1"/>
          </p:cNvSpPr>
          <p:nvPr>
            <p:ph sz="quarter" idx="11"/>
          </p:nvPr>
        </p:nvSpPr>
        <p:spPr>
          <a:xfrm>
            <a:off x="838199" y="1997076"/>
            <a:ext cx="10515600" cy="4359252"/>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6443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8340" y="1107716"/>
            <a:ext cx="10607451" cy="1143000"/>
          </a:xfrm>
          <a:prstGeom prst="rect">
            <a:avLst/>
          </a:prstGeom>
        </p:spPr>
        <p:txBody>
          <a:bodyPr/>
          <a:lstStyle>
            <a:lvl1pPr>
              <a:defRPr>
                <a:solidFill>
                  <a:srgbClr val="217AA0"/>
                </a:solidFill>
              </a:defRPr>
            </a:lvl1pPr>
          </a:lstStyle>
          <a:p>
            <a:r>
              <a:rPr lang="en-US" dirty="0"/>
              <a:t>Click to edit Master title style</a:t>
            </a:r>
          </a:p>
        </p:txBody>
      </p:sp>
      <p:sp>
        <p:nvSpPr>
          <p:cNvPr id="4" name="Content Placeholder 3"/>
          <p:cNvSpPr>
            <a:spLocks noGrp="1"/>
          </p:cNvSpPr>
          <p:nvPr>
            <p:ph sz="half" idx="2"/>
          </p:nvPr>
        </p:nvSpPr>
        <p:spPr>
          <a:xfrm>
            <a:off x="458340" y="2250717"/>
            <a:ext cx="5021568" cy="3971636"/>
          </a:xfrm>
          <a:prstGeom prst="rect">
            <a:avLst/>
          </a:prstGeom>
        </p:spPr>
        <p:txBody>
          <a:bodyPr>
            <a:normAutofit/>
          </a:bodyPr>
          <a:lstStyle>
            <a:lvl1pPr marL="186386" indent="-186386">
              <a:lnSpc>
                <a:spcPct val="90000"/>
              </a:lnSpc>
              <a:defRPr sz="1553">
                <a:solidFill>
                  <a:schemeClr val="tx1"/>
                </a:solidFill>
              </a:defRPr>
            </a:lvl1pPr>
            <a:lvl2pPr>
              <a:lnSpc>
                <a:spcPct val="80000"/>
              </a:lnSpc>
              <a:defRPr sz="1553">
                <a:solidFill>
                  <a:schemeClr val="tx1"/>
                </a:solidFill>
              </a:defRPr>
            </a:lvl2pPr>
            <a:lvl3pPr>
              <a:lnSpc>
                <a:spcPct val="80000"/>
              </a:lnSpc>
              <a:defRPr sz="1553">
                <a:solidFill>
                  <a:schemeClr val="tx1"/>
                </a:solidFill>
              </a:defRPr>
            </a:lvl3pPr>
            <a:lvl4pPr>
              <a:lnSpc>
                <a:spcPct val="80000"/>
              </a:lnSpc>
              <a:defRPr sz="1553">
                <a:solidFill>
                  <a:schemeClr val="tx1"/>
                </a:solidFill>
              </a:defRPr>
            </a:lvl4pPr>
            <a:lvl5pPr>
              <a:lnSpc>
                <a:spcPct val="80000"/>
              </a:lnSpc>
              <a:defRPr sz="1553">
                <a:solidFill>
                  <a:schemeClr val="tx1"/>
                </a:solidFill>
              </a:defRPr>
            </a:lvl5pPr>
            <a:lvl6pPr>
              <a:defRPr sz="1553"/>
            </a:lvl6pPr>
            <a:lvl7pPr>
              <a:defRPr sz="1553"/>
            </a:lvl7pPr>
            <a:lvl8pPr>
              <a:defRPr sz="1553"/>
            </a:lvl8pPr>
            <a:lvl9pPr>
              <a:defRPr sz="155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5676759" y="2250717"/>
            <a:ext cx="5389034" cy="3971636"/>
          </a:xfrm>
          <a:prstGeom prst="rect">
            <a:avLst/>
          </a:prstGeom>
        </p:spPr>
        <p:txBody>
          <a:bodyPr>
            <a:normAutofit/>
          </a:bodyPr>
          <a:lstStyle>
            <a:lvl1pPr marL="186386" indent="-186386">
              <a:lnSpc>
                <a:spcPct val="80000"/>
              </a:lnSpc>
              <a:defRPr sz="1553">
                <a:solidFill>
                  <a:schemeClr val="tx1"/>
                </a:solidFill>
              </a:defRPr>
            </a:lvl1pPr>
            <a:lvl2pPr>
              <a:lnSpc>
                <a:spcPct val="80000"/>
              </a:lnSpc>
              <a:defRPr sz="1553">
                <a:solidFill>
                  <a:schemeClr val="tx1"/>
                </a:solidFill>
              </a:defRPr>
            </a:lvl2pPr>
            <a:lvl3pPr>
              <a:lnSpc>
                <a:spcPct val="80000"/>
              </a:lnSpc>
              <a:defRPr sz="1553">
                <a:solidFill>
                  <a:schemeClr val="tx1"/>
                </a:solidFill>
              </a:defRPr>
            </a:lvl3pPr>
            <a:lvl4pPr>
              <a:lnSpc>
                <a:spcPct val="80000"/>
              </a:lnSpc>
              <a:defRPr sz="1553">
                <a:solidFill>
                  <a:schemeClr val="tx1"/>
                </a:solidFill>
              </a:defRPr>
            </a:lvl4pPr>
            <a:lvl5pPr>
              <a:lnSpc>
                <a:spcPct val="80000"/>
              </a:lnSpc>
              <a:defRPr sz="1553">
                <a:solidFill>
                  <a:schemeClr val="tx1"/>
                </a:solidFill>
              </a:defRPr>
            </a:lvl5pPr>
            <a:lvl6pPr>
              <a:defRPr sz="1553"/>
            </a:lvl6pPr>
            <a:lvl7pPr>
              <a:defRPr sz="1553"/>
            </a:lvl7pPr>
            <a:lvl8pPr>
              <a:defRPr sz="1553"/>
            </a:lvl8pPr>
            <a:lvl9pPr>
              <a:defRPr sz="155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2358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op Logo Title Only">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a:xfrm>
            <a:off x="8737600" y="6356351"/>
            <a:ext cx="2844800" cy="365126"/>
          </a:xfrm>
          <a:prstGeom prst="rect">
            <a:avLst/>
          </a:prstGeom>
        </p:spPr>
        <p:txBody>
          <a:bodyPr/>
          <a:lstStyle/>
          <a:p>
            <a:fld id="{FAEE2A64-31A5-4E6F-A42D-E9B3A933A2E3}" type="slidenum">
              <a:rPr lang="en-US" smtClean="0"/>
              <a:t>‹#›</a:t>
            </a:fld>
            <a:endParaRPr lang="en-US"/>
          </a:p>
        </p:txBody>
      </p:sp>
      <p:sp>
        <p:nvSpPr>
          <p:cNvPr id="6" name="Text Placeholder 6"/>
          <p:cNvSpPr>
            <a:spLocks noGrp="1"/>
          </p:cNvSpPr>
          <p:nvPr>
            <p:ph type="body" sz="quarter" idx="13"/>
          </p:nvPr>
        </p:nvSpPr>
        <p:spPr>
          <a:xfrm>
            <a:off x="401595" y="1295402"/>
            <a:ext cx="11485605" cy="714375"/>
          </a:xfrm>
        </p:spPr>
        <p:txBody>
          <a:bodyPr/>
          <a:lstStyle>
            <a:lvl1pPr marL="0" indent="0" algn="l">
              <a:buNone/>
              <a:defRPr b="1" i="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edit Master text styles</a:t>
            </a:r>
          </a:p>
        </p:txBody>
      </p:sp>
      <p:sp>
        <p:nvSpPr>
          <p:cNvPr id="9" name="Text Placeholder 12"/>
          <p:cNvSpPr>
            <a:spLocks noGrp="1"/>
          </p:cNvSpPr>
          <p:nvPr>
            <p:ph type="body" sz="quarter" idx="14"/>
          </p:nvPr>
        </p:nvSpPr>
        <p:spPr>
          <a:xfrm>
            <a:off x="401595" y="2133600"/>
            <a:ext cx="11485605" cy="4419600"/>
          </a:xfrm>
        </p:spPr>
        <p:txBody>
          <a:bodyPr/>
          <a:lstStyle>
            <a:lvl1pPr>
              <a:defRPr>
                <a:latin typeface="+mn-lt"/>
                <a:ea typeface="Verdana" panose="020B0604030504040204" pitchFamily="34" charset="0"/>
                <a:cs typeface="Verdana" panose="020B0604030504040204" pitchFamily="34" charset="0"/>
              </a:defRPr>
            </a:lvl1pPr>
            <a:lvl2pPr>
              <a:defRPr>
                <a:latin typeface="+mn-lt"/>
                <a:ea typeface="Verdana" panose="020B0604030504040204" pitchFamily="34" charset="0"/>
                <a:cs typeface="Verdana" panose="020B0604030504040204" pitchFamily="34" charset="0"/>
              </a:defRPr>
            </a:lvl2pPr>
            <a:lvl3pPr>
              <a:defRPr>
                <a:latin typeface="+mn-lt"/>
                <a:ea typeface="Verdana" panose="020B0604030504040204" pitchFamily="34" charset="0"/>
                <a:cs typeface="Verdana" panose="020B0604030504040204" pitchFamily="34" charset="0"/>
              </a:defRPr>
            </a:lvl3pPr>
            <a:lvl4pPr>
              <a:defRPr>
                <a:latin typeface="+mn-lt"/>
                <a:ea typeface="Verdana" panose="020B0604030504040204" pitchFamily="34" charset="0"/>
                <a:cs typeface="Verdana" panose="020B0604030504040204" pitchFamily="34" charset="0"/>
              </a:defRPr>
            </a:lvl4pPr>
            <a:lvl5pPr>
              <a:defRPr>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09234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3/3/2020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217066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898C-1C7B-420C-AB58-4902A7C046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62ED2F-3C04-4BBC-A047-1B94D35C2B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D7A551-7196-40FE-A0F6-F6E04BFE3ED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1E393849-EBF7-4B95-86BB-312AFFF0B25B}"/>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E4D48EF9-F87E-4FF6-ADF2-7E86908C6574}"/>
              </a:ext>
            </a:extLst>
          </p:cNvPr>
          <p:cNvSpPr>
            <a:spLocks noGrp="1"/>
          </p:cNvSpPr>
          <p:nvPr>
            <p:ph type="sldNum" sz="quarter" idx="12"/>
          </p:nvPr>
        </p:nvSpPr>
        <p:spPr/>
        <p:txBody>
          <a:bodyPr/>
          <a:lstStyle/>
          <a:p>
            <a:pPr>
              <a:defRPr/>
            </a:pPr>
            <a:fld id="{AD7DE82F-4696-4FF6-8778-E37DABD114B0}" type="slidenum">
              <a:rPr lang="en-US" smtClean="0"/>
              <a:pPr>
                <a:defRPr/>
              </a:pPr>
              <a:t>‹#›</a:t>
            </a:fld>
            <a:endParaRPr lang="en-US"/>
          </a:p>
        </p:txBody>
      </p:sp>
    </p:spTree>
    <p:extLst>
      <p:ext uri="{BB962C8B-B14F-4D97-AF65-F5344CB8AC3E}">
        <p14:creationId xmlns:p14="http://schemas.microsoft.com/office/powerpoint/2010/main" val="300653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55B6-FE50-4617-A24E-62B4B0B106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727846-529C-4327-86D1-272BDBA18F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D4A20C-E6A5-45CA-B454-C985B48EE7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668522-381D-48B1-945A-E0582AD3E6B1}"/>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60721930-E901-4A86-B8D5-40708696EF7E}"/>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4D1FED45-05B3-434A-B0F6-26A49C65ECDA}"/>
              </a:ext>
            </a:extLst>
          </p:cNvPr>
          <p:cNvSpPr>
            <a:spLocks noGrp="1"/>
          </p:cNvSpPr>
          <p:nvPr>
            <p:ph type="sldNum" sz="quarter" idx="12"/>
          </p:nvPr>
        </p:nvSpPr>
        <p:spPr/>
        <p:txBody>
          <a:bodyPr/>
          <a:lstStyle/>
          <a:p>
            <a:pPr>
              <a:defRPr/>
            </a:pPr>
            <a:fld id="{6549248D-5A39-4A77-9EE0-7D79E3983858}" type="slidenum">
              <a:rPr lang="en-US" smtClean="0"/>
              <a:pPr>
                <a:defRPr/>
              </a:pPr>
              <a:t>‹#›</a:t>
            </a:fld>
            <a:endParaRPr lang="en-US"/>
          </a:p>
        </p:txBody>
      </p:sp>
    </p:spTree>
    <p:extLst>
      <p:ext uri="{BB962C8B-B14F-4D97-AF65-F5344CB8AC3E}">
        <p14:creationId xmlns:p14="http://schemas.microsoft.com/office/powerpoint/2010/main" val="82356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D3A3-B396-4EB1-A3CD-3E72DD0F52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AAA4B8-D78B-4593-A881-E9AC07D43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27F756-ACFB-44F3-99BA-D94AE5DD86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1E6788-44E3-41CD-B073-7861293A7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36B40F-070E-4EFA-8890-F1648212E3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5460E-F7B9-45D1-A3CD-CEBD0A676C3F}"/>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9BB50585-8A64-4E08-A805-1F4B7CF541A9}"/>
              </a:ext>
            </a:extLst>
          </p:cNvPr>
          <p:cNvSpPr>
            <a:spLocks noGrp="1"/>
          </p:cNvSpPr>
          <p:nvPr>
            <p:ph type="ftr" sz="quarter" idx="11"/>
          </p:nvPr>
        </p:nvSpPr>
        <p:spPr/>
        <p:txBody>
          <a:bodyPr/>
          <a:lstStyle/>
          <a:p>
            <a:pPr>
              <a:defRPr/>
            </a:pPr>
            <a:r>
              <a:rPr lang="en-US"/>
              <a:t>UNCLASSIFIED/FOR OFFICIAL USE ONLY</a:t>
            </a:r>
          </a:p>
        </p:txBody>
      </p:sp>
      <p:sp>
        <p:nvSpPr>
          <p:cNvPr id="9" name="Slide Number Placeholder 8">
            <a:extLst>
              <a:ext uri="{FF2B5EF4-FFF2-40B4-BE49-F238E27FC236}">
                <a16:creationId xmlns:a16="http://schemas.microsoft.com/office/drawing/2014/main" id="{90D3D87C-4863-402F-9D78-AF78FAE7AA11}"/>
              </a:ext>
            </a:extLst>
          </p:cNvPr>
          <p:cNvSpPr>
            <a:spLocks noGrp="1"/>
          </p:cNvSpPr>
          <p:nvPr>
            <p:ph type="sldNum" sz="quarter" idx="12"/>
          </p:nvPr>
        </p:nvSpPr>
        <p:spPr/>
        <p:txBody>
          <a:bodyPr/>
          <a:lstStyle/>
          <a:p>
            <a:pPr>
              <a:defRPr/>
            </a:pPr>
            <a:fld id="{AD4A5A80-6153-447E-9519-A7A575095711}" type="slidenum">
              <a:rPr lang="en-US" smtClean="0"/>
              <a:pPr>
                <a:defRPr/>
              </a:pPr>
              <a:t>‹#›</a:t>
            </a:fld>
            <a:endParaRPr lang="en-US"/>
          </a:p>
        </p:txBody>
      </p:sp>
    </p:spTree>
    <p:extLst>
      <p:ext uri="{BB962C8B-B14F-4D97-AF65-F5344CB8AC3E}">
        <p14:creationId xmlns:p14="http://schemas.microsoft.com/office/powerpoint/2010/main" val="269169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F8E3-881A-4AB1-9537-E332E6694A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43D242-5314-4577-ACF5-9EA3CEDEEFD5}"/>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0CC4F14F-BA50-4DFE-BD8F-2B7FA23CDEE8}"/>
              </a:ext>
            </a:extLst>
          </p:cNvPr>
          <p:cNvSpPr>
            <a:spLocks noGrp="1"/>
          </p:cNvSpPr>
          <p:nvPr>
            <p:ph type="ftr" sz="quarter" idx="11"/>
          </p:nvPr>
        </p:nvSpPr>
        <p:spPr/>
        <p:txBody>
          <a:bodyPr/>
          <a:lstStyle/>
          <a:p>
            <a:pPr>
              <a:defRPr/>
            </a:pPr>
            <a:r>
              <a:rPr lang="en-US"/>
              <a:t>UNCLASSIFIED/FOR OFFICIAL USE ONLY</a:t>
            </a:r>
          </a:p>
        </p:txBody>
      </p:sp>
      <p:sp>
        <p:nvSpPr>
          <p:cNvPr id="5" name="Slide Number Placeholder 4">
            <a:extLst>
              <a:ext uri="{FF2B5EF4-FFF2-40B4-BE49-F238E27FC236}">
                <a16:creationId xmlns:a16="http://schemas.microsoft.com/office/drawing/2014/main" id="{1C79BC0A-B1EF-4E18-9B9A-6B3F0952F8A4}"/>
              </a:ext>
            </a:extLst>
          </p:cNvPr>
          <p:cNvSpPr>
            <a:spLocks noGrp="1"/>
          </p:cNvSpPr>
          <p:nvPr>
            <p:ph type="sldNum" sz="quarter" idx="12"/>
          </p:nvPr>
        </p:nvSpPr>
        <p:spPr/>
        <p:txBody>
          <a:bodyPr/>
          <a:lstStyle/>
          <a:p>
            <a:pPr>
              <a:defRPr/>
            </a:pPr>
            <a:fld id="{51D8D543-11D4-4534-8434-B77AFDE1EC8B}" type="slidenum">
              <a:rPr lang="en-US" smtClean="0"/>
              <a:pPr>
                <a:defRPr/>
              </a:pPr>
              <a:t>‹#›</a:t>
            </a:fld>
            <a:endParaRPr lang="en-US"/>
          </a:p>
        </p:txBody>
      </p:sp>
    </p:spTree>
    <p:extLst>
      <p:ext uri="{BB962C8B-B14F-4D97-AF65-F5344CB8AC3E}">
        <p14:creationId xmlns:p14="http://schemas.microsoft.com/office/powerpoint/2010/main" val="123648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DF8AF-22B1-4900-9E41-3E8D72025F99}"/>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965F97DD-1AD5-482C-947D-56FD095068F4}"/>
              </a:ext>
            </a:extLst>
          </p:cNvPr>
          <p:cNvSpPr>
            <a:spLocks noGrp="1"/>
          </p:cNvSpPr>
          <p:nvPr>
            <p:ph type="ftr" sz="quarter" idx="11"/>
          </p:nvPr>
        </p:nvSpPr>
        <p:spPr/>
        <p:txBody>
          <a:bodyPr/>
          <a:lstStyle/>
          <a:p>
            <a:pPr>
              <a:defRPr/>
            </a:pPr>
            <a:r>
              <a:rPr lang="en-US"/>
              <a:t>UNCLASSIFIED/FOR OFFICIAL USE ONLY</a:t>
            </a:r>
          </a:p>
        </p:txBody>
      </p:sp>
      <p:sp>
        <p:nvSpPr>
          <p:cNvPr id="4" name="Slide Number Placeholder 3">
            <a:extLst>
              <a:ext uri="{FF2B5EF4-FFF2-40B4-BE49-F238E27FC236}">
                <a16:creationId xmlns:a16="http://schemas.microsoft.com/office/drawing/2014/main" id="{D804507B-68B8-4916-92E9-E3EA192BEF09}"/>
              </a:ext>
            </a:extLst>
          </p:cNvPr>
          <p:cNvSpPr>
            <a:spLocks noGrp="1"/>
          </p:cNvSpPr>
          <p:nvPr>
            <p:ph type="sldNum" sz="quarter" idx="12"/>
          </p:nvPr>
        </p:nvSpPr>
        <p:spPr/>
        <p:txBody>
          <a:bodyPr/>
          <a:lstStyle/>
          <a:p>
            <a:pPr>
              <a:defRPr/>
            </a:pPr>
            <a:fld id="{DC2A7E19-1FF1-4347-89A2-6943D6569BAF}" type="slidenum">
              <a:rPr lang="en-US" smtClean="0"/>
              <a:pPr>
                <a:defRPr/>
              </a:pPr>
              <a:t>‹#›</a:t>
            </a:fld>
            <a:endParaRPr lang="en-US"/>
          </a:p>
        </p:txBody>
      </p:sp>
    </p:spTree>
    <p:extLst>
      <p:ext uri="{BB962C8B-B14F-4D97-AF65-F5344CB8AC3E}">
        <p14:creationId xmlns:p14="http://schemas.microsoft.com/office/powerpoint/2010/main" val="67734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00BA-7A87-4747-BCDB-132E71480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E13EA0-8332-4F18-8915-FA6D6D67A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F6957E-586B-454A-9808-3916E1A16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E4B79-72C2-4180-88C5-A9055BF3CF38}"/>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E02053A8-EC56-45DD-988A-49C5EB06888D}"/>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B53C2285-C540-49D9-A1B3-1C0A9297DCAE}"/>
              </a:ext>
            </a:extLst>
          </p:cNvPr>
          <p:cNvSpPr>
            <a:spLocks noGrp="1"/>
          </p:cNvSpPr>
          <p:nvPr>
            <p:ph type="sldNum" sz="quarter" idx="12"/>
          </p:nvPr>
        </p:nvSpPr>
        <p:spPr/>
        <p:txBody>
          <a:bodyPr/>
          <a:lstStyle/>
          <a:p>
            <a:pPr>
              <a:defRPr/>
            </a:pPr>
            <a:fld id="{7F26EC25-F845-4F41-BC9F-2CF213F4D6D6}" type="slidenum">
              <a:rPr lang="en-US" smtClean="0"/>
              <a:pPr>
                <a:defRPr/>
              </a:pPr>
              <a:t>‹#›</a:t>
            </a:fld>
            <a:endParaRPr lang="en-US"/>
          </a:p>
        </p:txBody>
      </p:sp>
    </p:spTree>
    <p:extLst>
      <p:ext uri="{BB962C8B-B14F-4D97-AF65-F5344CB8AC3E}">
        <p14:creationId xmlns:p14="http://schemas.microsoft.com/office/powerpoint/2010/main" val="310223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3AB0-D1FF-4616-86E2-750436F63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4164DE-6F4B-46D2-869E-22E9E9D5B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C3BC43-9DEE-48F3-A6BF-D9AEA5300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DF682-4CDA-45E5-86CB-7BE1FBB33312}"/>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258067C-7A91-448E-8957-D2DFB07D4CD0}"/>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67F6936B-91E5-4648-A783-CD6E62B4D9F8}"/>
              </a:ext>
            </a:extLst>
          </p:cNvPr>
          <p:cNvSpPr>
            <a:spLocks noGrp="1"/>
          </p:cNvSpPr>
          <p:nvPr>
            <p:ph type="sldNum" sz="quarter" idx="12"/>
          </p:nvPr>
        </p:nvSpPr>
        <p:spPr/>
        <p:txBody>
          <a:bodyPr/>
          <a:lstStyle/>
          <a:p>
            <a:pPr>
              <a:defRPr/>
            </a:pPr>
            <a:fld id="{ECED18E5-258F-43E9-96F3-31355A9A37A9}" type="slidenum">
              <a:rPr lang="en-US" smtClean="0"/>
              <a:pPr>
                <a:defRPr/>
              </a:pPr>
              <a:t>‹#›</a:t>
            </a:fld>
            <a:endParaRPr lang="en-US"/>
          </a:p>
        </p:txBody>
      </p:sp>
    </p:spTree>
    <p:extLst>
      <p:ext uri="{BB962C8B-B14F-4D97-AF65-F5344CB8AC3E}">
        <p14:creationId xmlns:p14="http://schemas.microsoft.com/office/powerpoint/2010/main" val="372066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20910-252D-4238-B772-63FBC647E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A4706-CC0B-4BBF-ACF8-EB9C10EDE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C7382-E369-4080-8BA2-ECC1C63850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B1A68049-82F9-4C0D-8FC9-F012EA816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UNCLASSIFIED/FOR OFFICIAL USE ONLY</a:t>
            </a:r>
          </a:p>
        </p:txBody>
      </p:sp>
      <p:sp>
        <p:nvSpPr>
          <p:cNvPr id="6" name="Slide Number Placeholder 5">
            <a:extLst>
              <a:ext uri="{FF2B5EF4-FFF2-40B4-BE49-F238E27FC236}">
                <a16:creationId xmlns:a16="http://schemas.microsoft.com/office/drawing/2014/main" id="{A17FCABD-FB03-480A-9688-1B2DC8B14B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22E0B2B-33D2-4E1A-813E-FACD8D95CB5B}" type="slidenum">
              <a:rPr lang="en-US" smtClean="0"/>
              <a:pPr>
                <a:defRPr/>
              </a:pPr>
              <a:t>‹#›</a:t>
            </a:fld>
            <a:endParaRPr lang="en-US"/>
          </a:p>
        </p:txBody>
      </p:sp>
    </p:spTree>
    <p:extLst>
      <p:ext uri="{BB962C8B-B14F-4D97-AF65-F5344CB8AC3E}">
        <p14:creationId xmlns:p14="http://schemas.microsoft.com/office/powerpoint/2010/main" val="222357745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680" r:id="rId18"/>
    <p:sldLayoutId id="2147483681" r:id="rId19"/>
    <p:sldLayoutId id="2147483683" r:id="rId20"/>
    <p:sldLayoutId id="2147483687" r:id="rId21"/>
    <p:sldLayoutId id="2147483688" r:id="rId22"/>
    <p:sldLayoutId id="2147483722" r:id="rId2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iki.ihe.net/index.php/MH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build.fhir.org/ig/HL7/US-Core/StructureDefinition-us-core-documentreference.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ihe.github.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wiki.ihe.net/index.php/Mobile_Cross-Enterprise_Document_Data_Element_Extraction" TargetMode="External"/><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0.pn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8.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hl7.org/fhir/us/ccda/history.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oehf.github.io/ipf-doc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34" Type="http://schemas.openxmlformats.org/officeDocument/2006/relationships/image" Target="../media/image3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34" Type="http://schemas.openxmlformats.org/officeDocument/2006/relationships/image" Target="../media/image3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2" Type="http://schemas.openxmlformats.org/officeDocument/2006/relationships/notesSlide" Target="../notesSlides/notesSlide4.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40.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C03947-13C6-4CFC-86EB-21B2A81DBE28}"/>
              </a:ext>
            </a:extLst>
          </p:cNvPr>
          <p:cNvSpPr>
            <a:spLocks noGrp="1"/>
          </p:cNvSpPr>
          <p:nvPr>
            <p:ph type="ctrTitle"/>
          </p:nvPr>
        </p:nvSpPr>
        <p:spPr/>
        <p:txBody>
          <a:bodyPr/>
          <a:lstStyle/>
          <a:p>
            <a:r>
              <a:rPr lang="en-US" dirty="0">
                <a:solidFill>
                  <a:srgbClr val="000000"/>
                </a:solidFill>
                <a:latin typeface="Arial" charset="0"/>
                <a:cs typeface="Arial" charset="0"/>
              </a:rPr>
              <a:t>Document Sharing </a:t>
            </a:r>
            <a:br>
              <a:rPr lang="en-US" dirty="0">
                <a:solidFill>
                  <a:srgbClr val="000000"/>
                </a:solidFill>
                <a:latin typeface="Arial" charset="0"/>
                <a:cs typeface="Arial" charset="0"/>
              </a:rPr>
            </a:br>
            <a:r>
              <a:rPr lang="en-US" dirty="0">
                <a:solidFill>
                  <a:srgbClr val="000000"/>
                </a:solidFill>
                <a:latin typeface="Arial" charset="0"/>
                <a:cs typeface="Arial" charset="0"/>
              </a:rPr>
              <a:t>on FHIR</a:t>
            </a:r>
            <a:endParaRPr lang="en-US" dirty="0"/>
          </a:p>
        </p:txBody>
      </p:sp>
      <p:sp>
        <p:nvSpPr>
          <p:cNvPr id="7" name="Subtitle 6">
            <a:extLst>
              <a:ext uri="{FF2B5EF4-FFF2-40B4-BE49-F238E27FC236}">
                <a16:creationId xmlns:a16="http://schemas.microsoft.com/office/drawing/2014/main" id="{2D31C23C-8E97-4EF4-B3EF-9BF2793DF8B1}"/>
              </a:ext>
            </a:extLst>
          </p:cNvPr>
          <p:cNvSpPr>
            <a:spLocks noGrp="1"/>
          </p:cNvSpPr>
          <p:nvPr>
            <p:ph type="subTitle" idx="1"/>
          </p:nvPr>
        </p:nvSpPr>
        <p:spPr/>
        <p:txBody>
          <a:bodyPr>
            <a:normAutofit lnSpcReduction="10000"/>
          </a:bodyPr>
          <a:lstStyle/>
          <a:p>
            <a:pPr defTabSz="806867" fontAlgn="base">
              <a:spcBef>
                <a:spcPct val="0"/>
              </a:spcBef>
              <a:spcAft>
                <a:spcPct val="0"/>
              </a:spcAft>
            </a:pPr>
            <a:endParaRPr lang="en-US" sz="3600" dirty="0">
              <a:solidFill>
                <a:srgbClr val="000000"/>
              </a:solidFill>
              <a:latin typeface="Arial" charset="0"/>
              <a:cs typeface="Arial" charset="0"/>
            </a:endParaRPr>
          </a:p>
          <a:p>
            <a:pPr defTabSz="806867" fontAlgn="base">
              <a:spcBef>
                <a:spcPct val="0"/>
              </a:spcBef>
              <a:spcAft>
                <a:spcPct val="0"/>
              </a:spcAft>
            </a:pPr>
            <a:r>
              <a:rPr lang="en-US" sz="3600" dirty="0">
                <a:solidFill>
                  <a:srgbClr val="000000"/>
                </a:solidFill>
                <a:latin typeface="Arial" charset="0"/>
                <a:cs typeface="Arial" charset="0"/>
              </a:rPr>
              <a:t>John Moehrke </a:t>
            </a:r>
          </a:p>
          <a:p>
            <a:pPr defTabSz="806867" fontAlgn="base">
              <a:spcBef>
                <a:spcPct val="0"/>
              </a:spcBef>
              <a:spcAft>
                <a:spcPct val="0"/>
              </a:spcAft>
            </a:pPr>
            <a:r>
              <a:rPr lang="en-US" dirty="0">
                <a:solidFill>
                  <a:srgbClr val="000000"/>
                </a:solidFill>
                <a:latin typeface="Arial" charset="0"/>
                <a:cs typeface="Arial" charset="0"/>
              </a:rPr>
              <a:t>&lt;JohnMoehrke@gmail.com&gt;</a:t>
            </a:r>
          </a:p>
          <a:p>
            <a:pPr defTabSz="806867" fontAlgn="base">
              <a:spcBef>
                <a:spcPct val="0"/>
              </a:spcBef>
              <a:spcAft>
                <a:spcPct val="0"/>
              </a:spcAft>
            </a:pPr>
            <a:r>
              <a:rPr lang="en-US" dirty="0">
                <a:solidFill>
                  <a:srgbClr val="000000"/>
                </a:solidFill>
                <a:latin typeface="Arial" charset="0"/>
                <a:cs typeface="Arial" charset="0"/>
              </a:rPr>
              <a:t>Co-Chair: IHE ITI Planning and Technical Committee</a:t>
            </a:r>
          </a:p>
          <a:p>
            <a:endParaRPr lang="en-US" dirty="0"/>
          </a:p>
        </p:txBody>
      </p:sp>
      <p:sp>
        <p:nvSpPr>
          <p:cNvPr id="8197" name="Rectangle 3"/>
          <p:cNvSpPr>
            <a:spLocks noChangeArrowheads="1"/>
          </p:cNvSpPr>
          <p:nvPr/>
        </p:nvSpPr>
        <p:spPr bwMode="auto">
          <a:xfrm>
            <a:off x="1822358" y="1991845"/>
            <a:ext cx="8508066" cy="1761103"/>
          </a:xfrm>
          <a:prstGeom prst="rect">
            <a:avLst/>
          </a:prstGeom>
          <a:noFill/>
          <a:ln w="9525">
            <a:noFill/>
            <a:miter lim="800000"/>
            <a:headEnd/>
            <a:tailEnd/>
          </a:ln>
        </p:spPr>
        <p:txBody>
          <a:bodyPr lIns="89896" tIns="44948" rIns="89896" bIns="44948">
            <a:spAutoFit/>
          </a:bodyPr>
          <a:lstStyle/>
          <a:p>
            <a:pPr algn="ctr" defTabSz="899320" fontAlgn="base">
              <a:spcBef>
                <a:spcPct val="0"/>
              </a:spcBef>
              <a:spcAft>
                <a:spcPct val="0"/>
              </a:spcAft>
            </a:pPr>
            <a:br>
              <a:rPr lang="en-US" sz="4324" dirty="0">
                <a:solidFill>
                  <a:srgbClr val="000000"/>
                </a:solidFill>
                <a:latin typeface="Arial" charset="0"/>
                <a:cs typeface="Arial" charset="0"/>
              </a:rPr>
            </a:br>
            <a:br>
              <a:rPr lang="en-US" sz="3265" dirty="0">
                <a:solidFill>
                  <a:srgbClr val="000000"/>
                </a:solidFill>
                <a:latin typeface="Arial" charset="0"/>
                <a:cs typeface="Arial" charset="0"/>
              </a:rPr>
            </a:br>
            <a:endParaRPr lang="en-US" sz="3265" dirty="0">
              <a:solidFill>
                <a:srgbClr val="000000"/>
              </a:solidFill>
              <a:latin typeface="Arial" charset="0"/>
              <a:cs typeface="Arial" charset="0"/>
            </a:endParaRPr>
          </a:p>
        </p:txBody>
      </p:sp>
      <p:grpSp>
        <p:nvGrpSpPr>
          <p:cNvPr id="13" name="Group 12">
            <a:extLst>
              <a:ext uri="{FF2B5EF4-FFF2-40B4-BE49-F238E27FC236}">
                <a16:creationId xmlns:a16="http://schemas.microsoft.com/office/drawing/2014/main" id="{FA4B7F75-9B5B-49D0-9110-46EFE3DB137C}"/>
              </a:ext>
            </a:extLst>
          </p:cNvPr>
          <p:cNvGrpSpPr>
            <a:grpSpLocks noChangeAspect="1"/>
          </p:cNvGrpSpPr>
          <p:nvPr/>
        </p:nvGrpSpPr>
        <p:grpSpPr>
          <a:xfrm>
            <a:off x="2793996" y="5389671"/>
            <a:ext cx="2468353" cy="775415"/>
            <a:chOff x="2314575" y="1733550"/>
            <a:chExt cx="7610475" cy="2390775"/>
          </a:xfrm>
        </p:grpSpPr>
        <p:sp>
          <p:nvSpPr>
            <p:cNvPr id="14" name="Rectangle 13">
              <a:extLst>
                <a:ext uri="{FF2B5EF4-FFF2-40B4-BE49-F238E27FC236}">
                  <a16:creationId xmlns:a16="http://schemas.microsoft.com/office/drawing/2014/main" id="{FB7C2CF6-A29D-4107-84CF-E861A1DEF556}"/>
                </a:ext>
              </a:extLst>
            </p:cNvPr>
            <p:cNvSpPr/>
            <p:nvPr/>
          </p:nvSpPr>
          <p:spPr>
            <a:xfrm>
              <a:off x="2314575" y="1733550"/>
              <a:ext cx="7610475" cy="239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06867" fontAlgn="base">
                <a:spcBef>
                  <a:spcPct val="0"/>
                </a:spcBef>
                <a:spcAft>
                  <a:spcPct val="0"/>
                </a:spcAft>
              </a:pPr>
              <a:endParaRPr lang="en-US" sz="1191">
                <a:solidFill>
                  <a:srgbClr val="FFFFFF"/>
                </a:solidFill>
                <a:latin typeface="Arial"/>
                <a:cs typeface="Arial"/>
              </a:endParaRPr>
            </a:p>
          </p:txBody>
        </p:sp>
        <p:pic>
          <p:nvPicPr>
            <p:cNvPr id="15" name="Picture 6" descr="Afbeeldingsresultaat voor ihe logo">
              <a:extLst>
                <a:ext uri="{FF2B5EF4-FFF2-40B4-BE49-F238E27FC236}">
                  <a16:creationId xmlns:a16="http://schemas.microsoft.com/office/drawing/2014/main" id="{77EEC4F6-E313-4E49-BD39-028324DAF30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514600" y="1948913"/>
              <a:ext cx="7162800" cy="1946812"/>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14" descr="https://www.hl7.org/fhir/assets/images/fhir-logo-www.png">
            <a:extLst>
              <a:ext uri="{FF2B5EF4-FFF2-40B4-BE49-F238E27FC236}">
                <a16:creationId xmlns:a16="http://schemas.microsoft.com/office/drawing/2014/main" id="{583DE4AC-A5AF-426A-9A70-9203C6DA9A9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929653" y="5257800"/>
            <a:ext cx="1931914" cy="827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4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DF70-EBEB-4A51-A00A-2EA9ED42AFEF}"/>
              </a:ext>
            </a:extLst>
          </p:cNvPr>
          <p:cNvSpPr>
            <a:spLocks noGrp="1"/>
          </p:cNvSpPr>
          <p:nvPr>
            <p:ph type="title"/>
          </p:nvPr>
        </p:nvSpPr>
        <p:spPr>
          <a:xfrm>
            <a:off x="215462" y="258872"/>
            <a:ext cx="3316014" cy="4786093"/>
          </a:xfrm>
        </p:spPr>
        <p:txBody>
          <a:bodyPr/>
          <a:lstStyle/>
          <a:p>
            <a:r>
              <a:rPr lang="en-US" dirty="0"/>
              <a:t>Metadata – enables discovery</a:t>
            </a:r>
          </a:p>
        </p:txBody>
      </p:sp>
      <p:pic>
        <p:nvPicPr>
          <p:cNvPr id="5" name="Content Placeholder 4" descr="A close up of a logo&#10;&#10;Description generated with high confidence">
            <a:extLst>
              <a:ext uri="{FF2B5EF4-FFF2-40B4-BE49-F238E27FC236}">
                <a16:creationId xmlns:a16="http://schemas.microsoft.com/office/drawing/2014/main" id="{9A3A6BFB-E06C-4B97-A73B-B3D2808BC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9832" y="118464"/>
            <a:ext cx="8725837" cy="6657212"/>
          </a:xfrm>
        </p:spPr>
      </p:pic>
    </p:spTree>
    <p:extLst>
      <p:ext uri="{BB962C8B-B14F-4D97-AF65-F5344CB8AC3E}">
        <p14:creationId xmlns:p14="http://schemas.microsoft.com/office/powerpoint/2010/main" val="1334517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C11A-E655-4AA9-915B-FE4941A2065C}"/>
              </a:ext>
            </a:extLst>
          </p:cNvPr>
          <p:cNvSpPr>
            <a:spLocks noGrp="1"/>
          </p:cNvSpPr>
          <p:nvPr>
            <p:ph type="title"/>
          </p:nvPr>
        </p:nvSpPr>
        <p:spPr/>
        <p:txBody>
          <a:bodyPr/>
          <a:lstStyle/>
          <a:p>
            <a:r>
              <a:rPr lang="en-US" dirty="0"/>
              <a:t>Various Formats and Encodings</a:t>
            </a:r>
          </a:p>
        </p:txBody>
      </p:sp>
      <p:sp>
        <p:nvSpPr>
          <p:cNvPr id="3" name="Content Placeholder 2">
            <a:extLst>
              <a:ext uri="{FF2B5EF4-FFF2-40B4-BE49-F238E27FC236}">
                <a16:creationId xmlns:a16="http://schemas.microsoft.com/office/drawing/2014/main" id="{47237E7A-A364-44BE-BFF0-6226151CB30C}"/>
              </a:ext>
            </a:extLst>
          </p:cNvPr>
          <p:cNvSpPr>
            <a:spLocks noGrp="1"/>
          </p:cNvSpPr>
          <p:nvPr>
            <p:ph idx="1"/>
          </p:nvPr>
        </p:nvSpPr>
        <p:spPr>
          <a:xfrm>
            <a:off x="609600" y="1600201"/>
            <a:ext cx="5486400" cy="4525963"/>
          </a:xfrm>
        </p:spPr>
        <p:txBody>
          <a:bodyPr>
            <a:normAutofit/>
          </a:bodyPr>
          <a:lstStyle/>
          <a:p>
            <a:r>
              <a:rPr lang="en-US" dirty="0"/>
              <a:t>XDS/XCA are content agnostic</a:t>
            </a:r>
          </a:p>
          <a:p>
            <a:r>
              <a:rPr lang="en-US" dirty="0"/>
              <a:t>Metadata enable discovery</a:t>
            </a:r>
          </a:p>
          <a:p>
            <a:r>
              <a:rPr lang="en-US" dirty="0"/>
              <a:t>CDA, C-CDA, C32, </a:t>
            </a:r>
            <a:r>
              <a:rPr lang="en-US" dirty="0" err="1"/>
              <a:t>etc</a:t>
            </a:r>
            <a:endParaRPr lang="en-US" dirty="0"/>
          </a:p>
          <a:p>
            <a:r>
              <a:rPr lang="en-US" dirty="0"/>
              <a:t>FHIR Documents</a:t>
            </a:r>
          </a:p>
          <a:p>
            <a:r>
              <a:rPr lang="en-US" dirty="0"/>
              <a:t>DICOM Documents</a:t>
            </a:r>
          </a:p>
          <a:p>
            <a:r>
              <a:rPr lang="en-US" dirty="0"/>
              <a:t>PDF/Text</a:t>
            </a:r>
          </a:p>
          <a:p>
            <a:r>
              <a:rPr lang="en-US" dirty="0"/>
              <a:t>Graphics (JPEG, MPEG, TIFF…)</a:t>
            </a:r>
          </a:p>
          <a:p>
            <a:r>
              <a:rPr lang="en-US" dirty="0"/>
              <a:t>Special (On-Demand, Delayed)</a:t>
            </a:r>
          </a:p>
        </p:txBody>
      </p:sp>
      <p:grpSp>
        <p:nvGrpSpPr>
          <p:cNvPr id="4" name="Group 3">
            <a:extLst>
              <a:ext uri="{FF2B5EF4-FFF2-40B4-BE49-F238E27FC236}">
                <a16:creationId xmlns:a16="http://schemas.microsoft.com/office/drawing/2014/main" id="{5DA52B70-8C73-4611-A190-91859AFCE87B}"/>
              </a:ext>
            </a:extLst>
          </p:cNvPr>
          <p:cNvGrpSpPr/>
          <p:nvPr/>
        </p:nvGrpSpPr>
        <p:grpSpPr>
          <a:xfrm>
            <a:off x="5768659" y="2324722"/>
            <a:ext cx="5574754" cy="3449050"/>
            <a:chOff x="1969169" y="1331495"/>
            <a:chExt cx="5574754" cy="3449050"/>
          </a:xfrm>
        </p:grpSpPr>
        <p:sp>
          <p:nvSpPr>
            <p:cNvPr id="5" name="Cylinder 4">
              <a:extLst>
                <a:ext uri="{FF2B5EF4-FFF2-40B4-BE49-F238E27FC236}">
                  <a16:creationId xmlns:a16="http://schemas.microsoft.com/office/drawing/2014/main" id="{5613FF2C-B867-49B5-B615-099FC902CF05}"/>
                </a:ext>
              </a:extLst>
            </p:cNvPr>
            <p:cNvSpPr/>
            <p:nvPr/>
          </p:nvSpPr>
          <p:spPr>
            <a:xfrm>
              <a:off x="2318084" y="1331495"/>
              <a:ext cx="1475874" cy="75397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EMR</a:t>
              </a:r>
            </a:p>
          </p:txBody>
        </p:sp>
        <p:sp>
          <p:nvSpPr>
            <p:cNvPr id="6" name="Flowchart: Document 5">
              <a:extLst>
                <a:ext uri="{FF2B5EF4-FFF2-40B4-BE49-F238E27FC236}">
                  <a16:creationId xmlns:a16="http://schemas.microsoft.com/office/drawing/2014/main" id="{02B14EA6-7E1C-4EEE-9297-EAE77926BDD3}"/>
                </a:ext>
              </a:extLst>
            </p:cNvPr>
            <p:cNvSpPr/>
            <p:nvPr/>
          </p:nvSpPr>
          <p:spPr>
            <a:xfrm>
              <a:off x="1969169" y="2991851"/>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CCDA</a:t>
              </a:r>
            </a:p>
            <a:p>
              <a:pPr algn="ctr"/>
              <a:r>
                <a:rPr lang="en-US" dirty="0"/>
                <a:t>2.1</a:t>
              </a:r>
            </a:p>
          </p:txBody>
        </p:sp>
        <p:sp>
          <p:nvSpPr>
            <p:cNvPr id="7" name="Flowchart: Document 6">
              <a:extLst>
                <a:ext uri="{FF2B5EF4-FFF2-40B4-BE49-F238E27FC236}">
                  <a16:creationId xmlns:a16="http://schemas.microsoft.com/office/drawing/2014/main" id="{3E962CED-554C-4D55-AF3D-1E1C6CD74D0A}"/>
                </a:ext>
              </a:extLst>
            </p:cNvPr>
            <p:cNvSpPr/>
            <p:nvPr/>
          </p:nvSpPr>
          <p:spPr>
            <a:xfrm>
              <a:off x="3045995" y="3705724"/>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CCDA</a:t>
              </a:r>
            </a:p>
            <a:p>
              <a:pPr algn="ctr"/>
              <a:r>
                <a:rPr lang="en-US" dirty="0"/>
                <a:t>1.1</a:t>
              </a:r>
            </a:p>
          </p:txBody>
        </p:sp>
        <p:sp>
          <p:nvSpPr>
            <p:cNvPr id="8" name="Flowchart: Document 7">
              <a:extLst>
                <a:ext uri="{FF2B5EF4-FFF2-40B4-BE49-F238E27FC236}">
                  <a16:creationId xmlns:a16="http://schemas.microsoft.com/office/drawing/2014/main" id="{4AE15726-B0C9-4399-9A32-BDB3AD906700}"/>
                </a:ext>
              </a:extLst>
            </p:cNvPr>
            <p:cNvSpPr/>
            <p:nvPr/>
          </p:nvSpPr>
          <p:spPr>
            <a:xfrm>
              <a:off x="4253225" y="3705722"/>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C32</a:t>
              </a:r>
            </a:p>
            <a:p>
              <a:pPr algn="ctr"/>
              <a:endParaRPr lang="en-US" dirty="0"/>
            </a:p>
          </p:txBody>
        </p:sp>
        <p:sp>
          <p:nvSpPr>
            <p:cNvPr id="9" name="Flowchart: Document 8">
              <a:extLst>
                <a:ext uri="{FF2B5EF4-FFF2-40B4-BE49-F238E27FC236}">
                  <a16:creationId xmlns:a16="http://schemas.microsoft.com/office/drawing/2014/main" id="{CF16B176-BAA4-4363-81E1-345A2B0FBA28}"/>
                </a:ext>
              </a:extLst>
            </p:cNvPr>
            <p:cNvSpPr/>
            <p:nvPr/>
          </p:nvSpPr>
          <p:spPr>
            <a:xfrm>
              <a:off x="5402180" y="3705723"/>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PDF</a:t>
              </a:r>
            </a:p>
            <a:p>
              <a:pPr algn="ctr"/>
              <a:endParaRPr lang="en-US" dirty="0"/>
            </a:p>
          </p:txBody>
        </p:sp>
        <p:cxnSp>
          <p:nvCxnSpPr>
            <p:cNvPr id="10" name="Straight Arrow Connector 9">
              <a:extLst>
                <a:ext uri="{FF2B5EF4-FFF2-40B4-BE49-F238E27FC236}">
                  <a16:creationId xmlns:a16="http://schemas.microsoft.com/office/drawing/2014/main" id="{1216587D-5155-4607-8D35-76AF7720CDE7}"/>
                </a:ext>
              </a:extLst>
            </p:cNvPr>
            <p:cNvCxnSpPr>
              <a:stCxn id="5" idx="3"/>
              <a:endCxn id="6" idx="0"/>
            </p:cNvCxnSpPr>
            <p:nvPr/>
          </p:nvCxnSpPr>
          <p:spPr>
            <a:xfrm flipH="1">
              <a:off x="2426369" y="2085474"/>
              <a:ext cx="629652" cy="90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429B85A-FD63-4763-ABDD-F60FE3A415DA}"/>
                </a:ext>
              </a:extLst>
            </p:cNvPr>
            <p:cNvCxnSpPr>
              <a:cxnSpLocks/>
              <a:endCxn id="7" idx="0"/>
            </p:cNvCxnSpPr>
            <p:nvPr/>
          </p:nvCxnSpPr>
          <p:spPr>
            <a:xfrm>
              <a:off x="2883569" y="3168314"/>
              <a:ext cx="619626" cy="53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7A2B13C-541B-439B-87F6-67D2D46570EA}"/>
                </a:ext>
              </a:extLst>
            </p:cNvPr>
            <p:cNvCxnSpPr>
              <a:endCxn id="8" idx="0"/>
            </p:cNvCxnSpPr>
            <p:nvPr/>
          </p:nvCxnSpPr>
          <p:spPr>
            <a:xfrm>
              <a:off x="3013972" y="3168311"/>
              <a:ext cx="1696453" cy="53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F5BF407-46B0-4A57-BDDA-AAD8FED60CF2}"/>
                </a:ext>
              </a:extLst>
            </p:cNvPr>
            <p:cNvCxnSpPr>
              <a:cxnSpLocks/>
              <a:endCxn id="9" idx="0"/>
            </p:cNvCxnSpPr>
            <p:nvPr/>
          </p:nvCxnSpPr>
          <p:spPr>
            <a:xfrm>
              <a:off x="2883569" y="3168314"/>
              <a:ext cx="2975811" cy="537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1D57D16F-D1EA-4B3E-A371-D7DBB8089350}"/>
                </a:ext>
              </a:extLst>
            </p:cNvPr>
            <p:cNvSpPr/>
            <p:nvPr/>
          </p:nvSpPr>
          <p:spPr>
            <a:xfrm>
              <a:off x="6629523" y="3705722"/>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FHIR</a:t>
              </a:r>
            </a:p>
            <a:p>
              <a:pPr algn="ctr"/>
              <a:endParaRPr lang="en-US" dirty="0"/>
            </a:p>
          </p:txBody>
        </p:sp>
        <p:cxnSp>
          <p:nvCxnSpPr>
            <p:cNvPr id="15" name="Straight Arrow Connector 14">
              <a:extLst>
                <a:ext uri="{FF2B5EF4-FFF2-40B4-BE49-F238E27FC236}">
                  <a16:creationId xmlns:a16="http://schemas.microsoft.com/office/drawing/2014/main" id="{10FAAE6C-92F6-41EB-860D-11C92786030C}"/>
                </a:ext>
              </a:extLst>
            </p:cNvPr>
            <p:cNvCxnSpPr>
              <a:cxnSpLocks/>
              <a:endCxn id="14" idx="0"/>
            </p:cNvCxnSpPr>
            <p:nvPr/>
          </p:nvCxnSpPr>
          <p:spPr>
            <a:xfrm>
              <a:off x="2883569" y="3152277"/>
              <a:ext cx="4203154" cy="553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0790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146CAC-0783-42EF-9C9D-1C686830D718}"/>
              </a:ext>
            </a:extLst>
          </p:cNvPr>
          <p:cNvSpPr>
            <a:spLocks noGrp="1"/>
          </p:cNvSpPr>
          <p:nvPr>
            <p:ph type="title"/>
          </p:nvPr>
        </p:nvSpPr>
        <p:spPr/>
        <p:txBody>
          <a:bodyPr/>
          <a:lstStyle/>
          <a:p>
            <a:r>
              <a:rPr lang="en-US" dirty="0"/>
              <a:t>FHIR access to Document Sharing</a:t>
            </a:r>
          </a:p>
        </p:txBody>
      </p:sp>
      <p:sp>
        <p:nvSpPr>
          <p:cNvPr id="5" name="Text Placeholder 4">
            <a:extLst>
              <a:ext uri="{FF2B5EF4-FFF2-40B4-BE49-F238E27FC236}">
                <a16:creationId xmlns:a16="http://schemas.microsoft.com/office/drawing/2014/main" id="{537D556B-8519-4594-BC9F-C0636E88B213}"/>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95148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3E47-9A64-47A9-9BF5-3B75E6E12444}"/>
              </a:ext>
            </a:extLst>
          </p:cNvPr>
          <p:cNvSpPr>
            <a:spLocks noGrp="1"/>
          </p:cNvSpPr>
          <p:nvPr>
            <p:ph type="title"/>
          </p:nvPr>
        </p:nvSpPr>
        <p:spPr/>
        <p:txBody>
          <a:bodyPr/>
          <a:lstStyle/>
          <a:p>
            <a:r>
              <a:rPr lang="en-US" dirty="0"/>
              <a:t>Mobile access to Health Documents (MHD)</a:t>
            </a:r>
          </a:p>
        </p:txBody>
      </p:sp>
      <p:sp>
        <p:nvSpPr>
          <p:cNvPr id="3" name="Content Placeholder 2">
            <a:extLst>
              <a:ext uri="{FF2B5EF4-FFF2-40B4-BE49-F238E27FC236}">
                <a16:creationId xmlns:a16="http://schemas.microsoft.com/office/drawing/2014/main" id="{45148E0B-B2BB-44D6-8619-918C2D1F3FED}"/>
              </a:ext>
            </a:extLst>
          </p:cNvPr>
          <p:cNvSpPr>
            <a:spLocks noGrp="1"/>
          </p:cNvSpPr>
          <p:nvPr>
            <p:ph idx="1"/>
          </p:nvPr>
        </p:nvSpPr>
        <p:spPr/>
        <p:txBody>
          <a:bodyPr>
            <a:normAutofit lnSpcReduction="10000"/>
          </a:bodyPr>
          <a:lstStyle/>
          <a:p>
            <a:pPr marL="0" indent="0">
              <a:buNone/>
            </a:pPr>
            <a:r>
              <a:rPr lang="en-US" sz="2400" dirty="0"/>
              <a:t>Provide FHIR based methods of publishing and accessing Document Sharing</a:t>
            </a:r>
          </a:p>
          <a:p>
            <a:r>
              <a:rPr lang="en-US" sz="2400" dirty="0"/>
              <a:t>Enable publication of Documents by Apps</a:t>
            </a:r>
          </a:p>
          <a:p>
            <a:r>
              <a:rPr lang="en-US" sz="2400" dirty="0"/>
              <a:t>Enable Discovery of available documents by Apps</a:t>
            </a:r>
          </a:p>
          <a:p>
            <a:r>
              <a:rPr lang="en-US" sz="2400" dirty="0"/>
              <a:t>Retrieval of the Document content</a:t>
            </a:r>
          </a:p>
          <a:p>
            <a:r>
              <a:rPr lang="en-US" sz="2400" dirty="0"/>
              <a:t>XDS on FHIR</a:t>
            </a:r>
          </a:p>
          <a:p>
            <a:endParaRPr lang="en-US" sz="2400" dirty="0"/>
          </a:p>
          <a:p>
            <a:r>
              <a:rPr lang="en-US" sz="2400" dirty="0"/>
              <a:t>Details </a:t>
            </a:r>
            <a:r>
              <a:rPr lang="en-US" sz="2400" dirty="0">
                <a:hlinkClick r:id="rId3"/>
              </a:rPr>
              <a:t>https://wiki.ihe.net/index.php/MHD</a:t>
            </a:r>
            <a:r>
              <a:rPr lang="en-US" sz="2400" dirty="0"/>
              <a:t> </a:t>
            </a:r>
          </a:p>
          <a:p>
            <a:endParaRPr lang="en-US" sz="2400" dirty="0"/>
          </a:p>
          <a:p>
            <a:r>
              <a:rPr lang="en-US" sz="2400" dirty="0"/>
              <a:t>Superset alignment with US Core – DocumentReference</a:t>
            </a:r>
          </a:p>
          <a:p>
            <a:pPr lvl="1"/>
            <a:r>
              <a:rPr lang="en-US" sz="1800" dirty="0">
                <a:hlinkClick r:id="rId4"/>
              </a:rPr>
              <a:t>http://build.fhir.org/ig/HL7/US-Core/StructureDefinition-us-core-documentreference.html</a:t>
            </a:r>
            <a:r>
              <a:rPr lang="en-US" sz="1800" dirty="0"/>
              <a:t> </a:t>
            </a:r>
          </a:p>
          <a:p>
            <a:pPr lvl="1"/>
            <a:r>
              <a:rPr lang="en-US" sz="1800" dirty="0"/>
              <a:t>All these requirements are consistent with MHD, they are a subset of MHD requirements</a:t>
            </a:r>
          </a:p>
        </p:txBody>
      </p:sp>
    </p:spTree>
    <p:extLst>
      <p:ext uri="{BB962C8B-B14F-4D97-AF65-F5344CB8AC3E}">
        <p14:creationId xmlns:p14="http://schemas.microsoft.com/office/powerpoint/2010/main" val="174311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rot="16200000">
            <a:off x="7245536" y="3391021"/>
            <a:ext cx="3646906" cy="221908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endParaRPr lang="en-US" dirty="0">
              <a:solidFill>
                <a:srgbClr val="000000"/>
              </a:solidFill>
              <a:latin typeface="Arial"/>
            </a:endParaRPr>
          </a:p>
        </p:txBody>
      </p:sp>
      <p:sp>
        <p:nvSpPr>
          <p:cNvPr id="24" name="Oval 23"/>
          <p:cNvSpPr/>
          <p:nvPr/>
        </p:nvSpPr>
        <p:spPr>
          <a:xfrm rot="16200000">
            <a:off x="924628" y="3914896"/>
            <a:ext cx="3646906" cy="221908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endParaRPr lang="en-US" dirty="0">
              <a:solidFill>
                <a:srgbClr val="000000"/>
              </a:solidFill>
              <a:latin typeface="Arial"/>
            </a:endParaRPr>
          </a:p>
        </p:txBody>
      </p:sp>
      <p:sp>
        <p:nvSpPr>
          <p:cNvPr id="22" name="Rectangle 41"/>
          <p:cNvSpPr>
            <a:spLocks noChangeArrowheads="1"/>
          </p:cNvSpPr>
          <p:nvPr/>
        </p:nvSpPr>
        <p:spPr bwMode="auto">
          <a:xfrm>
            <a:off x="7406876" y="2725740"/>
            <a:ext cx="1104900"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XDS Document Consumer</a:t>
            </a:r>
            <a:endParaRPr lang="en-GB">
              <a:solidFill>
                <a:srgbClr val="000000"/>
              </a:solidFill>
              <a:latin typeface="Arial" pitchFamily="34" charset="0"/>
              <a:cs typeface="Arial" pitchFamily="34" charset="0"/>
            </a:endParaRPr>
          </a:p>
        </p:txBody>
      </p:sp>
      <p:sp>
        <p:nvSpPr>
          <p:cNvPr id="27" name="Rectangle 36"/>
          <p:cNvSpPr>
            <a:spLocks noChangeArrowheads="1"/>
          </p:cNvSpPr>
          <p:nvPr/>
        </p:nvSpPr>
        <p:spPr bwMode="auto">
          <a:xfrm>
            <a:off x="4972050" y="1693866"/>
            <a:ext cx="1371600" cy="7620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CC99FF"/>
                </a:solidFill>
              </a14:hiddenFill>
            </a:ext>
          </a:extLst>
        </p:spPr>
        <p:txBody>
          <a:bodyPr vert="horz" wrap="square" lIns="91440" tIns="45720" rIns="91440" bIns="45720" numCol="1" anchor="t" anchorCtr="0" compatLnSpc="1">
            <a:prstTxWarp prst="textNoShape">
              <a:avLst/>
            </a:prstTxWarp>
          </a:bodyPr>
          <a:lstStyle/>
          <a:p>
            <a:pPr algn="ctr"/>
            <a:r>
              <a:rPr lang="en-US" sz="1400" b="1" dirty="0">
                <a:solidFill>
                  <a:srgbClr val="000000"/>
                </a:solidFill>
                <a:latin typeface="Arial" pitchFamily="34" charset="0"/>
                <a:cs typeface="Arial" pitchFamily="34" charset="0"/>
              </a:rPr>
              <a:t>Patient Identity Source</a:t>
            </a:r>
          </a:p>
        </p:txBody>
      </p:sp>
      <p:sp>
        <p:nvSpPr>
          <p:cNvPr id="30" name="Rectangle 33"/>
          <p:cNvSpPr>
            <a:spLocks noChangeArrowheads="1"/>
          </p:cNvSpPr>
          <p:nvPr/>
        </p:nvSpPr>
        <p:spPr bwMode="auto">
          <a:xfrm>
            <a:off x="4918869" y="2849565"/>
            <a:ext cx="1476375"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Registry</a:t>
            </a:r>
            <a:endParaRPr lang="en-GB" dirty="0">
              <a:solidFill>
                <a:srgbClr val="000000"/>
              </a:solidFill>
              <a:latin typeface="Arial" pitchFamily="34" charset="0"/>
              <a:cs typeface="Arial" pitchFamily="34" charset="0"/>
            </a:endParaRPr>
          </a:p>
        </p:txBody>
      </p:sp>
      <p:sp>
        <p:nvSpPr>
          <p:cNvPr id="31" name="Rectangle 32"/>
          <p:cNvSpPr>
            <a:spLocks noChangeArrowheads="1"/>
          </p:cNvSpPr>
          <p:nvPr/>
        </p:nvSpPr>
        <p:spPr bwMode="auto">
          <a:xfrm>
            <a:off x="4914900" y="3824290"/>
            <a:ext cx="1485900"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Repository</a:t>
            </a:r>
            <a:endParaRPr lang="en-GB" dirty="0">
              <a:solidFill>
                <a:srgbClr val="000000"/>
              </a:solidFill>
              <a:latin typeface="Arial" pitchFamily="34" charset="0"/>
              <a:cs typeface="Arial" pitchFamily="34" charset="0"/>
            </a:endParaRPr>
          </a:p>
        </p:txBody>
      </p:sp>
      <p:grpSp>
        <p:nvGrpSpPr>
          <p:cNvPr id="34" name="Group 27"/>
          <p:cNvGrpSpPr>
            <a:grpSpLocks/>
          </p:cNvGrpSpPr>
          <p:nvPr/>
        </p:nvGrpSpPr>
        <p:grpSpPr bwMode="auto">
          <a:xfrm>
            <a:off x="2181226" y="3719515"/>
            <a:ext cx="2181225" cy="781050"/>
            <a:chOff x="5370" y="9825"/>
            <a:chExt cx="3435" cy="1230"/>
          </a:xfrm>
        </p:grpSpPr>
        <p:sp>
          <p:nvSpPr>
            <p:cNvPr id="35" name="Rectangle 29"/>
            <p:cNvSpPr>
              <a:spLocks noChangeArrowheads="1"/>
            </p:cNvSpPr>
            <p:nvPr/>
          </p:nvSpPr>
          <p:spPr bwMode="auto">
            <a:xfrm>
              <a:off x="7095" y="9825"/>
              <a:ext cx="1710" cy="123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Source</a:t>
              </a:r>
              <a:endParaRPr lang="en-GB" dirty="0">
                <a:solidFill>
                  <a:srgbClr val="000000"/>
                </a:solidFill>
                <a:latin typeface="Arial" pitchFamily="34" charset="0"/>
                <a:cs typeface="Arial" pitchFamily="34" charset="0"/>
              </a:endParaRPr>
            </a:p>
          </p:txBody>
        </p:sp>
        <p:sp>
          <p:nvSpPr>
            <p:cNvPr id="36" name="Rectangle 28"/>
            <p:cNvSpPr>
              <a:spLocks noChangeArrowheads="1"/>
            </p:cNvSpPr>
            <p:nvPr/>
          </p:nvSpPr>
          <p:spPr bwMode="auto">
            <a:xfrm>
              <a:off x="5370" y="9825"/>
              <a:ext cx="1725" cy="123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MHD Document Recipient</a:t>
              </a:r>
              <a:endParaRPr lang="en-GB">
                <a:solidFill>
                  <a:srgbClr val="000000"/>
                </a:solidFill>
                <a:latin typeface="Arial" pitchFamily="34" charset="0"/>
                <a:cs typeface="Arial" pitchFamily="34" charset="0"/>
              </a:endParaRPr>
            </a:p>
          </p:txBody>
        </p:sp>
      </p:grpSp>
      <p:sp>
        <p:nvSpPr>
          <p:cNvPr id="37" name="Rectangle 26"/>
          <p:cNvSpPr>
            <a:spLocks noChangeArrowheads="1"/>
          </p:cNvSpPr>
          <p:nvPr/>
        </p:nvSpPr>
        <p:spPr bwMode="auto">
          <a:xfrm>
            <a:off x="8511777" y="2725740"/>
            <a:ext cx="1114425"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MHD Document Responder</a:t>
            </a:r>
            <a:endParaRPr lang="en-GB">
              <a:solidFill>
                <a:srgbClr val="000000"/>
              </a:solidFill>
              <a:latin typeface="Arial" pitchFamily="34" charset="0"/>
              <a:cs typeface="Arial" pitchFamily="34" charset="0"/>
            </a:endParaRPr>
          </a:p>
        </p:txBody>
      </p:sp>
      <p:sp>
        <p:nvSpPr>
          <p:cNvPr id="38" name="Rectangle 42"/>
          <p:cNvSpPr>
            <a:spLocks noChangeArrowheads="1"/>
          </p:cNvSpPr>
          <p:nvPr/>
        </p:nvSpPr>
        <p:spPr bwMode="auto">
          <a:xfrm>
            <a:off x="6498180" y="177229"/>
            <a:ext cx="39300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r"/>
            <a:r>
              <a:rPr lang="en-US" sz="3200" b="1" dirty="0">
                <a:solidFill>
                  <a:srgbClr val="FFFFFF"/>
                </a:solidFill>
                <a:latin typeface="Arial"/>
              </a:rPr>
              <a:t>MHD as API to XDS</a:t>
            </a:r>
          </a:p>
        </p:txBody>
      </p:sp>
      <p:sp>
        <p:nvSpPr>
          <p:cNvPr id="39" name="Rectangle 50"/>
          <p:cNvSpPr>
            <a:spLocks noChangeArrowheads="1"/>
          </p:cNvSpPr>
          <p:nvPr/>
        </p:nvSpPr>
        <p:spPr bwMode="auto">
          <a:xfrm>
            <a:off x="1524001" y="150919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latin typeface="Arial" pitchFamily="34" charset="0"/>
              <a:cs typeface="Arial" pitchFamily="34" charset="0"/>
            </a:endParaRPr>
          </a:p>
        </p:txBody>
      </p:sp>
      <p:cxnSp>
        <p:nvCxnSpPr>
          <p:cNvPr id="41" name="Straight Arrow Connector 40"/>
          <p:cNvCxnSpPr>
            <a:stCxn id="31" idx="0"/>
            <a:endCxn id="30" idx="2"/>
          </p:cNvCxnSpPr>
          <p:nvPr/>
        </p:nvCxnSpPr>
        <p:spPr>
          <a:xfrm flipH="1" flipV="1">
            <a:off x="5657056" y="3421066"/>
            <a:ext cx="794" cy="403225"/>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31" idx="3"/>
            <a:endCxn id="22" idx="2"/>
          </p:cNvCxnSpPr>
          <p:nvPr/>
        </p:nvCxnSpPr>
        <p:spPr>
          <a:xfrm flipV="1">
            <a:off x="6400800" y="3544890"/>
            <a:ext cx="1558526" cy="565150"/>
          </a:xfrm>
          <a:prstGeom prst="bentConnector2">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1" idx="1"/>
            <a:endCxn id="35" idx="3"/>
          </p:cNvCxnSpPr>
          <p:nvPr/>
        </p:nvCxnSpPr>
        <p:spPr>
          <a:xfrm flipH="1">
            <a:off x="4362450" y="4110040"/>
            <a:ext cx="552450"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0" idx="3"/>
            <a:endCxn id="22" idx="1"/>
          </p:cNvCxnSpPr>
          <p:nvPr/>
        </p:nvCxnSpPr>
        <p:spPr>
          <a:xfrm>
            <a:off x="6395244" y="3135315"/>
            <a:ext cx="1011633"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0" idx="0"/>
            <a:endCxn id="27" idx="2"/>
          </p:cNvCxnSpPr>
          <p:nvPr/>
        </p:nvCxnSpPr>
        <p:spPr>
          <a:xfrm flipV="1">
            <a:off x="5657056" y="2455867"/>
            <a:ext cx="794" cy="393699"/>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3" idx="0"/>
            <a:endCxn id="36" idx="2"/>
          </p:cNvCxnSpPr>
          <p:nvPr/>
        </p:nvCxnSpPr>
        <p:spPr>
          <a:xfrm flipV="1">
            <a:off x="2728913" y="4500565"/>
            <a:ext cx="0" cy="6667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68" name="Picture 48" descr="Via Tablet PC MS010 RT16 w IM"/>
          <p:cNvPicPr>
            <a:picLocks noChangeAspect="1" noChangeArrowheads="1"/>
          </p:cNvPicPr>
          <p:nvPr/>
        </p:nvPicPr>
        <p:blipFill>
          <a:blip r:embed="rId3">
            <a:lum contrast="-44000"/>
            <a:extLst>
              <a:ext uri="{28A0092B-C50C-407E-A947-70E740481C1C}">
                <a14:useLocalDpi xmlns:a14="http://schemas.microsoft.com/office/drawing/2010/main" val="0"/>
              </a:ext>
            </a:extLst>
          </a:blip>
          <a:srcRect/>
          <a:stretch>
            <a:fillRect/>
          </a:stretch>
        </p:blipFill>
        <p:spPr bwMode="auto">
          <a:xfrm>
            <a:off x="3276601" y="5029200"/>
            <a:ext cx="1162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48" descr="Via Tablet PC MS010 RT16 w IM"/>
          <p:cNvPicPr>
            <a:picLocks noChangeAspect="1" noChangeArrowheads="1"/>
          </p:cNvPicPr>
          <p:nvPr/>
        </p:nvPicPr>
        <p:blipFill>
          <a:blip r:embed="rId3">
            <a:lum contrast="-44000"/>
            <a:extLst>
              <a:ext uri="{28A0092B-C50C-407E-A947-70E740481C1C}">
                <a14:useLocalDpi xmlns:a14="http://schemas.microsoft.com/office/drawing/2010/main" val="0"/>
              </a:ext>
            </a:extLst>
          </a:blip>
          <a:srcRect/>
          <a:stretch>
            <a:fillRect/>
          </a:stretch>
        </p:blipFill>
        <p:spPr bwMode="auto">
          <a:xfrm>
            <a:off x="7349726" y="5024440"/>
            <a:ext cx="1162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2"/>
          <p:cNvSpPr>
            <a:spLocks noChangeArrowheads="1"/>
          </p:cNvSpPr>
          <p:nvPr/>
        </p:nvSpPr>
        <p:spPr bwMode="auto">
          <a:xfrm>
            <a:off x="2181225" y="5167314"/>
            <a:ext cx="1095376" cy="7143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MHD Document Source</a:t>
            </a:r>
            <a:endParaRPr lang="en-GB" dirty="0">
              <a:solidFill>
                <a:srgbClr val="000000"/>
              </a:solidFill>
              <a:latin typeface="Arial" pitchFamily="34" charset="0"/>
              <a:cs typeface="Arial" pitchFamily="34" charset="0"/>
            </a:endParaRPr>
          </a:p>
        </p:txBody>
      </p:sp>
      <p:cxnSp>
        <p:nvCxnSpPr>
          <p:cNvPr id="79" name="Straight Arrow Connector 78"/>
          <p:cNvCxnSpPr>
            <a:stCxn id="37" idx="2"/>
            <a:endCxn id="80" idx="0"/>
          </p:cNvCxnSpPr>
          <p:nvPr/>
        </p:nvCxnSpPr>
        <p:spPr>
          <a:xfrm>
            <a:off x="9068989" y="3544890"/>
            <a:ext cx="0" cy="1592262"/>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0" name="Rectangle 32"/>
          <p:cNvSpPr>
            <a:spLocks noChangeArrowheads="1"/>
          </p:cNvSpPr>
          <p:nvPr/>
        </p:nvSpPr>
        <p:spPr bwMode="auto">
          <a:xfrm>
            <a:off x="8511777" y="5137153"/>
            <a:ext cx="1114425" cy="7143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MHD Document Consumer</a:t>
            </a:r>
            <a:endParaRPr lang="en-GB" dirty="0">
              <a:solidFill>
                <a:srgbClr val="000000"/>
              </a:solidFill>
              <a:latin typeface="Arial" pitchFamily="34" charset="0"/>
              <a:cs typeface="Arial" pitchFamily="34" charset="0"/>
            </a:endParaRPr>
          </a:p>
        </p:txBody>
      </p:sp>
      <p:sp>
        <p:nvSpPr>
          <p:cNvPr id="2" name="Title 1">
            <a:extLst>
              <a:ext uri="{FF2B5EF4-FFF2-40B4-BE49-F238E27FC236}">
                <a16:creationId xmlns:a16="http://schemas.microsoft.com/office/drawing/2014/main" id="{6F773B6F-90E9-41F7-9C7B-80FD254FFECE}"/>
              </a:ext>
            </a:extLst>
          </p:cNvPr>
          <p:cNvSpPr>
            <a:spLocks noGrp="1"/>
          </p:cNvSpPr>
          <p:nvPr>
            <p:ph type="title"/>
          </p:nvPr>
        </p:nvSpPr>
        <p:spPr/>
        <p:txBody>
          <a:bodyPr/>
          <a:lstStyle/>
          <a:p>
            <a:r>
              <a:rPr lang="en-US" dirty="0"/>
              <a:t>MHD as API to XDS</a:t>
            </a:r>
          </a:p>
        </p:txBody>
      </p:sp>
    </p:spTree>
    <p:extLst>
      <p:ext uri="{BB962C8B-B14F-4D97-AF65-F5344CB8AC3E}">
        <p14:creationId xmlns:p14="http://schemas.microsoft.com/office/powerpoint/2010/main" val="338603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59"/>
          <p:cNvSpPr/>
          <p:nvPr/>
        </p:nvSpPr>
        <p:spPr>
          <a:xfrm rot="16200000">
            <a:off x="6697106" y="2592813"/>
            <a:ext cx="3646906" cy="221908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endParaRPr lang="en-US" dirty="0">
              <a:solidFill>
                <a:srgbClr val="000000"/>
              </a:solidFill>
              <a:latin typeface="Arial"/>
            </a:endParaRPr>
          </a:p>
        </p:txBody>
      </p:sp>
      <p:sp>
        <p:nvSpPr>
          <p:cNvPr id="22" name="Rectangle 41"/>
          <p:cNvSpPr>
            <a:spLocks noChangeArrowheads="1"/>
          </p:cNvSpPr>
          <p:nvPr/>
        </p:nvSpPr>
        <p:spPr bwMode="auto">
          <a:xfrm>
            <a:off x="6902379" y="2214286"/>
            <a:ext cx="1104900"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XCA Initiating Gateway</a:t>
            </a:r>
            <a:endParaRPr lang="en-GB" dirty="0">
              <a:solidFill>
                <a:srgbClr val="000000"/>
              </a:solidFill>
              <a:latin typeface="Arial" pitchFamily="34" charset="0"/>
              <a:cs typeface="Arial" pitchFamily="34" charset="0"/>
            </a:endParaRPr>
          </a:p>
        </p:txBody>
      </p:sp>
      <p:sp>
        <p:nvSpPr>
          <p:cNvPr id="30" name="Rectangle 33"/>
          <p:cNvSpPr>
            <a:spLocks noChangeArrowheads="1"/>
          </p:cNvSpPr>
          <p:nvPr/>
        </p:nvSpPr>
        <p:spPr bwMode="auto">
          <a:xfrm>
            <a:off x="2614941" y="2338111"/>
            <a:ext cx="1476375"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Registry</a:t>
            </a:r>
            <a:endParaRPr lang="en-GB" dirty="0">
              <a:solidFill>
                <a:srgbClr val="000000"/>
              </a:solidFill>
              <a:latin typeface="Arial" pitchFamily="34" charset="0"/>
              <a:cs typeface="Arial" pitchFamily="34" charset="0"/>
            </a:endParaRPr>
          </a:p>
        </p:txBody>
      </p:sp>
      <p:sp>
        <p:nvSpPr>
          <p:cNvPr id="31" name="Rectangle 32"/>
          <p:cNvSpPr>
            <a:spLocks noChangeArrowheads="1"/>
          </p:cNvSpPr>
          <p:nvPr/>
        </p:nvSpPr>
        <p:spPr bwMode="auto">
          <a:xfrm>
            <a:off x="2610972" y="3242988"/>
            <a:ext cx="1485900"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Repository</a:t>
            </a:r>
            <a:endParaRPr lang="en-GB" dirty="0">
              <a:solidFill>
                <a:srgbClr val="000000"/>
              </a:solidFill>
              <a:latin typeface="Arial" pitchFamily="34" charset="0"/>
              <a:cs typeface="Arial" pitchFamily="34" charset="0"/>
            </a:endParaRPr>
          </a:p>
        </p:txBody>
      </p:sp>
      <p:sp>
        <p:nvSpPr>
          <p:cNvPr id="37" name="Rectangle 26"/>
          <p:cNvSpPr>
            <a:spLocks noChangeArrowheads="1"/>
          </p:cNvSpPr>
          <p:nvPr/>
        </p:nvSpPr>
        <p:spPr bwMode="auto">
          <a:xfrm>
            <a:off x="8007280" y="2214286"/>
            <a:ext cx="1114425"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MHD Document Responder</a:t>
            </a:r>
            <a:endParaRPr lang="en-GB">
              <a:solidFill>
                <a:srgbClr val="000000"/>
              </a:solidFill>
              <a:latin typeface="Arial" pitchFamily="34" charset="0"/>
              <a:cs typeface="Arial" pitchFamily="34" charset="0"/>
            </a:endParaRPr>
          </a:p>
        </p:txBody>
      </p:sp>
      <p:sp>
        <p:nvSpPr>
          <p:cNvPr id="38" name="Rectangle 42"/>
          <p:cNvSpPr>
            <a:spLocks noChangeArrowheads="1"/>
          </p:cNvSpPr>
          <p:nvPr/>
        </p:nvSpPr>
        <p:spPr bwMode="auto">
          <a:xfrm>
            <a:off x="6595320" y="164813"/>
            <a:ext cx="39524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3200" b="1" dirty="0">
                <a:solidFill>
                  <a:srgbClr val="FFFFFF"/>
                </a:solidFill>
                <a:latin typeface="Arial"/>
              </a:rPr>
              <a:t>MHD as API to XCA</a:t>
            </a:r>
          </a:p>
        </p:txBody>
      </p:sp>
      <p:sp>
        <p:nvSpPr>
          <p:cNvPr id="39" name="Rectangle 50"/>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latin typeface="Arial" pitchFamily="34" charset="0"/>
              <a:cs typeface="Arial" pitchFamily="34" charset="0"/>
            </a:endParaRPr>
          </a:p>
        </p:txBody>
      </p:sp>
      <p:cxnSp>
        <p:nvCxnSpPr>
          <p:cNvPr id="41" name="Straight Arrow Connector 40"/>
          <p:cNvCxnSpPr>
            <a:stCxn id="31" idx="0"/>
            <a:endCxn id="30" idx="2"/>
          </p:cNvCxnSpPr>
          <p:nvPr/>
        </p:nvCxnSpPr>
        <p:spPr>
          <a:xfrm flipH="1" flipV="1">
            <a:off x="3353128" y="2909612"/>
            <a:ext cx="794" cy="333377"/>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8" idx="3"/>
            <a:endCxn id="22" idx="1"/>
          </p:cNvCxnSpPr>
          <p:nvPr/>
        </p:nvCxnSpPr>
        <p:spPr>
          <a:xfrm>
            <a:off x="6041365" y="2607983"/>
            <a:ext cx="861015" cy="15878"/>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pic>
        <p:nvPicPr>
          <p:cNvPr id="69" name="Picture 48" descr="Via Tablet PC MS010 RT16 w IM"/>
          <p:cNvPicPr>
            <a:picLocks noChangeAspect="1" noChangeArrowheads="1"/>
          </p:cNvPicPr>
          <p:nvPr/>
        </p:nvPicPr>
        <p:blipFill>
          <a:blip r:embed="rId3">
            <a:lum contrast="-44000"/>
            <a:extLst>
              <a:ext uri="{28A0092B-C50C-407E-A947-70E740481C1C}">
                <a14:useLocalDpi xmlns:a14="http://schemas.microsoft.com/office/drawing/2010/main" val="0"/>
              </a:ext>
            </a:extLst>
          </a:blip>
          <a:srcRect/>
          <a:stretch>
            <a:fillRect/>
          </a:stretch>
        </p:blipFill>
        <p:spPr bwMode="auto">
          <a:xfrm>
            <a:off x="6845228" y="3689073"/>
            <a:ext cx="1162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9" name="Straight Arrow Connector 78"/>
          <p:cNvCxnSpPr>
            <a:stCxn id="37" idx="2"/>
            <a:endCxn id="80" idx="0"/>
          </p:cNvCxnSpPr>
          <p:nvPr/>
        </p:nvCxnSpPr>
        <p:spPr>
          <a:xfrm flipH="1">
            <a:off x="8564492" y="3033437"/>
            <a:ext cx="1" cy="768349"/>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0" name="Rectangle 32"/>
          <p:cNvSpPr>
            <a:spLocks noChangeArrowheads="1"/>
          </p:cNvSpPr>
          <p:nvPr/>
        </p:nvSpPr>
        <p:spPr bwMode="auto">
          <a:xfrm>
            <a:off x="8007279" y="3801786"/>
            <a:ext cx="1114425" cy="7143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MHD Document Consumer</a:t>
            </a:r>
            <a:endParaRPr lang="en-GB" dirty="0">
              <a:solidFill>
                <a:srgbClr val="000000"/>
              </a:solidFill>
              <a:latin typeface="Arial" pitchFamily="34" charset="0"/>
              <a:cs typeface="Arial" pitchFamily="34" charset="0"/>
            </a:endParaRPr>
          </a:p>
        </p:txBody>
      </p:sp>
      <p:sp>
        <p:nvSpPr>
          <p:cNvPr id="28" name="Rectangle 41"/>
          <p:cNvSpPr>
            <a:spLocks noChangeArrowheads="1"/>
          </p:cNvSpPr>
          <p:nvPr/>
        </p:nvSpPr>
        <p:spPr bwMode="auto">
          <a:xfrm>
            <a:off x="4829504" y="2198408"/>
            <a:ext cx="1211861"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XCA Responding Gateway</a:t>
            </a:r>
            <a:endParaRPr lang="en-GB" dirty="0">
              <a:solidFill>
                <a:srgbClr val="000000"/>
              </a:solidFill>
              <a:latin typeface="Arial" pitchFamily="34" charset="0"/>
              <a:cs typeface="Arial" pitchFamily="34" charset="0"/>
            </a:endParaRPr>
          </a:p>
        </p:txBody>
      </p:sp>
      <p:cxnSp>
        <p:nvCxnSpPr>
          <p:cNvPr id="40" name="Straight Arrow Connector 39"/>
          <p:cNvCxnSpPr>
            <a:stCxn id="30" idx="3"/>
            <a:endCxn id="28" idx="1"/>
          </p:cNvCxnSpPr>
          <p:nvPr/>
        </p:nvCxnSpPr>
        <p:spPr>
          <a:xfrm flipV="1">
            <a:off x="4091315" y="2607983"/>
            <a:ext cx="738188" cy="15878"/>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7" name="Curved Connector 43"/>
          <p:cNvCxnSpPr>
            <a:stCxn id="31" idx="3"/>
            <a:endCxn id="28" idx="1"/>
          </p:cNvCxnSpPr>
          <p:nvPr/>
        </p:nvCxnSpPr>
        <p:spPr>
          <a:xfrm flipV="1">
            <a:off x="4096873" y="2607984"/>
            <a:ext cx="732631" cy="920755"/>
          </a:xfrm>
          <a:prstGeom prst="bentConnector3">
            <a:avLst>
              <a:gd name="adj1" fmla="val 50000"/>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23A6887-398A-4CFA-9840-CCE962E82344}"/>
              </a:ext>
            </a:extLst>
          </p:cNvPr>
          <p:cNvSpPr>
            <a:spLocks noGrp="1"/>
          </p:cNvSpPr>
          <p:nvPr>
            <p:ph type="title"/>
          </p:nvPr>
        </p:nvSpPr>
        <p:spPr/>
        <p:txBody>
          <a:bodyPr/>
          <a:lstStyle/>
          <a:p>
            <a:r>
              <a:rPr lang="en-US" dirty="0"/>
              <a:t>MHD as API to XCA</a:t>
            </a:r>
          </a:p>
        </p:txBody>
      </p:sp>
    </p:spTree>
    <p:extLst>
      <p:ext uri="{BB962C8B-B14F-4D97-AF65-F5344CB8AC3E}">
        <p14:creationId xmlns:p14="http://schemas.microsoft.com/office/powerpoint/2010/main" val="3798487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7CB7-33CF-4AA6-B3DD-C912DA725148}"/>
              </a:ext>
            </a:extLst>
          </p:cNvPr>
          <p:cNvSpPr>
            <a:spLocks noGrp="1"/>
          </p:cNvSpPr>
          <p:nvPr>
            <p:ph type="title"/>
          </p:nvPr>
        </p:nvSpPr>
        <p:spPr/>
        <p:txBody>
          <a:bodyPr/>
          <a:lstStyle/>
          <a:p>
            <a:r>
              <a:rPr lang="en-US" dirty="0"/>
              <a:t>FHIR Support Profiles	</a:t>
            </a:r>
          </a:p>
        </p:txBody>
      </p:sp>
      <p:sp>
        <p:nvSpPr>
          <p:cNvPr id="3" name="Content Placeholder 2">
            <a:extLst>
              <a:ext uri="{FF2B5EF4-FFF2-40B4-BE49-F238E27FC236}">
                <a16:creationId xmlns:a16="http://schemas.microsoft.com/office/drawing/2014/main" id="{E9615E30-FF9A-42F3-B438-AB162B0B4357}"/>
              </a:ext>
            </a:extLst>
          </p:cNvPr>
          <p:cNvSpPr>
            <a:spLocks noGrp="1"/>
          </p:cNvSpPr>
          <p:nvPr>
            <p:ph idx="1"/>
          </p:nvPr>
        </p:nvSpPr>
        <p:spPr/>
        <p:txBody>
          <a:bodyPr/>
          <a:lstStyle/>
          <a:p>
            <a:r>
              <a:rPr lang="en-US" dirty="0"/>
              <a:t>PDQm, PIXm – Patient lookup</a:t>
            </a:r>
          </a:p>
          <a:p>
            <a:pPr lvl="1"/>
            <a:r>
              <a:rPr lang="en-US" dirty="0"/>
              <a:t>Proxy to PDQ, PIX, or XCPD</a:t>
            </a:r>
          </a:p>
          <a:p>
            <a:r>
              <a:rPr lang="en-US" dirty="0"/>
              <a:t>IUA – an </a:t>
            </a:r>
            <a:r>
              <a:rPr lang="en-US" dirty="0" err="1"/>
              <a:t>Oauth</a:t>
            </a:r>
            <a:r>
              <a:rPr lang="en-US" dirty="0"/>
              <a:t> profile complementary to SMART-on-FHIR</a:t>
            </a:r>
          </a:p>
          <a:p>
            <a:pPr lvl="1"/>
            <a:r>
              <a:rPr lang="en-US" dirty="0"/>
              <a:t>Proxy to XUA (SAML)</a:t>
            </a:r>
          </a:p>
          <a:p>
            <a:r>
              <a:rPr lang="en-US" dirty="0"/>
              <a:t>ATNA – secure http specification, and AuditEvent specification</a:t>
            </a:r>
          </a:p>
          <a:p>
            <a:pPr lvl="1"/>
            <a:r>
              <a:rPr lang="en-US" dirty="0"/>
              <a:t>Similar functionality in both worlds</a:t>
            </a:r>
          </a:p>
          <a:p>
            <a:pPr lvl="1"/>
            <a:r>
              <a:rPr lang="en-US" dirty="0"/>
              <a:t>Audit Logging by either FHIR AuditEvent or DICOM/SYSLOG </a:t>
            </a:r>
            <a:r>
              <a:rPr lang="en-US" dirty="0" err="1"/>
              <a:t>AuditMessage</a:t>
            </a:r>
            <a:endParaRPr lang="en-US" dirty="0"/>
          </a:p>
          <a:p>
            <a:r>
              <a:rPr lang="en-US" dirty="0"/>
              <a:t>mCSD – Directory of Provider, Organization, and Health Services</a:t>
            </a:r>
          </a:p>
          <a:p>
            <a:pPr lvl="1"/>
            <a:r>
              <a:rPr lang="en-US" dirty="0"/>
              <a:t>Proxy to HPD, CSD, PWP, or a </a:t>
            </a:r>
            <a:r>
              <a:rPr lang="en-US" dirty="0" err="1"/>
              <a:t>uddi</a:t>
            </a:r>
            <a:r>
              <a:rPr lang="en-US" dirty="0"/>
              <a:t> based management</a:t>
            </a:r>
          </a:p>
        </p:txBody>
      </p:sp>
    </p:spTree>
    <p:extLst>
      <p:ext uri="{BB962C8B-B14F-4D97-AF65-F5344CB8AC3E}">
        <p14:creationId xmlns:p14="http://schemas.microsoft.com/office/powerpoint/2010/main" val="2520295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F728-4D3F-48E8-AE7A-CF272B8C27E4}"/>
              </a:ext>
            </a:extLst>
          </p:cNvPr>
          <p:cNvSpPr>
            <a:spLocks noGrp="1"/>
          </p:cNvSpPr>
          <p:nvPr>
            <p:ph type="title"/>
          </p:nvPr>
        </p:nvSpPr>
        <p:spPr/>
        <p:txBody>
          <a:bodyPr>
            <a:normAutofit/>
          </a:bodyPr>
          <a:lstStyle/>
          <a:p>
            <a:r>
              <a:rPr lang="en-US" dirty="0"/>
              <a:t>Provide Document Bundle Transaction (Publication request)</a:t>
            </a:r>
          </a:p>
        </p:txBody>
      </p:sp>
      <p:sp>
        <p:nvSpPr>
          <p:cNvPr id="3" name="Content Placeholder 2">
            <a:extLst>
              <a:ext uri="{FF2B5EF4-FFF2-40B4-BE49-F238E27FC236}">
                <a16:creationId xmlns:a16="http://schemas.microsoft.com/office/drawing/2014/main" id="{3A53EFE2-8809-4E67-91E2-2DB2CFBFDD4B}"/>
              </a:ext>
            </a:extLst>
          </p:cNvPr>
          <p:cNvSpPr>
            <a:spLocks noGrp="1"/>
          </p:cNvSpPr>
          <p:nvPr>
            <p:ph sz="half" idx="1"/>
          </p:nvPr>
        </p:nvSpPr>
        <p:spPr>
          <a:ln>
            <a:solidFill>
              <a:schemeClr val="bg1"/>
            </a:solidFill>
          </a:ln>
        </p:spPr>
        <p:txBody>
          <a:bodyPr>
            <a:normAutofit/>
          </a:bodyPr>
          <a:lstStyle/>
          <a:p>
            <a:r>
              <a:rPr lang="en-US" dirty="0"/>
              <a:t>Publish</a:t>
            </a:r>
          </a:p>
          <a:p>
            <a:pPr lvl="1"/>
            <a:r>
              <a:rPr lang="en-US" dirty="0"/>
              <a:t>Used mostly with XDS Reg/Rep</a:t>
            </a:r>
          </a:p>
          <a:p>
            <a:pPr lvl="1"/>
            <a:r>
              <a:rPr lang="en-US" dirty="0"/>
              <a:t>to publish new documents, or </a:t>
            </a:r>
          </a:p>
          <a:p>
            <a:pPr lvl="1"/>
            <a:r>
              <a:rPr lang="en-US" dirty="0"/>
              <a:t>replace old documents with new</a:t>
            </a:r>
          </a:p>
          <a:p>
            <a:r>
              <a:rPr lang="en-US" dirty="0"/>
              <a:t>Push</a:t>
            </a:r>
          </a:p>
          <a:p>
            <a:pPr lvl="1"/>
            <a:r>
              <a:rPr lang="en-US" dirty="0"/>
              <a:t>Used to send documents </a:t>
            </a:r>
          </a:p>
          <a:p>
            <a:pPr lvl="1"/>
            <a:endParaRPr lang="en-US" dirty="0"/>
          </a:p>
          <a:p>
            <a:endParaRPr lang="en-US" dirty="0"/>
          </a:p>
          <a:p>
            <a:endParaRPr lang="en-US" dirty="0"/>
          </a:p>
          <a:p>
            <a:endParaRPr lang="en-US" sz="2400" dirty="0"/>
          </a:p>
        </p:txBody>
      </p:sp>
      <p:sp>
        <p:nvSpPr>
          <p:cNvPr id="8" name="Content Placeholder 7">
            <a:extLst>
              <a:ext uri="{FF2B5EF4-FFF2-40B4-BE49-F238E27FC236}">
                <a16:creationId xmlns:a16="http://schemas.microsoft.com/office/drawing/2014/main" id="{267297FF-19AD-4AF5-BF1C-A03DD5D17DCB}"/>
              </a:ext>
            </a:extLst>
          </p:cNvPr>
          <p:cNvSpPr>
            <a:spLocks noGrp="1"/>
          </p:cNvSpPr>
          <p:nvPr>
            <p:ph sz="half" idx="2"/>
          </p:nvPr>
        </p:nvSpPr>
        <p:spPr/>
        <p:txBody>
          <a:bodyPr>
            <a:normAutofit/>
          </a:bodyPr>
          <a:lstStyle/>
          <a:p>
            <a:pPr marL="0" indent="0">
              <a:buNone/>
            </a:pPr>
            <a:r>
              <a:rPr lang="en-US" sz="2400" dirty="0"/>
              <a:t>Bundle (Create Transaction)</a:t>
            </a:r>
          </a:p>
          <a:p>
            <a:r>
              <a:rPr lang="en-US" sz="2400" dirty="0"/>
              <a:t>DocumentManifest</a:t>
            </a:r>
          </a:p>
          <a:p>
            <a:r>
              <a:rPr lang="en-US" sz="2400" dirty="0"/>
              <a:t>DocumentReference</a:t>
            </a:r>
          </a:p>
          <a:p>
            <a:pPr lvl="1"/>
            <a:r>
              <a:rPr lang="en-US" sz="1800" dirty="0"/>
              <a:t>Binary</a:t>
            </a:r>
          </a:p>
          <a:p>
            <a:r>
              <a:rPr lang="en-US" sz="2400" dirty="0"/>
              <a:t>DocumentReference</a:t>
            </a:r>
          </a:p>
          <a:p>
            <a:pPr lvl="1"/>
            <a:r>
              <a:rPr lang="en-US" sz="1800" dirty="0"/>
              <a:t>Binary</a:t>
            </a:r>
          </a:p>
          <a:p>
            <a:r>
              <a:rPr lang="en-US" sz="2400" dirty="0"/>
              <a:t>DocumentReference</a:t>
            </a:r>
          </a:p>
          <a:p>
            <a:pPr lvl="1"/>
            <a:r>
              <a:rPr lang="en-US" sz="1800" dirty="0"/>
              <a:t>Binary</a:t>
            </a:r>
          </a:p>
          <a:p>
            <a:r>
              <a:rPr lang="en-US" sz="2400" dirty="0"/>
              <a:t>List (Folder)</a:t>
            </a:r>
          </a:p>
          <a:p>
            <a:r>
              <a:rPr lang="en-US" sz="2400" dirty="0"/>
              <a:t>*Patient*</a:t>
            </a:r>
          </a:p>
        </p:txBody>
      </p:sp>
      <p:sp>
        <p:nvSpPr>
          <p:cNvPr id="4" name="Content Placeholder 2">
            <a:extLst>
              <a:ext uri="{FF2B5EF4-FFF2-40B4-BE49-F238E27FC236}">
                <a16:creationId xmlns:a16="http://schemas.microsoft.com/office/drawing/2014/main" id="{ABA19115-B6DC-467C-890B-746C895CD08A}"/>
              </a:ext>
            </a:extLst>
          </p:cNvPr>
          <p:cNvSpPr txBox="1">
            <a:spLocks/>
          </p:cNvSpPr>
          <p:nvPr/>
        </p:nvSpPr>
        <p:spPr>
          <a:xfrm>
            <a:off x="488732" y="1229710"/>
            <a:ext cx="5607268" cy="4500397"/>
          </a:xfrm>
          <a:prstGeom prst="rect">
            <a:avLst/>
          </a:prstGeom>
        </p:spPr>
        <p:txBody>
          <a:bodyPr vert="horz" lIns="91440" tIns="45720" rIns="91440" bIns="45720" rtlCol="0">
            <a:normAutofit/>
          </a:bodyPr>
          <a:lstStyle>
            <a:lvl1pPr marL="186386" indent="-186386" algn="l" defTabSz="665665" rtl="0" eaLnBrk="1" latinLnBrk="0" hangingPunct="1">
              <a:lnSpc>
                <a:spcPct val="80000"/>
              </a:lnSpc>
              <a:spcBef>
                <a:spcPts val="728"/>
              </a:spcBef>
              <a:buFont typeface="Arial" panose="020B0604020202020204" pitchFamily="34" charset="0"/>
              <a:buChar char="•"/>
              <a:defRPr sz="2038" kern="1200">
                <a:solidFill>
                  <a:schemeClr val="tx1"/>
                </a:solidFill>
                <a:latin typeface="+mn-lt"/>
                <a:ea typeface="+mn-ea"/>
                <a:cs typeface="+mn-cs"/>
              </a:defRPr>
            </a:lvl1pPr>
            <a:lvl2pPr marL="499249" indent="-166416" algn="l" defTabSz="665665" rtl="0" eaLnBrk="1" latinLnBrk="0" hangingPunct="1">
              <a:lnSpc>
                <a:spcPct val="80000"/>
              </a:lnSpc>
              <a:spcBef>
                <a:spcPts val="364"/>
              </a:spcBef>
              <a:buFont typeface="Arial" panose="020B0604020202020204" pitchFamily="34" charset="0"/>
              <a:buChar char="•"/>
              <a:defRPr sz="1747" kern="1200">
                <a:solidFill>
                  <a:schemeClr val="tx1"/>
                </a:solidFill>
                <a:latin typeface="+mn-lt"/>
                <a:ea typeface="+mn-ea"/>
                <a:cs typeface="+mn-cs"/>
              </a:defRPr>
            </a:lvl2pPr>
            <a:lvl3pPr marL="832081" indent="-166416" algn="l" defTabSz="665665" rtl="0" eaLnBrk="1" latinLnBrk="0" hangingPunct="1">
              <a:lnSpc>
                <a:spcPct val="80000"/>
              </a:lnSpc>
              <a:spcBef>
                <a:spcPts val="364"/>
              </a:spcBef>
              <a:buFont typeface="Arial" panose="020B0604020202020204" pitchFamily="34" charset="0"/>
              <a:buChar char="•"/>
              <a:defRPr sz="1456" kern="1200">
                <a:solidFill>
                  <a:schemeClr val="tx1"/>
                </a:solidFill>
                <a:latin typeface="+mn-lt"/>
                <a:ea typeface="+mn-ea"/>
                <a:cs typeface="+mn-cs"/>
              </a:defRPr>
            </a:lvl3pPr>
            <a:lvl4pPr marL="1164914" indent="-166416" algn="l" defTabSz="665665" rtl="0" eaLnBrk="1" latinLnBrk="0" hangingPunct="1">
              <a:lnSpc>
                <a:spcPct val="80000"/>
              </a:lnSpc>
              <a:spcBef>
                <a:spcPts val="364"/>
              </a:spcBef>
              <a:buFont typeface="Arial" panose="020B0604020202020204" pitchFamily="34" charset="0"/>
              <a:buChar char="•"/>
              <a:defRPr sz="1310" kern="1200">
                <a:solidFill>
                  <a:schemeClr val="tx1"/>
                </a:solidFill>
                <a:latin typeface="+mn-lt"/>
                <a:ea typeface="+mn-ea"/>
                <a:cs typeface="+mn-cs"/>
              </a:defRPr>
            </a:lvl4pPr>
            <a:lvl5pPr marL="1497746" indent="-166416" algn="l" defTabSz="665665" rtl="0" eaLnBrk="1" latinLnBrk="0" hangingPunct="1">
              <a:lnSpc>
                <a:spcPct val="80000"/>
              </a:lnSpc>
              <a:spcBef>
                <a:spcPts val="364"/>
              </a:spcBef>
              <a:buFont typeface="Arial" panose="020B0604020202020204" pitchFamily="34" charset="0"/>
              <a:buChar char="•"/>
              <a:defRPr sz="1310" kern="1200">
                <a:solidFill>
                  <a:schemeClr val="tx1"/>
                </a:solidFill>
                <a:latin typeface="+mn-lt"/>
                <a:ea typeface="+mn-ea"/>
                <a:cs typeface="+mn-cs"/>
              </a:defRPr>
            </a:lvl5pPr>
            <a:lvl6pPr marL="1830579"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6pPr>
            <a:lvl7pPr marL="2163411"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7pPr>
            <a:lvl8pPr marL="2496243"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8pPr>
            <a:lvl9pPr marL="2829076"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9pPr>
          </a:lstStyle>
          <a:p>
            <a:endParaRPr lang="en-US" dirty="0"/>
          </a:p>
        </p:txBody>
      </p:sp>
      <p:sp>
        <p:nvSpPr>
          <p:cNvPr id="6" name="Rectangle 5">
            <a:extLst>
              <a:ext uri="{FF2B5EF4-FFF2-40B4-BE49-F238E27FC236}">
                <a16:creationId xmlns:a16="http://schemas.microsoft.com/office/drawing/2014/main" id="{15520CB6-80DC-4FEF-BC0A-B55CC15266BC}"/>
              </a:ext>
            </a:extLst>
          </p:cNvPr>
          <p:cNvSpPr/>
          <p:nvPr/>
        </p:nvSpPr>
        <p:spPr>
          <a:xfrm>
            <a:off x="488731" y="4351282"/>
            <a:ext cx="1623847" cy="127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Source</a:t>
            </a:r>
          </a:p>
        </p:txBody>
      </p:sp>
      <p:sp>
        <p:nvSpPr>
          <p:cNvPr id="7" name="Rectangle 6">
            <a:extLst>
              <a:ext uri="{FF2B5EF4-FFF2-40B4-BE49-F238E27FC236}">
                <a16:creationId xmlns:a16="http://schemas.microsoft.com/office/drawing/2014/main" id="{7908D065-8E63-4393-80B4-B4475F387B56}"/>
              </a:ext>
            </a:extLst>
          </p:cNvPr>
          <p:cNvSpPr/>
          <p:nvPr/>
        </p:nvSpPr>
        <p:spPr>
          <a:xfrm>
            <a:off x="4430110" y="4351281"/>
            <a:ext cx="1450428" cy="127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Recipient</a:t>
            </a:r>
          </a:p>
        </p:txBody>
      </p:sp>
      <p:cxnSp>
        <p:nvCxnSpPr>
          <p:cNvPr id="11" name="Straight Arrow Connector 10">
            <a:extLst>
              <a:ext uri="{FF2B5EF4-FFF2-40B4-BE49-F238E27FC236}">
                <a16:creationId xmlns:a16="http://schemas.microsoft.com/office/drawing/2014/main" id="{966F1732-042E-41CF-B354-7ED92FBB3F6C}"/>
              </a:ext>
            </a:extLst>
          </p:cNvPr>
          <p:cNvCxnSpPr>
            <a:cxnSpLocks/>
            <a:stCxn id="6" idx="3"/>
            <a:endCxn id="7" idx="1"/>
          </p:cNvCxnSpPr>
          <p:nvPr/>
        </p:nvCxnSpPr>
        <p:spPr>
          <a:xfrm flipV="1">
            <a:off x="2112578" y="4989785"/>
            <a:ext cx="2317532"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399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AD56-3B75-4915-A8AB-146CDE47131D}"/>
              </a:ext>
            </a:extLst>
          </p:cNvPr>
          <p:cNvSpPr>
            <a:spLocks noGrp="1"/>
          </p:cNvSpPr>
          <p:nvPr>
            <p:ph type="title"/>
          </p:nvPr>
        </p:nvSpPr>
        <p:spPr>
          <a:xfrm>
            <a:off x="838200" y="365125"/>
            <a:ext cx="11217166" cy="911825"/>
          </a:xfrm>
        </p:spPr>
        <p:txBody>
          <a:bodyPr/>
          <a:lstStyle/>
          <a:p>
            <a:r>
              <a:rPr lang="en-US" dirty="0"/>
              <a:t>Query </a:t>
            </a:r>
            <a:r>
              <a:rPr lang="en-US" i="1" dirty="0"/>
              <a:t>Transactions – simply normal FHIR queries</a:t>
            </a:r>
          </a:p>
        </p:txBody>
      </p:sp>
      <p:sp>
        <p:nvSpPr>
          <p:cNvPr id="4" name="Content Placeholder 3">
            <a:extLst>
              <a:ext uri="{FF2B5EF4-FFF2-40B4-BE49-F238E27FC236}">
                <a16:creationId xmlns:a16="http://schemas.microsoft.com/office/drawing/2014/main" id="{D1059B10-3A72-4190-AC29-8D376175945E}"/>
              </a:ext>
            </a:extLst>
          </p:cNvPr>
          <p:cNvSpPr>
            <a:spLocks noGrp="1"/>
          </p:cNvSpPr>
          <p:nvPr>
            <p:ph sz="half" idx="1"/>
          </p:nvPr>
        </p:nvSpPr>
        <p:spPr/>
        <p:txBody>
          <a:bodyPr/>
          <a:lstStyle/>
          <a:p>
            <a:pPr marL="0" indent="0">
              <a:buNone/>
            </a:pPr>
            <a:r>
              <a:rPr lang="en-US" dirty="0"/>
              <a:t>DocumentReference</a:t>
            </a:r>
          </a:p>
          <a:p>
            <a:r>
              <a:rPr lang="en-US" dirty="0"/>
              <a:t>Patient – required parameter</a:t>
            </a:r>
          </a:p>
          <a:p>
            <a:r>
              <a:rPr lang="en-US" dirty="0"/>
              <a:t>classCode, </a:t>
            </a:r>
            <a:r>
              <a:rPr lang="en-US" dirty="0" err="1"/>
              <a:t>practiceSetting</a:t>
            </a:r>
            <a:r>
              <a:rPr lang="en-US" dirty="0"/>
              <a:t>, timeframe</a:t>
            </a:r>
          </a:p>
          <a:p>
            <a:r>
              <a:rPr lang="en-US" dirty="0"/>
              <a:t>Others</a:t>
            </a:r>
          </a:p>
        </p:txBody>
      </p:sp>
      <p:sp>
        <p:nvSpPr>
          <p:cNvPr id="3" name="Content Placeholder 2">
            <a:extLst>
              <a:ext uri="{FF2B5EF4-FFF2-40B4-BE49-F238E27FC236}">
                <a16:creationId xmlns:a16="http://schemas.microsoft.com/office/drawing/2014/main" id="{4546D650-12C1-44A2-B66B-339627A32B46}"/>
              </a:ext>
            </a:extLst>
          </p:cNvPr>
          <p:cNvSpPr>
            <a:spLocks noGrp="1"/>
          </p:cNvSpPr>
          <p:nvPr>
            <p:ph sz="half" idx="2"/>
          </p:nvPr>
        </p:nvSpPr>
        <p:spPr/>
        <p:txBody>
          <a:bodyPr/>
          <a:lstStyle/>
          <a:p>
            <a:pPr marL="0" indent="0">
              <a:buNone/>
            </a:pPr>
            <a:r>
              <a:rPr lang="en-US" dirty="0"/>
              <a:t>DocumentManifest</a:t>
            </a:r>
          </a:p>
          <a:p>
            <a:r>
              <a:rPr lang="en-US" dirty="0"/>
              <a:t>Patient – required parameter</a:t>
            </a:r>
          </a:p>
          <a:p>
            <a:r>
              <a:rPr lang="en-US" dirty="0" err="1"/>
              <a:t>classCode</a:t>
            </a:r>
            <a:r>
              <a:rPr lang="en-US" dirty="0"/>
              <a:t>, </a:t>
            </a:r>
            <a:r>
              <a:rPr lang="en-US" dirty="0" err="1"/>
              <a:t>practiceSetting</a:t>
            </a:r>
            <a:r>
              <a:rPr lang="en-US" dirty="0"/>
              <a:t>, timeframe</a:t>
            </a:r>
          </a:p>
          <a:p>
            <a:r>
              <a:rPr lang="en-US" dirty="0"/>
              <a:t>recipient</a:t>
            </a:r>
          </a:p>
          <a:p>
            <a:endParaRPr lang="en-US" dirty="0"/>
          </a:p>
        </p:txBody>
      </p:sp>
      <p:sp>
        <p:nvSpPr>
          <p:cNvPr id="7" name="Rectangle 6">
            <a:extLst>
              <a:ext uri="{FF2B5EF4-FFF2-40B4-BE49-F238E27FC236}">
                <a16:creationId xmlns:a16="http://schemas.microsoft.com/office/drawing/2014/main" id="{53E98679-44BB-47FC-B250-B7D76163E022}"/>
              </a:ext>
            </a:extLst>
          </p:cNvPr>
          <p:cNvSpPr/>
          <p:nvPr/>
        </p:nvSpPr>
        <p:spPr>
          <a:xfrm>
            <a:off x="488731" y="4351282"/>
            <a:ext cx="1623847" cy="127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Responder</a:t>
            </a:r>
          </a:p>
        </p:txBody>
      </p:sp>
      <p:sp>
        <p:nvSpPr>
          <p:cNvPr id="8" name="Rectangle 7">
            <a:extLst>
              <a:ext uri="{FF2B5EF4-FFF2-40B4-BE49-F238E27FC236}">
                <a16:creationId xmlns:a16="http://schemas.microsoft.com/office/drawing/2014/main" id="{5AF1A55E-6AFE-4D43-9158-34B0BC6E1E13}"/>
              </a:ext>
            </a:extLst>
          </p:cNvPr>
          <p:cNvSpPr/>
          <p:nvPr/>
        </p:nvSpPr>
        <p:spPr>
          <a:xfrm>
            <a:off x="4430110" y="4351281"/>
            <a:ext cx="1450428" cy="127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Consumer</a:t>
            </a:r>
          </a:p>
        </p:txBody>
      </p:sp>
      <p:cxnSp>
        <p:nvCxnSpPr>
          <p:cNvPr id="9" name="Straight Arrow Connector 8">
            <a:extLst>
              <a:ext uri="{FF2B5EF4-FFF2-40B4-BE49-F238E27FC236}">
                <a16:creationId xmlns:a16="http://schemas.microsoft.com/office/drawing/2014/main" id="{9FBFE76F-1E02-4761-B5F0-644F50DCBBFC}"/>
              </a:ext>
            </a:extLst>
          </p:cNvPr>
          <p:cNvCxnSpPr>
            <a:cxnSpLocks/>
            <a:stCxn id="7" idx="3"/>
            <a:endCxn id="8" idx="1"/>
          </p:cNvCxnSpPr>
          <p:nvPr/>
        </p:nvCxnSpPr>
        <p:spPr>
          <a:xfrm flipV="1">
            <a:off x="2112578" y="4989785"/>
            <a:ext cx="2317532"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776083-6F87-4705-BBAA-9601D641A088}"/>
              </a:ext>
            </a:extLst>
          </p:cNvPr>
          <p:cNvCxnSpPr>
            <a:cxnSpLocks/>
          </p:cNvCxnSpPr>
          <p:nvPr/>
        </p:nvCxnSpPr>
        <p:spPr>
          <a:xfrm flipV="1">
            <a:off x="2112578" y="5352244"/>
            <a:ext cx="2317532"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1E5F606-A141-4029-AA23-A5EA1349B1DE}"/>
              </a:ext>
            </a:extLst>
          </p:cNvPr>
          <p:cNvCxnSpPr>
            <a:cxnSpLocks/>
          </p:cNvCxnSpPr>
          <p:nvPr/>
        </p:nvCxnSpPr>
        <p:spPr>
          <a:xfrm flipV="1">
            <a:off x="2112578" y="4670532"/>
            <a:ext cx="2317532"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998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1270390-8237-48FD-820B-2FB8428A36EA}"/>
              </a:ext>
            </a:extLst>
          </p:cNvPr>
          <p:cNvGrpSpPr/>
          <p:nvPr/>
        </p:nvGrpSpPr>
        <p:grpSpPr>
          <a:xfrm>
            <a:off x="4760286" y="897994"/>
            <a:ext cx="2679441" cy="2562340"/>
            <a:chOff x="4677362" y="3575701"/>
            <a:chExt cx="2679441" cy="2562340"/>
          </a:xfrm>
        </p:grpSpPr>
        <p:sp>
          <p:nvSpPr>
            <p:cNvPr id="112" name="Rounded Rectangle 111">
              <a:extLst>
                <a:ext uri="{FF2B5EF4-FFF2-40B4-BE49-F238E27FC236}">
                  <a16:creationId xmlns:a16="http://schemas.microsoft.com/office/drawing/2014/main" id="{5B0FB12E-1FE8-404D-963C-53D2730624FE}"/>
                </a:ext>
              </a:extLst>
            </p:cNvPr>
            <p:cNvSpPr/>
            <p:nvPr/>
          </p:nvSpPr>
          <p:spPr>
            <a:xfrm>
              <a:off x="4677362" y="3575701"/>
              <a:ext cx="2679441" cy="2562340"/>
            </a:xfrm>
            <a:prstGeom prst="roundRect">
              <a:avLst/>
            </a:prstGeom>
            <a:solidFill>
              <a:schemeClr val="accent4">
                <a:lumMod val="20000"/>
                <a:lumOff val="80000"/>
              </a:schemeClr>
            </a:solidFill>
            <a:ln>
              <a:solidFill>
                <a:schemeClr val="tx1">
                  <a:alpha val="8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8B05430-ACEE-514B-A8C7-62B728C543A8}"/>
                </a:ext>
              </a:extLst>
            </p:cNvPr>
            <p:cNvSpPr txBox="1"/>
            <p:nvPr/>
          </p:nvSpPr>
          <p:spPr>
            <a:xfrm>
              <a:off x="5037730" y="5610581"/>
              <a:ext cx="2066523" cy="307777"/>
            </a:xfrm>
            <a:prstGeom prst="rect">
              <a:avLst/>
            </a:prstGeom>
            <a:noFill/>
            <a:ln w="12700">
              <a:solidFill>
                <a:schemeClr val="tx1"/>
              </a:solidFill>
              <a:prstDash val="dash"/>
            </a:ln>
          </p:spPr>
          <p:txBody>
            <a:bodyPr wrap="square" rtlCol="0">
              <a:spAutoFit/>
            </a:bodyPr>
            <a:lstStyle/>
            <a:p>
              <a:r>
                <a:rPr lang="en-US" sz="1400" dirty="0"/>
                <a:t>ATNA Audit Record Repos</a:t>
              </a:r>
            </a:p>
          </p:txBody>
        </p:sp>
        <p:sp>
          <p:nvSpPr>
            <p:cNvPr id="18" name="TextBox 17">
              <a:extLst>
                <a:ext uri="{FF2B5EF4-FFF2-40B4-BE49-F238E27FC236}">
                  <a16:creationId xmlns:a16="http://schemas.microsoft.com/office/drawing/2014/main" id="{AD47F4C6-8F4B-A040-A348-C04565191AFE}"/>
                </a:ext>
              </a:extLst>
            </p:cNvPr>
            <p:cNvSpPr txBox="1"/>
            <p:nvPr/>
          </p:nvSpPr>
          <p:spPr>
            <a:xfrm>
              <a:off x="5049275" y="5280469"/>
              <a:ext cx="2066523" cy="307777"/>
            </a:xfrm>
            <a:prstGeom prst="rect">
              <a:avLst/>
            </a:prstGeom>
            <a:noFill/>
            <a:ln w="12700">
              <a:solidFill>
                <a:schemeClr val="tx1"/>
              </a:solidFill>
              <a:prstDash val="dash"/>
            </a:ln>
          </p:spPr>
          <p:txBody>
            <a:bodyPr wrap="square" rtlCol="0">
              <a:spAutoFit/>
            </a:bodyPr>
            <a:lstStyle/>
            <a:p>
              <a:r>
                <a:rPr lang="en-US" sz="1400" dirty="0"/>
                <a:t>CT Time Server</a:t>
              </a:r>
            </a:p>
          </p:txBody>
        </p:sp>
        <p:sp>
          <p:nvSpPr>
            <p:cNvPr id="19" name="TextBox 18">
              <a:extLst>
                <a:ext uri="{FF2B5EF4-FFF2-40B4-BE49-F238E27FC236}">
                  <a16:creationId xmlns:a16="http://schemas.microsoft.com/office/drawing/2014/main" id="{1DE22B6C-CD3A-0247-873E-0536D4B75FB1}"/>
                </a:ext>
              </a:extLst>
            </p:cNvPr>
            <p:cNvSpPr txBox="1"/>
            <p:nvPr/>
          </p:nvSpPr>
          <p:spPr>
            <a:xfrm>
              <a:off x="5054253" y="4738312"/>
              <a:ext cx="2056568" cy="523220"/>
            </a:xfrm>
            <a:prstGeom prst="rect">
              <a:avLst/>
            </a:prstGeom>
            <a:noFill/>
            <a:ln w="12700">
              <a:solidFill>
                <a:schemeClr val="tx1"/>
              </a:solidFill>
              <a:prstDash val="dash"/>
            </a:ln>
          </p:spPr>
          <p:txBody>
            <a:bodyPr wrap="square" rtlCol="0">
              <a:spAutoFit/>
            </a:bodyPr>
            <a:lstStyle/>
            <a:p>
              <a:r>
                <a:rPr lang="en-US" sz="1400" dirty="0" err="1"/>
                <a:t>mCSD</a:t>
              </a:r>
              <a:r>
                <a:rPr lang="en-US" sz="1400" dirty="0"/>
                <a:t> Care Services Selective Supplier</a:t>
              </a:r>
            </a:p>
          </p:txBody>
        </p:sp>
        <p:sp>
          <p:nvSpPr>
            <p:cNvPr id="22" name="TextBox 21">
              <a:extLst>
                <a:ext uri="{FF2B5EF4-FFF2-40B4-BE49-F238E27FC236}">
                  <a16:creationId xmlns:a16="http://schemas.microsoft.com/office/drawing/2014/main" id="{978DB848-B44A-0A44-BB1E-02BDC76D9115}"/>
                </a:ext>
              </a:extLst>
            </p:cNvPr>
            <p:cNvSpPr txBox="1"/>
            <p:nvPr/>
          </p:nvSpPr>
          <p:spPr>
            <a:xfrm>
              <a:off x="5031878" y="3980585"/>
              <a:ext cx="2104623" cy="307777"/>
            </a:xfrm>
            <a:prstGeom prst="rect">
              <a:avLst/>
            </a:prstGeom>
            <a:noFill/>
            <a:ln w="12700">
              <a:solidFill>
                <a:schemeClr val="tx1"/>
              </a:solidFill>
              <a:prstDash val="dash"/>
            </a:ln>
          </p:spPr>
          <p:txBody>
            <a:bodyPr wrap="square" rtlCol="0">
              <a:spAutoFit/>
            </a:bodyPr>
            <a:lstStyle/>
            <a:p>
              <a:r>
                <a:rPr lang="en-US" sz="1400" dirty="0"/>
                <a:t>PMIR Patient Identity </a:t>
              </a:r>
              <a:r>
                <a:rPr lang="en-US" sz="1400" dirty="0" err="1"/>
                <a:t>Mgr</a:t>
              </a:r>
              <a:endParaRPr lang="en-US" sz="1400" dirty="0"/>
            </a:p>
          </p:txBody>
        </p:sp>
        <p:sp>
          <p:nvSpPr>
            <p:cNvPr id="33" name="TextBox 32">
              <a:extLst>
                <a:ext uri="{FF2B5EF4-FFF2-40B4-BE49-F238E27FC236}">
                  <a16:creationId xmlns:a16="http://schemas.microsoft.com/office/drawing/2014/main" id="{12CCC8F6-0BE9-E74C-BC26-C3E8705BFEAF}"/>
                </a:ext>
              </a:extLst>
            </p:cNvPr>
            <p:cNvSpPr txBox="1"/>
            <p:nvPr/>
          </p:nvSpPr>
          <p:spPr>
            <a:xfrm>
              <a:off x="5044297" y="4375247"/>
              <a:ext cx="2066523" cy="307777"/>
            </a:xfrm>
            <a:prstGeom prst="rect">
              <a:avLst/>
            </a:prstGeom>
            <a:noFill/>
            <a:ln w="12700">
              <a:solidFill>
                <a:schemeClr val="tx1"/>
              </a:solidFill>
              <a:prstDash val="dash"/>
            </a:ln>
          </p:spPr>
          <p:txBody>
            <a:bodyPr wrap="square" rtlCol="0">
              <a:spAutoFit/>
            </a:bodyPr>
            <a:lstStyle/>
            <a:p>
              <a:r>
                <a:rPr lang="en-US" sz="1400" dirty="0"/>
                <a:t>SVCM Terminology Repos</a:t>
              </a:r>
            </a:p>
          </p:txBody>
        </p:sp>
        <p:sp>
          <p:nvSpPr>
            <p:cNvPr id="113" name="TextBox 112">
              <a:extLst>
                <a:ext uri="{FF2B5EF4-FFF2-40B4-BE49-F238E27FC236}">
                  <a16:creationId xmlns:a16="http://schemas.microsoft.com/office/drawing/2014/main" id="{3034A79B-E296-B443-8B7D-BE55F44DDD52}"/>
                </a:ext>
              </a:extLst>
            </p:cNvPr>
            <p:cNvSpPr txBox="1"/>
            <p:nvPr/>
          </p:nvSpPr>
          <p:spPr>
            <a:xfrm>
              <a:off x="4738594" y="3617871"/>
              <a:ext cx="2610651" cy="369332"/>
            </a:xfrm>
            <a:prstGeom prst="rect">
              <a:avLst/>
            </a:prstGeom>
            <a:noFill/>
          </p:spPr>
          <p:txBody>
            <a:bodyPr wrap="none" rtlCol="0">
              <a:spAutoFit/>
            </a:bodyPr>
            <a:lstStyle/>
            <a:p>
              <a:r>
                <a:rPr lang="en-US" b="1" dirty="0"/>
                <a:t>HIE Central Infrastructure</a:t>
              </a:r>
            </a:p>
          </p:txBody>
        </p:sp>
      </p:grpSp>
      <p:grpSp>
        <p:nvGrpSpPr>
          <p:cNvPr id="14" name="Group 13">
            <a:extLst>
              <a:ext uri="{FF2B5EF4-FFF2-40B4-BE49-F238E27FC236}">
                <a16:creationId xmlns:a16="http://schemas.microsoft.com/office/drawing/2014/main" id="{9EA0765A-E149-4278-BC66-1388FE7084B0}"/>
              </a:ext>
            </a:extLst>
          </p:cNvPr>
          <p:cNvGrpSpPr/>
          <p:nvPr/>
        </p:nvGrpSpPr>
        <p:grpSpPr>
          <a:xfrm>
            <a:off x="166187" y="2164145"/>
            <a:ext cx="3102244" cy="2951722"/>
            <a:chOff x="373207" y="1515969"/>
            <a:chExt cx="3102244" cy="2951722"/>
          </a:xfrm>
        </p:grpSpPr>
        <p:sp>
          <p:nvSpPr>
            <p:cNvPr id="104" name="Rounded Rectangle 103">
              <a:extLst>
                <a:ext uri="{FF2B5EF4-FFF2-40B4-BE49-F238E27FC236}">
                  <a16:creationId xmlns:a16="http://schemas.microsoft.com/office/drawing/2014/main" id="{FC3EE6E7-5D14-5540-A5C1-4C2EE825B4CA}"/>
                </a:ext>
              </a:extLst>
            </p:cNvPr>
            <p:cNvSpPr/>
            <p:nvPr/>
          </p:nvSpPr>
          <p:spPr>
            <a:xfrm>
              <a:off x="518235" y="1530988"/>
              <a:ext cx="2679441" cy="2936703"/>
            </a:xfrm>
            <a:prstGeom prst="roundRect">
              <a:avLst/>
            </a:prstGeom>
            <a:solidFill>
              <a:schemeClr val="accent6">
                <a:lumMod val="20000"/>
                <a:lumOff val="80000"/>
              </a:schemeClr>
            </a:solidFill>
            <a:ln>
              <a:solidFill>
                <a:schemeClr val="tx1">
                  <a:alpha val="8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A274B35B-EA28-1243-8D98-6060FCA19E39}"/>
                </a:ext>
              </a:extLst>
            </p:cNvPr>
            <p:cNvSpPr txBox="1"/>
            <p:nvPr/>
          </p:nvSpPr>
          <p:spPr>
            <a:xfrm>
              <a:off x="827190" y="2151984"/>
              <a:ext cx="2020386" cy="293792"/>
            </a:xfrm>
            <a:prstGeom prst="rect">
              <a:avLst/>
            </a:prstGeom>
            <a:noFill/>
            <a:ln w="12700">
              <a:solidFill>
                <a:schemeClr val="tx1"/>
              </a:solidFill>
              <a:prstDash val="dash"/>
            </a:ln>
          </p:spPr>
          <p:txBody>
            <a:bodyPr wrap="square" rtlCol="0">
              <a:spAutoFit/>
            </a:bodyPr>
            <a:lstStyle/>
            <a:p>
              <a:r>
                <a:rPr lang="en-US" sz="1200" dirty="0"/>
                <a:t>MHD Document Source</a:t>
              </a:r>
            </a:p>
          </p:txBody>
        </p:sp>
        <p:sp>
          <p:nvSpPr>
            <p:cNvPr id="106" name="TextBox 105">
              <a:extLst>
                <a:ext uri="{FF2B5EF4-FFF2-40B4-BE49-F238E27FC236}">
                  <a16:creationId xmlns:a16="http://schemas.microsoft.com/office/drawing/2014/main" id="{4BFF705F-5F38-5A48-B9A2-B94CF16B2796}"/>
                </a:ext>
              </a:extLst>
            </p:cNvPr>
            <p:cNvSpPr txBox="1"/>
            <p:nvPr/>
          </p:nvSpPr>
          <p:spPr>
            <a:xfrm>
              <a:off x="827190" y="2447231"/>
              <a:ext cx="2041560" cy="293792"/>
            </a:xfrm>
            <a:prstGeom prst="rect">
              <a:avLst/>
            </a:prstGeom>
            <a:noFill/>
            <a:ln w="12700">
              <a:solidFill>
                <a:schemeClr val="tx1"/>
              </a:solidFill>
              <a:prstDash val="dash"/>
            </a:ln>
          </p:spPr>
          <p:txBody>
            <a:bodyPr wrap="square" rtlCol="0">
              <a:spAutoFit/>
            </a:bodyPr>
            <a:lstStyle/>
            <a:p>
              <a:r>
                <a:rPr lang="en-US" sz="1200" dirty="0"/>
                <a:t>IUA Authorization Client</a:t>
              </a:r>
            </a:p>
          </p:txBody>
        </p:sp>
        <p:sp>
          <p:nvSpPr>
            <p:cNvPr id="107" name="TextBox 106">
              <a:extLst>
                <a:ext uri="{FF2B5EF4-FFF2-40B4-BE49-F238E27FC236}">
                  <a16:creationId xmlns:a16="http://schemas.microsoft.com/office/drawing/2014/main" id="{12BE4D67-6BBF-8347-B1F1-176EE01945C5}"/>
                </a:ext>
              </a:extLst>
            </p:cNvPr>
            <p:cNvSpPr txBox="1"/>
            <p:nvPr/>
          </p:nvSpPr>
          <p:spPr>
            <a:xfrm>
              <a:off x="827190" y="3988545"/>
              <a:ext cx="2086078" cy="298826"/>
            </a:xfrm>
            <a:prstGeom prst="rect">
              <a:avLst/>
            </a:prstGeom>
            <a:noFill/>
            <a:ln w="12700">
              <a:solidFill>
                <a:schemeClr val="tx1"/>
              </a:solidFill>
              <a:prstDash val="dash"/>
            </a:ln>
          </p:spPr>
          <p:txBody>
            <a:bodyPr wrap="square" rtlCol="0">
              <a:spAutoFit/>
            </a:bodyPr>
            <a:lstStyle/>
            <a:p>
              <a:r>
                <a:rPr lang="en-US" sz="1200" dirty="0"/>
                <a:t>CT Time Client</a:t>
              </a:r>
            </a:p>
          </p:txBody>
        </p:sp>
        <p:sp>
          <p:nvSpPr>
            <p:cNvPr id="108" name="TextBox 107">
              <a:extLst>
                <a:ext uri="{FF2B5EF4-FFF2-40B4-BE49-F238E27FC236}">
                  <a16:creationId xmlns:a16="http://schemas.microsoft.com/office/drawing/2014/main" id="{680F37CF-24F9-8740-BD56-A698349C9C4E}"/>
                </a:ext>
              </a:extLst>
            </p:cNvPr>
            <p:cNvSpPr txBox="1"/>
            <p:nvPr/>
          </p:nvSpPr>
          <p:spPr>
            <a:xfrm>
              <a:off x="827190" y="2767111"/>
              <a:ext cx="2055587" cy="293792"/>
            </a:xfrm>
            <a:prstGeom prst="rect">
              <a:avLst/>
            </a:prstGeom>
            <a:noFill/>
            <a:ln w="12700">
              <a:solidFill>
                <a:schemeClr val="tx1"/>
              </a:solidFill>
              <a:prstDash val="dash"/>
            </a:ln>
          </p:spPr>
          <p:txBody>
            <a:bodyPr wrap="square" rtlCol="0">
              <a:spAutoFit/>
            </a:bodyPr>
            <a:lstStyle/>
            <a:p>
              <a:r>
                <a:rPr lang="en-US" sz="1200" dirty="0" err="1"/>
                <a:t>PDQm</a:t>
              </a:r>
              <a:r>
                <a:rPr lang="en-US" sz="1200" dirty="0"/>
                <a:t> or </a:t>
              </a:r>
              <a:r>
                <a:rPr lang="en-US" sz="1200" dirty="0" err="1"/>
                <a:t>PIXm</a:t>
              </a:r>
              <a:r>
                <a:rPr lang="en-US" sz="1200" dirty="0"/>
                <a:t> Consumer</a:t>
              </a:r>
            </a:p>
          </p:txBody>
        </p:sp>
        <p:sp>
          <p:nvSpPr>
            <p:cNvPr id="110" name="TextBox 109">
              <a:extLst>
                <a:ext uri="{FF2B5EF4-FFF2-40B4-BE49-F238E27FC236}">
                  <a16:creationId xmlns:a16="http://schemas.microsoft.com/office/drawing/2014/main" id="{424A331E-22C7-2E4E-A733-1DA1CD86D7FE}"/>
                </a:ext>
              </a:extLst>
            </p:cNvPr>
            <p:cNvSpPr txBox="1"/>
            <p:nvPr/>
          </p:nvSpPr>
          <p:spPr>
            <a:xfrm>
              <a:off x="373207" y="1515969"/>
              <a:ext cx="3102244" cy="646331"/>
            </a:xfrm>
            <a:prstGeom prst="rect">
              <a:avLst/>
            </a:prstGeom>
            <a:noFill/>
          </p:spPr>
          <p:txBody>
            <a:bodyPr wrap="square" rtlCol="0">
              <a:spAutoFit/>
            </a:bodyPr>
            <a:lstStyle/>
            <a:p>
              <a:pPr algn="ctr"/>
              <a:r>
                <a:rPr lang="en-US" b="1" dirty="0"/>
                <a:t>System that publishes documents</a:t>
              </a:r>
            </a:p>
          </p:txBody>
        </p:sp>
        <p:sp>
          <p:nvSpPr>
            <p:cNvPr id="111" name="TextBox 110">
              <a:extLst>
                <a:ext uri="{FF2B5EF4-FFF2-40B4-BE49-F238E27FC236}">
                  <a16:creationId xmlns:a16="http://schemas.microsoft.com/office/drawing/2014/main" id="{E9B9704F-6FBA-8342-9728-DB33427DE327}"/>
                </a:ext>
              </a:extLst>
            </p:cNvPr>
            <p:cNvSpPr txBox="1"/>
            <p:nvPr/>
          </p:nvSpPr>
          <p:spPr>
            <a:xfrm>
              <a:off x="827190" y="3692427"/>
              <a:ext cx="2084036" cy="293792"/>
            </a:xfrm>
            <a:prstGeom prst="rect">
              <a:avLst/>
            </a:prstGeom>
            <a:noFill/>
            <a:ln w="12700">
              <a:solidFill>
                <a:schemeClr val="tx1"/>
              </a:solidFill>
              <a:prstDash val="dash"/>
            </a:ln>
          </p:spPr>
          <p:txBody>
            <a:bodyPr wrap="square" rtlCol="0">
              <a:spAutoFit/>
            </a:bodyPr>
            <a:lstStyle/>
            <a:p>
              <a:r>
                <a:rPr lang="en-US" sz="1200" dirty="0"/>
                <a:t>ATNA Secure Node/App</a:t>
              </a:r>
            </a:p>
          </p:txBody>
        </p:sp>
        <p:sp>
          <p:nvSpPr>
            <p:cNvPr id="116" name="TextBox 115">
              <a:extLst>
                <a:ext uri="{FF2B5EF4-FFF2-40B4-BE49-F238E27FC236}">
                  <a16:creationId xmlns:a16="http://schemas.microsoft.com/office/drawing/2014/main" id="{226B5D5A-1BFD-C944-8C25-688A394B690A}"/>
                </a:ext>
              </a:extLst>
            </p:cNvPr>
            <p:cNvSpPr txBox="1"/>
            <p:nvPr/>
          </p:nvSpPr>
          <p:spPr>
            <a:xfrm>
              <a:off x="827190" y="3091220"/>
              <a:ext cx="2069433" cy="293792"/>
            </a:xfrm>
            <a:prstGeom prst="rect">
              <a:avLst/>
            </a:prstGeom>
            <a:noFill/>
            <a:ln w="12700">
              <a:solidFill>
                <a:schemeClr val="tx1"/>
              </a:solidFill>
              <a:prstDash val="dash"/>
            </a:ln>
          </p:spPr>
          <p:txBody>
            <a:bodyPr wrap="square" rtlCol="0">
              <a:spAutoFit/>
            </a:bodyPr>
            <a:lstStyle/>
            <a:p>
              <a:r>
                <a:rPr lang="en-US" sz="1200" dirty="0"/>
                <a:t>SVCM Terminology Cons.</a:t>
              </a:r>
            </a:p>
          </p:txBody>
        </p:sp>
        <p:sp>
          <p:nvSpPr>
            <p:cNvPr id="134" name="TextBox 133">
              <a:extLst>
                <a:ext uri="{FF2B5EF4-FFF2-40B4-BE49-F238E27FC236}">
                  <a16:creationId xmlns:a16="http://schemas.microsoft.com/office/drawing/2014/main" id="{71611B5D-421F-9B43-92CF-24B4730D3810}"/>
                </a:ext>
              </a:extLst>
            </p:cNvPr>
            <p:cNvSpPr txBox="1"/>
            <p:nvPr/>
          </p:nvSpPr>
          <p:spPr>
            <a:xfrm>
              <a:off x="827190" y="3398335"/>
              <a:ext cx="2069433" cy="293792"/>
            </a:xfrm>
            <a:prstGeom prst="rect">
              <a:avLst/>
            </a:prstGeom>
            <a:noFill/>
            <a:ln w="12700">
              <a:solidFill>
                <a:schemeClr val="tx1"/>
              </a:solidFill>
              <a:prstDash val="dash"/>
            </a:ln>
          </p:spPr>
          <p:txBody>
            <a:bodyPr wrap="square" rtlCol="0">
              <a:spAutoFit/>
            </a:bodyPr>
            <a:lstStyle/>
            <a:p>
              <a:r>
                <a:rPr lang="en-US" sz="1200" dirty="0" err="1"/>
                <a:t>mCSD</a:t>
              </a:r>
              <a:r>
                <a:rPr lang="en-US" sz="1200" dirty="0"/>
                <a:t> Care Serv Select Cons</a:t>
              </a:r>
            </a:p>
          </p:txBody>
        </p:sp>
      </p:grpSp>
      <p:grpSp>
        <p:nvGrpSpPr>
          <p:cNvPr id="3" name="Group 2">
            <a:extLst>
              <a:ext uri="{FF2B5EF4-FFF2-40B4-BE49-F238E27FC236}">
                <a16:creationId xmlns:a16="http://schemas.microsoft.com/office/drawing/2014/main" id="{ADC08F12-D457-4B31-82CE-376931639C95}"/>
              </a:ext>
            </a:extLst>
          </p:cNvPr>
          <p:cNvGrpSpPr/>
          <p:nvPr/>
        </p:nvGrpSpPr>
        <p:grpSpPr>
          <a:xfrm>
            <a:off x="9132000" y="2133296"/>
            <a:ext cx="2891969" cy="2857774"/>
            <a:chOff x="332452" y="2621331"/>
            <a:chExt cx="2891969" cy="2857774"/>
          </a:xfrm>
        </p:grpSpPr>
        <p:sp>
          <p:nvSpPr>
            <p:cNvPr id="145" name="Rounded Rectangle 144">
              <a:extLst>
                <a:ext uri="{FF2B5EF4-FFF2-40B4-BE49-F238E27FC236}">
                  <a16:creationId xmlns:a16="http://schemas.microsoft.com/office/drawing/2014/main" id="{3F0D704F-D4E4-C948-8E53-0C3E74484157}"/>
                </a:ext>
              </a:extLst>
            </p:cNvPr>
            <p:cNvSpPr/>
            <p:nvPr/>
          </p:nvSpPr>
          <p:spPr>
            <a:xfrm>
              <a:off x="385370" y="2674564"/>
              <a:ext cx="2786131" cy="2804541"/>
            </a:xfrm>
            <a:prstGeom prst="roundRect">
              <a:avLst/>
            </a:prstGeom>
            <a:solidFill>
              <a:schemeClr val="accent6">
                <a:lumMod val="20000"/>
                <a:lumOff val="80000"/>
              </a:schemeClr>
            </a:solidFill>
            <a:ln>
              <a:solidFill>
                <a:schemeClr val="tx1">
                  <a:alpha val="8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a:extLst>
                <a:ext uri="{FF2B5EF4-FFF2-40B4-BE49-F238E27FC236}">
                  <a16:creationId xmlns:a16="http://schemas.microsoft.com/office/drawing/2014/main" id="{4C02FDA4-F4FF-B84F-826E-15351D71362C}"/>
                </a:ext>
              </a:extLst>
            </p:cNvPr>
            <p:cNvSpPr txBox="1"/>
            <p:nvPr/>
          </p:nvSpPr>
          <p:spPr>
            <a:xfrm>
              <a:off x="332452" y="2621331"/>
              <a:ext cx="2891969" cy="646331"/>
            </a:xfrm>
            <a:prstGeom prst="rect">
              <a:avLst/>
            </a:prstGeom>
            <a:noFill/>
          </p:spPr>
          <p:txBody>
            <a:bodyPr wrap="square" rtlCol="0">
              <a:spAutoFit/>
            </a:bodyPr>
            <a:lstStyle/>
            <a:p>
              <a:pPr algn="ctr"/>
              <a:r>
                <a:rPr lang="en-US" b="1" dirty="0"/>
                <a:t>System that consumes</a:t>
              </a:r>
            </a:p>
            <a:p>
              <a:pPr algn="ctr"/>
              <a:r>
                <a:rPr lang="en-US" b="1" dirty="0"/>
                <a:t>documents</a:t>
              </a:r>
            </a:p>
          </p:txBody>
        </p:sp>
        <p:sp>
          <p:nvSpPr>
            <p:cNvPr id="79" name="TextBox 78">
              <a:extLst>
                <a:ext uri="{FF2B5EF4-FFF2-40B4-BE49-F238E27FC236}">
                  <a16:creationId xmlns:a16="http://schemas.microsoft.com/office/drawing/2014/main" id="{3BC37444-765E-AA44-9C6C-E039F62A5086}"/>
                </a:ext>
              </a:extLst>
            </p:cNvPr>
            <p:cNvSpPr txBox="1"/>
            <p:nvPr/>
          </p:nvSpPr>
          <p:spPr>
            <a:xfrm>
              <a:off x="853867" y="3241493"/>
              <a:ext cx="2055254" cy="276999"/>
            </a:xfrm>
            <a:prstGeom prst="rect">
              <a:avLst/>
            </a:prstGeom>
            <a:noFill/>
            <a:ln w="12700">
              <a:solidFill>
                <a:schemeClr val="tx1"/>
              </a:solidFill>
              <a:prstDash val="dash"/>
            </a:ln>
          </p:spPr>
          <p:txBody>
            <a:bodyPr wrap="square" rtlCol="0">
              <a:spAutoFit/>
            </a:bodyPr>
            <a:lstStyle/>
            <a:p>
              <a:r>
                <a:rPr lang="en-US" sz="1200" dirty="0"/>
                <a:t>MHD Document Consumer</a:t>
              </a:r>
            </a:p>
          </p:txBody>
        </p:sp>
        <p:sp>
          <p:nvSpPr>
            <p:cNvPr id="80" name="TextBox 79">
              <a:extLst>
                <a:ext uri="{FF2B5EF4-FFF2-40B4-BE49-F238E27FC236}">
                  <a16:creationId xmlns:a16="http://schemas.microsoft.com/office/drawing/2014/main" id="{55B52B70-D9AA-8340-BD35-2EF27214B16F}"/>
                </a:ext>
              </a:extLst>
            </p:cNvPr>
            <p:cNvSpPr txBox="1"/>
            <p:nvPr/>
          </p:nvSpPr>
          <p:spPr>
            <a:xfrm>
              <a:off x="853867" y="3503422"/>
              <a:ext cx="2041560" cy="276999"/>
            </a:xfrm>
            <a:prstGeom prst="rect">
              <a:avLst/>
            </a:prstGeom>
            <a:noFill/>
            <a:ln w="12700">
              <a:solidFill>
                <a:schemeClr val="tx1"/>
              </a:solidFill>
              <a:prstDash val="dash"/>
            </a:ln>
          </p:spPr>
          <p:txBody>
            <a:bodyPr wrap="square" rtlCol="0">
              <a:spAutoFit/>
            </a:bodyPr>
            <a:lstStyle/>
            <a:p>
              <a:r>
                <a:rPr lang="en-US" sz="1200" dirty="0"/>
                <a:t>IUA Authorization Client</a:t>
              </a:r>
            </a:p>
          </p:txBody>
        </p:sp>
        <p:sp>
          <p:nvSpPr>
            <p:cNvPr id="81" name="TextBox 80">
              <a:extLst>
                <a:ext uri="{FF2B5EF4-FFF2-40B4-BE49-F238E27FC236}">
                  <a16:creationId xmlns:a16="http://schemas.microsoft.com/office/drawing/2014/main" id="{5DFDE9A3-7375-B54C-AA05-BE8E98DED98C}"/>
                </a:ext>
              </a:extLst>
            </p:cNvPr>
            <p:cNvSpPr txBox="1"/>
            <p:nvPr/>
          </p:nvSpPr>
          <p:spPr>
            <a:xfrm>
              <a:off x="841342" y="4683329"/>
              <a:ext cx="2050940" cy="276999"/>
            </a:xfrm>
            <a:prstGeom prst="rect">
              <a:avLst/>
            </a:prstGeom>
            <a:noFill/>
            <a:ln w="12700">
              <a:solidFill>
                <a:schemeClr val="tx1"/>
              </a:solidFill>
              <a:prstDash val="dash"/>
            </a:ln>
          </p:spPr>
          <p:txBody>
            <a:bodyPr wrap="square" rtlCol="0">
              <a:spAutoFit/>
            </a:bodyPr>
            <a:lstStyle/>
            <a:p>
              <a:r>
                <a:rPr lang="en-US" sz="1200" dirty="0"/>
                <a:t>CT Time Client</a:t>
              </a:r>
            </a:p>
          </p:txBody>
        </p:sp>
        <p:sp>
          <p:nvSpPr>
            <p:cNvPr id="83" name="TextBox 82">
              <a:extLst>
                <a:ext uri="{FF2B5EF4-FFF2-40B4-BE49-F238E27FC236}">
                  <a16:creationId xmlns:a16="http://schemas.microsoft.com/office/drawing/2014/main" id="{67C5598C-C5C6-984A-8AF0-2F4C12659D2B}"/>
                </a:ext>
              </a:extLst>
            </p:cNvPr>
            <p:cNvSpPr txBox="1"/>
            <p:nvPr/>
          </p:nvSpPr>
          <p:spPr>
            <a:xfrm>
              <a:off x="853229" y="3781494"/>
              <a:ext cx="2055587" cy="276999"/>
            </a:xfrm>
            <a:prstGeom prst="rect">
              <a:avLst/>
            </a:prstGeom>
            <a:noFill/>
            <a:ln w="12700">
              <a:solidFill>
                <a:schemeClr val="tx1"/>
              </a:solidFill>
              <a:prstDash val="dash"/>
            </a:ln>
          </p:spPr>
          <p:txBody>
            <a:bodyPr wrap="square" rtlCol="0">
              <a:spAutoFit/>
            </a:bodyPr>
            <a:lstStyle/>
            <a:p>
              <a:r>
                <a:rPr lang="en-US" sz="1200" dirty="0" err="1"/>
                <a:t>PDQm</a:t>
              </a:r>
              <a:r>
                <a:rPr lang="en-US" sz="1200" dirty="0"/>
                <a:t> or </a:t>
              </a:r>
              <a:r>
                <a:rPr lang="en-US" sz="1200" dirty="0" err="1"/>
                <a:t>PIXm</a:t>
              </a:r>
              <a:r>
                <a:rPr lang="en-US" sz="1200" dirty="0"/>
                <a:t> Consumer</a:t>
              </a:r>
            </a:p>
          </p:txBody>
        </p:sp>
        <p:sp>
          <p:nvSpPr>
            <p:cNvPr id="84" name="TextBox 83">
              <a:extLst>
                <a:ext uri="{FF2B5EF4-FFF2-40B4-BE49-F238E27FC236}">
                  <a16:creationId xmlns:a16="http://schemas.microsoft.com/office/drawing/2014/main" id="{1A9AA6F8-1FFC-834F-BB91-188F2578C66F}"/>
                </a:ext>
              </a:extLst>
            </p:cNvPr>
            <p:cNvSpPr txBox="1"/>
            <p:nvPr/>
          </p:nvSpPr>
          <p:spPr>
            <a:xfrm>
              <a:off x="841342" y="4972889"/>
              <a:ext cx="2048647" cy="276999"/>
            </a:xfrm>
            <a:prstGeom prst="rect">
              <a:avLst/>
            </a:prstGeom>
            <a:noFill/>
            <a:ln w="12700">
              <a:solidFill>
                <a:schemeClr val="tx1"/>
              </a:solidFill>
              <a:prstDash val="dash"/>
            </a:ln>
          </p:spPr>
          <p:txBody>
            <a:bodyPr wrap="square" rtlCol="0">
              <a:spAutoFit/>
            </a:bodyPr>
            <a:lstStyle/>
            <a:p>
              <a:r>
                <a:rPr lang="en-US" sz="1200" dirty="0"/>
                <a:t>ATNA Secure Node/App</a:t>
              </a:r>
            </a:p>
          </p:txBody>
        </p:sp>
        <p:sp>
          <p:nvSpPr>
            <p:cNvPr id="85" name="TextBox 84">
              <a:extLst>
                <a:ext uri="{FF2B5EF4-FFF2-40B4-BE49-F238E27FC236}">
                  <a16:creationId xmlns:a16="http://schemas.microsoft.com/office/drawing/2014/main" id="{49D45112-A255-5C49-A5FF-DFFA5A25EBD9}"/>
                </a:ext>
              </a:extLst>
            </p:cNvPr>
            <p:cNvSpPr txBox="1"/>
            <p:nvPr/>
          </p:nvSpPr>
          <p:spPr>
            <a:xfrm>
              <a:off x="853867" y="4087077"/>
              <a:ext cx="2069433" cy="276999"/>
            </a:xfrm>
            <a:prstGeom prst="rect">
              <a:avLst/>
            </a:prstGeom>
            <a:noFill/>
            <a:ln w="12700">
              <a:solidFill>
                <a:schemeClr val="tx1"/>
              </a:solidFill>
              <a:prstDash val="dash"/>
            </a:ln>
          </p:spPr>
          <p:txBody>
            <a:bodyPr wrap="square" rtlCol="0">
              <a:spAutoFit/>
            </a:bodyPr>
            <a:lstStyle/>
            <a:p>
              <a:r>
                <a:rPr lang="en-US" sz="1200" dirty="0"/>
                <a:t>SVCM Terminology Cons.</a:t>
              </a:r>
            </a:p>
          </p:txBody>
        </p:sp>
        <p:sp>
          <p:nvSpPr>
            <p:cNvPr id="86" name="TextBox 85">
              <a:extLst>
                <a:ext uri="{FF2B5EF4-FFF2-40B4-BE49-F238E27FC236}">
                  <a16:creationId xmlns:a16="http://schemas.microsoft.com/office/drawing/2014/main" id="{41A7DB7D-8114-1744-92A1-4CC49D693983}"/>
                </a:ext>
              </a:extLst>
            </p:cNvPr>
            <p:cNvSpPr txBox="1"/>
            <p:nvPr/>
          </p:nvSpPr>
          <p:spPr>
            <a:xfrm>
              <a:off x="853867" y="4376637"/>
              <a:ext cx="2069433" cy="276999"/>
            </a:xfrm>
            <a:prstGeom prst="rect">
              <a:avLst/>
            </a:prstGeom>
            <a:noFill/>
            <a:ln w="12700">
              <a:solidFill>
                <a:schemeClr val="tx1"/>
              </a:solidFill>
              <a:prstDash val="dash"/>
            </a:ln>
          </p:spPr>
          <p:txBody>
            <a:bodyPr wrap="square" rtlCol="0">
              <a:spAutoFit/>
            </a:bodyPr>
            <a:lstStyle/>
            <a:p>
              <a:r>
                <a:rPr lang="en-US" sz="1200" dirty="0" err="1"/>
                <a:t>mCSD</a:t>
              </a:r>
              <a:r>
                <a:rPr lang="en-US" sz="1200" dirty="0"/>
                <a:t> Care Serv Select Cons</a:t>
              </a:r>
            </a:p>
          </p:txBody>
        </p:sp>
      </p:grpSp>
      <p:grpSp>
        <p:nvGrpSpPr>
          <p:cNvPr id="12" name="Group 11">
            <a:extLst>
              <a:ext uri="{FF2B5EF4-FFF2-40B4-BE49-F238E27FC236}">
                <a16:creationId xmlns:a16="http://schemas.microsoft.com/office/drawing/2014/main" id="{B01074F6-6A23-469D-B28B-9E178CB2BE37}"/>
              </a:ext>
            </a:extLst>
          </p:cNvPr>
          <p:cNvGrpSpPr/>
          <p:nvPr/>
        </p:nvGrpSpPr>
        <p:grpSpPr>
          <a:xfrm>
            <a:off x="3997661" y="3652878"/>
            <a:ext cx="4186646" cy="2989889"/>
            <a:chOff x="6355841" y="3329678"/>
            <a:chExt cx="4186646" cy="2989889"/>
          </a:xfrm>
        </p:grpSpPr>
        <p:sp>
          <p:nvSpPr>
            <p:cNvPr id="90" name="TextBox 89">
              <a:extLst>
                <a:ext uri="{FF2B5EF4-FFF2-40B4-BE49-F238E27FC236}">
                  <a16:creationId xmlns:a16="http://schemas.microsoft.com/office/drawing/2014/main" id="{730AF69C-41E0-45FE-A08C-0F3F77165E05}"/>
                </a:ext>
              </a:extLst>
            </p:cNvPr>
            <p:cNvSpPr txBox="1"/>
            <p:nvPr/>
          </p:nvSpPr>
          <p:spPr>
            <a:xfrm>
              <a:off x="6355841" y="3329678"/>
              <a:ext cx="4186646" cy="307777"/>
            </a:xfrm>
            <a:prstGeom prst="rect">
              <a:avLst/>
            </a:prstGeom>
            <a:noFill/>
            <a:ln>
              <a:solidFill>
                <a:schemeClr val="tx1"/>
              </a:solidFill>
            </a:ln>
          </p:spPr>
          <p:txBody>
            <a:bodyPr wrap="square" rtlCol="0">
              <a:spAutoFit/>
            </a:bodyPr>
            <a:lstStyle/>
            <a:p>
              <a:pPr algn="ctr"/>
              <a:r>
                <a:rPr lang="en-US" sz="1400" dirty="0"/>
                <a:t>Document Registry</a:t>
              </a:r>
            </a:p>
          </p:txBody>
        </p:sp>
        <p:sp>
          <p:nvSpPr>
            <p:cNvPr id="91" name="TextBox 90">
              <a:extLst>
                <a:ext uri="{FF2B5EF4-FFF2-40B4-BE49-F238E27FC236}">
                  <a16:creationId xmlns:a16="http://schemas.microsoft.com/office/drawing/2014/main" id="{0C4E7DA3-037B-40F9-BF5F-77C1F9F948BB}"/>
                </a:ext>
              </a:extLst>
            </p:cNvPr>
            <p:cNvSpPr txBox="1"/>
            <p:nvPr/>
          </p:nvSpPr>
          <p:spPr>
            <a:xfrm rot="16200000">
              <a:off x="5640996" y="4826565"/>
              <a:ext cx="2678216" cy="307777"/>
            </a:xfrm>
            <a:prstGeom prst="rect">
              <a:avLst/>
            </a:prstGeom>
            <a:noFill/>
            <a:ln>
              <a:solidFill>
                <a:schemeClr val="tx1"/>
              </a:solidFill>
              <a:prstDash val="dash"/>
            </a:ln>
          </p:spPr>
          <p:txBody>
            <a:bodyPr wrap="square" rtlCol="0">
              <a:spAutoFit/>
            </a:bodyPr>
            <a:lstStyle/>
            <a:p>
              <a:r>
                <a:rPr lang="en-US" sz="1400" dirty="0"/>
                <a:t>MHD – Document Recipient</a:t>
              </a:r>
            </a:p>
          </p:txBody>
        </p:sp>
        <p:sp>
          <p:nvSpPr>
            <p:cNvPr id="92" name="TextBox 91">
              <a:extLst>
                <a:ext uri="{FF2B5EF4-FFF2-40B4-BE49-F238E27FC236}">
                  <a16:creationId xmlns:a16="http://schemas.microsoft.com/office/drawing/2014/main" id="{2F9FB214-92A2-43AD-8193-A2B63B29DAAE}"/>
                </a:ext>
              </a:extLst>
            </p:cNvPr>
            <p:cNvSpPr txBox="1"/>
            <p:nvPr/>
          </p:nvSpPr>
          <p:spPr>
            <a:xfrm rot="16200000">
              <a:off x="5235451" y="4826564"/>
              <a:ext cx="2678216" cy="307777"/>
            </a:xfrm>
            <a:prstGeom prst="rect">
              <a:avLst/>
            </a:prstGeom>
            <a:noFill/>
            <a:ln>
              <a:solidFill>
                <a:schemeClr val="tx1"/>
              </a:solidFill>
              <a:prstDash val="dash"/>
            </a:ln>
          </p:spPr>
          <p:txBody>
            <a:bodyPr wrap="square" rtlCol="0">
              <a:spAutoFit/>
            </a:bodyPr>
            <a:lstStyle/>
            <a:p>
              <a:r>
                <a:rPr lang="en-US" sz="1400" dirty="0"/>
                <a:t>MHD - Document Responder</a:t>
              </a:r>
            </a:p>
          </p:txBody>
        </p:sp>
        <p:sp>
          <p:nvSpPr>
            <p:cNvPr id="93" name="TextBox 92">
              <a:extLst>
                <a:ext uri="{FF2B5EF4-FFF2-40B4-BE49-F238E27FC236}">
                  <a16:creationId xmlns:a16="http://schemas.microsoft.com/office/drawing/2014/main" id="{DAFCA89B-25F4-46E1-B235-BD52D6DA2503}"/>
                </a:ext>
              </a:extLst>
            </p:cNvPr>
            <p:cNvSpPr txBox="1"/>
            <p:nvPr/>
          </p:nvSpPr>
          <p:spPr>
            <a:xfrm rot="16200000">
              <a:off x="6060345" y="4826569"/>
              <a:ext cx="2678218" cy="307777"/>
            </a:xfrm>
            <a:prstGeom prst="rect">
              <a:avLst/>
            </a:prstGeom>
            <a:noFill/>
            <a:ln>
              <a:solidFill>
                <a:schemeClr val="tx1"/>
              </a:solidFill>
              <a:prstDash val="dash"/>
            </a:ln>
          </p:spPr>
          <p:txBody>
            <a:bodyPr wrap="square" rtlCol="0">
              <a:spAutoFit/>
            </a:bodyPr>
            <a:lstStyle/>
            <a:p>
              <a:r>
                <a:rPr lang="en-US" sz="1400" dirty="0"/>
                <a:t>PMIR – Patient Identity Consumer</a:t>
              </a:r>
            </a:p>
          </p:txBody>
        </p:sp>
        <p:sp>
          <p:nvSpPr>
            <p:cNvPr id="94" name="TextBox 93">
              <a:extLst>
                <a:ext uri="{FF2B5EF4-FFF2-40B4-BE49-F238E27FC236}">
                  <a16:creationId xmlns:a16="http://schemas.microsoft.com/office/drawing/2014/main" id="{4BB556FF-D57D-4092-80D6-A2C3233B8B3D}"/>
                </a:ext>
              </a:extLst>
            </p:cNvPr>
            <p:cNvSpPr txBox="1"/>
            <p:nvPr/>
          </p:nvSpPr>
          <p:spPr>
            <a:xfrm rot="16200000">
              <a:off x="7995398" y="4718842"/>
              <a:ext cx="2678216" cy="523220"/>
            </a:xfrm>
            <a:prstGeom prst="rect">
              <a:avLst/>
            </a:prstGeom>
            <a:noFill/>
            <a:ln>
              <a:solidFill>
                <a:schemeClr val="tx1"/>
              </a:solidFill>
              <a:prstDash val="dash"/>
            </a:ln>
          </p:spPr>
          <p:txBody>
            <a:bodyPr wrap="square" rtlCol="0">
              <a:spAutoFit/>
            </a:bodyPr>
            <a:lstStyle/>
            <a:p>
              <a:r>
                <a:rPr lang="en-US" sz="1400" dirty="0"/>
                <a:t>mCSD – Care Services Selective Consumer</a:t>
              </a:r>
            </a:p>
          </p:txBody>
        </p:sp>
        <p:sp>
          <p:nvSpPr>
            <p:cNvPr id="95" name="TextBox 94">
              <a:extLst>
                <a:ext uri="{FF2B5EF4-FFF2-40B4-BE49-F238E27FC236}">
                  <a16:creationId xmlns:a16="http://schemas.microsoft.com/office/drawing/2014/main" id="{61F73FFB-198D-466B-98EB-8FCC73C51D9F}"/>
                </a:ext>
              </a:extLst>
            </p:cNvPr>
            <p:cNvSpPr txBox="1"/>
            <p:nvPr/>
          </p:nvSpPr>
          <p:spPr>
            <a:xfrm rot="16200000">
              <a:off x="7416704" y="4826561"/>
              <a:ext cx="2678216" cy="307777"/>
            </a:xfrm>
            <a:prstGeom prst="rect">
              <a:avLst/>
            </a:prstGeom>
            <a:noFill/>
            <a:ln>
              <a:solidFill>
                <a:schemeClr val="tx1"/>
              </a:solidFill>
              <a:prstDash val="dash"/>
            </a:ln>
          </p:spPr>
          <p:txBody>
            <a:bodyPr wrap="square" rtlCol="0">
              <a:spAutoFit/>
            </a:bodyPr>
            <a:lstStyle/>
            <a:p>
              <a:r>
                <a:rPr lang="en-US" sz="1400" dirty="0"/>
                <a:t>SVCM – Consumer</a:t>
              </a:r>
            </a:p>
          </p:txBody>
        </p:sp>
        <p:sp>
          <p:nvSpPr>
            <p:cNvPr id="96" name="TextBox 95">
              <a:extLst>
                <a:ext uri="{FF2B5EF4-FFF2-40B4-BE49-F238E27FC236}">
                  <a16:creationId xmlns:a16="http://schemas.microsoft.com/office/drawing/2014/main" id="{841CD7B4-59C3-4760-8355-428AC478E586}"/>
                </a:ext>
              </a:extLst>
            </p:cNvPr>
            <p:cNvSpPr txBox="1"/>
            <p:nvPr/>
          </p:nvSpPr>
          <p:spPr>
            <a:xfrm rot="16200000">
              <a:off x="8569517" y="4826559"/>
              <a:ext cx="2678216" cy="307777"/>
            </a:xfrm>
            <a:prstGeom prst="rect">
              <a:avLst/>
            </a:prstGeom>
            <a:noFill/>
            <a:ln>
              <a:solidFill>
                <a:schemeClr val="tx1"/>
              </a:solidFill>
              <a:prstDash val="dash"/>
            </a:ln>
          </p:spPr>
          <p:txBody>
            <a:bodyPr wrap="square" rtlCol="0">
              <a:spAutoFit/>
            </a:bodyPr>
            <a:lstStyle/>
            <a:p>
              <a:r>
                <a:rPr lang="en-US" sz="1400" dirty="0"/>
                <a:t>IUA – Resource Server</a:t>
              </a:r>
            </a:p>
          </p:txBody>
        </p:sp>
        <p:sp>
          <p:nvSpPr>
            <p:cNvPr id="99" name="TextBox 98">
              <a:extLst>
                <a:ext uri="{FF2B5EF4-FFF2-40B4-BE49-F238E27FC236}">
                  <a16:creationId xmlns:a16="http://schemas.microsoft.com/office/drawing/2014/main" id="{491F345F-C2C5-4DB2-AD37-211D18604330}"/>
                </a:ext>
              </a:extLst>
            </p:cNvPr>
            <p:cNvSpPr txBox="1"/>
            <p:nvPr/>
          </p:nvSpPr>
          <p:spPr>
            <a:xfrm rot="16200000">
              <a:off x="6487264" y="4826563"/>
              <a:ext cx="2678216" cy="307777"/>
            </a:xfrm>
            <a:prstGeom prst="rect">
              <a:avLst/>
            </a:prstGeom>
            <a:noFill/>
            <a:ln>
              <a:solidFill>
                <a:schemeClr val="tx1"/>
              </a:solidFill>
              <a:prstDash val="dash"/>
            </a:ln>
          </p:spPr>
          <p:txBody>
            <a:bodyPr wrap="square" rtlCol="0">
              <a:spAutoFit/>
            </a:bodyPr>
            <a:lstStyle/>
            <a:p>
              <a:r>
                <a:rPr lang="en-US" sz="1400" dirty="0"/>
                <a:t>ATNA – Secure Node</a:t>
              </a:r>
            </a:p>
          </p:txBody>
        </p:sp>
        <p:sp>
          <p:nvSpPr>
            <p:cNvPr id="100" name="TextBox 99">
              <a:extLst>
                <a:ext uri="{FF2B5EF4-FFF2-40B4-BE49-F238E27FC236}">
                  <a16:creationId xmlns:a16="http://schemas.microsoft.com/office/drawing/2014/main" id="{45974C07-F206-4ED1-AF07-7C8FCB6CBE88}"/>
                </a:ext>
              </a:extLst>
            </p:cNvPr>
            <p:cNvSpPr txBox="1"/>
            <p:nvPr/>
          </p:nvSpPr>
          <p:spPr>
            <a:xfrm rot="16200000">
              <a:off x="6911774" y="4826563"/>
              <a:ext cx="2678216" cy="307777"/>
            </a:xfrm>
            <a:prstGeom prst="rect">
              <a:avLst/>
            </a:prstGeom>
            <a:noFill/>
            <a:ln>
              <a:solidFill>
                <a:schemeClr val="tx1"/>
              </a:solidFill>
              <a:prstDash val="dash"/>
            </a:ln>
          </p:spPr>
          <p:txBody>
            <a:bodyPr wrap="square" rtlCol="0">
              <a:spAutoFit/>
            </a:bodyPr>
            <a:lstStyle/>
            <a:p>
              <a:r>
                <a:rPr lang="en-US" sz="1400" dirty="0"/>
                <a:t>CT – Time Client</a:t>
              </a:r>
            </a:p>
          </p:txBody>
        </p:sp>
        <p:sp>
          <p:nvSpPr>
            <p:cNvPr id="141" name="TextBox 140">
              <a:extLst>
                <a:ext uri="{FF2B5EF4-FFF2-40B4-BE49-F238E27FC236}">
                  <a16:creationId xmlns:a16="http://schemas.microsoft.com/office/drawing/2014/main" id="{93F21458-2323-4F5F-80A5-762435022C32}"/>
                </a:ext>
              </a:extLst>
            </p:cNvPr>
            <p:cNvSpPr txBox="1"/>
            <p:nvPr/>
          </p:nvSpPr>
          <p:spPr>
            <a:xfrm rot="16200000">
              <a:off x="8994476" y="4826559"/>
              <a:ext cx="2678216" cy="307777"/>
            </a:xfrm>
            <a:prstGeom prst="rect">
              <a:avLst/>
            </a:prstGeom>
            <a:noFill/>
            <a:ln>
              <a:solidFill>
                <a:schemeClr val="tx1"/>
              </a:solidFill>
              <a:prstDash val="dash"/>
            </a:ln>
          </p:spPr>
          <p:txBody>
            <a:bodyPr wrap="square" rtlCol="0">
              <a:spAutoFit/>
            </a:bodyPr>
            <a:lstStyle/>
            <a:p>
              <a:r>
                <a:rPr lang="en-US" sz="1400" dirty="0"/>
                <a:t>IUA – Authorization Service</a:t>
              </a:r>
            </a:p>
          </p:txBody>
        </p:sp>
      </p:grpSp>
      <p:sp>
        <p:nvSpPr>
          <p:cNvPr id="16" name="Arrow: Right 15">
            <a:extLst>
              <a:ext uri="{FF2B5EF4-FFF2-40B4-BE49-F238E27FC236}">
                <a16:creationId xmlns:a16="http://schemas.microsoft.com/office/drawing/2014/main" id="{7884E45F-0131-4802-9C5E-344B405EEEE4}"/>
              </a:ext>
            </a:extLst>
          </p:cNvPr>
          <p:cNvSpPr/>
          <p:nvPr/>
        </p:nvSpPr>
        <p:spPr>
          <a:xfrm>
            <a:off x="3048277" y="922433"/>
            <a:ext cx="698511" cy="5341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Right 141">
            <a:extLst>
              <a:ext uri="{FF2B5EF4-FFF2-40B4-BE49-F238E27FC236}">
                <a16:creationId xmlns:a16="http://schemas.microsoft.com/office/drawing/2014/main" id="{3F49758F-C214-4076-A798-3E92BDF4B981}"/>
              </a:ext>
            </a:extLst>
          </p:cNvPr>
          <p:cNvSpPr/>
          <p:nvPr/>
        </p:nvSpPr>
        <p:spPr>
          <a:xfrm>
            <a:off x="8468752" y="917670"/>
            <a:ext cx="698511" cy="5341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itle 1">
            <a:extLst>
              <a:ext uri="{FF2B5EF4-FFF2-40B4-BE49-F238E27FC236}">
                <a16:creationId xmlns:a16="http://schemas.microsoft.com/office/drawing/2014/main" id="{CC5E5AA3-E4EC-49ED-90DB-6C08DC7EB04B}"/>
              </a:ext>
            </a:extLst>
          </p:cNvPr>
          <p:cNvSpPr>
            <a:spLocks noGrp="1"/>
          </p:cNvSpPr>
          <p:nvPr>
            <p:ph type="title"/>
          </p:nvPr>
        </p:nvSpPr>
        <p:spPr>
          <a:xfrm>
            <a:off x="788791" y="194450"/>
            <a:ext cx="10515600" cy="497359"/>
          </a:xfrm>
        </p:spPr>
        <p:txBody>
          <a:bodyPr>
            <a:normAutofit fontScale="90000"/>
          </a:bodyPr>
          <a:lstStyle/>
          <a:p>
            <a:r>
              <a:rPr lang="en-US" dirty="0"/>
              <a:t>MHDS – Document Sharing</a:t>
            </a:r>
          </a:p>
        </p:txBody>
      </p:sp>
    </p:spTree>
    <p:extLst>
      <p:ext uri="{BB962C8B-B14F-4D97-AF65-F5344CB8AC3E}">
        <p14:creationId xmlns:p14="http://schemas.microsoft.com/office/powerpoint/2010/main" val="53331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5145-E0D3-4106-90C8-90C86AF321D0}"/>
              </a:ext>
            </a:extLst>
          </p:cNvPr>
          <p:cNvSpPr>
            <a:spLocks noGrp="1"/>
          </p:cNvSpPr>
          <p:nvPr>
            <p:ph type="title"/>
          </p:nvPr>
        </p:nvSpPr>
        <p:spPr/>
        <p:txBody>
          <a:bodyPr>
            <a:normAutofit/>
          </a:bodyPr>
          <a:lstStyle/>
          <a:p>
            <a:r>
              <a:rPr lang="en-US" dirty="0"/>
              <a:t>Agenda	- </a:t>
            </a:r>
            <a:r>
              <a:rPr lang="en-US" sz="2800" dirty="0"/>
              <a:t>Using FHIR to get to published Documents</a:t>
            </a:r>
            <a:endParaRPr lang="en-US" dirty="0"/>
          </a:p>
        </p:txBody>
      </p:sp>
      <p:sp>
        <p:nvSpPr>
          <p:cNvPr id="3" name="Content Placeholder 2">
            <a:extLst>
              <a:ext uri="{FF2B5EF4-FFF2-40B4-BE49-F238E27FC236}">
                <a16:creationId xmlns:a16="http://schemas.microsoft.com/office/drawing/2014/main" id="{3D08971D-E98C-405D-9517-BFA5EA22B3D5}"/>
              </a:ext>
            </a:extLst>
          </p:cNvPr>
          <p:cNvSpPr>
            <a:spLocks noGrp="1"/>
          </p:cNvSpPr>
          <p:nvPr>
            <p:ph idx="1"/>
          </p:nvPr>
        </p:nvSpPr>
        <p:spPr/>
        <p:txBody>
          <a:bodyPr>
            <a:normAutofit fontScale="92500" lnSpcReduction="20000"/>
          </a:bodyPr>
          <a:lstStyle/>
          <a:p>
            <a:r>
              <a:rPr lang="en-US" sz="3600" dirty="0"/>
              <a:t>Document Sharing</a:t>
            </a:r>
          </a:p>
          <a:p>
            <a:r>
              <a:rPr lang="en-US" sz="3600" dirty="0"/>
              <a:t>FHIR access to Documents</a:t>
            </a:r>
          </a:p>
          <a:p>
            <a:pPr lvl="1"/>
            <a:r>
              <a:rPr lang="en-US" sz="3309" dirty="0"/>
              <a:t>MHD –&gt; XDS on FHIR</a:t>
            </a:r>
          </a:p>
          <a:p>
            <a:pPr lvl="1"/>
            <a:r>
              <a:rPr lang="en-US" sz="2800" dirty="0"/>
              <a:t>Support profiles: IUA, PDQm, PIXm, </a:t>
            </a:r>
            <a:r>
              <a:rPr lang="en-US" sz="2800" dirty="0" err="1"/>
              <a:t>mCDS</a:t>
            </a:r>
            <a:r>
              <a:rPr lang="en-US" sz="2800" dirty="0"/>
              <a:t>, …</a:t>
            </a:r>
          </a:p>
          <a:p>
            <a:r>
              <a:rPr lang="en-US" sz="3600" dirty="0"/>
              <a:t>MHDS as a full FHIR stack solution</a:t>
            </a:r>
          </a:p>
          <a:p>
            <a:r>
              <a:rPr lang="en-US" sz="3600" dirty="0"/>
              <a:t>Consuming Elements/Resources</a:t>
            </a:r>
          </a:p>
          <a:p>
            <a:pPr lvl="1"/>
            <a:r>
              <a:rPr lang="en-US" sz="3309" dirty="0" err="1"/>
              <a:t>mXDE</a:t>
            </a:r>
            <a:r>
              <a:rPr lang="en-US" sz="3309" dirty="0"/>
              <a:t> + </a:t>
            </a:r>
            <a:r>
              <a:rPr lang="en-US" sz="3309" dirty="0" err="1"/>
              <a:t>QEDm</a:t>
            </a:r>
            <a:endParaRPr lang="en-US" sz="3309" dirty="0"/>
          </a:p>
          <a:p>
            <a:pPr lvl="1"/>
            <a:r>
              <a:rPr lang="en-US" sz="3200" dirty="0"/>
              <a:t>Add Provenance – to get back to source documents</a:t>
            </a:r>
          </a:p>
          <a:p>
            <a:pPr lvl="2"/>
            <a:r>
              <a:rPr lang="en-US" sz="2909" dirty="0"/>
              <a:t>MHD</a:t>
            </a:r>
          </a:p>
          <a:p>
            <a:r>
              <a:rPr lang="en-US" sz="3600" dirty="0"/>
              <a:t>Conclusion</a:t>
            </a:r>
          </a:p>
          <a:p>
            <a:pPr marL="0" indent="0">
              <a:buNone/>
            </a:pPr>
            <a:endParaRPr lang="en-US" sz="3600" dirty="0"/>
          </a:p>
        </p:txBody>
      </p:sp>
    </p:spTree>
    <p:extLst>
      <p:ext uri="{BB962C8B-B14F-4D97-AF65-F5344CB8AC3E}">
        <p14:creationId xmlns:p14="http://schemas.microsoft.com/office/powerpoint/2010/main" val="1389654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3B3F-FCAB-4DA7-8304-E0E63BC8EFB5}"/>
              </a:ext>
            </a:extLst>
          </p:cNvPr>
          <p:cNvSpPr>
            <a:spLocks noGrp="1"/>
          </p:cNvSpPr>
          <p:nvPr>
            <p:ph type="title"/>
          </p:nvPr>
        </p:nvSpPr>
        <p:spPr/>
        <p:txBody>
          <a:bodyPr/>
          <a:lstStyle/>
          <a:p>
            <a:r>
              <a:rPr lang="en-US" dirty="0"/>
              <a:t>FHIR Conformance Resources</a:t>
            </a:r>
          </a:p>
        </p:txBody>
      </p:sp>
      <p:sp>
        <p:nvSpPr>
          <p:cNvPr id="3" name="Content Placeholder 2">
            <a:extLst>
              <a:ext uri="{FF2B5EF4-FFF2-40B4-BE49-F238E27FC236}">
                <a16:creationId xmlns:a16="http://schemas.microsoft.com/office/drawing/2014/main" id="{667792BC-9F92-408C-AA93-86FBF146AD19}"/>
              </a:ext>
            </a:extLst>
          </p:cNvPr>
          <p:cNvSpPr>
            <a:spLocks noGrp="1"/>
          </p:cNvSpPr>
          <p:nvPr>
            <p:ph idx="1"/>
          </p:nvPr>
        </p:nvSpPr>
        <p:spPr/>
        <p:txBody>
          <a:bodyPr>
            <a:normAutofit fontScale="85000" lnSpcReduction="20000"/>
          </a:bodyPr>
          <a:lstStyle/>
          <a:p>
            <a:r>
              <a:rPr lang="en-US" sz="3600" dirty="0"/>
              <a:t>Available on GitHub</a:t>
            </a:r>
          </a:p>
          <a:p>
            <a:pPr lvl="1"/>
            <a:r>
              <a:rPr lang="en-US" sz="2800" dirty="0">
                <a:hlinkClick r:id="rId3"/>
              </a:rPr>
              <a:t>http://Ihe.github.com</a:t>
            </a:r>
            <a:endParaRPr lang="en-US" sz="2800" dirty="0"/>
          </a:p>
          <a:p>
            <a:pPr lvl="1"/>
            <a:endParaRPr lang="en-US" sz="2800" dirty="0"/>
          </a:p>
          <a:p>
            <a:r>
              <a:rPr lang="en-US" sz="3600" dirty="0"/>
              <a:t>CapabilityStatement(s)</a:t>
            </a:r>
          </a:p>
          <a:p>
            <a:r>
              <a:rPr lang="en-US" sz="3600" dirty="0" err="1"/>
              <a:t>StructureDefinition</a:t>
            </a:r>
            <a:r>
              <a:rPr lang="en-US" sz="3600" dirty="0"/>
              <a:t>(s)</a:t>
            </a:r>
          </a:p>
          <a:p>
            <a:r>
              <a:rPr lang="en-US" sz="3600" dirty="0" err="1"/>
              <a:t>CodeSystem</a:t>
            </a:r>
            <a:endParaRPr lang="en-US" sz="3600" dirty="0"/>
          </a:p>
          <a:p>
            <a:r>
              <a:rPr lang="en-US" sz="3600" dirty="0"/>
              <a:t>ValueSet</a:t>
            </a:r>
          </a:p>
          <a:p>
            <a:r>
              <a:rPr lang="en-US" sz="3600" dirty="0"/>
              <a:t>Examples</a:t>
            </a:r>
          </a:p>
          <a:p>
            <a:endParaRPr lang="en-US" sz="3600" dirty="0"/>
          </a:p>
          <a:p>
            <a:pPr marL="0" indent="0">
              <a:buNone/>
            </a:pPr>
            <a:r>
              <a:rPr lang="en-US" sz="3600" dirty="0"/>
              <a:t>Also developing an Implementation Guide Publication Package</a:t>
            </a:r>
          </a:p>
          <a:p>
            <a:endParaRPr lang="en-US" sz="1600" dirty="0"/>
          </a:p>
        </p:txBody>
      </p:sp>
      <p:sp>
        <p:nvSpPr>
          <p:cNvPr id="5" name="Content Placeholder 2">
            <a:extLst>
              <a:ext uri="{FF2B5EF4-FFF2-40B4-BE49-F238E27FC236}">
                <a16:creationId xmlns:a16="http://schemas.microsoft.com/office/drawing/2014/main" id="{C72ADC82-A9F9-42A8-B5AB-58AE3BFBC280}"/>
              </a:ext>
            </a:extLst>
          </p:cNvPr>
          <p:cNvSpPr txBox="1">
            <a:spLocks/>
          </p:cNvSpPr>
          <p:nvPr/>
        </p:nvSpPr>
        <p:spPr>
          <a:xfrm>
            <a:off x="5940552" y="977462"/>
            <a:ext cx="6251448" cy="5267555"/>
          </a:xfrm>
          <a:prstGeom prst="rect">
            <a:avLst/>
          </a:prstGeom>
        </p:spPr>
        <p:txBody>
          <a:bodyPr vert="horz" lIns="91440" tIns="45720" rIns="91440" bIns="45720" rtlCol="0">
            <a:normAutofit/>
          </a:bodyPr>
          <a:lstStyle>
            <a:lvl1pPr marL="166416" indent="-166416" algn="l" defTabSz="665665" rtl="0" eaLnBrk="1" latinLnBrk="0" hangingPunct="1">
              <a:lnSpc>
                <a:spcPct val="90000"/>
              </a:lnSpc>
              <a:spcBef>
                <a:spcPts val="728"/>
              </a:spcBef>
              <a:buFont typeface="Arial" panose="020B0604020202020204" pitchFamily="34" charset="0"/>
              <a:buChar char="•"/>
              <a:defRPr sz="2038" kern="1200">
                <a:solidFill>
                  <a:schemeClr val="tx1">
                    <a:lumMod val="65000"/>
                    <a:lumOff val="35000"/>
                  </a:schemeClr>
                </a:solidFill>
                <a:latin typeface="+mn-lt"/>
                <a:ea typeface="+mn-ea"/>
                <a:cs typeface="+mn-cs"/>
              </a:defRPr>
            </a:lvl1pPr>
            <a:lvl2pPr marL="499249" indent="-166416" algn="l" defTabSz="665665" rtl="0" eaLnBrk="1" latinLnBrk="0" hangingPunct="1">
              <a:lnSpc>
                <a:spcPct val="90000"/>
              </a:lnSpc>
              <a:spcBef>
                <a:spcPts val="364"/>
              </a:spcBef>
              <a:buFont typeface="Arial" panose="020B0604020202020204" pitchFamily="34" charset="0"/>
              <a:buChar char="•"/>
              <a:defRPr sz="1747" kern="1200">
                <a:solidFill>
                  <a:schemeClr val="tx1">
                    <a:lumMod val="65000"/>
                    <a:lumOff val="35000"/>
                  </a:schemeClr>
                </a:solidFill>
                <a:latin typeface="+mn-lt"/>
                <a:ea typeface="+mn-ea"/>
                <a:cs typeface="+mn-cs"/>
              </a:defRPr>
            </a:lvl2pPr>
            <a:lvl3pPr marL="832081" indent="-166416" algn="l" defTabSz="665665" rtl="0" eaLnBrk="1" latinLnBrk="0" hangingPunct="1">
              <a:lnSpc>
                <a:spcPct val="90000"/>
              </a:lnSpc>
              <a:spcBef>
                <a:spcPts val="364"/>
              </a:spcBef>
              <a:buFont typeface="Arial" panose="020B0604020202020204" pitchFamily="34" charset="0"/>
              <a:buChar char="•"/>
              <a:defRPr sz="1456" kern="1200">
                <a:solidFill>
                  <a:schemeClr val="tx1">
                    <a:lumMod val="65000"/>
                    <a:lumOff val="35000"/>
                  </a:schemeClr>
                </a:solidFill>
                <a:latin typeface="+mn-lt"/>
                <a:ea typeface="+mn-ea"/>
                <a:cs typeface="+mn-cs"/>
              </a:defRPr>
            </a:lvl3pPr>
            <a:lvl4pPr marL="1164914" indent="-166416" algn="l" defTabSz="665665" rtl="0" eaLnBrk="1" latinLnBrk="0" hangingPunct="1">
              <a:lnSpc>
                <a:spcPct val="90000"/>
              </a:lnSpc>
              <a:spcBef>
                <a:spcPts val="364"/>
              </a:spcBef>
              <a:buFont typeface="Arial" panose="020B0604020202020204" pitchFamily="34" charset="0"/>
              <a:buChar char="•"/>
              <a:defRPr sz="1310" kern="1200">
                <a:solidFill>
                  <a:schemeClr val="tx1">
                    <a:lumMod val="65000"/>
                    <a:lumOff val="35000"/>
                  </a:schemeClr>
                </a:solidFill>
                <a:latin typeface="+mn-lt"/>
                <a:ea typeface="+mn-ea"/>
                <a:cs typeface="+mn-cs"/>
              </a:defRPr>
            </a:lvl4pPr>
            <a:lvl5pPr marL="1497746" indent="-166416" algn="l" defTabSz="665665" rtl="0" eaLnBrk="1" latinLnBrk="0" hangingPunct="1">
              <a:lnSpc>
                <a:spcPct val="90000"/>
              </a:lnSpc>
              <a:spcBef>
                <a:spcPts val="364"/>
              </a:spcBef>
              <a:buFont typeface="Arial" panose="020B0604020202020204" pitchFamily="34" charset="0"/>
              <a:buChar char="•"/>
              <a:defRPr sz="1310" kern="1200">
                <a:solidFill>
                  <a:schemeClr val="tx1">
                    <a:lumMod val="65000"/>
                    <a:lumOff val="35000"/>
                  </a:schemeClr>
                </a:solidFill>
                <a:latin typeface="+mn-lt"/>
                <a:ea typeface="+mn-ea"/>
                <a:cs typeface="+mn-cs"/>
              </a:defRPr>
            </a:lvl5pPr>
            <a:lvl6pPr marL="1830579"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6pPr>
            <a:lvl7pPr marL="2163411"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7pPr>
            <a:lvl8pPr marL="2496243"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8pPr>
            <a:lvl9pPr marL="2829076"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59650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23CE-117C-4110-9E5F-E3175BAB96FA}"/>
              </a:ext>
            </a:extLst>
          </p:cNvPr>
          <p:cNvSpPr>
            <a:spLocks noGrp="1"/>
          </p:cNvSpPr>
          <p:nvPr>
            <p:ph type="title"/>
          </p:nvPr>
        </p:nvSpPr>
        <p:spPr>
          <a:xfrm>
            <a:off x="838200" y="365126"/>
            <a:ext cx="10880834" cy="671274"/>
          </a:xfrm>
        </p:spPr>
        <p:txBody>
          <a:bodyPr>
            <a:normAutofit fontScale="90000"/>
          </a:bodyPr>
          <a:lstStyle/>
          <a:p>
            <a:r>
              <a:rPr lang="en-US" dirty="0"/>
              <a:t>Which Infrastructure to use?</a:t>
            </a:r>
          </a:p>
        </p:txBody>
      </p:sp>
      <p:sp>
        <p:nvSpPr>
          <p:cNvPr id="4" name="Slide Number Placeholder 3">
            <a:extLst>
              <a:ext uri="{FF2B5EF4-FFF2-40B4-BE49-F238E27FC236}">
                <a16:creationId xmlns:a16="http://schemas.microsoft.com/office/drawing/2014/main" id="{222EA956-56C4-47DB-9203-C58832E351BF}"/>
              </a:ext>
            </a:extLst>
          </p:cNvPr>
          <p:cNvSpPr>
            <a:spLocks noGrp="1"/>
          </p:cNvSpPr>
          <p:nvPr>
            <p:ph type="sldNum" sz="quarter" idx="12"/>
          </p:nvPr>
        </p:nvSpPr>
        <p:spPr>
          <a:xfrm>
            <a:off x="8610600" y="6196904"/>
            <a:ext cx="2743200" cy="365125"/>
          </a:xfrm>
        </p:spPr>
        <p:txBody>
          <a:bodyPr/>
          <a:lstStyle/>
          <a:p>
            <a:pPr>
              <a:defRPr/>
            </a:pPr>
            <a:fld id="{336892F5-F7A2-420A-8BF3-D2A2054912B1}" type="slidenum">
              <a:rPr lang="en-US" smtClean="0"/>
              <a:pPr>
                <a:defRPr/>
              </a:pPr>
              <a:t>21</a:t>
            </a:fld>
            <a:endParaRPr lang="en-US"/>
          </a:p>
        </p:txBody>
      </p:sp>
      <p:sp>
        <p:nvSpPr>
          <p:cNvPr id="6" name="Rectangle 5">
            <a:extLst>
              <a:ext uri="{FF2B5EF4-FFF2-40B4-BE49-F238E27FC236}">
                <a16:creationId xmlns:a16="http://schemas.microsoft.com/office/drawing/2014/main" id="{EAEDD60D-3D5F-4518-8AD8-37733F53571F}"/>
              </a:ext>
            </a:extLst>
          </p:cNvPr>
          <p:cNvSpPr/>
          <p:nvPr/>
        </p:nvSpPr>
        <p:spPr>
          <a:xfrm>
            <a:off x="1326740" y="1059777"/>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Already have XDS?</a:t>
            </a:r>
          </a:p>
        </p:txBody>
      </p:sp>
      <p:sp>
        <p:nvSpPr>
          <p:cNvPr id="7" name="Rectangle 6">
            <a:extLst>
              <a:ext uri="{FF2B5EF4-FFF2-40B4-BE49-F238E27FC236}">
                <a16:creationId xmlns:a16="http://schemas.microsoft.com/office/drawing/2014/main" id="{83840346-F409-46EB-8234-E7A649733065}"/>
              </a:ext>
            </a:extLst>
          </p:cNvPr>
          <p:cNvSpPr/>
          <p:nvPr/>
        </p:nvSpPr>
        <p:spPr>
          <a:xfrm>
            <a:off x="1326740" y="2065440"/>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Already have XCA?</a:t>
            </a:r>
          </a:p>
        </p:txBody>
      </p:sp>
      <p:sp>
        <p:nvSpPr>
          <p:cNvPr id="8" name="Rectangle 7">
            <a:extLst>
              <a:ext uri="{FF2B5EF4-FFF2-40B4-BE49-F238E27FC236}">
                <a16:creationId xmlns:a16="http://schemas.microsoft.com/office/drawing/2014/main" id="{3F16AC36-8FD3-41C7-807D-EE82D857C991}"/>
              </a:ext>
            </a:extLst>
          </p:cNvPr>
          <p:cNvSpPr/>
          <p:nvPr/>
        </p:nvSpPr>
        <p:spPr>
          <a:xfrm>
            <a:off x="1326740" y="3071103"/>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Need Async backbone?</a:t>
            </a:r>
          </a:p>
        </p:txBody>
      </p:sp>
      <p:sp>
        <p:nvSpPr>
          <p:cNvPr id="9" name="Rectangle 8">
            <a:extLst>
              <a:ext uri="{FF2B5EF4-FFF2-40B4-BE49-F238E27FC236}">
                <a16:creationId xmlns:a16="http://schemas.microsoft.com/office/drawing/2014/main" id="{1F45BA9C-4E8E-4303-B94C-D8C5AAA911B0}"/>
              </a:ext>
            </a:extLst>
          </p:cNvPr>
          <p:cNvSpPr/>
          <p:nvPr/>
        </p:nvSpPr>
        <p:spPr>
          <a:xfrm>
            <a:off x="1326740" y="4076766"/>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Need End-to-End Security?</a:t>
            </a:r>
          </a:p>
        </p:txBody>
      </p:sp>
      <p:sp>
        <p:nvSpPr>
          <p:cNvPr id="10" name="Oval 9">
            <a:extLst>
              <a:ext uri="{FF2B5EF4-FFF2-40B4-BE49-F238E27FC236}">
                <a16:creationId xmlns:a16="http://schemas.microsoft.com/office/drawing/2014/main" id="{10879666-AF7D-4734-A5D9-5ED2420028AA}"/>
              </a:ext>
            </a:extLst>
          </p:cNvPr>
          <p:cNvSpPr/>
          <p:nvPr/>
        </p:nvSpPr>
        <p:spPr>
          <a:xfrm>
            <a:off x="10243513" y="964812"/>
            <a:ext cx="13716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XDS </a:t>
            </a:r>
            <a:r>
              <a:rPr lang="en-US" dirty="0">
                <a:highlight>
                  <a:srgbClr val="FFFF00"/>
                </a:highlight>
              </a:rPr>
              <a:t>+MHD</a:t>
            </a:r>
          </a:p>
        </p:txBody>
      </p:sp>
      <p:sp>
        <p:nvSpPr>
          <p:cNvPr id="11" name="Oval 10">
            <a:extLst>
              <a:ext uri="{FF2B5EF4-FFF2-40B4-BE49-F238E27FC236}">
                <a16:creationId xmlns:a16="http://schemas.microsoft.com/office/drawing/2014/main" id="{1F420B0C-935D-4883-B2BB-EA361D34C999}"/>
              </a:ext>
            </a:extLst>
          </p:cNvPr>
          <p:cNvSpPr/>
          <p:nvPr/>
        </p:nvSpPr>
        <p:spPr>
          <a:xfrm>
            <a:off x="7635812" y="2015914"/>
            <a:ext cx="13716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XCA </a:t>
            </a:r>
            <a:r>
              <a:rPr lang="en-US" dirty="0">
                <a:highlight>
                  <a:srgbClr val="FFFF00"/>
                </a:highlight>
              </a:rPr>
              <a:t>+MHD</a:t>
            </a:r>
          </a:p>
        </p:txBody>
      </p:sp>
      <p:sp>
        <p:nvSpPr>
          <p:cNvPr id="12" name="Oval 11">
            <a:extLst>
              <a:ext uri="{FF2B5EF4-FFF2-40B4-BE49-F238E27FC236}">
                <a16:creationId xmlns:a16="http://schemas.microsoft.com/office/drawing/2014/main" id="{2FB7BC71-28AE-4C17-8E28-77AEC5471498}"/>
              </a:ext>
            </a:extLst>
          </p:cNvPr>
          <p:cNvSpPr/>
          <p:nvPr/>
        </p:nvSpPr>
        <p:spPr>
          <a:xfrm>
            <a:off x="8244951" y="5380935"/>
            <a:ext cx="1634771" cy="10259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highlight>
                  <a:srgbClr val="FFFF00"/>
                </a:highlight>
              </a:rPr>
              <a:t>MHDS</a:t>
            </a:r>
          </a:p>
        </p:txBody>
      </p:sp>
      <p:cxnSp>
        <p:nvCxnSpPr>
          <p:cNvPr id="14" name="Straight Arrow Connector 13">
            <a:extLst>
              <a:ext uri="{FF2B5EF4-FFF2-40B4-BE49-F238E27FC236}">
                <a16:creationId xmlns:a16="http://schemas.microsoft.com/office/drawing/2014/main" id="{CABD3410-7720-4695-8D12-C1A4176498ED}"/>
              </a:ext>
            </a:extLst>
          </p:cNvPr>
          <p:cNvCxnSpPr>
            <a:cxnSpLocks/>
            <a:stCxn id="6" idx="2"/>
            <a:endCxn id="7" idx="0"/>
          </p:cNvCxnSpPr>
          <p:nvPr/>
        </p:nvCxnSpPr>
        <p:spPr>
          <a:xfrm>
            <a:off x="2701910" y="1731051"/>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4EA61B6-347A-4280-809A-6A48AFBD8CE5}"/>
              </a:ext>
            </a:extLst>
          </p:cNvPr>
          <p:cNvCxnSpPr>
            <a:cxnSpLocks/>
            <a:stCxn id="7" idx="3"/>
            <a:endCxn id="11" idx="2"/>
          </p:cNvCxnSpPr>
          <p:nvPr/>
        </p:nvCxnSpPr>
        <p:spPr>
          <a:xfrm>
            <a:off x="4077080" y="2401077"/>
            <a:ext cx="3558732" cy="72037"/>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F9F7A0C-D793-48EC-808E-A7E2A83C5F42}"/>
              </a:ext>
            </a:extLst>
          </p:cNvPr>
          <p:cNvCxnSpPr>
            <a:cxnSpLocks/>
            <a:stCxn id="8" idx="3"/>
            <a:endCxn id="65" idx="1"/>
          </p:cNvCxnSpPr>
          <p:nvPr/>
        </p:nvCxnSpPr>
        <p:spPr>
          <a:xfrm>
            <a:off x="4077080" y="3406740"/>
            <a:ext cx="2633576" cy="76413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CCBE64F-3CA1-40AB-AD8E-EFD308C94B01}"/>
              </a:ext>
            </a:extLst>
          </p:cNvPr>
          <p:cNvCxnSpPr>
            <a:cxnSpLocks/>
            <a:stCxn id="9" idx="3"/>
            <a:endCxn id="65" idx="1"/>
          </p:cNvCxnSpPr>
          <p:nvPr/>
        </p:nvCxnSpPr>
        <p:spPr>
          <a:xfrm flipV="1">
            <a:off x="4077080" y="4170876"/>
            <a:ext cx="2633576" cy="241527"/>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33AE22E-1A2E-4C11-B1D1-A69C1E5E1D17}"/>
              </a:ext>
            </a:extLst>
          </p:cNvPr>
          <p:cNvCxnSpPr>
            <a:cxnSpLocks/>
            <a:stCxn id="6" idx="3"/>
            <a:endCxn id="10" idx="2"/>
          </p:cNvCxnSpPr>
          <p:nvPr/>
        </p:nvCxnSpPr>
        <p:spPr>
          <a:xfrm>
            <a:off x="4077080" y="1395414"/>
            <a:ext cx="6166433" cy="2659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B6AB36B-AC5C-410D-9BF1-58F623B77737}"/>
              </a:ext>
            </a:extLst>
          </p:cNvPr>
          <p:cNvCxnSpPr>
            <a:cxnSpLocks/>
            <a:stCxn id="7" idx="2"/>
            <a:endCxn id="8" idx="0"/>
          </p:cNvCxnSpPr>
          <p:nvPr/>
        </p:nvCxnSpPr>
        <p:spPr>
          <a:xfrm>
            <a:off x="2701910" y="2736714"/>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82A5A3F-F3D7-4E94-928A-F8FF32434E4A}"/>
              </a:ext>
            </a:extLst>
          </p:cNvPr>
          <p:cNvCxnSpPr>
            <a:cxnSpLocks/>
            <a:stCxn id="8" idx="2"/>
            <a:endCxn id="9" idx="0"/>
          </p:cNvCxnSpPr>
          <p:nvPr/>
        </p:nvCxnSpPr>
        <p:spPr>
          <a:xfrm>
            <a:off x="2701910" y="3742377"/>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F9BD237-68F6-4835-987F-B55019FE4C12}"/>
              </a:ext>
            </a:extLst>
          </p:cNvPr>
          <p:cNvCxnSpPr>
            <a:cxnSpLocks/>
            <a:stCxn id="9" idx="2"/>
            <a:endCxn id="35" idx="0"/>
          </p:cNvCxnSpPr>
          <p:nvPr/>
        </p:nvCxnSpPr>
        <p:spPr>
          <a:xfrm>
            <a:off x="2701910" y="4748040"/>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F9CE5C75-85ED-40AD-9D44-E6D12988B9F9}"/>
              </a:ext>
            </a:extLst>
          </p:cNvPr>
          <p:cNvSpPr/>
          <p:nvPr/>
        </p:nvSpPr>
        <p:spPr>
          <a:xfrm>
            <a:off x="4371980" y="5827774"/>
            <a:ext cx="2750340" cy="67127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No Current Infrastructure</a:t>
            </a:r>
          </a:p>
        </p:txBody>
      </p:sp>
      <p:cxnSp>
        <p:nvCxnSpPr>
          <p:cNvPr id="44" name="Straight Arrow Connector 43">
            <a:extLst>
              <a:ext uri="{FF2B5EF4-FFF2-40B4-BE49-F238E27FC236}">
                <a16:creationId xmlns:a16="http://schemas.microsoft.com/office/drawing/2014/main" id="{6610F051-F416-484D-AC41-339C0AB2F55F}"/>
              </a:ext>
            </a:extLst>
          </p:cNvPr>
          <p:cNvCxnSpPr>
            <a:cxnSpLocks/>
            <a:endCxn id="12" idx="2"/>
          </p:cNvCxnSpPr>
          <p:nvPr/>
        </p:nvCxnSpPr>
        <p:spPr>
          <a:xfrm flipV="1">
            <a:off x="2701910" y="5893909"/>
            <a:ext cx="5543041" cy="2616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167ED233-84F1-4E3D-80EC-5399F592E5F1}"/>
              </a:ext>
            </a:extLst>
          </p:cNvPr>
          <p:cNvSpPr txBox="1"/>
          <p:nvPr/>
        </p:nvSpPr>
        <p:spPr>
          <a:xfrm>
            <a:off x="4367487" y="1095635"/>
            <a:ext cx="512641" cy="369332"/>
          </a:xfrm>
          <a:prstGeom prst="rect">
            <a:avLst/>
          </a:prstGeom>
          <a:noFill/>
        </p:spPr>
        <p:txBody>
          <a:bodyPr wrap="none" rtlCol="0">
            <a:spAutoFit/>
          </a:bodyPr>
          <a:lstStyle/>
          <a:p>
            <a:r>
              <a:rPr lang="en-US" dirty="0"/>
              <a:t>YES</a:t>
            </a:r>
          </a:p>
        </p:txBody>
      </p:sp>
      <p:sp>
        <p:nvSpPr>
          <p:cNvPr id="56" name="TextBox 55">
            <a:extLst>
              <a:ext uri="{FF2B5EF4-FFF2-40B4-BE49-F238E27FC236}">
                <a16:creationId xmlns:a16="http://schemas.microsoft.com/office/drawing/2014/main" id="{B7988994-C1BA-43C1-9C46-6FE5226722CF}"/>
              </a:ext>
            </a:extLst>
          </p:cNvPr>
          <p:cNvSpPr txBox="1"/>
          <p:nvPr/>
        </p:nvSpPr>
        <p:spPr>
          <a:xfrm>
            <a:off x="4356233" y="2096697"/>
            <a:ext cx="512641" cy="369332"/>
          </a:xfrm>
          <a:prstGeom prst="rect">
            <a:avLst/>
          </a:prstGeom>
          <a:noFill/>
        </p:spPr>
        <p:txBody>
          <a:bodyPr wrap="none" rtlCol="0">
            <a:spAutoFit/>
          </a:bodyPr>
          <a:lstStyle/>
          <a:p>
            <a:r>
              <a:rPr lang="en-US" dirty="0"/>
              <a:t>YES</a:t>
            </a:r>
          </a:p>
        </p:txBody>
      </p:sp>
      <p:sp>
        <p:nvSpPr>
          <p:cNvPr id="57" name="TextBox 56">
            <a:extLst>
              <a:ext uri="{FF2B5EF4-FFF2-40B4-BE49-F238E27FC236}">
                <a16:creationId xmlns:a16="http://schemas.microsoft.com/office/drawing/2014/main" id="{E00140F3-3784-4D55-9B59-271D34C3D5BE}"/>
              </a:ext>
            </a:extLst>
          </p:cNvPr>
          <p:cNvSpPr txBox="1"/>
          <p:nvPr/>
        </p:nvSpPr>
        <p:spPr>
          <a:xfrm>
            <a:off x="4354242" y="3234389"/>
            <a:ext cx="512641" cy="369332"/>
          </a:xfrm>
          <a:prstGeom prst="rect">
            <a:avLst/>
          </a:prstGeom>
          <a:noFill/>
        </p:spPr>
        <p:txBody>
          <a:bodyPr wrap="none" rtlCol="0">
            <a:spAutoFit/>
          </a:bodyPr>
          <a:lstStyle/>
          <a:p>
            <a:r>
              <a:rPr lang="en-US" dirty="0"/>
              <a:t>YES</a:t>
            </a:r>
          </a:p>
        </p:txBody>
      </p:sp>
      <p:sp>
        <p:nvSpPr>
          <p:cNvPr id="58" name="TextBox 57">
            <a:extLst>
              <a:ext uri="{FF2B5EF4-FFF2-40B4-BE49-F238E27FC236}">
                <a16:creationId xmlns:a16="http://schemas.microsoft.com/office/drawing/2014/main" id="{B02917F4-1990-4E60-B4D3-B515D95DA2CD}"/>
              </a:ext>
            </a:extLst>
          </p:cNvPr>
          <p:cNvSpPr txBox="1"/>
          <p:nvPr/>
        </p:nvSpPr>
        <p:spPr>
          <a:xfrm>
            <a:off x="4356232" y="4040143"/>
            <a:ext cx="512641" cy="369332"/>
          </a:xfrm>
          <a:prstGeom prst="rect">
            <a:avLst/>
          </a:prstGeom>
          <a:noFill/>
        </p:spPr>
        <p:txBody>
          <a:bodyPr wrap="none" rtlCol="0">
            <a:spAutoFit/>
          </a:bodyPr>
          <a:lstStyle/>
          <a:p>
            <a:r>
              <a:rPr lang="en-US" dirty="0"/>
              <a:t>YES</a:t>
            </a:r>
          </a:p>
        </p:txBody>
      </p:sp>
      <p:sp>
        <p:nvSpPr>
          <p:cNvPr id="65" name="Rectangle 64">
            <a:extLst>
              <a:ext uri="{FF2B5EF4-FFF2-40B4-BE49-F238E27FC236}">
                <a16:creationId xmlns:a16="http://schemas.microsoft.com/office/drawing/2014/main" id="{D19DF8B5-D942-4A7B-ABF5-463748755EA2}"/>
              </a:ext>
            </a:extLst>
          </p:cNvPr>
          <p:cNvSpPr/>
          <p:nvPr/>
        </p:nvSpPr>
        <p:spPr>
          <a:xfrm>
            <a:off x="6710656" y="3835239"/>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Single Community?</a:t>
            </a:r>
          </a:p>
        </p:txBody>
      </p:sp>
      <p:cxnSp>
        <p:nvCxnSpPr>
          <p:cNvPr id="66" name="Straight Arrow Connector 65">
            <a:extLst>
              <a:ext uri="{FF2B5EF4-FFF2-40B4-BE49-F238E27FC236}">
                <a16:creationId xmlns:a16="http://schemas.microsoft.com/office/drawing/2014/main" id="{E290E19F-7B4E-40B4-A2AC-EA537E51ABCB}"/>
              </a:ext>
            </a:extLst>
          </p:cNvPr>
          <p:cNvCxnSpPr>
            <a:cxnSpLocks/>
            <a:stCxn id="65" idx="3"/>
            <a:endCxn id="10" idx="3"/>
          </p:cNvCxnSpPr>
          <p:nvPr/>
        </p:nvCxnSpPr>
        <p:spPr>
          <a:xfrm flipV="1">
            <a:off x="9460996" y="1745301"/>
            <a:ext cx="983383" cy="24255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AF00E01D-62C1-4A47-8693-7D4E41958F31}"/>
              </a:ext>
            </a:extLst>
          </p:cNvPr>
          <p:cNvCxnSpPr>
            <a:cxnSpLocks/>
            <a:stCxn id="65" idx="0"/>
            <a:endCxn id="11" idx="4"/>
          </p:cNvCxnSpPr>
          <p:nvPr/>
        </p:nvCxnSpPr>
        <p:spPr>
          <a:xfrm flipV="1">
            <a:off x="8085826" y="2930314"/>
            <a:ext cx="235786" cy="90492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97" name="TextBox 96">
            <a:extLst>
              <a:ext uri="{FF2B5EF4-FFF2-40B4-BE49-F238E27FC236}">
                <a16:creationId xmlns:a16="http://schemas.microsoft.com/office/drawing/2014/main" id="{972E7452-33D7-425F-A451-AB65BA0ECBCB}"/>
              </a:ext>
            </a:extLst>
          </p:cNvPr>
          <p:cNvSpPr txBox="1"/>
          <p:nvPr/>
        </p:nvSpPr>
        <p:spPr>
          <a:xfrm>
            <a:off x="9547575" y="3713614"/>
            <a:ext cx="512641" cy="369332"/>
          </a:xfrm>
          <a:prstGeom prst="rect">
            <a:avLst/>
          </a:prstGeom>
          <a:noFill/>
        </p:spPr>
        <p:txBody>
          <a:bodyPr wrap="none" rtlCol="0">
            <a:spAutoFit/>
          </a:bodyPr>
          <a:lstStyle/>
          <a:p>
            <a:r>
              <a:rPr lang="en-US" dirty="0"/>
              <a:t>YES</a:t>
            </a:r>
          </a:p>
        </p:txBody>
      </p:sp>
      <p:sp>
        <p:nvSpPr>
          <p:cNvPr id="98" name="TextBox 97">
            <a:extLst>
              <a:ext uri="{FF2B5EF4-FFF2-40B4-BE49-F238E27FC236}">
                <a16:creationId xmlns:a16="http://schemas.microsoft.com/office/drawing/2014/main" id="{94003A2A-80CC-48DB-806B-708B12ADAC09}"/>
              </a:ext>
            </a:extLst>
          </p:cNvPr>
          <p:cNvSpPr txBox="1"/>
          <p:nvPr/>
        </p:nvSpPr>
        <p:spPr>
          <a:xfrm>
            <a:off x="8244952" y="3128565"/>
            <a:ext cx="512641" cy="369332"/>
          </a:xfrm>
          <a:prstGeom prst="rect">
            <a:avLst/>
          </a:prstGeom>
          <a:noFill/>
        </p:spPr>
        <p:txBody>
          <a:bodyPr wrap="square" rtlCol="0">
            <a:spAutoFit/>
          </a:bodyPr>
          <a:lstStyle/>
          <a:p>
            <a:r>
              <a:rPr lang="en-US" dirty="0"/>
              <a:t>NO</a:t>
            </a:r>
          </a:p>
        </p:txBody>
      </p:sp>
      <p:sp>
        <p:nvSpPr>
          <p:cNvPr id="32" name="Slide Number Placeholder 3">
            <a:extLst>
              <a:ext uri="{FF2B5EF4-FFF2-40B4-BE49-F238E27FC236}">
                <a16:creationId xmlns:a16="http://schemas.microsoft.com/office/drawing/2014/main" id="{70CD743C-9692-48CC-B2A9-46AFA6C46D63}"/>
              </a:ext>
            </a:extLst>
          </p:cNvPr>
          <p:cNvSpPr txBox="1">
            <a:spLocks/>
          </p:cNvSpPr>
          <p:nvPr/>
        </p:nvSpPr>
        <p:spPr>
          <a:xfrm>
            <a:off x="8610600" y="538093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36892F5-F7A2-420A-8BF3-D2A2054912B1}" type="slidenum">
              <a:rPr lang="en-US" smtClean="0"/>
              <a:pPr>
                <a:defRPr/>
              </a:pPr>
              <a:t>21</a:t>
            </a:fld>
            <a:endParaRPr lang="en-US"/>
          </a:p>
        </p:txBody>
      </p:sp>
      <p:sp>
        <p:nvSpPr>
          <p:cNvPr id="35" name="Rectangle 34">
            <a:extLst>
              <a:ext uri="{FF2B5EF4-FFF2-40B4-BE49-F238E27FC236}">
                <a16:creationId xmlns:a16="http://schemas.microsoft.com/office/drawing/2014/main" id="{8AE52A65-C009-4FAD-93DC-230A955E103D}"/>
              </a:ext>
            </a:extLst>
          </p:cNvPr>
          <p:cNvSpPr/>
          <p:nvPr/>
        </p:nvSpPr>
        <p:spPr>
          <a:xfrm>
            <a:off x="1326740" y="5082429"/>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XDS Document Source/Consumer?</a:t>
            </a:r>
          </a:p>
        </p:txBody>
      </p:sp>
      <p:sp>
        <p:nvSpPr>
          <p:cNvPr id="37" name="TextBox 36">
            <a:extLst>
              <a:ext uri="{FF2B5EF4-FFF2-40B4-BE49-F238E27FC236}">
                <a16:creationId xmlns:a16="http://schemas.microsoft.com/office/drawing/2014/main" id="{14B10319-E63C-47DA-B68F-43290D7260C4}"/>
              </a:ext>
            </a:extLst>
          </p:cNvPr>
          <p:cNvSpPr txBox="1"/>
          <p:nvPr/>
        </p:nvSpPr>
        <p:spPr>
          <a:xfrm>
            <a:off x="4361469" y="4980593"/>
            <a:ext cx="512641" cy="369332"/>
          </a:xfrm>
          <a:prstGeom prst="rect">
            <a:avLst/>
          </a:prstGeom>
          <a:noFill/>
        </p:spPr>
        <p:txBody>
          <a:bodyPr wrap="none" rtlCol="0">
            <a:spAutoFit/>
          </a:bodyPr>
          <a:lstStyle/>
          <a:p>
            <a:r>
              <a:rPr lang="en-US" dirty="0"/>
              <a:t>YES</a:t>
            </a:r>
          </a:p>
        </p:txBody>
      </p:sp>
      <p:cxnSp>
        <p:nvCxnSpPr>
          <p:cNvPr id="40" name="Straight Arrow Connector 39">
            <a:extLst>
              <a:ext uri="{FF2B5EF4-FFF2-40B4-BE49-F238E27FC236}">
                <a16:creationId xmlns:a16="http://schemas.microsoft.com/office/drawing/2014/main" id="{7838CF80-331E-42AA-98DA-08969B167BA0}"/>
              </a:ext>
            </a:extLst>
          </p:cNvPr>
          <p:cNvCxnSpPr>
            <a:cxnSpLocks/>
            <a:stCxn id="35" idx="2"/>
          </p:cNvCxnSpPr>
          <p:nvPr/>
        </p:nvCxnSpPr>
        <p:spPr>
          <a:xfrm>
            <a:off x="2701910" y="5753703"/>
            <a:ext cx="0" cy="409708"/>
          </a:xfrm>
          <a:prstGeom prst="straightConnector1">
            <a:avLst/>
          </a:prstGeom>
          <a:ln w="50800">
            <a:tailEnd type="non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6467E0C7-289A-40B2-B2A5-E328C1D815D7}"/>
              </a:ext>
            </a:extLst>
          </p:cNvPr>
          <p:cNvCxnSpPr>
            <a:cxnSpLocks/>
            <a:stCxn id="35" idx="3"/>
            <a:endCxn id="65" idx="2"/>
          </p:cNvCxnSpPr>
          <p:nvPr/>
        </p:nvCxnSpPr>
        <p:spPr>
          <a:xfrm flipV="1">
            <a:off x="4077080" y="4506513"/>
            <a:ext cx="4008746" cy="911553"/>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1600077"/>
      </p:ext>
    </p:extLst>
  </p:cSld>
  <p:clrMapOvr>
    <a:masterClrMapping/>
  </p:clrMapOvr>
  <mc:AlternateContent xmlns:mc="http://schemas.openxmlformats.org/markup-compatibility/2006" xmlns:p14="http://schemas.microsoft.com/office/powerpoint/2010/main">
    <mc:Choice Requires="p14">
      <p:transition spd="slow" p14:dur="2000" advTm="70413"/>
    </mc:Choice>
    <mc:Fallback xmlns="">
      <p:transition spd="slow" advTm="7041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E2EBAC-11BB-4E40-BCFE-FD07DD41EA25}"/>
              </a:ext>
            </a:extLst>
          </p:cNvPr>
          <p:cNvSpPr>
            <a:spLocks noGrp="1"/>
          </p:cNvSpPr>
          <p:nvPr>
            <p:ph type="title"/>
          </p:nvPr>
        </p:nvSpPr>
        <p:spPr/>
        <p:txBody>
          <a:bodyPr>
            <a:normAutofit/>
          </a:bodyPr>
          <a:lstStyle/>
          <a:p>
            <a:r>
              <a:rPr lang="en-US" dirty="0"/>
              <a:t>Consuming Fine-Grain Resources</a:t>
            </a:r>
          </a:p>
        </p:txBody>
      </p:sp>
      <p:sp>
        <p:nvSpPr>
          <p:cNvPr id="6" name="Text Placeholder 5">
            <a:extLst>
              <a:ext uri="{FF2B5EF4-FFF2-40B4-BE49-F238E27FC236}">
                <a16:creationId xmlns:a16="http://schemas.microsoft.com/office/drawing/2014/main" id="{16202142-53A8-4183-9D97-5EED223FCB9F}"/>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49369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56B1-3D3E-4EED-A2F5-56E9186C7743}"/>
              </a:ext>
            </a:extLst>
          </p:cNvPr>
          <p:cNvSpPr>
            <a:spLocks noGrp="1"/>
          </p:cNvSpPr>
          <p:nvPr>
            <p:ph type="title"/>
          </p:nvPr>
        </p:nvSpPr>
        <p:spPr/>
        <p:txBody>
          <a:bodyPr/>
          <a:lstStyle/>
          <a:p>
            <a:r>
              <a:rPr lang="en-US" dirty="0"/>
              <a:t>Consuming Documents is hard</a:t>
            </a:r>
          </a:p>
        </p:txBody>
      </p:sp>
      <p:sp>
        <p:nvSpPr>
          <p:cNvPr id="3" name="Content Placeholder 2">
            <a:extLst>
              <a:ext uri="{FF2B5EF4-FFF2-40B4-BE49-F238E27FC236}">
                <a16:creationId xmlns:a16="http://schemas.microsoft.com/office/drawing/2014/main" id="{0FB522A7-5420-44E5-B9AD-C80C4C78AD04}"/>
              </a:ext>
            </a:extLst>
          </p:cNvPr>
          <p:cNvSpPr>
            <a:spLocks noGrp="1"/>
          </p:cNvSpPr>
          <p:nvPr>
            <p:ph idx="1"/>
          </p:nvPr>
        </p:nvSpPr>
        <p:spPr>
          <a:xfrm>
            <a:off x="838200" y="1825624"/>
            <a:ext cx="11014494" cy="4667251"/>
          </a:xfrm>
        </p:spPr>
        <p:txBody>
          <a:bodyPr>
            <a:normAutofit/>
          </a:bodyPr>
          <a:lstStyle/>
          <a:p>
            <a:pPr marL="0" indent="0">
              <a:buNone/>
            </a:pPr>
            <a:r>
              <a:rPr lang="en-US" sz="2000" dirty="0"/>
              <a:t>MHD eliminates the need to understand SOAP and </a:t>
            </a:r>
            <a:r>
              <a:rPr lang="en-US" sz="2000" dirty="0" err="1"/>
              <a:t>ebXML</a:t>
            </a:r>
            <a:r>
              <a:rPr lang="en-US" sz="2000" dirty="0"/>
              <a:t>. It enable API use of JSON or simple XML.</a:t>
            </a:r>
          </a:p>
          <a:p>
            <a:pPr marL="0" indent="0">
              <a:buNone/>
            </a:pPr>
            <a:endParaRPr lang="en-US" sz="2000" dirty="0"/>
          </a:p>
          <a:p>
            <a:pPr marL="0" indent="0">
              <a:buNone/>
            </a:pPr>
            <a:r>
              <a:rPr lang="en-US" sz="2000" b="1" dirty="0"/>
              <a:t>But Document content and format is not changed</a:t>
            </a:r>
          </a:p>
          <a:p>
            <a:r>
              <a:rPr lang="en-US" sz="2000" dirty="0"/>
              <a:t>They are various formats (PDF, DICOM, CDA, CCR, </a:t>
            </a:r>
            <a:r>
              <a:rPr lang="en-US" sz="2000" dirty="0" err="1"/>
              <a:t>etc</a:t>
            </a:r>
            <a:r>
              <a:rPr lang="en-US" sz="2000" dirty="0"/>
              <a:t>)</a:t>
            </a:r>
          </a:p>
          <a:p>
            <a:pPr lvl="1"/>
            <a:r>
              <a:rPr lang="en-US" sz="2000" dirty="0"/>
              <a:t>CDA XML is not simple XML</a:t>
            </a:r>
          </a:p>
          <a:p>
            <a:pPr marL="0" indent="0">
              <a:buNone/>
            </a:pPr>
            <a:r>
              <a:rPr lang="en-US" sz="2000" b="1" dirty="0"/>
              <a:t>Better</a:t>
            </a:r>
          </a:p>
          <a:p>
            <a:r>
              <a:rPr lang="en-US" sz="2000" dirty="0"/>
              <a:t>Consume fine-grain FHIR Resources (Observation, </a:t>
            </a:r>
            <a:r>
              <a:rPr lang="en-US" sz="2000" dirty="0" err="1"/>
              <a:t>AllergyIntolarance</a:t>
            </a:r>
            <a:r>
              <a:rPr lang="en-US" sz="2000" dirty="0"/>
              <a:t>, Immunization, Medication, </a:t>
            </a:r>
            <a:r>
              <a:rPr lang="en-US" sz="2000" dirty="0" err="1"/>
              <a:t>etc</a:t>
            </a:r>
            <a:r>
              <a:rPr lang="en-US" sz="2000" dirty="0"/>
              <a:t>)</a:t>
            </a:r>
          </a:p>
          <a:p>
            <a:pPr marL="0" indent="0">
              <a:buNone/>
            </a:pPr>
            <a:r>
              <a:rPr lang="en-US" sz="2000" b="1" dirty="0"/>
              <a:t>Yet</a:t>
            </a:r>
          </a:p>
          <a:p>
            <a:r>
              <a:rPr lang="en-US" sz="2000" dirty="0"/>
              <a:t>Use of data will eventually need to know the integrity and authenticity of the data</a:t>
            </a:r>
          </a:p>
          <a:p>
            <a:r>
              <a:rPr lang="en-US" sz="2000" dirty="0"/>
              <a:t>Clinicians decisions based on fine-grain FHIR Resources will need to reference the source and thus clinical context of data – cross-enterprise adds emphasis of need for Provenance</a:t>
            </a:r>
          </a:p>
        </p:txBody>
      </p:sp>
    </p:spTree>
    <p:extLst>
      <p:ext uri="{BB962C8B-B14F-4D97-AF65-F5344CB8AC3E}">
        <p14:creationId xmlns:p14="http://schemas.microsoft.com/office/powerpoint/2010/main" val="2868875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Query for Existing Data for Mobile (QEDm)</a:t>
            </a:r>
          </a:p>
        </p:txBody>
      </p:sp>
      <p:sp>
        <p:nvSpPr>
          <p:cNvPr id="4" name="Content Placeholder 3"/>
          <p:cNvSpPr>
            <a:spLocks noGrp="1"/>
          </p:cNvSpPr>
          <p:nvPr>
            <p:ph sz="half" idx="1"/>
          </p:nvPr>
        </p:nvSpPr>
        <p:spPr/>
        <p:txBody>
          <a:bodyPr>
            <a:noAutofit/>
          </a:bodyPr>
          <a:lstStyle/>
          <a:p>
            <a:r>
              <a:rPr lang="en-US" dirty="0"/>
              <a:t>Supports queries for clinical data elements by making the information widely available to other systems within and across enterprises</a:t>
            </a:r>
          </a:p>
          <a:p>
            <a:r>
              <a:rPr lang="en-US" dirty="0"/>
              <a:t>Aimed at class of systems that are resource- and platform-constrained (e.g., tablets, smartphones, and embedded devices including home-health devices)</a:t>
            </a:r>
          </a:p>
        </p:txBody>
      </p:sp>
      <p:sp>
        <p:nvSpPr>
          <p:cNvPr id="7" name="Text Placeholder 6"/>
          <p:cNvSpPr>
            <a:spLocks noGrp="1"/>
          </p:cNvSpPr>
          <p:nvPr>
            <p:ph sz="half" idx="2"/>
          </p:nvPr>
        </p:nvSpPr>
        <p:spPr/>
        <p:txBody>
          <a:bodyPr>
            <a:normAutofit fontScale="62500" lnSpcReduction="20000"/>
          </a:bodyPr>
          <a:lstStyle/>
          <a:p>
            <a:r>
              <a:rPr lang="en-US" dirty="0">
                <a:solidFill>
                  <a:schemeClr val="tx1">
                    <a:lumMod val="65000"/>
                    <a:lumOff val="35000"/>
                  </a:schemeClr>
                </a:solidFill>
              </a:rPr>
              <a:t>Observation, </a:t>
            </a:r>
          </a:p>
          <a:p>
            <a:r>
              <a:rPr lang="en-US" dirty="0" err="1">
                <a:solidFill>
                  <a:schemeClr val="tx1">
                    <a:lumMod val="65000"/>
                    <a:lumOff val="35000"/>
                  </a:schemeClr>
                </a:solidFill>
              </a:rPr>
              <a:t>AllergyIntolerance</a:t>
            </a:r>
            <a:r>
              <a:rPr lang="en-US" dirty="0">
                <a:solidFill>
                  <a:schemeClr val="tx1">
                    <a:lumMod val="65000"/>
                    <a:lumOff val="35000"/>
                  </a:schemeClr>
                </a:solidFill>
              </a:rPr>
              <a:t>, </a:t>
            </a:r>
          </a:p>
          <a:p>
            <a:r>
              <a:rPr lang="en-US" dirty="0">
                <a:solidFill>
                  <a:schemeClr val="tx1">
                    <a:lumMod val="65000"/>
                    <a:lumOff val="35000"/>
                  </a:schemeClr>
                </a:solidFill>
              </a:rPr>
              <a:t>Condition, </a:t>
            </a:r>
          </a:p>
          <a:p>
            <a:r>
              <a:rPr lang="en-US" dirty="0" err="1">
                <a:solidFill>
                  <a:schemeClr val="tx1">
                    <a:lumMod val="65000"/>
                    <a:lumOff val="35000"/>
                  </a:schemeClr>
                </a:solidFill>
              </a:rPr>
              <a:t>DiagnosticReport</a:t>
            </a:r>
            <a:r>
              <a:rPr lang="en-US" dirty="0">
                <a:solidFill>
                  <a:schemeClr val="tx1">
                    <a:lumMod val="65000"/>
                    <a:lumOff val="35000"/>
                  </a:schemeClr>
                </a:solidFill>
              </a:rPr>
              <a:t>, </a:t>
            </a:r>
          </a:p>
          <a:p>
            <a:r>
              <a:rPr lang="en-US" dirty="0">
                <a:solidFill>
                  <a:schemeClr val="tx1">
                    <a:lumMod val="65000"/>
                    <a:lumOff val="35000"/>
                  </a:schemeClr>
                </a:solidFill>
              </a:rPr>
              <a:t>Medication, </a:t>
            </a:r>
          </a:p>
          <a:p>
            <a:r>
              <a:rPr lang="en-US" dirty="0" err="1">
                <a:solidFill>
                  <a:schemeClr val="tx1">
                    <a:lumMod val="65000"/>
                    <a:lumOff val="35000"/>
                  </a:schemeClr>
                </a:solidFill>
              </a:rPr>
              <a:t>MedicationStatement</a:t>
            </a:r>
            <a:r>
              <a:rPr lang="en-US" dirty="0">
                <a:solidFill>
                  <a:schemeClr val="tx1">
                    <a:lumMod val="65000"/>
                    <a:lumOff val="35000"/>
                  </a:schemeClr>
                </a:solidFill>
              </a:rPr>
              <a:t>, </a:t>
            </a:r>
          </a:p>
          <a:p>
            <a:r>
              <a:rPr lang="en-US" dirty="0" err="1">
                <a:solidFill>
                  <a:schemeClr val="tx1">
                    <a:lumMod val="65000"/>
                    <a:lumOff val="35000"/>
                  </a:schemeClr>
                </a:solidFill>
              </a:rPr>
              <a:t>MedicationRequest</a:t>
            </a:r>
            <a:r>
              <a:rPr lang="en-US" dirty="0">
                <a:solidFill>
                  <a:schemeClr val="tx1">
                    <a:lumMod val="65000"/>
                    <a:lumOff val="35000"/>
                  </a:schemeClr>
                </a:solidFill>
              </a:rPr>
              <a:t>, </a:t>
            </a:r>
          </a:p>
          <a:p>
            <a:r>
              <a:rPr lang="en-US" dirty="0">
                <a:solidFill>
                  <a:schemeClr val="tx1">
                    <a:lumMod val="65000"/>
                    <a:lumOff val="35000"/>
                  </a:schemeClr>
                </a:solidFill>
              </a:rPr>
              <a:t>Immunization, </a:t>
            </a:r>
          </a:p>
          <a:p>
            <a:r>
              <a:rPr lang="en-US" dirty="0">
                <a:solidFill>
                  <a:schemeClr val="tx1">
                    <a:lumMod val="65000"/>
                    <a:lumOff val="35000"/>
                  </a:schemeClr>
                </a:solidFill>
              </a:rPr>
              <a:t>Procedure, </a:t>
            </a:r>
          </a:p>
          <a:p>
            <a:r>
              <a:rPr lang="en-US" dirty="0">
                <a:solidFill>
                  <a:schemeClr val="tx1">
                    <a:lumMod val="65000"/>
                    <a:lumOff val="35000"/>
                  </a:schemeClr>
                </a:solidFill>
              </a:rPr>
              <a:t>Encounter, </a:t>
            </a:r>
          </a:p>
          <a:p>
            <a:r>
              <a:rPr lang="en-US" dirty="0">
                <a:solidFill>
                  <a:schemeClr val="tx1">
                    <a:lumMod val="65000"/>
                    <a:lumOff val="35000"/>
                  </a:schemeClr>
                </a:solidFill>
              </a:rPr>
              <a:t>Provenance, </a:t>
            </a:r>
          </a:p>
          <a:p>
            <a:r>
              <a:rPr lang="en-US" dirty="0">
                <a:solidFill>
                  <a:schemeClr val="tx1">
                    <a:lumMod val="65000"/>
                    <a:lumOff val="35000"/>
                  </a:schemeClr>
                </a:solidFill>
              </a:rPr>
              <a:t>OperationOutcome, </a:t>
            </a:r>
          </a:p>
          <a:p>
            <a:r>
              <a:rPr lang="en-US" dirty="0">
                <a:solidFill>
                  <a:schemeClr val="tx1">
                    <a:lumMod val="65000"/>
                    <a:lumOff val="35000"/>
                  </a:schemeClr>
                </a:solidFill>
              </a:rPr>
              <a:t>Bundle</a:t>
            </a:r>
          </a:p>
        </p:txBody>
      </p:sp>
    </p:spTree>
    <p:extLst>
      <p:ext uri="{BB962C8B-B14F-4D97-AF65-F5344CB8AC3E}">
        <p14:creationId xmlns:p14="http://schemas.microsoft.com/office/powerpoint/2010/main" val="2754308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5" descr="MXDE Picture.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357083" y="0"/>
            <a:ext cx="3834917" cy="52656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r>
              <a:rPr lang="en-US" sz="2800" dirty="0"/>
              <a:t>Mobile Cross-Enterprise Document Data Element Extraction </a:t>
            </a:r>
            <a:br>
              <a:rPr lang="en-US" sz="2800" dirty="0"/>
            </a:br>
            <a:r>
              <a:rPr lang="en-US" sz="2800" dirty="0"/>
              <a:t>(mXDE)</a:t>
            </a:r>
          </a:p>
        </p:txBody>
      </p:sp>
      <p:sp>
        <p:nvSpPr>
          <p:cNvPr id="17" name="Content Placeholder 16"/>
          <p:cNvSpPr>
            <a:spLocks noGrp="1"/>
          </p:cNvSpPr>
          <p:nvPr>
            <p:ph idx="1"/>
          </p:nvPr>
        </p:nvSpPr>
        <p:spPr>
          <a:xfrm>
            <a:off x="838200" y="1825625"/>
            <a:ext cx="7612117" cy="4351338"/>
          </a:xfrm>
        </p:spPr>
        <p:txBody>
          <a:bodyPr>
            <a:normAutofit/>
          </a:bodyPr>
          <a:lstStyle/>
          <a:p>
            <a:r>
              <a:rPr lang="en-US" sz="2800" dirty="0"/>
              <a:t>Provides means to access data elements extracted from shared structured documents</a:t>
            </a:r>
          </a:p>
          <a:p>
            <a:r>
              <a:rPr lang="en-US" sz="2800" dirty="0"/>
              <a:t>Enables the deployment of health data exchange infrastructures where fine-grained access to health data coexists and complements the sharing of coarse-grained documents and the fine-grained data elements they contain</a:t>
            </a:r>
          </a:p>
          <a:p>
            <a:endParaRPr lang="en-US" sz="2800" dirty="0"/>
          </a:p>
        </p:txBody>
      </p:sp>
      <p:sp>
        <p:nvSpPr>
          <p:cNvPr id="18" name="Text Placeholder 17"/>
          <p:cNvSpPr>
            <a:spLocks noGrp="1"/>
          </p:cNvSpPr>
          <p:nvPr>
            <p:ph type="body" sz="quarter" idx="4294967295"/>
          </p:nvPr>
        </p:nvSpPr>
        <p:spPr>
          <a:xfrm>
            <a:off x="0" y="6607175"/>
            <a:ext cx="10950575" cy="258763"/>
          </a:xfrm>
        </p:spPr>
        <p:txBody>
          <a:bodyPr>
            <a:normAutofit fontScale="47500" lnSpcReduction="20000"/>
          </a:bodyPr>
          <a:lstStyle/>
          <a:p>
            <a:r>
              <a:rPr lang="en-US" dirty="0"/>
              <a:t>Source: </a:t>
            </a:r>
            <a:r>
              <a:rPr lang="en-US" dirty="0">
                <a:hlinkClick r:id="rId3"/>
              </a:rPr>
              <a:t>https://wiki.ihe.net/index.php/Mobile_Cross-Enterprise_Document_Data_Element_Extraction</a:t>
            </a:r>
            <a:r>
              <a:rPr lang="en-US" dirty="0"/>
              <a:t> </a:t>
            </a:r>
          </a:p>
        </p:txBody>
      </p:sp>
      <p:sp>
        <p:nvSpPr>
          <p:cNvPr id="10" name="Text Placeholder 9"/>
          <p:cNvSpPr>
            <a:spLocks noGrp="1"/>
          </p:cNvSpPr>
          <p:nvPr>
            <p:ph type="body" sz="quarter" idx="4294967295"/>
          </p:nvPr>
        </p:nvSpPr>
        <p:spPr>
          <a:xfrm>
            <a:off x="10199688" y="5762625"/>
            <a:ext cx="1992312" cy="685800"/>
          </a:xfrm>
        </p:spPr>
        <p:txBody>
          <a:bodyPr>
            <a:normAutofit fontScale="32500" lnSpcReduction="20000"/>
          </a:bodyPr>
          <a:lstStyle/>
          <a:p>
            <a:pPr marL="0" indent="0">
              <a:buNone/>
            </a:pPr>
            <a:r>
              <a:rPr lang="en-US" dirty="0"/>
              <a:t>Observation, </a:t>
            </a:r>
            <a:r>
              <a:rPr lang="en-US" dirty="0" err="1"/>
              <a:t>AllergyIntolerance</a:t>
            </a:r>
            <a:r>
              <a:rPr lang="en-US" dirty="0"/>
              <a:t>, Condition, </a:t>
            </a:r>
            <a:r>
              <a:rPr lang="en-US" dirty="0" err="1"/>
              <a:t>DiagnosticReport</a:t>
            </a:r>
            <a:r>
              <a:rPr lang="en-US" dirty="0"/>
              <a:t>, Medication, </a:t>
            </a:r>
            <a:r>
              <a:rPr lang="en-US" dirty="0" err="1"/>
              <a:t>MedicationStatement</a:t>
            </a:r>
            <a:r>
              <a:rPr lang="en-US" dirty="0"/>
              <a:t>, </a:t>
            </a:r>
            <a:r>
              <a:rPr lang="en-US" dirty="0" err="1"/>
              <a:t>MedicationRequest</a:t>
            </a:r>
            <a:r>
              <a:rPr lang="en-US" dirty="0"/>
              <a:t>, Immunization, Procedure, Encounter, Provenance, OperationOutcome, Bundle</a:t>
            </a:r>
          </a:p>
          <a:p>
            <a:pPr marL="0" indent="0">
              <a:buNone/>
            </a:pPr>
            <a:endParaRPr lang="en-US" dirty="0"/>
          </a:p>
        </p:txBody>
      </p:sp>
    </p:spTree>
    <p:extLst>
      <p:ext uri="{BB962C8B-B14F-4D97-AF65-F5344CB8AC3E}">
        <p14:creationId xmlns:p14="http://schemas.microsoft.com/office/powerpoint/2010/main" val="435934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p:cNvSpPr/>
          <p:nvPr/>
        </p:nvSpPr>
        <p:spPr>
          <a:xfrm>
            <a:off x="2797791" y="1081166"/>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 Summary</a:t>
            </a:r>
          </a:p>
          <a:p>
            <a:pPr algn="ctr"/>
            <a:endParaRPr lang="en-US" dirty="0"/>
          </a:p>
        </p:txBody>
      </p:sp>
      <p:sp>
        <p:nvSpPr>
          <p:cNvPr id="6" name="Flowchart: Document 5"/>
          <p:cNvSpPr/>
          <p:nvPr/>
        </p:nvSpPr>
        <p:spPr>
          <a:xfrm>
            <a:off x="2805886" y="2258357"/>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a:t>
            </a:r>
          </a:p>
          <a:p>
            <a:pPr algn="ctr"/>
            <a:r>
              <a:rPr lang="en-US" dirty="0"/>
              <a:t>2/7/1989</a:t>
            </a:r>
          </a:p>
        </p:txBody>
      </p:sp>
      <p:sp>
        <p:nvSpPr>
          <p:cNvPr id="7" name="Flowchart: Document 6"/>
          <p:cNvSpPr/>
          <p:nvPr/>
        </p:nvSpPr>
        <p:spPr>
          <a:xfrm>
            <a:off x="2805886" y="3591122"/>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Discharge</a:t>
            </a:r>
          </a:p>
          <a:p>
            <a:pPr algn="ctr"/>
            <a:r>
              <a:rPr lang="en-US" dirty="0"/>
              <a:t>Summary</a:t>
            </a:r>
          </a:p>
          <a:p>
            <a:pPr algn="ctr"/>
            <a:r>
              <a:rPr lang="en-US" dirty="0"/>
              <a:t>1/2/2002</a:t>
            </a:r>
          </a:p>
        </p:txBody>
      </p:sp>
      <p:sp>
        <p:nvSpPr>
          <p:cNvPr id="3" name="Flowchart: Multidocument 2">
            <a:extLst>
              <a:ext uri="{FF2B5EF4-FFF2-40B4-BE49-F238E27FC236}">
                <a16:creationId xmlns:a16="http://schemas.microsoft.com/office/drawing/2014/main" id="{C76ADB84-CB2E-468F-9350-5761FE1FE8F7}"/>
              </a:ext>
            </a:extLst>
          </p:cNvPr>
          <p:cNvSpPr/>
          <p:nvPr/>
        </p:nvSpPr>
        <p:spPr>
          <a:xfrm>
            <a:off x="2805886" y="4871305"/>
            <a:ext cx="11626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Etc</a:t>
            </a:r>
            <a:r>
              <a:rPr lang="en-US" dirty="0"/>
              <a:t>…</a:t>
            </a:r>
          </a:p>
        </p:txBody>
      </p:sp>
      <p:grpSp>
        <p:nvGrpSpPr>
          <p:cNvPr id="18" name="Group 17">
            <a:extLst>
              <a:ext uri="{FF2B5EF4-FFF2-40B4-BE49-F238E27FC236}">
                <a16:creationId xmlns:a16="http://schemas.microsoft.com/office/drawing/2014/main" id="{53EF8090-A616-401C-8049-52C493A9A901}"/>
              </a:ext>
            </a:extLst>
          </p:cNvPr>
          <p:cNvGrpSpPr/>
          <p:nvPr/>
        </p:nvGrpSpPr>
        <p:grpSpPr>
          <a:xfrm>
            <a:off x="6851180" y="809770"/>
            <a:ext cx="1828801" cy="1074820"/>
            <a:chOff x="6550925" y="1091820"/>
            <a:chExt cx="1828801" cy="1074820"/>
          </a:xfrm>
        </p:grpSpPr>
        <p:sp>
          <p:nvSpPr>
            <p:cNvPr id="14" name="Flowchart: Process 13">
              <a:extLst>
                <a:ext uri="{FF2B5EF4-FFF2-40B4-BE49-F238E27FC236}">
                  <a16:creationId xmlns:a16="http://schemas.microsoft.com/office/drawing/2014/main" id="{1994BBDC-3869-4171-9192-8BE659DE0EEC}"/>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Observation</a:t>
              </a:r>
            </a:p>
            <a:p>
              <a:pPr marL="285750" indent="-285750">
                <a:buFont typeface="Arial" panose="020B0604020202020204" pitchFamily="34" charset="0"/>
                <a:buChar char="•"/>
              </a:pPr>
              <a:r>
                <a:rPr lang="en-US" dirty="0" err="1"/>
                <a:t>Obs</a:t>
              </a:r>
              <a:r>
                <a:rPr lang="en-US" dirty="0"/>
                <a:t> 1</a:t>
              </a:r>
            </a:p>
            <a:p>
              <a:pPr marL="285750" indent="-285750">
                <a:buFont typeface="Arial" panose="020B0604020202020204" pitchFamily="34" charset="0"/>
                <a:buChar char="•"/>
              </a:pPr>
              <a:r>
                <a:rPr lang="en-US" dirty="0" err="1"/>
                <a:t>Obs</a:t>
              </a:r>
              <a:r>
                <a:rPr lang="en-US" dirty="0"/>
                <a:t> 2</a:t>
              </a:r>
            </a:p>
            <a:p>
              <a:pPr marL="285750" indent="-285750">
                <a:buFont typeface="Arial" panose="020B0604020202020204" pitchFamily="34" charset="0"/>
                <a:buChar char="•"/>
              </a:pPr>
              <a:r>
                <a:rPr lang="en-US" dirty="0" err="1"/>
                <a:t>Obs</a:t>
              </a:r>
              <a:r>
                <a:rPr lang="en-US" dirty="0"/>
                <a:t> 3</a:t>
              </a:r>
            </a:p>
          </p:txBody>
        </p:sp>
        <p:cxnSp>
          <p:nvCxnSpPr>
            <p:cNvPr id="17" name="Straight Connector 16">
              <a:extLst>
                <a:ext uri="{FF2B5EF4-FFF2-40B4-BE49-F238E27FC236}">
                  <a16:creationId xmlns:a16="http://schemas.microsoft.com/office/drawing/2014/main" id="{9B81F4E1-5E40-4081-AD3A-BDF4B9EB3979}"/>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80D6984-517D-4782-8E9D-E727840757A9}"/>
              </a:ext>
            </a:extLst>
          </p:cNvPr>
          <p:cNvGrpSpPr/>
          <p:nvPr/>
        </p:nvGrpSpPr>
        <p:grpSpPr>
          <a:xfrm>
            <a:off x="6851180" y="3342815"/>
            <a:ext cx="1828801" cy="1074820"/>
            <a:chOff x="6550925" y="1091820"/>
            <a:chExt cx="1828801" cy="1074820"/>
          </a:xfrm>
        </p:grpSpPr>
        <p:sp>
          <p:nvSpPr>
            <p:cNvPr id="21" name="Flowchart: Process 20">
              <a:extLst>
                <a:ext uri="{FF2B5EF4-FFF2-40B4-BE49-F238E27FC236}">
                  <a16:creationId xmlns:a16="http://schemas.microsoft.com/office/drawing/2014/main" id="{01073512-5AC2-4EED-89AC-4338D990991A}"/>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Allergy</a:t>
              </a:r>
            </a:p>
            <a:p>
              <a:pPr marL="285750" indent="-285750">
                <a:buFont typeface="Arial" panose="020B0604020202020204" pitchFamily="34" charset="0"/>
                <a:buChar char="•"/>
              </a:pPr>
              <a:r>
                <a:rPr lang="en-US" dirty="0"/>
                <a:t>Al 1</a:t>
              </a:r>
            </a:p>
            <a:p>
              <a:pPr marL="285750" indent="-285750">
                <a:buFont typeface="Arial" panose="020B0604020202020204" pitchFamily="34" charset="0"/>
                <a:buChar char="•"/>
              </a:pPr>
              <a:r>
                <a:rPr lang="en-US" dirty="0"/>
                <a:t>Al 2</a:t>
              </a:r>
            </a:p>
            <a:p>
              <a:pPr marL="285750" indent="-285750">
                <a:buFont typeface="Arial" panose="020B0604020202020204" pitchFamily="34" charset="0"/>
                <a:buChar char="•"/>
              </a:pPr>
              <a:r>
                <a:rPr lang="en-US" dirty="0"/>
                <a:t>Al 3</a:t>
              </a:r>
            </a:p>
          </p:txBody>
        </p:sp>
        <p:cxnSp>
          <p:nvCxnSpPr>
            <p:cNvPr id="22" name="Straight Connector 21">
              <a:extLst>
                <a:ext uri="{FF2B5EF4-FFF2-40B4-BE49-F238E27FC236}">
                  <a16:creationId xmlns:a16="http://schemas.microsoft.com/office/drawing/2014/main" id="{AA26D7E6-A27D-41E7-BC36-1E60AB8F24AD}"/>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3B6F2BB7-A6BF-4B71-8F2F-DDCDF9963219}"/>
              </a:ext>
            </a:extLst>
          </p:cNvPr>
          <p:cNvGrpSpPr/>
          <p:nvPr/>
        </p:nvGrpSpPr>
        <p:grpSpPr>
          <a:xfrm>
            <a:off x="6851180" y="2101042"/>
            <a:ext cx="1828801" cy="1074820"/>
            <a:chOff x="6550925" y="1091820"/>
            <a:chExt cx="1828801" cy="1074820"/>
          </a:xfrm>
        </p:grpSpPr>
        <p:sp>
          <p:nvSpPr>
            <p:cNvPr id="24" name="Flowchart: Process 23">
              <a:extLst>
                <a:ext uri="{FF2B5EF4-FFF2-40B4-BE49-F238E27FC236}">
                  <a16:creationId xmlns:a16="http://schemas.microsoft.com/office/drawing/2014/main" id="{DCDF7EF0-DA11-405B-AA43-A79D5276030A}"/>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Medication</a:t>
              </a:r>
            </a:p>
            <a:p>
              <a:pPr marL="285750" indent="-285750">
                <a:buFont typeface="Arial" panose="020B0604020202020204" pitchFamily="34" charset="0"/>
                <a:buChar char="•"/>
              </a:pPr>
              <a:r>
                <a:rPr lang="en-US" dirty="0"/>
                <a:t>Med 1</a:t>
              </a:r>
            </a:p>
            <a:p>
              <a:pPr marL="285750" indent="-285750">
                <a:buFont typeface="Arial" panose="020B0604020202020204" pitchFamily="34" charset="0"/>
                <a:buChar char="•"/>
              </a:pPr>
              <a:r>
                <a:rPr lang="en-US" dirty="0"/>
                <a:t>Med 2</a:t>
              </a:r>
            </a:p>
            <a:p>
              <a:pPr marL="285750" indent="-285750">
                <a:buFont typeface="Arial" panose="020B0604020202020204" pitchFamily="34" charset="0"/>
                <a:buChar char="•"/>
              </a:pPr>
              <a:r>
                <a:rPr lang="en-US" dirty="0"/>
                <a:t>Med 3</a:t>
              </a:r>
            </a:p>
          </p:txBody>
        </p:sp>
        <p:cxnSp>
          <p:nvCxnSpPr>
            <p:cNvPr id="25" name="Straight Connector 24">
              <a:extLst>
                <a:ext uri="{FF2B5EF4-FFF2-40B4-BE49-F238E27FC236}">
                  <a16:creationId xmlns:a16="http://schemas.microsoft.com/office/drawing/2014/main" id="{47A9D91E-E687-4B39-9406-555B48204506}"/>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BED4914-47C0-453F-80C3-D246E1333B98}"/>
              </a:ext>
            </a:extLst>
          </p:cNvPr>
          <p:cNvGrpSpPr/>
          <p:nvPr/>
        </p:nvGrpSpPr>
        <p:grpSpPr>
          <a:xfrm>
            <a:off x="6851180" y="4572219"/>
            <a:ext cx="1828801" cy="1074820"/>
            <a:chOff x="6550925" y="1091820"/>
            <a:chExt cx="1828801" cy="1074820"/>
          </a:xfrm>
        </p:grpSpPr>
        <p:sp>
          <p:nvSpPr>
            <p:cNvPr id="27" name="Flowchart: Process 26">
              <a:extLst>
                <a:ext uri="{FF2B5EF4-FFF2-40B4-BE49-F238E27FC236}">
                  <a16:creationId xmlns:a16="http://schemas.microsoft.com/office/drawing/2014/main" id="{1F1CD387-4543-4DEB-AA96-6AA9459831A6}"/>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Immunization</a:t>
              </a:r>
            </a:p>
            <a:p>
              <a:pPr marL="285750" indent="-285750">
                <a:buFont typeface="Arial" panose="020B0604020202020204" pitchFamily="34" charset="0"/>
                <a:buChar char="•"/>
              </a:pPr>
              <a:r>
                <a:rPr lang="en-US" dirty="0" err="1"/>
                <a:t>Imm</a:t>
              </a:r>
              <a:r>
                <a:rPr lang="en-US" dirty="0"/>
                <a:t> 1</a:t>
              </a:r>
            </a:p>
            <a:p>
              <a:pPr marL="285750" indent="-285750">
                <a:buFont typeface="Arial" panose="020B0604020202020204" pitchFamily="34" charset="0"/>
                <a:buChar char="•"/>
              </a:pPr>
              <a:r>
                <a:rPr lang="en-US" dirty="0" err="1"/>
                <a:t>Imm</a:t>
              </a:r>
              <a:r>
                <a:rPr lang="en-US" dirty="0"/>
                <a:t> 2</a:t>
              </a:r>
            </a:p>
            <a:p>
              <a:pPr marL="285750" indent="-285750">
                <a:buFont typeface="Arial" panose="020B0604020202020204" pitchFamily="34" charset="0"/>
                <a:buChar char="•"/>
              </a:pPr>
              <a:r>
                <a:rPr lang="en-US" dirty="0" err="1"/>
                <a:t>Imm</a:t>
              </a:r>
              <a:r>
                <a:rPr lang="en-US" dirty="0"/>
                <a:t> 3</a:t>
              </a:r>
            </a:p>
          </p:txBody>
        </p:sp>
        <p:cxnSp>
          <p:nvCxnSpPr>
            <p:cNvPr id="28" name="Straight Connector 27">
              <a:extLst>
                <a:ext uri="{FF2B5EF4-FFF2-40B4-BE49-F238E27FC236}">
                  <a16:creationId xmlns:a16="http://schemas.microsoft.com/office/drawing/2014/main" id="{036E5B1D-05EB-4F3F-B7EF-E4E2F890C7A0}"/>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105C76E8-4E1B-4475-BBB8-4AAEC2C68C24}"/>
              </a:ext>
            </a:extLst>
          </p:cNvPr>
          <p:cNvSpPr txBox="1"/>
          <p:nvPr/>
        </p:nvSpPr>
        <p:spPr>
          <a:xfrm>
            <a:off x="7567896" y="448218"/>
            <a:ext cx="1134221" cy="369332"/>
          </a:xfrm>
          <a:prstGeom prst="rect">
            <a:avLst/>
          </a:prstGeom>
          <a:noFill/>
        </p:spPr>
        <p:txBody>
          <a:bodyPr wrap="none" rtlCol="0">
            <a:spAutoFit/>
          </a:bodyPr>
          <a:lstStyle/>
          <a:p>
            <a:r>
              <a:rPr lang="en-US" dirty="0"/>
              <a:t>Resources</a:t>
            </a:r>
          </a:p>
        </p:txBody>
      </p:sp>
      <p:cxnSp>
        <p:nvCxnSpPr>
          <p:cNvPr id="31" name="Straight Arrow Connector 30">
            <a:extLst>
              <a:ext uri="{FF2B5EF4-FFF2-40B4-BE49-F238E27FC236}">
                <a16:creationId xmlns:a16="http://schemas.microsoft.com/office/drawing/2014/main" id="{3E8A4033-BF25-4399-BB6A-47717F2A417B}"/>
              </a:ext>
            </a:extLst>
          </p:cNvPr>
          <p:cNvCxnSpPr>
            <a:cxnSpLocks/>
            <a:endCxn id="14" idx="1"/>
          </p:cNvCxnSpPr>
          <p:nvPr/>
        </p:nvCxnSpPr>
        <p:spPr>
          <a:xfrm>
            <a:off x="3960395" y="1165202"/>
            <a:ext cx="2890786" cy="181978"/>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D1CC074-DBBA-40F6-B5E5-BBEE328B98AF}"/>
              </a:ext>
            </a:extLst>
          </p:cNvPr>
          <p:cNvCxnSpPr>
            <a:cxnSpLocks/>
            <a:endCxn id="14" idx="1"/>
          </p:cNvCxnSpPr>
          <p:nvPr/>
        </p:nvCxnSpPr>
        <p:spPr>
          <a:xfrm flipV="1">
            <a:off x="3960394" y="1347180"/>
            <a:ext cx="2890787" cy="1221652"/>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C5414C9-BDF3-494E-BDFC-678E8DAC9307}"/>
              </a:ext>
            </a:extLst>
          </p:cNvPr>
          <p:cNvCxnSpPr>
            <a:cxnSpLocks/>
            <a:stCxn id="7" idx="3"/>
            <a:endCxn id="14" idx="1"/>
          </p:cNvCxnSpPr>
          <p:nvPr/>
        </p:nvCxnSpPr>
        <p:spPr>
          <a:xfrm flipV="1">
            <a:off x="3968490" y="1347180"/>
            <a:ext cx="2882691" cy="2781353"/>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C69170E5-6502-4021-8991-9EBF656AC338}"/>
              </a:ext>
            </a:extLst>
          </p:cNvPr>
          <p:cNvGrpSpPr/>
          <p:nvPr/>
        </p:nvGrpSpPr>
        <p:grpSpPr>
          <a:xfrm>
            <a:off x="4519683" y="5647039"/>
            <a:ext cx="1828801" cy="1074820"/>
            <a:chOff x="6550925" y="1091820"/>
            <a:chExt cx="1828801" cy="1074820"/>
          </a:xfrm>
          <a:solidFill>
            <a:schemeClr val="accent4">
              <a:lumMod val="40000"/>
              <a:lumOff val="60000"/>
            </a:schemeClr>
          </a:solidFill>
        </p:grpSpPr>
        <p:sp>
          <p:nvSpPr>
            <p:cNvPr id="39" name="Flowchart: Process 38">
              <a:extLst>
                <a:ext uri="{FF2B5EF4-FFF2-40B4-BE49-F238E27FC236}">
                  <a16:creationId xmlns:a16="http://schemas.microsoft.com/office/drawing/2014/main" id="{58A5DA79-A0AC-4A6F-B0D1-4B4765262BF5}"/>
                </a:ext>
              </a:extLst>
            </p:cNvPr>
            <p:cNvSpPr/>
            <p:nvPr/>
          </p:nvSpPr>
          <p:spPr>
            <a:xfrm>
              <a:off x="6550926" y="1091820"/>
              <a:ext cx="1828800" cy="107482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Provenance</a:t>
              </a:r>
            </a:p>
            <a:p>
              <a:pPr marL="285750" indent="-285750">
                <a:buFont typeface="Arial" panose="020B0604020202020204" pitchFamily="34" charset="0"/>
                <a:buChar char="•"/>
              </a:pPr>
              <a:r>
                <a:rPr lang="en-US" dirty="0">
                  <a:solidFill>
                    <a:schemeClr val="tx1"/>
                  </a:solidFill>
                </a:rPr>
                <a:t>Prov 1</a:t>
              </a:r>
            </a:p>
            <a:p>
              <a:pPr marL="285750" indent="-285750">
                <a:buFont typeface="Arial" panose="020B0604020202020204" pitchFamily="34" charset="0"/>
                <a:buChar char="•"/>
              </a:pPr>
              <a:r>
                <a:rPr lang="en-US" dirty="0">
                  <a:solidFill>
                    <a:schemeClr val="tx1"/>
                  </a:solidFill>
                </a:rPr>
                <a:t>Prov 2</a:t>
              </a:r>
            </a:p>
            <a:p>
              <a:pPr marL="285750" indent="-285750">
                <a:buFont typeface="Arial" panose="020B0604020202020204" pitchFamily="34" charset="0"/>
                <a:buChar char="•"/>
              </a:pPr>
              <a:r>
                <a:rPr lang="en-US" dirty="0">
                  <a:solidFill>
                    <a:schemeClr val="tx1"/>
                  </a:solidFill>
                </a:rPr>
                <a:t>Prov 3</a:t>
              </a:r>
            </a:p>
          </p:txBody>
        </p:sp>
        <p:cxnSp>
          <p:nvCxnSpPr>
            <p:cNvPr id="40" name="Straight Connector 39">
              <a:extLst>
                <a:ext uri="{FF2B5EF4-FFF2-40B4-BE49-F238E27FC236}">
                  <a16:creationId xmlns:a16="http://schemas.microsoft.com/office/drawing/2014/main" id="{EF7128CF-CE9E-42A7-BF83-712CC38D2492}"/>
                </a:ext>
              </a:extLst>
            </p:cNvPr>
            <p:cNvCxnSpPr/>
            <p:nvPr/>
          </p:nvCxnSpPr>
          <p:spPr>
            <a:xfrm>
              <a:off x="6550925" y="1323833"/>
              <a:ext cx="182880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Arrow: Bent 41">
            <a:extLst>
              <a:ext uri="{FF2B5EF4-FFF2-40B4-BE49-F238E27FC236}">
                <a16:creationId xmlns:a16="http://schemas.microsoft.com/office/drawing/2014/main" id="{B433E485-6F08-4D54-A86D-D504D421C923}"/>
              </a:ext>
            </a:extLst>
          </p:cNvPr>
          <p:cNvSpPr/>
          <p:nvPr/>
        </p:nvSpPr>
        <p:spPr>
          <a:xfrm rot="10800000">
            <a:off x="6744268" y="5698902"/>
            <a:ext cx="813816" cy="868680"/>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row: Bent 42">
            <a:extLst>
              <a:ext uri="{FF2B5EF4-FFF2-40B4-BE49-F238E27FC236}">
                <a16:creationId xmlns:a16="http://schemas.microsoft.com/office/drawing/2014/main" id="{07ABCEA9-1FC3-4F4A-8296-12F69CCF2D67}"/>
              </a:ext>
            </a:extLst>
          </p:cNvPr>
          <p:cNvSpPr/>
          <p:nvPr/>
        </p:nvSpPr>
        <p:spPr>
          <a:xfrm rot="16200000">
            <a:off x="3154674" y="5698903"/>
            <a:ext cx="813816" cy="868680"/>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7" name="Group 46">
            <a:extLst>
              <a:ext uri="{FF2B5EF4-FFF2-40B4-BE49-F238E27FC236}">
                <a16:creationId xmlns:a16="http://schemas.microsoft.com/office/drawing/2014/main" id="{F5DAC256-4ED9-485C-846D-9E284AC25E2C}"/>
              </a:ext>
            </a:extLst>
          </p:cNvPr>
          <p:cNvGrpSpPr/>
          <p:nvPr/>
        </p:nvGrpSpPr>
        <p:grpSpPr>
          <a:xfrm>
            <a:off x="378441" y="853878"/>
            <a:ext cx="1181100" cy="1283732"/>
            <a:chOff x="0" y="5029200"/>
            <a:chExt cx="1181100" cy="1283732"/>
          </a:xfrm>
        </p:grpSpPr>
        <p:pic>
          <p:nvPicPr>
            <p:cNvPr id="48" name="Picture 4">
              <a:extLst>
                <a:ext uri="{FF2B5EF4-FFF2-40B4-BE49-F238E27FC236}">
                  <a16:creationId xmlns:a16="http://schemas.microsoft.com/office/drawing/2014/main" id="{E8C8F80C-8B67-44F9-A276-F1449A76C16A}"/>
                </a:ext>
              </a:extLst>
            </p:cNvPr>
            <p:cNvPicPr>
              <a:picLocks noChangeAspect="1" noChangeArrowheads="1"/>
            </p:cNvPicPr>
            <p:nvPr/>
          </p:nvPicPr>
          <p:blipFill>
            <a:blip r:embed="rId3" cstate="print"/>
            <a:srcRect/>
            <a:stretch>
              <a:fillRect/>
            </a:stretch>
          </p:blipFill>
          <p:spPr bwMode="auto">
            <a:xfrm>
              <a:off x="0" y="5029200"/>
              <a:ext cx="1181100" cy="1267521"/>
            </a:xfrm>
            <a:prstGeom prst="rect">
              <a:avLst/>
            </a:prstGeom>
            <a:noFill/>
            <a:ln w="9525">
              <a:noFill/>
              <a:miter lim="800000"/>
              <a:headEnd/>
              <a:tailEnd/>
            </a:ln>
          </p:spPr>
        </p:pic>
        <p:sp>
          <p:nvSpPr>
            <p:cNvPr id="49" name="TextBox 48">
              <a:extLst>
                <a:ext uri="{FF2B5EF4-FFF2-40B4-BE49-F238E27FC236}">
                  <a16:creationId xmlns:a16="http://schemas.microsoft.com/office/drawing/2014/main" id="{B3428E59-991A-4371-BBC0-CE79B4138E13}"/>
                </a:ext>
              </a:extLst>
            </p:cNvPr>
            <p:cNvSpPr txBox="1"/>
            <p:nvPr/>
          </p:nvSpPr>
          <p:spPr>
            <a:xfrm>
              <a:off x="0" y="5943600"/>
              <a:ext cx="566181" cy="369332"/>
            </a:xfrm>
            <a:prstGeom prst="rect">
              <a:avLst/>
            </a:prstGeom>
            <a:noFill/>
          </p:spPr>
          <p:txBody>
            <a:bodyPr wrap="none" rtlCol="0">
              <a:spAutoFit/>
            </a:bodyPr>
            <a:lstStyle/>
            <a:p>
              <a:r>
                <a:rPr lang="en-US" dirty="0"/>
                <a:t>EHR</a:t>
              </a:r>
            </a:p>
          </p:txBody>
        </p:sp>
      </p:grpSp>
      <p:grpSp>
        <p:nvGrpSpPr>
          <p:cNvPr id="50" name="Group 49">
            <a:extLst>
              <a:ext uri="{FF2B5EF4-FFF2-40B4-BE49-F238E27FC236}">
                <a16:creationId xmlns:a16="http://schemas.microsoft.com/office/drawing/2014/main" id="{AE1DF47E-2E4C-4203-ABDE-2ED232FB926D}"/>
              </a:ext>
            </a:extLst>
          </p:cNvPr>
          <p:cNvGrpSpPr/>
          <p:nvPr/>
        </p:nvGrpSpPr>
        <p:grpSpPr>
          <a:xfrm>
            <a:off x="419383" y="2723322"/>
            <a:ext cx="1219200" cy="1055132"/>
            <a:chOff x="4114800" y="0"/>
            <a:chExt cx="1219200" cy="1055132"/>
          </a:xfrm>
        </p:grpSpPr>
        <p:pic>
          <p:nvPicPr>
            <p:cNvPr id="51" name="Picture 6">
              <a:extLst>
                <a:ext uri="{FF2B5EF4-FFF2-40B4-BE49-F238E27FC236}">
                  <a16:creationId xmlns:a16="http://schemas.microsoft.com/office/drawing/2014/main" id="{A3EBD272-B949-41B0-A671-38A855C81CD9}"/>
                </a:ext>
              </a:extLst>
            </p:cNvPr>
            <p:cNvPicPr>
              <a:picLocks noChangeAspect="1" noChangeArrowheads="1"/>
            </p:cNvPicPr>
            <p:nvPr/>
          </p:nvPicPr>
          <p:blipFill>
            <a:blip r:embed="rId4" cstate="print"/>
            <a:srcRect/>
            <a:stretch>
              <a:fillRect/>
            </a:stretch>
          </p:blipFill>
          <p:spPr bwMode="auto">
            <a:xfrm>
              <a:off x="4114800" y="0"/>
              <a:ext cx="833438" cy="836706"/>
            </a:xfrm>
            <a:prstGeom prst="rect">
              <a:avLst/>
            </a:prstGeom>
            <a:noFill/>
            <a:ln w="9525">
              <a:noFill/>
              <a:miter lim="800000"/>
              <a:headEnd/>
              <a:tailEnd/>
            </a:ln>
          </p:spPr>
        </p:pic>
        <p:sp>
          <p:nvSpPr>
            <p:cNvPr id="52" name="TextBox 51">
              <a:extLst>
                <a:ext uri="{FF2B5EF4-FFF2-40B4-BE49-F238E27FC236}">
                  <a16:creationId xmlns:a16="http://schemas.microsoft.com/office/drawing/2014/main" id="{5E164958-68DA-4D1F-A682-53BEF56644E0}"/>
                </a:ext>
              </a:extLst>
            </p:cNvPr>
            <p:cNvSpPr txBox="1"/>
            <p:nvPr/>
          </p:nvSpPr>
          <p:spPr>
            <a:xfrm>
              <a:off x="4371877" y="685800"/>
              <a:ext cx="962123" cy="369332"/>
            </a:xfrm>
            <a:prstGeom prst="rect">
              <a:avLst/>
            </a:prstGeom>
            <a:noFill/>
          </p:spPr>
          <p:txBody>
            <a:bodyPr wrap="none" rtlCol="0">
              <a:spAutoFit/>
            </a:bodyPr>
            <a:lstStyle/>
            <a:p>
              <a:r>
                <a:rPr lang="en-US" dirty="0"/>
                <a:t>Lab/</a:t>
              </a:r>
              <a:r>
                <a:rPr lang="en-US" dirty="0" err="1"/>
                <a:t>Rad</a:t>
              </a:r>
              <a:endParaRPr lang="en-US" dirty="0"/>
            </a:p>
          </p:txBody>
        </p:sp>
      </p:grpSp>
      <p:grpSp>
        <p:nvGrpSpPr>
          <p:cNvPr id="53" name="Group 52">
            <a:extLst>
              <a:ext uri="{FF2B5EF4-FFF2-40B4-BE49-F238E27FC236}">
                <a16:creationId xmlns:a16="http://schemas.microsoft.com/office/drawing/2014/main" id="{44B49F89-A72F-4945-A409-8E4F4A7348C9}"/>
              </a:ext>
            </a:extLst>
          </p:cNvPr>
          <p:cNvGrpSpPr/>
          <p:nvPr/>
        </p:nvGrpSpPr>
        <p:grpSpPr>
          <a:xfrm>
            <a:off x="366956" y="4174759"/>
            <a:ext cx="1271627" cy="1131332"/>
            <a:chOff x="2209800" y="0"/>
            <a:chExt cx="1271627" cy="1131332"/>
          </a:xfrm>
        </p:grpSpPr>
        <p:pic>
          <p:nvPicPr>
            <p:cNvPr id="54" name="Picture 3">
              <a:extLst>
                <a:ext uri="{FF2B5EF4-FFF2-40B4-BE49-F238E27FC236}">
                  <a16:creationId xmlns:a16="http://schemas.microsoft.com/office/drawing/2014/main" id="{F0A488D8-64E0-41F1-AFA6-43B174392020}"/>
                </a:ext>
              </a:extLst>
            </p:cNvPr>
            <p:cNvPicPr>
              <a:picLocks noChangeAspect="1" noChangeArrowheads="1"/>
            </p:cNvPicPr>
            <p:nvPr/>
          </p:nvPicPr>
          <p:blipFill>
            <a:blip r:embed="rId5" cstate="print"/>
            <a:srcRect/>
            <a:stretch>
              <a:fillRect/>
            </a:stretch>
          </p:blipFill>
          <p:spPr bwMode="auto">
            <a:xfrm>
              <a:off x="2438400" y="0"/>
              <a:ext cx="1043027" cy="1066800"/>
            </a:xfrm>
            <a:prstGeom prst="rect">
              <a:avLst/>
            </a:prstGeom>
            <a:noFill/>
            <a:ln w="9525">
              <a:noFill/>
              <a:miter lim="800000"/>
              <a:headEnd/>
              <a:tailEnd/>
            </a:ln>
          </p:spPr>
        </p:pic>
        <p:sp>
          <p:nvSpPr>
            <p:cNvPr id="55" name="TextBox 54">
              <a:extLst>
                <a:ext uri="{FF2B5EF4-FFF2-40B4-BE49-F238E27FC236}">
                  <a16:creationId xmlns:a16="http://schemas.microsoft.com/office/drawing/2014/main" id="{13DD8956-0DD4-4650-84CD-CB811D84CDFE}"/>
                </a:ext>
              </a:extLst>
            </p:cNvPr>
            <p:cNvSpPr txBox="1"/>
            <p:nvPr/>
          </p:nvSpPr>
          <p:spPr>
            <a:xfrm>
              <a:off x="2209800" y="762000"/>
              <a:ext cx="619080" cy="369332"/>
            </a:xfrm>
            <a:prstGeom prst="rect">
              <a:avLst/>
            </a:prstGeom>
            <a:noFill/>
          </p:spPr>
          <p:txBody>
            <a:bodyPr wrap="none" rtlCol="0">
              <a:spAutoFit/>
            </a:bodyPr>
            <a:lstStyle/>
            <a:p>
              <a:r>
                <a:rPr lang="en-US" dirty="0"/>
                <a:t>EMR</a:t>
              </a:r>
            </a:p>
          </p:txBody>
        </p:sp>
      </p:grpSp>
      <p:grpSp>
        <p:nvGrpSpPr>
          <p:cNvPr id="56" name="Group 55">
            <a:extLst>
              <a:ext uri="{FF2B5EF4-FFF2-40B4-BE49-F238E27FC236}">
                <a16:creationId xmlns:a16="http://schemas.microsoft.com/office/drawing/2014/main" id="{903BA70D-3E04-4B99-AE54-F1A2A573A890}"/>
              </a:ext>
            </a:extLst>
          </p:cNvPr>
          <p:cNvGrpSpPr/>
          <p:nvPr/>
        </p:nvGrpSpPr>
        <p:grpSpPr>
          <a:xfrm>
            <a:off x="2398857" y="-8528"/>
            <a:ext cx="2523127" cy="1125736"/>
            <a:chOff x="2819400" y="2133600"/>
            <a:chExt cx="3380020" cy="1247471"/>
          </a:xfrm>
        </p:grpSpPr>
        <p:pic>
          <p:nvPicPr>
            <p:cNvPr id="57" name="Picture 10">
              <a:extLst>
                <a:ext uri="{FF2B5EF4-FFF2-40B4-BE49-F238E27FC236}">
                  <a16:creationId xmlns:a16="http://schemas.microsoft.com/office/drawing/2014/main" id="{4EE535EA-644D-4F32-9397-E6481A16B620}"/>
                </a:ext>
              </a:extLst>
            </p:cNvPr>
            <p:cNvPicPr>
              <a:picLocks noChangeAspect="1" noChangeArrowheads="1"/>
            </p:cNvPicPr>
            <p:nvPr/>
          </p:nvPicPr>
          <p:blipFill>
            <a:blip r:embed="rId6" cstate="print"/>
            <a:srcRect/>
            <a:stretch>
              <a:fillRect/>
            </a:stretch>
          </p:blipFill>
          <p:spPr bwMode="auto">
            <a:xfrm>
              <a:off x="3357563" y="2133600"/>
              <a:ext cx="1062037" cy="1065542"/>
            </a:xfrm>
            <a:prstGeom prst="rect">
              <a:avLst/>
            </a:prstGeom>
            <a:noFill/>
            <a:ln w="9525">
              <a:noFill/>
              <a:miter lim="800000"/>
              <a:headEnd/>
              <a:tailEnd/>
            </a:ln>
          </p:spPr>
        </p:pic>
        <p:sp>
          <p:nvSpPr>
            <p:cNvPr id="58" name="TextBox 57">
              <a:extLst>
                <a:ext uri="{FF2B5EF4-FFF2-40B4-BE49-F238E27FC236}">
                  <a16:creationId xmlns:a16="http://schemas.microsoft.com/office/drawing/2014/main" id="{33AAB4C1-E35D-4FB2-B824-4CD8377D6EDD}"/>
                </a:ext>
              </a:extLst>
            </p:cNvPr>
            <p:cNvSpPr txBox="1"/>
            <p:nvPr/>
          </p:nvSpPr>
          <p:spPr>
            <a:xfrm>
              <a:off x="2819400" y="2971800"/>
              <a:ext cx="3380020" cy="409271"/>
            </a:xfrm>
            <a:prstGeom prst="rect">
              <a:avLst/>
            </a:prstGeom>
            <a:noFill/>
          </p:spPr>
          <p:txBody>
            <a:bodyPr wrap="none" rtlCol="0">
              <a:spAutoFit/>
            </a:bodyPr>
            <a:lstStyle/>
            <a:p>
              <a:r>
                <a:rPr lang="en-US" dirty="0"/>
                <a:t>Shared Documents (XDS)</a:t>
              </a:r>
            </a:p>
          </p:txBody>
        </p:sp>
      </p:grpSp>
      <p:pic>
        <p:nvPicPr>
          <p:cNvPr id="41" name="Picture 14" descr="https://www.hl7.org/fhir/assets/images/fhir-logo-www.png">
            <a:extLst>
              <a:ext uri="{FF2B5EF4-FFF2-40B4-BE49-F238E27FC236}">
                <a16:creationId xmlns:a16="http://schemas.microsoft.com/office/drawing/2014/main" id="{90FB97AD-F3A4-44D5-AD09-656C0267E013}"/>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732268" y="-7857"/>
            <a:ext cx="1402739" cy="601175"/>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Smart Phone">
            <a:extLst>
              <a:ext uri="{FF2B5EF4-FFF2-40B4-BE49-F238E27FC236}">
                <a16:creationId xmlns:a16="http://schemas.microsoft.com/office/drawing/2014/main" id="{B70D9CE7-FE99-4CE0-88B3-17C0D5A433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694816">
            <a:off x="10147313" y="2413404"/>
            <a:ext cx="1488694" cy="1488694"/>
          </a:xfrm>
          <a:prstGeom prst="rect">
            <a:avLst/>
          </a:prstGeom>
        </p:spPr>
      </p:pic>
      <p:sp>
        <p:nvSpPr>
          <p:cNvPr id="2" name="Arrow: Right 1">
            <a:extLst>
              <a:ext uri="{FF2B5EF4-FFF2-40B4-BE49-F238E27FC236}">
                <a16:creationId xmlns:a16="http://schemas.microsoft.com/office/drawing/2014/main" id="{7C5D4258-1D03-4C12-8786-6340DE5E9A7A}"/>
              </a:ext>
            </a:extLst>
          </p:cNvPr>
          <p:cNvSpPr/>
          <p:nvPr/>
        </p:nvSpPr>
        <p:spPr>
          <a:xfrm>
            <a:off x="1567636" y="1695896"/>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78E44E1E-C4EF-410A-94B7-BEE86ED33A22}"/>
              </a:ext>
            </a:extLst>
          </p:cNvPr>
          <p:cNvSpPr/>
          <p:nvPr/>
        </p:nvSpPr>
        <p:spPr>
          <a:xfrm>
            <a:off x="1559541" y="2968654"/>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5D602A2-CBAA-4C5A-89A8-EE8052279E82}"/>
              </a:ext>
            </a:extLst>
          </p:cNvPr>
          <p:cNvSpPr/>
          <p:nvPr/>
        </p:nvSpPr>
        <p:spPr>
          <a:xfrm>
            <a:off x="1559541" y="4334225"/>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0FB1E03-D73B-41BD-A5EE-31CF0676DA48}"/>
              </a:ext>
            </a:extLst>
          </p:cNvPr>
          <p:cNvSpPr txBox="1"/>
          <p:nvPr/>
        </p:nvSpPr>
        <p:spPr>
          <a:xfrm>
            <a:off x="5114903" y="4230431"/>
            <a:ext cx="503664" cy="646331"/>
          </a:xfrm>
          <a:prstGeom prst="rect">
            <a:avLst/>
          </a:prstGeom>
          <a:noFill/>
        </p:spPr>
        <p:txBody>
          <a:bodyPr wrap="none" rtlCol="0">
            <a:spAutoFit/>
          </a:bodyPr>
          <a:lstStyle/>
          <a:p>
            <a:r>
              <a:rPr lang="en-US" sz="3600" dirty="0"/>
              <a:t>…</a:t>
            </a:r>
          </a:p>
        </p:txBody>
      </p:sp>
      <p:sp>
        <p:nvSpPr>
          <p:cNvPr id="46" name="Arrow: Right 45">
            <a:extLst>
              <a:ext uri="{FF2B5EF4-FFF2-40B4-BE49-F238E27FC236}">
                <a16:creationId xmlns:a16="http://schemas.microsoft.com/office/drawing/2014/main" id="{3AFC775C-99A7-4F82-8DED-4C27DE32C4BF}"/>
              </a:ext>
            </a:extLst>
          </p:cNvPr>
          <p:cNvSpPr/>
          <p:nvPr/>
        </p:nvSpPr>
        <p:spPr>
          <a:xfrm>
            <a:off x="9037884" y="2977474"/>
            <a:ext cx="978408" cy="484632"/>
          </a:xfrm>
          <a:prstGeom prst="righ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29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075F-387B-46F4-BB36-C0913C94AFF1}"/>
              </a:ext>
            </a:extLst>
          </p:cNvPr>
          <p:cNvSpPr>
            <a:spLocks noGrp="1"/>
          </p:cNvSpPr>
          <p:nvPr>
            <p:ph type="title"/>
          </p:nvPr>
        </p:nvSpPr>
        <p:spPr/>
        <p:txBody>
          <a:bodyPr/>
          <a:lstStyle/>
          <a:p>
            <a:r>
              <a:rPr lang="en-US" dirty="0"/>
              <a:t>Using Provenance</a:t>
            </a:r>
          </a:p>
        </p:txBody>
      </p:sp>
      <p:sp>
        <p:nvSpPr>
          <p:cNvPr id="3" name="Content Placeholder 2">
            <a:extLst>
              <a:ext uri="{FF2B5EF4-FFF2-40B4-BE49-F238E27FC236}">
                <a16:creationId xmlns:a16="http://schemas.microsoft.com/office/drawing/2014/main" id="{BF9970C9-D0EA-4236-992A-55A8BA8028E9}"/>
              </a:ext>
            </a:extLst>
          </p:cNvPr>
          <p:cNvSpPr>
            <a:spLocks noGrp="1"/>
          </p:cNvSpPr>
          <p:nvPr>
            <p:ph idx="1"/>
          </p:nvPr>
        </p:nvSpPr>
        <p:spPr/>
        <p:txBody>
          <a:bodyPr>
            <a:normAutofit fontScale="92500" lnSpcReduction="20000"/>
          </a:bodyPr>
          <a:lstStyle/>
          <a:p>
            <a:r>
              <a:rPr lang="en-US" sz="2800" dirty="0"/>
              <a:t>Determine how often the issue is referenced (1 document vs all)</a:t>
            </a:r>
          </a:p>
          <a:p>
            <a:r>
              <a:rPr lang="en-US" sz="2800" dirty="0"/>
              <a:t>Determine who has published the issue</a:t>
            </a:r>
          </a:p>
          <a:p>
            <a:r>
              <a:rPr lang="en-US" sz="2800" dirty="0"/>
              <a:t>Pull the metadata -- DocumentReference</a:t>
            </a:r>
          </a:p>
          <a:p>
            <a:r>
              <a:rPr lang="en-US" sz="2800" dirty="0"/>
              <a:t>Pull the Document</a:t>
            </a:r>
          </a:p>
          <a:p>
            <a:r>
              <a:rPr lang="en-US" sz="2800" dirty="0"/>
              <a:t>Model for Provenance</a:t>
            </a:r>
          </a:p>
          <a:p>
            <a:pPr lvl="1"/>
            <a:r>
              <a:rPr lang="en-US" sz="2000" dirty="0"/>
              <a:t>One Provenance for each Document</a:t>
            </a:r>
          </a:p>
          <a:p>
            <a:pPr lvl="1"/>
            <a:r>
              <a:rPr lang="en-US" sz="2000" dirty="0"/>
              <a:t>Where a data Resource came from many documents, it will have many </a:t>
            </a:r>
            <a:r>
              <a:rPr lang="en-US" sz="2000" dirty="0" err="1"/>
              <a:t>Provenance.target</a:t>
            </a:r>
            <a:r>
              <a:rPr lang="en-US" sz="2000" dirty="0"/>
              <a:t> pointing at it</a:t>
            </a:r>
          </a:p>
          <a:p>
            <a:pPr lvl="1"/>
            <a:r>
              <a:rPr lang="en-US" sz="2000" b="1" dirty="0" err="1"/>
              <a:t>Provenance.target</a:t>
            </a:r>
            <a:r>
              <a:rPr lang="en-US" sz="2000" b="1" dirty="0"/>
              <a:t> </a:t>
            </a:r>
            <a:r>
              <a:rPr lang="en-US" sz="2000" dirty="0">
                <a:sym typeface="Wingdings" panose="05000000000000000000" pitchFamily="2" charset="2"/>
              </a:rPr>
              <a:t> 1..* Resources (the resources that came from this document)</a:t>
            </a:r>
          </a:p>
          <a:p>
            <a:pPr lvl="1"/>
            <a:r>
              <a:rPr lang="en-US" sz="2000" b="1" dirty="0" err="1">
                <a:sym typeface="Wingdings" panose="05000000000000000000" pitchFamily="2" charset="2"/>
              </a:rPr>
              <a:t>Provenance.recorded</a:t>
            </a:r>
            <a:r>
              <a:rPr lang="en-US" sz="2000" b="1" dirty="0">
                <a:sym typeface="Wingdings" panose="05000000000000000000" pitchFamily="2" charset="2"/>
              </a:rPr>
              <a:t> </a:t>
            </a:r>
            <a:r>
              <a:rPr lang="en-US" sz="2000" dirty="0">
                <a:sym typeface="Wingdings" panose="05000000000000000000" pitchFamily="2" charset="2"/>
              </a:rPr>
              <a:t> when the decomposition happened (might inform cache)</a:t>
            </a:r>
          </a:p>
          <a:p>
            <a:pPr lvl="1"/>
            <a:r>
              <a:rPr lang="en-US" sz="2000" b="1" dirty="0" err="1">
                <a:sym typeface="Wingdings" panose="05000000000000000000" pitchFamily="2" charset="2"/>
              </a:rPr>
              <a:t>Provenance.policy</a:t>
            </a:r>
            <a:r>
              <a:rPr lang="en-US" sz="2000" b="1" dirty="0">
                <a:sym typeface="Wingdings" panose="05000000000000000000" pitchFamily="2" charset="2"/>
              </a:rPr>
              <a:t> ==</a:t>
            </a:r>
            <a:r>
              <a:rPr lang="en-US" sz="2000" dirty="0">
                <a:sym typeface="Wingdings" panose="05000000000000000000" pitchFamily="2" charset="2"/>
              </a:rPr>
              <a:t> “</a:t>
            </a:r>
            <a:r>
              <a:rPr lang="en-US" sz="2000" dirty="0"/>
              <a:t>urn:ihe:pcc:qedm:2017:document-provenance-policy”</a:t>
            </a:r>
          </a:p>
          <a:p>
            <a:pPr lvl="1"/>
            <a:r>
              <a:rPr lang="en-US" sz="2000" b="1" dirty="0" err="1"/>
              <a:t>Provenance.agent</a:t>
            </a:r>
            <a:r>
              <a:rPr lang="en-US" sz="2000" b="1" dirty="0"/>
              <a:t> </a:t>
            </a:r>
            <a:r>
              <a:rPr lang="en-US" sz="2000" dirty="0">
                <a:sym typeface="Wingdings" panose="05000000000000000000" pitchFamily="2" charset="2"/>
              </a:rPr>
              <a:t></a:t>
            </a:r>
            <a:r>
              <a:rPr lang="en-US" sz="2000" dirty="0"/>
              <a:t> the software “ASEMBLER” that decomposed this document into these target Resources</a:t>
            </a:r>
          </a:p>
          <a:p>
            <a:pPr lvl="1"/>
            <a:r>
              <a:rPr lang="en-US" sz="2000" b="1" dirty="0" err="1"/>
              <a:t>Provenance.entity</a:t>
            </a:r>
            <a:r>
              <a:rPr lang="en-US" sz="2000" b="1" dirty="0"/>
              <a:t> </a:t>
            </a:r>
            <a:r>
              <a:rPr lang="en-US" sz="2000" dirty="0">
                <a:sym typeface="Wingdings" panose="05000000000000000000" pitchFamily="2" charset="2"/>
              </a:rPr>
              <a:t></a:t>
            </a:r>
            <a:r>
              <a:rPr lang="en-US" sz="2000" dirty="0"/>
              <a:t> the DocumentReference representing this document</a:t>
            </a:r>
          </a:p>
        </p:txBody>
      </p:sp>
    </p:spTree>
    <p:extLst>
      <p:ext uri="{BB962C8B-B14F-4D97-AF65-F5344CB8AC3E}">
        <p14:creationId xmlns:p14="http://schemas.microsoft.com/office/powerpoint/2010/main" val="2520605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BF9B6E-C0A4-4AE3-8F03-F46906A1CC93}"/>
              </a:ext>
            </a:extLst>
          </p:cNvPr>
          <p:cNvSpPr>
            <a:spLocks noGrp="1"/>
          </p:cNvSpPr>
          <p:nvPr>
            <p:ph type="title"/>
          </p:nvPr>
        </p:nvSpPr>
        <p:spPr/>
        <p:txBody>
          <a:bodyPr/>
          <a:lstStyle/>
          <a:p>
            <a:r>
              <a:rPr lang="en-US" dirty="0"/>
              <a:t>Conclusion</a:t>
            </a:r>
          </a:p>
        </p:txBody>
      </p:sp>
      <p:sp>
        <p:nvSpPr>
          <p:cNvPr id="6" name="Text Placeholder 5">
            <a:extLst>
              <a:ext uri="{FF2B5EF4-FFF2-40B4-BE49-F238E27FC236}">
                <a16:creationId xmlns:a16="http://schemas.microsoft.com/office/drawing/2014/main" id="{D27C760E-0AEB-4D38-B3BF-3DE91E103A4B}"/>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756085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0990-A194-430E-8805-C532ED8D099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ACFFAFF-7E21-4647-969F-17279CBF6AAC}"/>
              </a:ext>
            </a:extLst>
          </p:cNvPr>
          <p:cNvSpPr>
            <a:spLocks noGrp="1"/>
          </p:cNvSpPr>
          <p:nvPr>
            <p:ph idx="1"/>
          </p:nvPr>
        </p:nvSpPr>
        <p:spPr/>
        <p:txBody>
          <a:bodyPr>
            <a:normAutofit/>
          </a:bodyPr>
          <a:lstStyle/>
          <a:p>
            <a:pPr marL="0" indent="0">
              <a:buNone/>
            </a:pPr>
            <a:r>
              <a:rPr lang="en-US" sz="4000" dirty="0"/>
              <a:t>Enabling technology for FHIR accessibility of Document Sharing</a:t>
            </a:r>
          </a:p>
          <a:p>
            <a:pPr marL="457200" indent="-457200">
              <a:buFont typeface="+mj-lt"/>
              <a:buAutoNum type="arabicPeriod"/>
            </a:pPr>
            <a:r>
              <a:rPr lang="en-US" sz="4000" dirty="0"/>
              <a:t>Document Metadata Query</a:t>
            </a:r>
          </a:p>
          <a:p>
            <a:pPr marL="457200" indent="-457200">
              <a:buFont typeface="+mj-lt"/>
              <a:buAutoNum type="arabicPeriod"/>
            </a:pPr>
            <a:r>
              <a:rPr lang="en-US" sz="4000" dirty="0"/>
              <a:t>Publication of Documents</a:t>
            </a:r>
          </a:p>
          <a:p>
            <a:pPr marL="457200" indent="-457200">
              <a:buFont typeface="+mj-lt"/>
              <a:buAutoNum type="arabicPeriod"/>
            </a:pPr>
            <a:r>
              <a:rPr lang="en-US" sz="4000" dirty="0"/>
              <a:t>Get Decomposed Resources</a:t>
            </a:r>
          </a:p>
          <a:p>
            <a:pPr marL="457200" indent="-457200">
              <a:buFont typeface="+mj-lt"/>
              <a:buAutoNum type="arabicPeriod"/>
            </a:pPr>
            <a:r>
              <a:rPr lang="en-US" sz="4000" dirty="0"/>
              <a:t>Get Provenance, so that get source Document</a:t>
            </a:r>
          </a:p>
        </p:txBody>
      </p:sp>
    </p:spTree>
    <p:extLst>
      <p:ext uri="{BB962C8B-B14F-4D97-AF65-F5344CB8AC3E}">
        <p14:creationId xmlns:p14="http://schemas.microsoft.com/office/powerpoint/2010/main" val="101727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5F7AC-073A-471B-A2B7-054B66FF002E}"/>
              </a:ext>
            </a:extLst>
          </p:cNvPr>
          <p:cNvSpPr>
            <a:spLocks noGrp="1"/>
          </p:cNvSpPr>
          <p:nvPr>
            <p:ph type="title"/>
          </p:nvPr>
        </p:nvSpPr>
        <p:spPr/>
        <p:txBody>
          <a:bodyPr/>
          <a:lstStyle/>
          <a:p>
            <a:r>
              <a:rPr lang="en-US" dirty="0"/>
              <a:t>Document Sharing</a:t>
            </a:r>
          </a:p>
        </p:txBody>
      </p:sp>
      <p:sp>
        <p:nvSpPr>
          <p:cNvPr id="6" name="Text Placeholder 5">
            <a:extLst>
              <a:ext uri="{FF2B5EF4-FFF2-40B4-BE49-F238E27FC236}">
                <a16:creationId xmlns:a16="http://schemas.microsoft.com/office/drawing/2014/main" id="{924AFF36-8B62-4BB6-8B30-D11D6257D032}"/>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05173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4"/>
          <p:cNvSpPr>
            <a:spLocks noGrp="1"/>
          </p:cNvSpPr>
          <p:nvPr>
            <p:ph type="sldNum" sz="quarter" idx="12"/>
          </p:nvPr>
        </p:nvSpPr>
        <p:spPr>
          <a:noFill/>
        </p:spPr>
        <p:txBody>
          <a:bodyPr/>
          <a:lstStyle/>
          <a:p>
            <a:pPr defTabSz="899005" fontAlgn="base">
              <a:spcBef>
                <a:spcPct val="0"/>
              </a:spcBef>
              <a:spcAft>
                <a:spcPct val="0"/>
              </a:spcAft>
            </a:pPr>
            <a:fld id="{C52921F7-34AA-45FB-8377-BFCAE17E0413}" type="slidenum">
              <a:rPr lang="en-US" sz="1765">
                <a:solidFill>
                  <a:prstClr val="black"/>
                </a:solidFill>
                <a:latin typeface="Arial" charset="0"/>
                <a:cs typeface="Arial" charset="0"/>
              </a:rPr>
              <a:pPr defTabSz="899005" fontAlgn="base">
                <a:spcBef>
                  <a:spcPct val="0"/>
                </a:spcBef>
                <a:spcAft>
                  <a:spcPct val="0"/>
                </a:spcAft>
              </a:pPr>
              <a:t>30</a:t>
            </a:fld>
            <a:endParaRPr lang="en-US" sz="1765" dirty="0">
              <a:solidFill>
                <a:prstClr val="black"/>
              </a:solidFill>
              <a:latin typeface="Arial" charset="0"/>
              <a:cs typeface="Arial" charset="0"/>
            </a:endParaRPr>
          </a:p>
        </p:txBody>
      </p:sp>
      <p:sp>
        <p:nvSpPr>
          <p:cNvPr id="68613" name="Rectangle 3"/>
          <p:cNvSpPr>
            <a:spLocks noChangeArrowheads="1"/>
          </p:cNvSpPr>
          <p:nvPr/>
        </p:nvSpPr>
        <p:spPr bwMode="auto">
          <a:xfrm>
            <a:off x="1841967" y="1781640"/>
            <a:ext cx="8508066" cy="5509254"/>
          </a:xfrm>
          <a:prstGeom prst="rect">
            <a:avLst/>
          </a:prstGeom>
          <a:noFill/>
          <a:ln w="9525">
            <a:noFill/>
            <a:miter lim="800000"/>
            <a:headEnd/>
            <a:tailEnd/>
          </a:ln>
        </p:spPr>
        <p:txBody>
          <a:bodyPr lIns="89844" tIns="44921" rIns="89844" bIns="44921">
            <a:spAutoFit/>
          </a:bodyPr>
          <a:lstStyle/>
          <a:p>
            <a:pPr algn="ctr" defTabSz="899005" fontAlgn="base">
              <a:spcBef>
                <a:spcPct val="0"/>
              </a:spcBef>
              <a:spcAft>
                <a:spcPct val="0"/>
              </a:spcAft>
            </a:pPr>
            <a:r>
              <a:rPr lang="en-US" sz="4324" dirty="0">
                <a:solidFill>
                  <a:prstClr val="black"/>
                </a:solidFill>
                <a:latin typeface="Arial" charset="0"/>
                <a:cs typeface="Arial" charset="0"/>
              </a:rPr>
              <a:t>Questions?</a:t>
            </a:r>
            <a:br>
              <a:rPr lang="en-US" sz="4324" dirty="0">
                <a:solidFill>
                  <a:prstClr val="black"/>
                </a:solidFill>
                <a:latin typeface="Arial" charset="0"/>
                <a:cs typeface="Arial" charset="0"/>
              </a:rPr>
            </a:br>
            <a:endParaRPr lang="en-US" sz="4324" dirty="0">
              <a:solidFill>
                <a:prstClr val="black"/>
              </a:solidFill>
              <a:latin typeface="Arial" charset="0"/>
              <a:cs typeface="Arial" charset="0"/>
            </a:endParaRPr>
          </a:p>
          <a:p>
            <a:pPr algn="ctr" defTabSz="899005" fontAlgn="base">
              <a:spcBef>
                <a:spcPct val="0"/>
              </a:spcBef>
              <a:spcAft>
                <a:spcPct val="0"/>
              </a:spcAft>
            </a:pPr>
            <a:r>
              <a:rPr lang="en-US" sz="3883" dirty="0">
                <a:solidFill>
                  <a:prstClr val="black"/>
                </a:solidFill>
                <a:latin typeface="Arial" charset="0"/>
                <a:cs typeface="Arial" charset="0"/>
              </a:rPr>
              <a:t>John Moehrke</a:t>
            </a:r>
          </a:p>
          <a:p>
            <a:pPr algn="ctr" defTabSz="899005" fontAlgn="base">
              <a:spcBef>
                <a:spcPct val="0"/>
              </a:spcBef>
              <a:spcAft>
                <a:spcPct val="0"/>
              </a:spcAft>
            </a:pPr>
            <a:r>
              <a:rPr lang="en-US" sz="3883" dirty="0">
                <a:solidFill>
                  <a:prstClr val="black"/>
                </a:solidFill>
                <a:latin typeface="Arial" charset="0"/>
                <a:cs typeface="Arial" charset="0"/>
              </a:rPr>
              <a:t>Consultant with By Light</a:t>
            </a:r>
          </a:p>
          <a:p>
            <a:pPr algn="ctr" defTabSz="899005" fontAlgn="base">
              <a:spcBef>
                <a:spcPct val="0"/>
              </a:spcBef>
              <a:spcAft>
                <a:spcPct val="0"/>
              </a:spcAft>
            </a:pPr>
            <a:r>
              <a:rPr lang="en-US" sz="3883" dirty="0">
                <a:solidFill>
                  <a:prstClr val="black"/>
                </a:solidFill>
                <a:latin typeface="Arial" charset="0"/>
                <a:cs typeface="Arial" charset="0"/>
              </a:rPr>
              <a:t>Gmail </a:t>
            </a:r>
            <a:r>
              <a:rPr lang="en-US" sz="3883" dirty="0" err="1">
                <a:solidFill>
                  <a:prstClr val="black"/>
                </a:solidFill>
                <a:latin typeface="Arial" charset="0"/>
                <a:cs typeface="Arial" charset="0"/>
              </a:rPr>
              <a:t>JohnMoehrke</a:t>
            </a:r>
            <a:endParaRPr lang="en-US" sz="3883" dirty="0">
              <a:solidFill>
                <a:prstClr val="black"/>
              </a:solidFill>
              <a:latin typeface="Arial" charset="0"/>
              <a:cs typeface="Arial" charset="0"/>
            </a:endParaRPr>
          </a:p>
          <a:p>
            <a:pPr algn="ctr" defTabSz="899005" fontAlgn="base">
              <a:spcBef>
                <a:spcPct val="0"/>
              </a:spcBef>
              <a:spcAft>
                <a:spcPct val="0"/>
              </a:spcAft>
            </a:pPr>
            <a:r>
              <a:rPr lang="en-US" sz="3883" dirty="0">
                <a:solidFill>
                  <a:prstClr val="black"/>
                </a:solidFill>
                <a:latin typeface="Arial" charset="0"/>
                <a:cs typeface="Arial" charset="0"/>
              </a:rPr>
              <a:t>Twitter </a:t>
            </a:r>
            <a:r>
              <a:rPr lang="en-US" sz="3883" dirty="0" err="1">
                <a:solidFill>
                  <a:prstClr val="black"/>
                </a:solidFill>
                <a:latin typeface="Arial" charset="0"/>
                <a:cs typeface="Arial" charset="0"/>
              </a:rPr>
              <a:t>JohnMoehrke</a:t>
            </a:r>
            <a:endParaRPr lang="en-US" sz="3883" dirty="0">
              <a:solidFill>
                <a:prstClr val="black"/>
              </a:solidFill>
              <a:latin typeface="Arial" charset="0"/>
              <a:cs typeface="Arial" charset="0"/>
            </a:endParaRPr>
          </a:p>
          <a:p>
            <a:pPr algn="ctr" defTabSz="899005" fontAlgn="base">
              <a:spcBef>
                <a:spcPct val="0"/>
              </a:spcBef>
              <a:spcAft>
                <a:spcPct val="0"/>
              </a:spcAft>
            </a:pPr>
            <a:r>
              <a:rPr lang="en-US" sz="3883" dirty="0">
                <a:solidFill>
                  <a:prstClr val="black"/>
                </a:solidFill>
                <a:latin typeface="Arial" charset="0"/>
                <a:cs typeface="Arial" charset="0"/>
              </a:rPr>
              <a:t>Skype </a:t>
            </a:r>
            <a:r>
              <a:rPr lang="en-US" sz="3883" dirty="0" err="1">
                <a:solidFill>
                  <a:prstClr val="black"/>
                </a:solidFill>
                <a:latin typeface="Arial" charset="0"/>
                <a:cs typeface="Arial" charset="0"/>
              </a:rPr>
              <a:t>johnmoehrke</a:t>
            </a:r>
            <a:endParaRPr lang="en-US" sz="3883" dirty="0">
              <a:solidFill>
                <a:prstClr val="black"/>
              </a:solidFill>
              <a:latin typeface="Arial" charset="0"/>
              <a:cs typeface="Arial" charset="0"/>
            </a:endParaRPr>
          </a:p>
          <a:p>
            <a:pPr algn="ctr" defTabSz="899005" fontAlgn="base">
              <a:spcBef>
                <a:spcPct val="0"/>
              </a:spcBef>
              <a:spcAft>
                <a:spcPct val="0"/>
              </a:spcAft>
            </a:pPr>
            <a:r>
              <a:rPr lang="en-US" sz="3883" dirty="0">
                <a:solidFill>
                  <a:prstClr val="black"/>
                </a:solidFill>
                <a:latin typeface="Arial" charset="0"/>
                <a:cs typeface="Arial" charset="0"/>
              </a:rPr>
              <a:t>Blog healthSecPrivacy.blogspot.com</a:t>
            </a:r>
          </a:p>
          <a:p>
            <a:pPr algn="ctr" defTabSz="899005" fontAlgn="base">
              <a:spcBef>
                <a:spcPct val="0"/>
              </a:spcBef>
              <a:spcAft>
                <a:spcPct val="0"/>
              </a:spcAft>
            </a:pPr>
            <a:endParaRPr lang="en-US" sz="3265" dirty="0">
              <a:solidFill>
                <a:prstClr val="black"/>
              </a:solidFill>
              <a:latin typeface="Arial" charset="0"/>
              <a:cs typeface="Arial" charset="0"/>
            </a:endParaRPr>
          </a:p>
        </p:txBody>
      </p:sp>
    </p:spTree>
    <p:extLst>
      <p:ext uri="{BB962C8B-B14F-4D97-AF65-F5344CB8AC3E}">
        <p14:creationId xmlns:p14="http://schemas.microsoft.com/office/powerpoint/2010/main" val="2768877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3C31-8D5D-4221-8C2A-27B1A7E53997}"/>
              </a:ext>
            </a:extLst>
          </p:cNvPr>
          <p:cNvSpPr>
            <a:spLocks noGrp="1"/>
          </p:cNvSpPr>
          <p:nvPr>
            <p:ph type="title"/>
          </p:nvPr>
        </p:nvSpPr>
        <p:spPr/>
        <p:txBody>
          <a:bodyPr/>
          <a:lstStyle/>
          <a:p>
            <a:r>
              <a:rPr lang="en-US" dirty="0"/>
              <a:t>Bonus – Things not in the IHE Profiles</a:t>
            </a:r>
          </a:p>
        </p:txBody>
      </p:sp>
      <p:sp>
        <p:nvSpPr>
          <p:cNvPr id="3" name="Content Placeholder 2">
            <a:extLst>
              <a:ext uri="{FF2B5EF4-FFF2-40B4-BE49-F238E27FC236}">
                <a16:creationId xmlns:a16="http://schemas.microsoft.com/office/drawing/2014/main" id="{15EF67EB-4680-4ED8-9E34-6D2C2821F823}"/>
              </a:ext>
            </a:extLst>
          </p:cNvPr>
          <p:cNvSpPr>
            <a:spLocks noGrp="1"/>
          </p:cNvSpPr>
          <p:nvPr>
            <p:ph idx="1"/>
          </p:nvPr>
        </p:nvSpPr>
        <p:spPr/>
        <p:txBody>
          <a:bodyPr/>
          <a:lstStyle/>
          <a:p>
            <a:r>
              <a:rPr lang="en-US" dirty="0"/>
              <a:t>When using MHD, one could retrieve </a:t>
            </a:r>
            <a:r>
              <a:rPr lang="en-US"/>
              <a:t>the Binary (Document) </a:t>
            </a:r>
            <a:r>
              <a:rPr lang="en-US" dirty="0"/>
              <a:t>with http negotiate only indicating FHIR resources.</a:t>
            </a:r>
          </a:p>
          <a:p>
            <a:pPr lvl="1"/>
            <a:r>
              <a:rPr lang="en-US" dirty="0"/>
              <a:t>Using C-CDA on FHIR  </a:t>
            </a:r>
            <a:r>
              <a:rPr lang="en-US" dirty="0">
                <a:hlinkClick r:id="rId3"/>
              </a:rPr>
              <a:t>http://hl7.org/fhir/us/ccda/history.html</a:t>
            </a:r>
            <a:r>
              <a:rPr lang="en-US" dirty="0"/>
              <a:t> </a:t>
            </a:r>
          </a:p>
          <a:p>
            <a:pPr lvl="1"/>
            <a:r>
              <a:rPr lang="en-US" dirty="0"/>
              <a:t>Automatic conversion of a well formed C-CDA to FHIR Document</a:t>
            </a:r>
          </a:p>
          <a:p>
            <a:endParaRPr lang="en-US" dirty="0"/>
          </a:p>
          <a:p>
            <a:r>
              <a:rPr lang="en-US" dirty="0"/>
              <a:t>Use of Subscription to get Async API giving more responsive App environment, while backend deals with very slow response from nationwide partners (slowness due to scale of the network, and slowness of some partners)</a:t>
            </a:r>
          </a:p>
        </p:txBody>
      </p:sp>
    </p:spTree>
    <p:extLst>
      <p:ext uri="{BB962C8B-B14F-4D97-AF65-F5344CB8AC3E}">
        <p14:creationId xmlns:p14="http://schemas.microsoft.com/office/powerpoint/2010/main" val="4028003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67F42-F934-4A28-A00C-0527EE11F3AD}"/>
              </a:ext>
            </a:extLst>
          </p:cNvPr>
          <p:cNvSpPr>
            <a:spLocks noGrp="1"/>
          </p:cNvSpPr>
          <p:nvPr>
            <p:ph type="title"/>
          </p:nvPr>
        </p:nvSpPr>
        <p:spPr/>
        <p:txBody>
          <a:bodyPr/>
          <a:lstStyle/>
          <a:p>
            <a:r>
              <a:rPr lang="en-US" dirty="0"/>
              <a:t>Open Source</a:t>
            </a:r>
          </a:p>
        </p:txBody>
      </p:sp>
      <p:sp>
        <p:nvSpPr>
          <p:cNvPr id="3" name="Content Placeholder 2">
            <a:extLst>
              <a:ext uri="{FF2B5EF4-FFF2-40B4-BE49-F238E27FC236}">
                <a16:creationId xmlns:a16="http://schemas.microsoft.com/office/drawing/2014/main" id="{1F855AAA-65FF-4DE8-A2E2-7732C9B2B313}"/>
              </a:ext>
            </a:extLst>
          </p:cNvPr>
          <p:cNvSpPr>
            <a:spLocks noGrp="1"/>
          </p:cNvSpPr>
          <p:nvPr>
            <p:ph idx="1"/>
          </p:nvPr>
        </p:nvSpPr>
        <p:spPr/>
        <p:txBody>
          <a:bodyPr/>
          <a:lstStyle/>
          <a:p>
            <a:r>
              <a:rPr lang="en-US" dirty="0">
                <a:hlinkClick r:id="rId2"/>
              </a:rPr>
              <a:t>https://oehf.github.io/ipf-docs/</a:t>
            </a:r>
            <a:endParaRPr lang="en-US" dirty="0"/>
          </a:p>
          <a:p>
            <a:endParaRPr lang="en-US" dirty="0"/>
          </a:p>
        </p:txBody>
      </p:sp>
      <p:sp>
        <p:nvSpPr>
          <p:cNvPr id="4" name="Slide Number Placeholder 3">
            <a:extLst>
              <a:ext uri="{FF2B5EF4-FFF2-40B4-BE49-F238E27FC236}">
                <a16:creationId xmlns:a16="http://schemas.microsoft.com/office/drawing/2014/main" id="{606585D6-9860-4776-82CE-C273AF7E8393}"/>
              </a:ext>
            </a:extLst>
          </p:cNvPr>
          <p:cNvSpPr>
            <a:spLocks noGrp="1"/>
          </p:cNvSpPr>
          <p:nvPr>
            <p:ph type="sldNum" sz="quarter" idx="12"/>
          </p:nvPr>
        </p:nvSpPr>
        <p:spPr/>
        <p:txBody>
          <a:bodyPr/>
          <a:lstStyle/>
          <a:p>
            <a:pPr>
              <a:defRPr/>
            </a:pPr>
            <a:fld id="{336892F5-F7A2-420A-8BF3-D2A2054912B1}" type="slidenum">
              <a:rPr lang="en-US" smtClean="0"/>
              <a:pPr>
                <a:defRPr/>
              </a:pPr>
              <a:t>32</a:t>
            </a:fld>
            <a:endParaRPr lang="en-US"/>
          </a:p>
        </p:txBody>
      </p:sp>
    </p:spTree>
    <p:extLst>
      <p:ext uri="{BB962C8B-B14F-4D97-AF65-F5344CB8AC3E}">
        <p14:creationId xmlns:p14="http://schemas.microsoft.com/office/powerpoint/2010/main" val="20220044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Box 125">
            <a:extLst>
              <a:ext uri="{FF2B5EF4-FFF2-40B4-BE49-F238E27FC236}">
                <a16:creationId xmlns:a16="http://schemas.microsoft.com/office/drawing/2014/main" id="{2F718CE6-0FAC-EB4D-8B95-63CBC79521D3}"/>
              </a:ext>
            </a:extLst>
          </p:cNvPr>
          <p:cNvSpPr txBox="1"/>
          <p:nvPr/>
        </p:nvSpPr>
        <p:spPr>
          <a:xfrm>
            <a:off x="8771221" y="1241933"/>
            <a:ext cx="3181029" cy="4462760"/>
          </a:xfrm>
          <a:prstGeom prst="rect">
            <a:avLst/>
          </a:prstGeom>
          <a:noFill/>
          <a:ln w="12700">
            <a:solidFill>
              <a:schemeClr val="tx1"/>
            </a:solidFill>
          </a:ln>
        </p:spPr>
        <p:txBody>
          <a:bodyPr wrap="square" rtlCol="0">
            <a:spAutoFit/>
          </a:bodyPr>
          <a:lstStyle/>
          <a:p>
            <a:pPr algn="ctr"/>
            <a:r>
              <a:rPr lang="en-US" b="1" dirty="0"/>
              <a:t>MHDS Document Registry</a:t>
            </a:r>
            <a:r>
              <a:rPr lang="en-US" sz="1400" b="1" dirty="0"/>
              <a:t>                </a:t>
            </a:r>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p:txBody>
      </p:sp>
      <p:sp>
        <p:nvSpPr>
          <p:cNvPr id="145" name="Rounded Rectangle 144">
            <a:extLst>
              <a:ext uri="{FF2B5EF4-FFF2-40B4-BE49-F238E27FC236}">
                <a16:creationId xmlns:a16="http://schemas.microsoft.com/office/drawing/2014/main" id="{3F0D704F-D4E4-C948-8E53-0C3E74484157}"/>
              </a:ext>
            </a:extLst>
          </p:cNvPr>
          <p:cNvSpPr/>
          <p:nvPr/>
        </p:nvSpPr>
        <p:spPr>
          <a:xfrm>
            <a:off x="385370" y="2674564"/>
            <a:ext cx="2786131" cy="2804541"/>
          </a:xfrm>
          <a:prstGeom prst="roundRect">
            <a:avLst/>
          </a:prstGeom>
          <a:solidFill>
            <a:schemeClr val="accent6">
              <a:lumMod val="20000"/>
              <a:lumOff val="80000"/>
            </a:schemeClr>
          </a:solidFill>
          <a:ln>
            <a:solidFill>
              <a:schemeClr val="tx1">
                <a:alpha val="8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ounded Rectangle 111">
            <a:extLst>
              <a:ext uri="{FF2B5EF4-FFF2-40B4-BE49-F238E27FC236}">
                <a16:creationId xmlns:a16="http://schemas.microsoft.com/office/drawing/2014/main" id="{5B0FB12E-1FE8-404D-963C-53D2730624FE}"/>
              </a:ext>
            </a:extLst>
          </p:cNvPr>
          <p:cNvSpPr/>
          <p:nvPr/>
        </p:nvSpPr>
        <p:spPr>
          <a:xfrm>
            <a:off x="4677362" y="3575701"/>
            <a:ext cx="2679441" cy="3263030"/>
          </a:xfrm>
          <a:prstGeom prst="roundRect">
            <a:avLst/>
          </a:prstGeom>
          <a:solidFill>
            <a:schemeClr val="accent4">
              <a:lumMod val="20000"/>
              <a:lumOff val="80000"/>
            </a:schemeClr>
          </a:solidFill>
          <a:ln>
            <a:solidFill>
              <a:schemeClr val="tx1">
                <a:alpha val="8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6A618DC-5EE9-0A45-B38E-52C96A710429}"/>
              </a:ext>
            </a:extLst>
          </p:cNvPr>
          <p:cNvSpPr txBox="1"/>
          <p:nvPr/>
        </p:nvSpPr>
        <p:spPr>
          <a:xfrm>
            <a:off x="8915297" y="2158341"/>
            <a:ext cx="2891969" cy="523220"/>
          </a:xfrm>
          <a:prstGeom prst="rect">
            <a:avLst/>
          </a:prstGeom>
          <a:noFill/>
          <a:ln w="12700">
            <a:solidFill>
              <a:schemeClr val="tx1"/>
            </a:solidFill>
          </a:ln>
        </p:spPr>
        <p:txBody>
          <a:bodyPr wrap="square" rtlCol="0">
            <a:spAutoFit/>
          </a:bodyPr>
          <a:lstStyle/>
          <a:p>
            <a:r>
              <a:rPr lang="en-US" sz="1400" dirty="0"/>
              <a:t>MHD Document Responder</a:t>
            </a:r>
          </a:p>
          <a:p>
            <a:endParaRPr lang="en-US" sz="1400" dirty="0"/>
          </a:p>
        </p:txBody>
      </p:sp>
      <p:sp>
        <p:nvSpPr>
          <p:cNvPr id="8" name="TextBox 7">
            <a:extLst>
              <a:ext uri="{FF2B5EF4-FFF2-40B4-BE49-F238E27FC236}">
                <a16:creationId xmlns:a16="http://schemas.microsoft.com/office/drawing/2014/main" id="{8400586D-4C09-D341-ABC8-CCA7C32134B2}"/>
              </a:ext>
            </a:extLst>
          </p:cNvPr>
          <p:cNvSpPr txBox="1"/>
          <p:nvPr/>
        </p:nvSpPr>
        <p:spPr>
          <a:xfrm>
            <a:off x="8915297" y="1601488"/>
            <a:ext cx="2891969" cy="523220"/>
          </a:xfrm>
          <a:prstGeom prst="rect">
            <a:avLst/>
          </a:prstGeom>
          <a:noFill/>
          <a:ln w="12700">
            <a:solidFill>
              <a:schemeClr val="tx1"/>
            </a:solidFill>
          </a:ln>
        </p:spPr>
        <p:txBody>
          <a:bodyPr wrap="square" rtlCol="0">
            <a:spAutoFit/>
          </a:bodyPr>
          <a:lstStyle/>
          <a:p>
            <a:r>
              <a:rPr lang="en-US" sz="1400" dirty="0"/>
              <a:t>MHD Document Recipient</a:t>
            </a:r>
          </a:p>
          <a:p>
            <a:endParaRPr lang="en-US" sz="1400" dirty="0"/>
          </a:p>
        </p:txBody>
      </p:sp>
      <p:sp>
        <p:nvSpPr>
          <p:cNvPr id="9" name="TextBox 8">
            <a:extLst>
              <a:ext uri="{FF2B5EF4-FFF2-40B4-BE49-F238E27FC236}">
                <a16:creationId xmlns:a16="http://schemas.microsoft.com/office/drawing/2014/main" id="{1CFC4452-D360-5A44-868D-E5EA8687EEBA}"/>
              </a:ext>
            </a:extLst>
          </p:cNvPr>
          <p:cNvSpPr txBox="1"/>
          <p:nvPr/>
        </p:nvSpPr>
        <p:spPr>
          <a:xfrm>
            <a:off x="8915297" y="3597364"/>
            <a:ext cx="2891969" cy="307777"/>
          </a:xfrm>
          <a:prstGeom prst="rect">
            <a:avLst/>
          </a:prstGeom>
          <a:noFill/>
          <a:ln w="12700">
            <a:solidFill>
              <a:schemeClr val="tx1"/>
            </a:solidFill>
          </a:ln>
        </p:spPr>
        <p:txBody>
          <a:bodyPr wrap="square" rtlCol="0">
            <a:spAutoFit/>
          </a:bodyPr>
          <a:lstStyle/>
          <a:p>
            <a:r>
              <a:rPr lang="en-US" sz="1400" dirty="0"/>
              <a:t>PMIR Patient Identity Consumer</a:t>
            </a:r>
          </a:p>
        </p:txBody>
      </p:sp>
      <p:sp>
        <p:nvSpPr>
          <p:cNvPr id="10" name="TextBox 9">
            <a:extLst>
              <a:ext uri="{FF2B5EF4-FFF2-40B4-BE49-F238E27FC236}">
                <a16:creationId xmlns:a16="http://schemas.microsoft.com/office/drawing/2014/main" id="{F61FC17B-F8E3-5345-A1C2-28769AFAFD9F}"/>
              </a:ext>
            </a:extLst>
          </p:cNvPr>
          <p:cNvSpPr txBox="1"/>
          <p:nvPr/>
        </p:nvSpPr>
        <p:spPr>
          <a:xfrm>
            <a:off x="8906983" y="5149784"/>
            <a:ext cx="2891969" cy="307777"/>
          </a:xfrm>
          <a:prstGeom prst="rect">
            <a:avLst/>
          </a:prstGeom>
          <a:noFill/>
          <a:ln w="12700">
            <a:solidFill>
              <a:schemeClr val="tx1"/>
            </a:solidFill>
          </a:ln>
        </p:spPr>
        <p:txBody>
          <a:bodyPr wrap="square" rtlCol="0">
            <a:spAutoFit/>
          </a:bodyPr>
          <a:lstStyle/>
          <a:p>
            <a:r>
              <a:rPr lang="en-US" sz="1400" dirty="0"/>
              <a:t>ATNA Secure Node</a:t>
            </a:r>
          </a:p>
        </p:txBody>
      </p:sp>
      <p:sp>
        <p:nvSpPr>
          <p:cNvPr id="11" name="TextBox 10">
            <a:extLst>
              <a:ext uri="{FF2B5EF4-FFF2-40B4-BE49-F238E27FC236}">
                <a16:creationId xmlns:a16="http://schemas.microsoft.com/office/drawing/2014/main" id="{CC08521B-FF64-BC4C-8498-0A223DDC4A54}"/>
              </a:ext>
            </a:extLst>
          </p:cNvPr>
          <p:cNvSpPr txBox="1"/>
          <p:nvPr/>
        </p:nvSpPr>
        <p:spPr>
          <a:xfrm>
            <a:off x="8915297" y="4828157"/>
            <a:ext cx="2891969" cy="307777"/>
          </a:xfrm>
          <a:prstGeom prst="rect">
            <a:avLst/>
          </a:prstGeom>
          <a:noFill/>
          <a:ln w="12700">
            <a:solidFill>
              <a:schemeClr val="tx1"/>
            </a:solidFill>
          </a:ln>
        </p:spPr>
        <p:txBody>
          <a:bodyPr wrap="square" rtlCol="0">
            <a:spAutoFit/>
          </a:bodyPr>
          <a:lstStyle/>
          <a:p>
            <a:r>
              <a:rPr lang="en-US" sz="1400" dirty="0"/>
              <a:t>CT Time Client</a:t>
            </a:r>
          </a:p>
        </p:txBody>
      </p:sp>
      <p:sp>
        <p:nvSpPr>
          <p:cNvPr id="13" name="TextBox 12">
            <a:extLst>
              <a:ext uri="{FF2B5EF4-FFF2-40B4-BE49-F238E27FC236}">
                <a16:creationId xmlns:a16="http://schemas.microsoft.com/office/drawing/2014/main" id="{BB55BDF6-A35D-8049-AC91-DBA96647E51D}"/>
              </a:ext>
            </a:extLst>
          </p:cNvPr>
          <p:cNvSpPr txBox="1"/>
          <p:nvPr/>
        </p:nvSpPr>
        <p:spPr>
          <a:xfrm>
            <a:off x="8915297" y="4285136"/>
            <a:ext cx="2891969" cy="523220"/>
          </a:xfrm>
          <a:prstGeom prst="rect">
            <a:avLst/>
          </a:prstGeom>
          <a:noFill/>
          <a:ln w="12700">
            <a:solidFill>
              <a:schemeClr val="tx1"/>
            </a:solidFill>
          </a:ln>
        </p:spPr>
        <p:txBody>
          <a:bodyPr wrap="square" rtlCol="0">
            <a:spAutoFit/>
          </a:bodyPr>
          <a:lstStyle/>
          <a:p>
            <a:r>
              <a:rPr lang="en-US" sz="1400" dirty="0" err="1"/>
              <a:t>mCSD</a:t>
            </a:r>
            <a:r>
              <a:rPr lang="en-US" sz="1400" dirty="0"/>
              <a:t> Care Services Selective Consumer</a:t>
            </a:r>
          </a:p>
        </p:txBody>
      </p:sp>
      <p:sp>
        <p:nvSpPr>
          <p:cNvPr id="15" name="TextBox 14">
            <a:extLst>
              <a:ext uri="{FF2B5EF4-FFF2-40B4-BE49-F238E27FC236}">
                <a16:creationId xmlns:a16="http://schemas.microsoft.com/office/drawing/2014/main" id="{2FD09FAF-81BF-0242-9A5B-D33785891C2B}"/>
              </a:ext>
            </a:extLst>
          </p:cNvPr>
          <p:cNvSpPr txBox="1"/>
          <p:nvPr/>
        </p:nvSpPr>
        <p:spPr>
          <a:xfrm>
            <a:off x="8915297" y="3943964"/>
            <a:ext cx="2891969" cy="307777"/>
          </a:xfrm>
          <a:prstGeom prst="rect">
            <a:avLst/>
          </a:prstGeom>
          <a:noFill/>
          <a:ln w="12700">
            <a:solidFill>
              <a:schemeClr val="tx1"/>
            </a:solidFill>
          </a:ln>
        </p:spPr>
        <p:txBody>
          <a:bodyPr wrap="square" rtlCol="0">
            <a:spAutoFit/>
          </a:bodyPr>
          <a:lstStyle/>
          <a:p>
            <a:r>
              <a:rPr lang="en-US" sz="1400" dirty="0"/>
              <a:t>SVCM Terminology Consumer</a:t>
            </a:r>
          </a:p>
        </p:txBody>
      </p:sp>
      <p:sp>
        <p:nvSpPr>
          <p:cNvPr id="17" name="TextBox 16">
            <a:extLst>
              <a:ext uri="{FF2B5EF4-FFF2-40B4-BE49-F238E27FC236}">
                <a16:creationId xmlns:a16="http://schemas.microsoft.com/office/drawing/2014/main" id="{48B05430-ACEE-514B-A8C7-62B728C543A8}"/>
              </a:ext>
            </a:extLst>
          </p:cNvPr>
          <p:cNvSpPr txBox="1"/>
          <p:nvPr/>
        </p:nvSpPr>
        <p:spPr>
          <a:xfrm>
            <a:off x="5037730" y="6335784"/>
            <a:ext cx="2066523" cy="307777"/>
          </a:xfrm>
          <a:prstGeom prst="rect">
            <a:avLst/>
          </a:prstGeom>
          <a:noFill/>
          <a:ln w="12700">
            <a:solidFill>
              <a:schemeClr val="tx1"/>
            </a:solidFill>
            <a:prstDash val="dash"/>
          </a:ln>
        </p:spPr>
        <p:txBody>
          <a:bodyPr wrap="square" rtlCol="0">
            <a:spAutoFit/>
          </a:bodyPr>
          <a:lstStyle/>
          <a:p>
            <a:r>
              <a:rPr lang="en-US" sz="1400" dirty="0"/>
              <a:t>ATNA Audit Record Repos</a:t>
            </a:r>
          </a:p>
        </p:txBody>
      </p:sp>
      <p:sp>
        <p:nvSpPr>
          <p:cNvPr id="18" name="TextBox 17">
            <a:extLst>
              <a:ext uri="{FF2B5EF4-FFF2-40B4-BE49-F238E27FC236}">
                <a16:creationId xmlns:a16="http://schemas.microsoft.com/office/drawing/2014/main" id="{AD47F4C6-8F4B-A040-A348-C04565191AFE}"/>
              </a:ext>
            </a:extLst>
          </p:cNvPr>
          <p:cNvSpPr txBox="1"/>
          <p:nvPr/>
        </p:nvSpPr>
        <p:spPr>
          <a:xfrm>
            <a:off x="5049275" y="6005672"/>
            <a:ext cx="2066523" cy="307777"/>
          </a:xfrm>
          <a:prstGeom prst="rect">
            <a:avLst/>
          </a:prstGeom>
          <a:noFill/>
          <a:ln w="12700">
            <a:solidFill>
              <a:schemeClr val="tx1"/>
            </a:solidFill>
            <a:prstDash val="dash"/>
          </a:ln>
        </p:spPr>
        <p:txBody>
          <a:bodyPr wrap="square" rtlCol="0">
            <a:spAutoFit/>
          </a:bodyPr>
          <a:lstStyle/>
          <a:p>
            <a:r>
              <a:rPr lang="en-US" sz="1400" dirty="0"/>
              <a:t>CT Time Server</a:t>
            </a:r>
          </a:p>
        </p:txBody>
      </p:sp>
      <p:sp>
        <p:nvSpPr>
          <p:cNvPr id="19" name="TextBox 18">
            <a:extLst>
              <a:ext uri="{FF2B5EF4-FFF2-40B4-BE49-F238E27FC236}">
                <a16:creationId xmlns:a16="http://schemas.microsoft.com/office/drawing/2014/main" id="{1DE22B6C-CD3A-0247-873E-0536D4B75FB1}"/>
              </a:ext>
            </a:extLst>
          </p:cNvPr>
          <p:cNvSpPr txBox="1"/>
          <p:nvPr/>
        </p:nvSpPr>
        <p:spPr>
          <a:xfrm>
            <a:off x="5054253" y="5463515"/>
            <a:ext cx="2056568" cy="523220"/>
          </a:xfrm>
          <a:prstGeom prst="rect">
            <a:avLst/>
          </a:prstGeom>
          <a:noFill/>
          <a:ln w="12700">
            <a:solidFill>
              <a:schemeClr val="tx1"/>
            </a:solidFill>
            <a:prstDash val="dash"/>
          </a:ln>
        </p:spPr>
        <p:txBody>
          <a:bodyPr wrap="square" rtlCol="0">
            <a:spAutoFit/>
          </a:bodyPr>
          <a:lstStyle/>
          <a:p>
            <a:r>
              <a:rPr lang="en-US" sz="1400" dirty="0" err="1"/>
              <a:t>mCSD</a:t>
            </a:r>
            <a:r>
              <a:rPr lang="en-US" sz="1400" dirty="0"/>
              <a:t> Care Services Selective Supplier</a:t>
            </a:r>
          </a:p>
        </p:txBody>
      </p:sp>
      <p:sp>
        <p:nvSpPr>
          <p:cNvPr id="20" name="TextBox 19">
            <a:extLst>
              <a:ext uri="{FF2B5EF4-FFF2-40B4-BE49-F238E27FC236}">
                <a16:creationId xmlns:a16="http://schemas.microsoft.com/office/drawing/2014/main" id="{BD161D68-B7EE-B444-B57A-53F5959CA062}"/>
              </a:ext>
            </a:extLst>
          </p:cNvPr>
          <p:cNvSpPr txBox="1"/>
          <p:nvPr/>
        </p:nvSpPr>
        <p:spPr>
          <a:xfrm>
            <a:off x="8915297" y="3151842"/>
            <a:ext cx="2854392" cy="307777"/>
          </a:xfrm>
          <a:prstGeom prst="rect">
            <a:avLst/>
          </a:prstGeom>
          <a:noFill/>
          <a:ln w="12700">
            <a:solidFill>
              <a:schemeClr val="tx1"/>
            </a:solidFill>
            <a:prstDash val="solid"/>
          </a:ln>
        </p:spPr>
        <p:txBody>
          <a:bodyPr wrap="square" rtlCol="0">
            <a:spAutoFit/>
          </a:bodyPr>
          <a:lstStyle/>
          <a:p>
            <a:r>
              <a:rPr lang="en-US" sz="1400" dirty="0"/>
              <a:t>IUA Resource Server</a:t>
            </a:r>
          </a:p>
        </p:txBody>
      </p:sp>
      <p:sp>
        <p:nvSpPr>
          <p:cNvPr id="22" name="TextBox 21">
            <a:extLst>
              <a:ext uri="{FF2B5EF4-FFF2-40B4-BE49-F238E27FC236}">
                <a16:creationId xmlns:a16="http://schemas.microsoft.com/office/drawing/2014/main" id="{978DB848-B44A-0A44-BB1E-02BDC76D9115}"/>
              </a:ext>
            </a:extLst>
          </p:cNvPr>
          <p:cNvSpPr txBox="1"/>
          <p:nvPr/>
        </p:nvSpPr>
        <p:spPr>
          <a:xfrm>
            <a:off x="5031878" y="4705788"/>
            <a:ext cx="2104623" cy="307777"/>
          </a:xfrm>
          <a:prstGeom prst="rect">
            <a:avLst/>
          </a:prstGeom>
          <a:noFill/>
          <a:ln w="12700">
            <a:solidFill>
              <a:schemeClr val="tx1"/>
            </a:solidFill>
            <a:prstDash val="dash"/>
          </a:ln>
        </p:spPr>
        <p:txBody>
          <a:bodyPr wrap="square" rtlCol="0">
            <a:spAutoFit/>
          </a:bodyPr>
          <a:lstStyle/>
          <a:p>
            <a:r>
              <a:rPr lang="en-US" sz="1400" dirty="0"/>
              <a:t>PMIR Patient Identity </a:t>
            </a:r>
            <a:r>
              <a:rPr lang="en-US" sz="1400" dirty="0" err="1"/>
              <a:t>Mgr</a:t>
            </a:r>
            <a:endParaRPr lang="en-US" sz="1400" dirty="0"/>
          </a:p>
        </p:txBody>
      </p:sp>
      <p:cxnSp>
        <p:nvCxnSpPr>
          <p:cNvPr id="27" name="Straight Arrow Connector 26">
            <a:extLst>
              <a:ext uri="{FF2B5EF4-FFF2-40B4-BE49-F238E27FC236}">
                <a16:creationId xmlns:a16="http://schemas.microsoft.com/office/drawing/2014/main" id="{2B64A9F5-8900-014E-943E-C71F6F0FB545}"/>
              </a:ext>
            </a:extLst>
          </p:cNvPr>
          <p:cNvCxnSpPr>
            <a:cxnSpLocks/>
            <a:stCxn id="15" idx="1"/>
            <a:endCxn id="33" idx="3"/>
          </p:cNvCxnSpPr>
          <p:nvPr/>
        </p:nvCxnSpPr>
        <p:spPr>
          <a:xfrm flipH="1">
            <a:off x="7110820" y="4097853"/>
            <a:ext cx="1804477" cy="1156486"/>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1B53CE8-A146-CF4E-A49E-C211867C2D61}"/>
              </a:ext>
            </a:extLst>
          </p:cNvPr>
          <p:cNvCxnSpPr>
            <a:cxnSpLocks/>
            <a:endCxn id="17" idx="3"/>
          </p:cNvCxnSpPr>
          <p:nvPr/>
        </p:nvCxnSpPr>
        <p:spPr>
          <a:xfrm flipH="1">
            <a:off x="7104253" y="5471411"/>
            <a:ext cx="3345666" cy="1018262"/>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2CCC8F6-0BE9-E74C-BC26-C3E8705BFEAF}"/>
              </a:ext>
            </a:extLst>
          </p:cNvPr>
          <p:cNvSpPr txBox="1"/>
          <p:nvPr/>
        </p:nvSpPr>
        <p:spPr>
          <a:xfrm>
            <a:off x="5044297" y="5100450"/>
            <a:ext cx="2066523" cy="307777"/>
          </a:xfrm>
          <a:prstGeom prst="rect">
            <a:avLst/>
          </a:prstGeom>
          <a:noFill/>
          <a:ln w="12700">
            <a:solidFill>
              <a:schemeClr val="tx1"/>
            </a:solidFill>
            <a:prstDash val="dash"/>
          </a:ln>
        </p:spPr>
        <p:txBody>
          <a:bodyPr wrap="square" rtlCol="0">
            <a:spAutoFit/>
          </a:bodyPr>
          <a:lstStyle/>
          <a:p>
            <a:r>
              <a:rPr lang="en-US" sz="1400" dirty="0"/>
              <a:t>SVCM Terminology Repos</a:t>
            </a:r>
          </a:p>
        </p:txBody>
      </p:sp>
      <p:cxnSp>
        <p:nvCxnSpPr>
          <p:cNvPr id="34" name="Straight Arrow Connector 33">
            <a:extLst>
              <a:ext uri="{FF2B5EF4-FFF2-40B4-BE49-F238E27FC236}">
                <a16:creationId xmlns:a16="http://schemas.microsoft.com/office/drawing/2014/main" id="{A7433FB6-F225-2744-9064-64459D990126}"/>
              </a:ext>
            </a:extLst>
          </p:cNvPr>
          <p:cNvCxnSpPr>
            <a:cxnSpLocks/>
            <a:stCxn id="22" idx="3"/>
            <a:endCxn id="9" idx="1"/>
          </p:cNvCxnSpPr>
          <p:nvPr/>
        </p:nvCxnSpPr>
        <p:spPr>
          <a:xfrm flipV="1">
            <a:off x="7136501" y="3751253"/>
            <a:ext cx="1778796" cy="1108424"/>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6A2D918-9D49-C946-95E7-7C943FD56E0A}"/>
              </a:ext>
            </a:extLst>
          </p:cNvPr>
          <p:cNvCxnSpPr>
            <a:cxnSpLocks/>
            <a:stCxn id="13" idx="1"/>
            <a:endCxn id="19" idx="3"/>
          </p:cNvCxnSpPr>
          <p:nvPr/>
        </p:nvCxnSpPr>
        <p:spPr>
          <a:xfrm flipH="1">
            <a:off x="7110821" y="4546746"/>
            <a:ext cx="1804476" cy="1178379"/>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B5FA853-8A13-7C4E-AF8B-A833057E0298}"/>
              </a:ext>
            </a:extLst>
          </p:cNvPr>
          <p:cNvCxnSpPr>
            <a:cxnSpLocks/>
          </p:cNvCxnSpPr>
          <p:nvPr/>
        </p:nvCxnSpPr>
        <p:spPr>
          <a:xfrm flipH="1">
            <a:off x="7120775" y="5081793"/>
            <a:ext cx="1763474" cy="1048718"/>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0A63688-9EF0-984D-BC04-7E1FF7F31248}"/>
              </a:ext>
            </a:extLst>
          </p:cNvPr>
          <p:cNvCxnSpPr>
            <a:cxnSpLocks/>
            <a:stCxn id="79" idx="3"/>
          </p:cNvCxnSpPr>
          <p:nvPr/>
        </p:nvCxnSpPr>
        <p:spPr>
          <a:xfrm flipV="1">
            <a:off x="2909121" y="2309861"/>
            <a:ext cx="6006176" cy="1070132"/>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8AD0A97-7E96-4343-BBE1-584FA6DF2D8F}"/>
              </a:ext>
            </a:extLst>
          </p:cNvPr>
          <p:cNvSpPr txBox="1"/>
          <p:nvPr/>
        </p:nvSpPr>
        <p:spPr>
          <a:xfrm>
            <a:off x="7520552" y="6346881"/>
            <a:ext cx="1167131" cy="461665"/>
          </a:xfrm>
          <a:prstGeom prst="rect">
            <a:avLst/>
          </a:prstGeom>
          <a:noFill/>
        </p:spPr>
        <p:txBody>
          <a:bodyPr wrap="square" rtlCol="0">
            <a:spAutoFit/>
          </a:bodyPr>
          <a:lstStyle/>
          <a:p>
            <a:r>
              <a:rPr lang="en-US" sz="1200" dirty="0"/>
              <a:t>[ITI-20] Record Audit Event</a:t>
            </a:r>
          </a:p>
        </p:txBody>
      </p:sp>
      <p:sp>
        <p:nvSpPr>
          <p:cNvPr id="49" name="TextBox 48">
            <a:extLst>
              <a:ext uri="{FF2B5EF4-FFF2-40B4-BE49-F238E27FC236}">
                <a16:creationId xmlns:a16="http://schemas.microsoft.com/office/drawing/2014/main" id="{BCE416A5-4BAB-9442-B03C-3251EEB0287B}"/>
              </a:ext>
            </a:extLst>
          </p:cNvPr>
          <p:cNvSpPr txBox="1"/>
          <p:nvPr/>
        </p:nvSpPr>
        <p:spPr>
          <a:xfrm>
            <a:off x="7719716" y="3641921"/>
            <a:ext cx="1128795" cy="646331"/>
          </a:xfrm>
          <a:prstGeom prst="rect">
            <a:avLst/>
          </a:prstGeom>
          <a:noFill/>
        </p:spPr>
        <p:txBody>
          <a:bodyPr wrap="square" rtlCol="0">
            <a:spAutoFit/>
          </a:bodyPr>
          <a:lstStyle/>
          <a:p>
            <a:r>
              <a:rPr lang="en-US" sz="1200" dirty="0"/>
              <a:t>[ITI-93] Mobile Patient Identity Feed</a:t>
            </a:r>
          </a:p>
        </p:txBody>
      </p:sp>
      <p:sp>
        <p:nvSpPr>
          <p:cNvPr id="58" name="TextBox 57">
            <a:extLst>
              <a:ext uri="{FF2B5EF4-FFF2-40B4-BE49-F238E27FC236}">
                <a16:creationId xmlns:a16="http://schemas.microsoft.com/office/drawing/2014/main" id="{7BF6FEBE-A7FF-4944-89FE-6B0612FF48AC}"/>
              </a:ext>
            </a:extLst>
          </p:cNvPr>
          <p:cNvSpPr txBox="1"/>
          <p:nvPr/>
        </p:nvSpPr>
        <p:spPr>
          <a:xfrm>
            <a:off x="6547874" y="2706138"/>
            <a:ext cx="2659410" cy="276999"/>
          </a:xfrm>
          <a:prstGeom prst="rect">
            <a:avLst/>
          </a:prstGeom>
          <a:noFill/>
        </p:spPr>
        <p:txBody>
          <a:bodyPr wrap="square" rtlCol="0">
            <a:spAutoFit/>
          </a:bodyPr>
          <a:lstStyle/>
          <a:p>
            <a:r>
              <a:rPr lang="en-US" sz="1200" dirty="0"/>
              <a:t>[ITI-71] Get Authorization Token</a:t>
            </a:r>
          </a:p>
        </p:txBody>
      </p:sp>
      <p:sp>
        <p:nvSpPr>
          <p:cNvPr id="59" name="TextBox 58">
            <a:extLst>
              <a:ext uri="{FF2B5EF4-FFF2-40B4-BE49-F238E27FC236}">
                <a16:creationId xmlns:a16="http://schemas.microsoft.com/office/drawing/2014/main" id="{E4338DDC-9FA1-D34F-9BBB-E2AB509BED02}"/>
              </a:ext>
            </a:extLst>
          </p:cNvPr>
          <p:cNvSpPr txBox="1"/>
          <p:nvPr/>
        </p:nvSpPr>
        <p:spPr>
          <a:xfrm>
            <a:off x="3105708" y="3872129"/>
            <a:ext cx="1533552" cy="461665"/>
          </a:xfrm>
          <a:prstGeom prst="rect">
            <a:avLst/>
          </a:prstGeom>
          <a:noFill/>
        </p:spPr>
        <p:txBody>
          <a:bodyPr wrap="square" rtlCol="0">
            <a:spAutoFit/>
          </a:bodyPr>
          <a:lstStyle/>
          <a:p>
            <a:r>
              <a:rPr lang="en-US" sz="1200" dirty="0"/>
              <a:t>[ITI-78] or [ITI-83]  </a:t>
            </a:r>
            <a:r>
              <a:rPr lang="en-US" sz="1200" dirty="0" err="1"/>
              <a:t>PDQm</a:t>
            </a:r>
            <a:r>
              <a:rPr lang="en-US" sz="1200" dirty="0"/>
              <a:t> or </a:t>
            </a:r>
            <a:r>
              <a:rPr lang="en-US" sz="1200" dirty="0" err="1"/>
              <a:t>PIXm</a:t>
            </a:r>
            <a:r>
              <a:rPr lang="en-US" sz="1200" dirty="0"/>
              <a:t> Query</a:t>
            </a:r>
          </a:p>
        </p:txBody>
      </p:sp>
      <p:sp>
        <p:nvSpPr>
          <p:cNvPr id="60" name="TextBox 59">
            <a:extLst>
              <a:ext uri="{FF2B5EF4-FFF2-40B4-BE49-F238E27FC236}">
                <a16:creationId xmlns:a16="http://schemas.microsoft.com/office/drawing/2014/main" id="{05DCF846-1BFA-2B45-BED6-D93F4672027C}"/>
              </a:ext>
            </a:extLst>
          </p:cNvPr>
          <p:cNvSpPr txBox="1"/>
          <p:nvPr/>
        </p:nvSpPr>
        <p:spPr>
          <a:xfrm>
            <a:off x="7583860" y="4875540"/>
            <a:ext cx="1265148" cy="668901"/>
          </a:xfrm>
          <a:prstGeom prst="rect">
            <a:avLst/>
          </a:prstGeom>
          <a:noFill/>
        </p:spPr>
        <p:txBody>
          <a:bodyPr wrap="square" rtlCol="0">
            <a:spAutoFit/>
          </a:bodyPr>
          <a:lstStyle/>
          <a:p>
            <a:r>
              <a:rPr lang="en-US" sz="1200" dirty="0"/>
              <a:t>[ITI-90] Find Matching Care Services</a:t>
            </a:r>
          </a:p>
        </p:txBody>
      </p:sp>
      <p:sp>
        <p:nvSpPr>
          <p:cNvPr id="61" name="TextBox 60">
            <a:extLst>
              <a:ext uri="{FF2B5EF4-FFF2-40B4-BE49-F238E27FC236}">
                <a16:creationId xmlns:a16="http://schemas.microsoft.com/office/drawing/2014/main" id="{A9AE9888-0670-A44C-996F-A714ED9E2355}"/>
              </a:ext>
            </a:extLst>
          </p:cNvPr>
          <p:cNvSpPr txBox="1"/>
          <p:nvPr/>
        </p:nvSpPr>
        <p:spPr>
          <a:xfrm>
            <a:off x="7581041" y="4439566"/>
            <a:ext cx="2351608" cy="276999"/>
          </a:xfrm>
          <a:prstGeom prst="rect">
            <a:avLst/>
          </a:prstGeom>
          <a:noFill/>
        </p:spPr>
        <p:txBody>
          <a:bodyPr wrap="square" rtlCol="0">
            <a:spAutoFit/>
          </a:bodyPr>
          <a:lstStyle/>
          <a:p>
            <a:r>
              <a:rPr lang="en-US" sz="1200" dirty="0"/>
              <a:t>[ITI-xx] SVCM </a:t>
            </a:r>
            <a:r>
              <a:rPr lang="en-US" sz="1200" dirty="0" err="1"/>
              <a:t>Qry</a:t>
            </a:r>
            <a:endParaRPr lang="en-US" sz="1200" dirty="0"/>
          </a:p>
        </p:txBody>
      </p:sp>
      <p:sp>
        <p:nvSpPr>
          <p:cNvPr id="97" name="TextBox 96">
            <a:extLst>
              <a:ext uri="{FF2B5EF4-FFF2-40B4-BE49-F238E27FC236}">
                <a16:creationId xmlns:a16="http://schemas.microsoft.com/office/drawing/2014/main" id="{18DA894C-2A58-6C4E-9BAF-06970B94BE31}"/>
              </a:ext>
            </a:extLst>
          </p:cNvPr>
          <p:cNvSpPr txBox="1"/>
          <p:nvPr/>
        </p:nvSpPr>
        <p:spPr>
          <a:xfrm>
            <a:off x="4907261" y="3972193"/>
            <a:ext cx="2328825" cy="307777"/>
          </a:xfrm>
          <a:prstGeom prst="rect">
            <a:avLst/>
          </a:prstGeom>
          <a:noFill/>
          <a:ln w="12700">
            <a:solidFill>
              <a:schemeClr val="tx1"/>
            </a:solidFill>
            <a:prstDash val="dash"/>
          </a:ln>
        </p:spPr>
        <p:txBody>
          <a:bodyPr wrap="square" rtlCol="0">
            <a:spAutoFit/>
          </a:bodyPr>
          <a:lstStyle/>
          <a:p>
            <a:r>
              <a:rPr lang="en-US" sz="1400" dirty="0"/>
              <a:t>PMIR Patient Identity Source</a:t>
            </a:r>
          </a:p>
        </p:txBody>
      </p:sp>
      <p:cxnSp>
        <p:nvCxnSpPr>
          <p:cNvPr id="98" name="Straight Arrow Connector 97">
            <a:extLst>
              <a:ext uri="{FF2B5EF4-FFF2-40B4-BE49-F238E27FC236}">
                <a16:creationId xmlns:a16="http://schemas.microsoft.com/office/drawing/2014/main" id="{A8B69B13-8896-D745-B6B5-2372BF3C70C7}"/>
              </a:ext>
            </a:extLst>
          </p:cNvPr>
          <p:cNvCxnSpPr>
            <a:cxnSpLocks/>
          </p:cNvCxnSpPr>
          <p:nvPr/>
        </p:nvCxnSpPr>
        <p:spPr>
          <a:xfrm>
            <a:off x="6704697" y="4275175"/>
            <a:ext cx="0" cy="445587"/>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8735C90-85FE-9B46-9F13-26E8A6998FE7}"/>
              </a:ext>
            </a:extLst>
          </p:cNvPr>
          <p:cNvCxnSpPr>
            <a:cxnSpLocks/>
            <a:stCxn id="80" idx="3"/>
            <a:endCxn id="20" idx="1"/>
          </p:cNvCxnSpPr>
          <p:nvPr/>
        </p:nvCxnSpPr>
        <p:spPr>
          <a:xfrm flipV="1">
            <a:off x="2895427" y="3305731"/>
            <a:ext cx="6019870" cy="336191"/>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65C13629-F15D-5A45-80E0-A98CA5E89ABC}"/>
              </a:ext>
            </a:extLst>
          </p:cNvPr>
          <p:cNvSpPr txBox="1"/>
          <p:nvPr/>
        </p:nvSpPr>
        <p:spPr>
          <a:xfrm>
            <a:off x="5107995" y="4265554"/>
            <a:ext cx="1504819" cy="461665"/>
          </a:xfrm>
          <a:prstGeom prst="rect">
            <a:avLst/>
          </a:prstGeom>
          <a:noFill/>
        </p:spPr>
        <p:txBody>
          <a:bodyPr wrap="square" rtlCol="0">
            <a:spAutoFit/>
          </a:bodyPr>
          <a:lstStyle/>
          <a:p>
            <a:r>
              <a:rPr lang="en-US" sz="1200" dirty="0"/>
              <a:t>[ITI-93] Mobile Patient Identity Feed</a:t>
            </a:r>
          </a:p>
        </p:txBody>
      </p:sp>
      <p:sp>
        <p:nvSpPr>
          <p:cNvPr id="113" name="TextBox 112">
            <a:extLst>
              <a:ext uri="{FF2B5EF4-FFF2-40B4-BE49-F238E27FC236}">
                <a16:creationId xmlns:a16="http://schemas.microsoft.com/office/drawing/2014/main" id="{3034A79B-E296-B443-8B7D-BE55F44DDD52}"/>
              </a:ext>
            </a:extLst>
          </p:cNvPr>
          <p:cNvSpPr txBox="1"/>
          <p:nvPr/>
        </p:nvSpPr>
        <p:spPr>
          <a:xfrm>
            <a:off x="4738594" y="3617871"/>
            <a:ext cx="2610651" cy="369332"/>
          </a:xfrm>
          <a:prstGeom prst="rect">
            <a:avLst/>
          </a:prstGeom>
          <a:noFill/>
        </p:spPr>
        <p:txBody>
          <a:bodyPr wrap="none" rtlCol="0">
            <a:spAutoFit/>
          </a:bodyPr>
          <a:lstStyle/>
          <a:p>
            <a:r>
              <a:rPr lang="en-US" b="1" dirty="0"/>
              <a:t>HIE Central Infrastructure</a:t>
            </a:r>
          </a:p>
        </p:txBody>
      </p:sp>
      <p:sp>
        <p:nvSpPr>
          <p:cNvPr id="114" name="TextBox 113">
            <a:extLst>
              <a:ext uri="{FF2B5EF4-FFF2-40B4-BE49-F238E27FC236}">
                <a16:creationId xmlns:a16="http://schemas.microsoft.com/office/drawing/2014/main" id="{17887360-7281-E249-9B1A-C1D97D7DD0B7}"/>
              </a:ext>
            </a:extLst>
          </p:cNvPr>
          <p:cNvSpPr txBox="1"/>
          <p:nvPr/>
        </p:nvSpPr>
        <p:spPr>
          <a:xfrm>
            <a:off x="4002228" y="5395265"/>
            <a:ext cx="2066523" cy="646331"/>
          </a:xfrm>
          <a:prstGeom prst="rect">
            <a:avLst/>
          </a:prstGeom>
          <a:noFill/>
        </p:spPr>
        <p:txBody>
          <a:bodyPr wrap="square" rtlCol="0">
            <a:spAutoFit/>
          </a:bodyPr>
          <a:lstStyle/>
          <a:p>
            <a:r>
              <a:rPr lang="en-US" sz="1200" dirty="0"/>
              <a:t>[ITI-1] </a:t>
            </a:r>
          </a:p>
          <a:p>
            <a:r>
              <a:rPr lang="en-US" sz="1200" dirty="0"/>
              <a:t>Maintain </a:t>
            </a:r>
          </a:p>
          <a:p>
            <a:r>
              <a:rPr lang="en-US" sz="1200" dirty="0"/>
              <a:t>Time</a:t>
            </a:r>
          </a:p>
        </p:txBody>
      </p:sp>
      <p:sp>
        <p:nvSpPr>
          <p:cNvPr id="124" name="TextBox 123">
            <a:extLst>
              <a:ext uri="{FF2B5EF4-FFF2-40B4-BE49-F238E27FC236}">
                <a16:creationId xmlns:a16="http://schemas.microsoft.com/office/drawing/2014/main" id="{5B0171A6-A066-C14A-90BD-DD5F6843DCBB}"/>
              </a:ext>
            </a:extLst>
          </p:cNvPr>
          <p:cNvSpPr txBox="1"/>
          <p:nvPr/>
        </p:nvSpPr>
        <p:spPr>
          <a:xfrm>
            <a:off x="8915297" y="2766366"/>
            <a:ext cx="2876570" cy="307777"/>
          </a:xfrm>
          <a:prstGeom prst="rect">
            <a:avLst/>
          </a:prstGeom>
          <a:noFill/>
          <a:ln w="12700">
            <a:solidFill>
              <a:schemeClr val="tx1"/>
            </a:solidFill>
            <a:prstDash val="solid"/>
          </a:ln>
        </p:spPr>
        <p:txBody>
          <a:bodyPr wrap="square" rtlCol="0">
            <a:spAutoFit/>
          </a:bodyPr>
          <a:lstStyle/>
          <a:p>
            <a:r>
              <a:rPr lang="en-US" sz="1400" dirty="0"/>
              <a:t>IUA Authorization Server</a:t>
            </a:r>
          </a:p>
        </p:txBody>
      </p:sp>
      <p:sp>
        <p:nvSpPr>
          <p:cNvPr id="132" name="TextBox 131">
            <a:extLst>
              <a:ext uri="{FF2B5EF4-FFF2-40B4-BE49-F238E27FC236}">
                <a16:creationId xmlns:a16="http://schemas.microsoft.com/office/drawing/2014/main" id="{8A7F91DB-30E7-6248-BB5A-0116674421BE}"/>
              </a:ext>
            </a:extLst>
          </p:cNvPr>
          <p:cNvSpPr txBox="1"/>
          <p:nvPr/>
        </p:nvSpPr>
        <p:spPr>
          <a:xfrm>
            <a:off x="6219692" y="3122478"/>
            <a:ext cx="3087477" cy="276999"/>
          </a:xfrm>
          <a:prstGeom prst="rect">
            <a:avLst/>
          </a:prstGeom>
          <a:noFill/>
        </p:spPr>
        <p:txBody>
          <a:bodyPr wrap="square" rtlCol="0">
            <a:spAutoFit/>
          </a:bodyPr>
          <a:lstStyle/>
          <a:p>
            <a:r>
              <a:rPr lang="en-US" sz="1200" dirty="0"/>
              <a:t>[ITI-72] Incorporate Authorization Token</a:t>
            </a:r>
          </a:p>
        </p:txBody>
      </p:sp>
      <p:cxnSp>
        <p:nvCxnSpPr>
          <p:cNvPr id="133" name="Straight Arrow Connector 132">
            <a:extLst>
              <a:ext uri="{FF2B5EF4-FFF2-40B4-BE49-F238E27FC236}">
                <a16:creationId xmlns:a16="http://schemas.microsoft.com/office/drawing/2014/main" id="{81EA1C07-025A-CC47-94FF-44CECDEEDE59}"/>
              </a:ext>
            </a:extLst>
          </p:cNvPr>
          <p:cNvCxnSpPr>
            <a:cxnSpLocks/>
            <a:stCxn id="83" idx="3"/>
          </p:cNvCxnSpPr>
          <p:nvPr/>
        </p:nvCxnSpPr>
        <p:spPr>
          <a:xfrm>
            <a:off x="2908816" y="3919994"/>
            <a:ext cx="2100688" cy="93534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DEA2B3D0-94EA-AE40-83A6-9337A341C8C4}"/>
              </a:ext>
            </a:extLst>
          </p:cNvPr>
          <p:cNvCxnSpPr>
            <a:cxnSpLocks/>
          </p:cNvCxnSpPr>
          <p:nvPr/>
        </p:nvCxnSpPr>
        <p:spPr>
          <a:xfrm>
            <a:off x="1458132" y="5259836"/>
            <a:ext cx="3606507" cy="1337478"/>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3897B4BA-4601-5A4F-BDB1-E63E02505FEF}"/>
              </a:ext>
            </a:extLst>
          </p:cNvPr>
          <p:cNvCxnSpPr>
            <a:cxnSpLocks/>
          </p:cNvCxnSpPr>
          <p:nvPr/>
        </p:nvCxnSpPr>
        <p:spPr>
          <a:xfrm flipV="1">
            <a:off x="2931287" y="2864022"/>
            <a:ext cx="5984010" cy="723953"/>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4C02FDA4-F4FF-B84F-826E-15351D71362C}"/>
              </a:ext>
            </a:extLst>
          </p:cNvPr>
          <p:cNvSpPr txBox="1"/>
          <p:nvPr/>
        </p:nvSpPr>
        <p:spPr>
          <a:xfrm>
            <a:off x="332452" y="2621331"/>
            <a:ext cx="2891969" cy="646331"/>
          </a:xfrm>
          <a:prstGeom prst="rect">
            <a:avLst/>
          </a:prstGeom>
          <a:noFill/>
        </p:spPr>
        <p:txBody>
          <a:bodyPr wrap="square" rtlCol="0">
            <a:spAutoFit/>
          </a:bodyPr>
          <a:lstStyle/>
          <a:p>
            <a:pPr algn="ctr"/>
            <a:r>
              <a:rPr lang="en-US" b="1" dirty="0"/>
              <a:t>System that consumes</a:t>
            </a:r>
          </a:p>
          <a:p>
            <a:pPr algn="ctr"/>
            <a:r>
              <a:rPr lang="en-US" b="1" dirty="0"/>
              <a:t>documents</a:t>
            </a:r>
          </a:p>
        </p:txBody>
      </p:sp>
      <p:cxnSp>
        <p:nvCxnSpPr>
          <p:cNvPr id="64" name="Straight Arrow Connector 63">
            <a:extLst>
              <a:ext uri="{FF2B5EF4-FFF2-40B4-BE49-F238E27FC236}">
                <a16:creationId xmlns:a16="http://schemas.microsoft.com/office/drawing/2014/main" id="{BD669417-9DB4-9841-9E8F-699243A65CCB}"/>
              </a:ext>
            </a:extLst>
          </p:cNvPr>
          <p:cNvCxnSpPr>
            <a:cxnSpLocks/>
          </p:cNvCxnSpPr>
          <p:nvPr/>
        </p:nvCxnSpPr>
        <p:spPr>
          <a:xfrm>
            <a:off x="2921037" y="4816311"/>
            <a:ext cx="2085408" cy="1408238"/>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194DF256-830B-3B4B-A562-83E020B45D19}"/>
              </a:ext>
            </a:extLst>
          </p:cNvPr>
          <p:cNvSpPr txBox="1"/>
          <p:nvPr/>
        </p:nvSpPr>
        <p:spPr>
          <a:xfrm>
            <a:off x="2974314" y="5268960"/>
            <a:ext cx="1154624" cy="646331"/>
          </a:xfrm>
          <a:prstGeom prst="rect">
            <a:avLst/>
          </a:prstGeom>
          <a:noFill/>
        </p:spPr>
        <p:txBody>
          <a:bodyPr wrap="square" rtlCol="0">
            <a:spAutoFit/>
          </a:bodyPr>
          <a:lstStyle/>
          <a:p>
            <a:r>
              <a:rPr lang="en-US" sz="1200" dirty="0"/>
              <a:t>… ITI-19] </a:t>
            </a:r>
            <a:br>
              <a:rPr lang="en-US" sz="1200" dirty="0"/>
            </a:br>
            <a:r>
              <a:rPr lang="en-US" sz="1200" dirty="0"/>
              <a:t>Authenticate </a:t>
            </a:r>
          </a:p>
          <a:p>
            <a:r>
              <a:rPr lang="en-US" sz="1200" dirty="0"/>
              <a:t>Node</a:t>
            </a:r>
          </a:p>
        </p:txBody>
      </p:sp>
      <p:cxnSp>
        <p:nvCxnSpPr>
          <p:cNvPr id="78" name="Straight Arrow Connector 77">
            <a:extLst>
              <a:ext uri="{FF2B5EF4-FFF2-40B4-BE49-F238E27FC236}">
                <a16:creationId xmlns:a16="http://schemas.microsoft.com/office/drawing/2014/main" id="{D161AE7F-1AA0-414D-8E45-131BC628F5DA}"/>
              </a:ext>
            </a:extLst>
          </p:cNvPr>
          <p:cNvCxnSpPr>
            <a:cxnSpLocks/>
            <a:stCxn id="86" idx="3"/>
          </p:cNvCxnSpPr>
          <p:nvPr/>
        </p:nvCxnSpPr>
        <p:spPr>
          <a:xfrm>
            <a:off x="2923300" y="4515137"/>
            <a:ext cx="2070597" cy="1165282"/>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72C390AA-7859-494F-82CA-2B2795ABA56D}"/>
              </a:ext>
            </a:extLst>
          </p:cNvPr>
          <p:cNvSpPr txBox="1"/>
          <p:nvPr/>
        </p:nvSpPr>
        <p:spPr>
          <a:xfrm>
            <a:off x="4011035" y="2680394"/>
            <a:ext cx="2066523" cy="276999"/>
          </a:xfrm>
          <a:prstGeom prst="rect">
            <a:avLst/>
          </a:prstGeom>
          <a:noFill/>
        </p:spPr>
        <p:txBody>
          <a:bodyPr wrap="square" rtlCol="0">
            <a:spAutoFit/>
          </a:bodyPr>
          <a:lstStyle/>
          <a:p>
            <a:r>
              <a:rPr lang="en-US" sz="1200" dirty="0"/>
              <a:t>[ITI-66] or [ITI-67] or [ITI-68]</a:t>
            </a:r>
          </a:p>
        </p:txBody>
      </p:sp>
      <p:sp>
        <p:nvSpPr>
          <p:cNvPr id="79" name="TextBox 78">
            <a:extLst>
              <a:ext uri="{FF2B5EF4-FFF2-40B4-BE49-F238E27FC236}">
                <a16:creationId xmlns:a16="http://schemas.microsoft.com/office/drawing/2014/main" id="{3BC37444-765E-AA44-9C6C-E039F62A5086}"/>
              </a:ext>
            </a:extLst>
          </p:cNvPr>
          <p:cNvSpPr txBox="1"/>
          <p:nvPr/>
        </p:nvSpPr>
        <p:spPr>
          <a:xfrm>
            <a:off x="853867" y="3241493"/>
            <a:ext cx="2055254" cy="276999"/>
          </a:xfrm>
          <a:prstGeom prst="rect">
            <a:avLst/>
          </a:prstGeom>
          <a:noFill/>
          <a:ln w="12700">
            <a:solidFill>
              <a:schemeClr val="tx1"/>
            </a:solidFill>
            <a:prstDash val="dash"/>
          </a:ln>
        </p:spPr>
        <p:txBody>
          <a:bodyPr wrap="square" rtlCol="0">
            <a:spAutoFit/>
          </a:bodyPr>
          <a:lstStyle/>
          <a:p>
            <a:r>
              <a:rPr lang="en-US" sz="1200" dirty="0"/>
              <a:t>MHD Document Consumer</a:t>
            </a:r>
          </a:p>
        </p:txBody>
      </p:sp>
      <p:sp>
        <p:nvSpPr>
          <p:cNvPr id="80" name="TextBox 79">
            <a:extLst>
              <a:ext uri="{FF2B5EF4-FFF2-40B4-BE49-F238E27FC236}">
                <a16:creationId xmlns:a16="http://schemas.microsoft.com/office/drawing/2014/main" id="{55B52B70-D9AA-8340-BD35-2EF27214B16F}"/>
              </a:ext>
            </a:extLst>
          </p:cNvPr>
          <p:cNvSpPr txBox="1"/>
          <p:nvPr/>
        </p:nvSpPr>
        <p:spPr>
          <a:xfrm>
            <a:off x="853867" y="3503422"/>
            <a:ext cx="2041560" cy="276999"/>
          </a:xfrm>
          <a:prstGeom prst="rect">
            <a:avLst/>
          </a:prstGeom>
          <a:noFill/>
          <a:ln w="12700">
            <a:solidFill>
              <a:schemeClr val="tx1"/>
            </a:solidFill>
            <a:prstDash val="dash"/>
          </a:ln>
        </p:spPr>
        <p:txBody>
          <a:bodyPr wrap="square" rtlCol="0">
            <a:spAutoFit/>
          </a:bodyPr>
          <a:lstStyle/>
          <a:p>
            <a:r>
              <a:rPr lang="en-US" sz="1200" dirty="0"/>
              <a:t>IUA Authorization Client</a:t>
            </a:r>
          </a:p>
        </p:txBody>
      </p:sp>
      <p:sp>
        <p:nvSpPr>
          <p:cNvPr id="81" name="TextBox 80">
            <a:extLst>
              <a:ext uri="{FF2B5EF4-FFF2-40B4-BE49-F238E27FC236}">
                <a16:creationId xmlns:a16="http://schemas.microsoft.com/office/drawing/2014/main" id="{5DFDE9A3-7375-B54C-AA05-BE8E98DED98C}"/>
              </a:ext>
            </a:extLst>
          </p:cNvPr>
          <p:cNvSpPr txBox="1"/>
          <p:nvPr/>
        </p:nvSpPr>
        <p:spPr>
          <a:xfrm>
            <a:off x="841342" y="4683329"/>
            <a:ext cx="2050940" cy="276999"/>
          </a:xfrm>
          <a:prstGeom prst="rect">
            <a:avLst/>
          </a:prstGeom>
          <a:noFill/>
          <a:ln w="12700">
            <a:solidFill>
              <a:schemeClr val="tx1"/>
            </a:solidFill>
            <a:prstDash val="dash"/>
          </a:ln>
        </p:spPr>
        <p:txBody>
          <a:bodyPr wrap="square" rtlCol="0">
            <a:spAutoFit/>
          </a:bodyPr>
          <a:lstStyle/>
          <a:p>
            <a:r>
              <a:rPr lang="en-US" sz="1200" dirty="0"/>
              <a:t>CT Time Client</a:t>
            </a:r>
          </a:p>
        </p:txBody>
      </p:sp>
      <p:sp>
        <p:nvSpPr>
          <p:cNvPr id="83" name="TextBox 82">
            <a:extLst>
              <a:ext uri="{FF2B5EF4-FFF2-40B4-BE49-F238E27FC236}">
                <a16:creationId xmlns:a16="http://schemas.microsoft.com/office/drawing/2014/main" id="{67C5598C-C5C6-984A-8AF0-2F4C12659D2B}"/>
              </a:ext>
            </a:extLst>
          </p:cNvPr>
          <p:cNvSpPr txBox="1"/>
          <p:nvPr/>
        </p:nvSpPr>
        <p:spPr>
          <a:xfrm>
            <a:off x="853229" y="3781494"/>
            <a:ext cx="2055587" cy="276999"/>
          </a:xfrm>
          <a:prstGeom prst="rect">
            <a:avLst/>
          </a:prstGeom>
          <a:noFill/>
          <a:ln w="12700">
            <a:solidFill>
              <a:schemeClr val="tx1"/>
            </a:solidFill>
            <a:prstDash val="dash"/>
          </a:ln>
        </p:spPr>
        <p:txBody>
          <a:bodyPr wrap="square" rtlCol="0">
            <a:spAutoFit/>
          </a:bodyPr>
          <a:lstStyle/>
          <a:p>
            <a:r>
              <a:rPr lang="en-US" sz="1200" dirty="0" err="1"/>
              <a:t>PDQm</a:t>
            </a:r>
            <a:r>
              <a:rPr lang="en-US" sz="1200" dirty="0"/>
              <a:t> or </a:t>
            </a:r>
            <a:r>
              <a:rPr lang="en-US" sz="1200" dirty="0" err="1"/>
              <a:t>PIXm</a:t>
            </a:r>
            <a:r>
              <a:rPr lang="en-US" sz="1200" dirty="0"/>
              <a:t> Consumer</a:t>
            </a:r>
          </a:p>
        </p:txBody>
      </p:sp>
      <p:sp>
        <p:nvSpPr>
          <p:cNvPr id="84" name="TextBox 83">
            <a:extLst>
              <a:ext uri="{FF2B5EF4-FFF2-40B4-BE49-F238E27FC236}">
                <a16:creationId xmlns:a16="http://schemas.microsoft.com/office/drawing/2014/main" id="{1A9AA6F8-1FFC-834F-BB91-188F2578C66F}"/>
              </a:ext>
            </a:extLst>
          </p:cNvPr>
          <p:cNvSpPr txBox="1"/>
          <p:nvPr/>
        </p:nvSpPr>
        <p:spPr>
          <a:xfrm>
            <a:off x="841342" y="4972889"/>
            <a:ext cx="2048647" cy="276999"/>
          </a:xfrm>
          <a:prstGeom prst="rect">
            <a:avLst/>
          </a:prstGeom>
          <a:noFill/>
          <a:ln w="12700">
            <a:solidFill>
              <a:schemeClr val="tx1"/>
            </a:solidFill>
            <a:prstDash val="dash"/>
          </a:ln>
        </p:spPr>
        <p:txBody>
          <a:bodyPr wrap="square" rtlCol="0">
            <a:spAutoFit/>
          </a:bodyPr>
          <a:lstStyle/>
          <a:p>
            <a:r>
              <a:rPr lang="en-US" sz="1200" dirty="0"/>
              <a:t>ATNA Secure Node/App</a:t>
            </a:r>
          </a:p>
        </p:txBody>
      </p:sp>
      <p:sp>
        <p:nvSpPr>
          <p:cNvPr id="85" name="TextBox 84">
            <a:extLst>
              <a:ext uri="{FF2B5EF4-FFF2-40B4-BE49-F238E27FC236}">
                <a16:creationId xmlns:a16="http://schemas.microsoft.com/office/drawing/2014/main" id="{49D45112-A255-5C49-A5FF-DFFA5A25EBD9}"/>
              </a:ext>
            </a:extLst>
          </p:cNvPr>
          <p:cNvSpPr txBox="1"/>
          <p:nvPr/>
        </p:nvSpPr>
        <p:spPr>
          <a:xfrm>
            <a:off x="853867" y="4087077"/>
            <a:ext cx="2069433" cy="276999"/>
          </a:xfrm>
          <a:prstGeom prst="rect">
            <a:avLst/>
          </a:prstGeom>
          <a:noFill/>
          <a:ln w="12700">
            <a:solidFill>
              <a:schemeClr val="tx1"/>
            </a:solidFill>
            <a:prstDash val="dash"/>
          </a:ln>
        </p:spPr>
        <p:txBody>
          <a:bodyPr wrap="square" rtlCol="0">
            <a:spAutoFit/>
          </a:bodyPr>
          <a:lstStyle/>
          <a:p>
            <a:r>
              <a:rPr lang="en-US" sz="1200" dirty="0"/>
              <a:t>SVCM Terminology Cons.</a:t>
            </a:r>
          </a:p>
        </p:txBody>
      </p:sp>
      <p:sp>
        <p:nvSpPr>
          <p:cNvPr id="86" name="TextBox 85">
            <a:extLst>
              <a:ext uri="{FF2B5EF4-FFF2-40B4-BE49-F238E27FC236}">
                <a16:creationId xmlns:a16="http://schemas.microsoft.com/office/drawing/2014/main" id="{41A7DB7D-8114-1744-92A1-4CC49D693983}"/>
              </a:ext>
            </a:extLst>
          </p:cNvPr>
          <p:cNvSpPr txBox="1"/>
          <p:nvPr/>
        </p:nvSpPr>
        <p:spPr>
          <a:xfrm>
            <a:off x="853867" y="4376637"/>
            <a:ext cx="2069433" cy="276999"/>
          </a:xfrm>
          <a:prstGeom prst="rect">
            <a:avLst/>
          </a:prstGeom>
          <a:noFill/>
          <a:ln w="12700">
            <a:solidFill>
              <a:schemeClr val="tx1"/>
            </a:solidFill>
            <a:prstDash val="dash"/>
          </a:ln>
        </p:spPr>
        <p:txBody>
          <a:bodyPr wrap="square" rtlCol="0">
            <a:spAutoFit/>
          </a:bodyPr>
          <a:lstStyle/>
          <a:p>
            <a:r>
              <a:rPr lang="en-US" sz="1200" dirty="0" err="1"/>
              <a:t>mCSD</a:t>
            </a:r>
            <a:r>
              <a:rPr lang="en-US" sz="1200" dirty="0"/>
              <a:t> Care Serv Select Cons</a:t>
            </a:r>
          </a:p>
        </p:txBody>
      </p:sp>
      <p:sp>
        <p:nvSpPr>
          <p:cNvPr id="87" name="TextBox 86">
            <a:extLst>
              <a:ext uri="{FF2B5EF4-FFF2-40B4-BE49-F238E27FC236}">
                <a16:creationId xmlns:a16="http://schemas.microsoft.com/office/drawing/2014/main" id="{F18BFF8B-EEB3-1E47-86F2-C4EBB346A320}"/>
              </a:ext>
            </a:extLst>
          </p:cNvPr>
          <p:cNvSpPr txBox="1"/>
          <p:nvPr/>
        </p:nvSpPr>
        <p:spPr>
          <a:xfrm>
            <a:off x="3174775" y="4704118"/>
            <a:ext cx="1011446" cy="461665"/>
          </a:xfrm>
          <a:prstGeom prst="rect">
            <a:avLst/>
          </a:prstGeom>
          <a:noFill/>
        </p:spPr>
        <p:txBody>
          <a:bodyPr wrap="square" rtlCol="0">
            <a:spAutoFit/>
          </a:bodyPr>
          <a:lstStyle/>
          <a:p>
            <a:r>
              <a:rPr lang="en-US" sz="1200" dirty="0"/>
              <a:t>[ITI-90] Find … Services</a:t>
            </a:r>
          </a:p>
        </p:txBody>
      </p:sp>
      <p:sp>
        <p:nvSpPr>
          <p:cNvPr id="88" name="TextBox 87">
            <a:extLst>
              <a:ext uri="{FF2B5EF4-FFF2-40B4-BE49-F238E27FC236}">
                <a16:creationId xmlns:a16="http://schemas.microsoft.com/office/drawing/2014/main" id="{6BDA5988-2563-4B47-BD57-AC6C50E2481B}"/>
              </a:ext>
            </a:extLst>
          </p:cNvPr>
          <p:cNvSpPr txBox="1"/>
          <p:nvPr/>
        </p:nvSpPr>
        <p:spPr>
          <a:xfrm>
            <a:off x="3240626" y="6219085"/>
            <a:ext cx="1167131" cy="461665"/>
          </a:xfrm>
          <a:prstGeom prst="rect">
            <a:avLst/>
          </a:prstGeom>
          <a:noFill/>
        </p:spPr>
        <p:txBody>
          <a:bodyPr wrap="square" rtlCol="0">
            <a:spAutoFit/>
          </a:bodyPr>
          <a:lstStyle/>
          <a:p>
            <a:r>
              <a:rPr lang="en-US" sz="1200" dirty="0"/>
              <a:t>[ITI-20] Record Audit Event</a:t>
            </a:r>
          </a:p>
        </p:txBody>
      </p:sp>
      <p:sp>
        <p:nvSpPr>
          <p:cNvPr id="101" name="TextBox 100">
            <a:extLst>
              <a:ext uri="{FF2B5EF4-FFF2-40B4-BE49-F238E27FC236}">
                <a16:creationId xmlns:a16="http://schemas.microsoft.com/office/drawing/2014/main" id="{BFE7114A-125F-8346-AE00-434B4E9A0D1F}"/>
              </a:ext>
            </a:extLst>
          </p:cNvPr>
          <p:cNvSpPr txBox="1"/>
          <p:nvPr/>
        </p:nvSpPr>
        <p:spPr>
          <a:xfrm>
            <a:off x="7347854" y="5892463"/>
            <a:ext cx="2066523" cy="276999"/>
          </a:xfrm>
          <a:prstGeom prst="rect">
            <a:avLst/>
          </a:prstGeom>
          <a:noFill/>
        </p:spPr>
        <p:txBody>
          <a:bodyPr wrap="square" rtlCol="0">
            <a:spAutoFit/>
          </a:bodyPr>
          <a:lstStyle/>
          <a:p>
            <a:r>
              <a:rPr lang="en-US" sz="1200" dirty="0"/>
              <a:t>[ITI-1] </a:t>
            </a:r>
          </a:p>
        </p:txBody>
      </p:sp>
      <p:cxnSp>
        <p:nvCxnSpPr>
          <p:cNvPr id="109" name="Straight Arrow Connector 108">
            <a:extLst>
              <a:ext uri="{FF2B5EF4-FFF2-40B4-BE49-F238E27FC236}">
                <a16:creationId xmlns:a16="http://schemas.microsoft.com/office/drawing/2014/main" id="{108A9E90-74A1-E94B-8649-7ACDEED82B3A}"/>
              </a:ext>
            </a:extLst>
          </p:cNvPr>
          <p:cNvCxnSpPr>
            <a:cxnSpLocks/>
          </p:cNvCxnSpPr>
          <p:nvPr/>
        </p:nvCxnSpPr>
        <p:spPr>
          <a:xfrm>
            <a:off x="2948733" y="4286711"/>
            <a:ext cx="2085609" cy="977011"/>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D434F3BE-F9E4-E647-AA72-8A5FCBD57423}"/>
              </a:ext>
            </a:extLst>
          </p:cNvPr>
          <p:cNvSpPr txBox="1"/>
          <p:nvPr/>
        </p:nvSpPr>
        <p:spPr>
          <a:xfrm>
            <a:off x="3123221" y="4428229"/>
            <a:ext cx="2351608" cy="276999"/>
          </a:xfrm>
          <a:prstGeom prst="rect">
            <a:avLst/>
          </a:prstGeom>
          <a:noFill/>
        </p:spPr>
        <p:txBody>
          <a:bodyPr wrap="square" rtlCol="0">
            <a:spAutoFit/>
          </a:bodyPr>
          <a:lstStyle/>
          <a:p>
            <a:r>
              <a:rPr lang="en-US" sz="1200" dirty="0"/>
              <a:t>[ITI-xx] SVCM </a:t>
            </a:r>
            <a:r>
              <a:rPr lang="en-US" sz="1200" dirty="0" err="1"/>
              <a:t>Qry</a:t>
            </a:r>
            <a:endParaRPr lang="en-US" sz="1200" dirty="0"/>
          </a:p>
        </p:txBody>
      </p:sp>
      <p:cxnSp>
        <p:nvCxnSpPr>
          <p:cNvPr id="128" name="Straight Arrow Connector 127">
            <a:extLst>
              <a:ext uri="{FF2B5EF4-FFF2-40B4-BE49-F238E27FC236}">
                <a16:creationId xmlns:a16="http://schemas.microsoft.com/office/drawing/2014/main" id="{B9F69C1C-9C3C-BF45-90CE-79533713B380}"/>
              </a:ext>
            </a:extLst>
          </p:cNvPr>
          <p:cNvCxnSpPr>
            <a:cxnSpLocks/>
          </p:cNvCxnSpPr>
          <p:nvPr/>
        </p:nvCxnSpPr>
        <p:spPr>
          <a:xfrm>
            <a:off x="2894688" y="5152040"/>
            <a:ext cx="393129" cy="362896"/>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248B6CEC-51A8-E34C-8C07-B9E40A56D947}"/>
              </a:ext>
            </a:extLst>
          </p:cNvPr>
          <p:cNvCxnSpPr>
            <a:cxnSpLocks/>
          </p:cNvCxnSpPr>
          <p:nvPr/>
        </p:nvCxnSpPr>
        <p:spPr>
          <a:xfrm flipH="1">
            <a:off x="8620280" y="5368923"/>
            <a:ext cx="293394" cy="297588"/>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F3C2D349-356B-F24E-8EFE-BBE4F7B46638}"/>
              </a:ext>
            </a:extLst>
          </p:cNvPr>
          <p:cNvSpPr txBox="1"/>
          <p:nvPr/>
        </p:nvSpPr>
        <p:spPr>
          <a:xfrm>
            <a:off x="7984172" y="5475341"/>
            <a:ext cx="1154624" cy="646331"/>
          </a:xfrm>
          <a:prstGeom prst="rect">
            <a:avLst/>
          </a:prstGeom>
          <a:noFill/>
        </p:spPr>
        <p:txBody>
          <a:bodyPr wrap="square" rtlCol="0">
            <a:spAutoFit/>
          </a:bodyPr>
          <a:lstStyle/>
          <a:p>
            <a:r>
              <a:rPr lang="en-US" sz="1200" dirty="0"/>
              <a:t>… ITI-19] </a:t>
            </a:r>
            <a:br>
              <a:rPr lang="en-US" sz="1200" dirty="0"/>
            </a:br>
            <a:r>
              <a:rPr lang="en-US" sz="1200" dirty="0"/>
              <a:t>Authenticate </a:t>
            </a:r>
          </a:p>
          <a:p>
            <a:r>
              <a:rPr lang="en-US" sz="1200" dirty="0"/>
              <a:t>Node</a:t>
            </a:r>
          </a:p>
        </p:txBody>
      </p:sp>
      <p:sp>
        <p:nvSpPr>
          <p:cNvPr id="2" name="Title 1">
            <a:extLst>
              <a:ext uri="{FF2B5EF4-FFF2-40B4-BE49-F238E27FC236}">
                <a16:creationId xmlns:a16="http://schemas.microsoft.com/office/drawing/2014/main" id="{8DDF110B-D78B-4205-9D0C-005ED3F8D246}"/>
              </a:ext>
            </a:extLst>
          </p:cNvPr>
          <p:cNvSpPr>
            <a:spLocks noGrp="1"/>
          </p:cNvSpPr>
          <p:nvPr>
            <p:ph type="title"/>
          </p:nvPr>
        </p:nvSpPr>
        <p:spPr/>
        <p:txBody>
          <a:bodyPr/>
          <a:lstStyle/>
          <a:p>
            <a:r>
              <a:rPr lang="en-US" dirty="0"/>
              <a:t>MHDS Client detailed transactions</a:t>
            </a:r>
          </a:p>
        </p:txBody>
      </p:sp>
    </p:spTree>
    <p:extLst>
      <p:ext uri="{BB962C8B-B14F-4D97-AF65-F5344CB8AC3E}">
        <p14:creationId xmlns:p14="http://schemas.microsoft.com/office/powerpoint/2010/main" val="1090947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1E8029E-1D16-43C9-B689-16B81A5AA58C}"/>
              </a:ext>
            </a:extLst>
          </p:cNvPr>
          <p:cNvSpPr/>
          <p:nvPr/>
        </p:nvSpPr>
        <p:spPr>
          <a:xfrm>
            <a:off x="8969096" y="762325"/>
            <a:ext cx="2861414" cy="586508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XCA Infrastructure</a:t>
            </a:r>
          </a:p>
        </p:txBody>
      </p:sp>
      <p:sp>
        <p:nvSpPr>
          <p:cNvPr id="145" name="Rounded Rectangle 144">
            <a:extLst>
              <a:ext uri="{FF2B5EF4-FFF2-40B4-BE49-F238E27FC236}">
                <a16:creationId xmlns:a16="http://schemas.microsoft.com/office/drawing/2014/main" id="{3F0D704F-D4E4-C948-8E53-0C3E74484157}"/>
              </a:ext>
            </a:extLst>
          </p:cNvPr>
          <p:cNvSpPr/>
          <p:nvPr/>
        </p:nvSpPr>
        <p:spPr>
          <a:xfrm>
            <a:off x="132251" y="1544381"/>
            <a:ext cx="2786131" cy="4215245"/>
          </a:xfrm>
          <a:prstGeom prst="roundRect">
            <a:avLst/>
          </a:prstGeom>
          <a:solidFill>
            <a:schemeClr val="accent6">
              <a:lumMod val="20000"/>
              <a:lumOff val="80000"/>
            </a:schemeClr>
          </a:solidFill>
          <a:ln>
            <a:solidFill>
              <a:schemeClr val="tx1">
                <a:alpha val="8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ounded Rectangle 111">
            <a:extLst>
              <a:ext uri="{FF2B5EF4-FFF2-40B4-BE49-F238E27FC236}">
                <a16:creationId xmlns:a16="http://schemas.microsoft.com/office/drawing/2014/main" id="{5B0FB12E-1FE8-404D-963C-53D2730624FE}"/>
              </a:ext>
            </a:extLst>
          </p:cNvPr>
          <p:cNvSpPr/>
          <p:nvPr/>
        </p:nvSpPr>
        <p:spPr>
          <a:xfrm>
            <a:off x="4471142" y="445998"/>
            <a:ext cx="3263698" cy="5967466"/>
          </a:xfrm>
          <a:prstGeom prst="roundRect">
            <a:avLst/>
          </a:prstGeom>
          <a:solidFill>
            <a:schemeClr val="accent4">
              <a:lumMod val="20000"/>
              <a:lumOff val="80000"/>
            </a:schemeClr>
          </a:solidFill>
          <a:ln>
            <a:solidFill>
              <a:schemeClr val="tx1">
                <a:alpha val="8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6A618DC-5EE9-0A45-B38E-52C96A710429}"/>
              </a:ext>
            </a:extLst>
          </p:cNvPr>
          <p:cNvSpPr txBox="1"/>
          <p:nvPr/>
        </p:nvSpPr>
        <p:spPr>
          <a:xfrm>
            <a:off x="4676042" y="1391046"/>
            <a:ext cx="2292648" cy="307777"/>
          </a:xfrm>
          <a:prstGeom prst="rect">
            <a:avLst/>
          </a:prstGeom>
          <a:noFill/>
          <a:ln w="12700">
            <a:solidFill>
              <a:schemeClr val="tx1"/>
            </a:solidFill>
          </a:ln>
        </p:spPr>
        <p:txBody>
          <a:bodyPr wrap="square" rtlCol="0">
            <a:spAutoFit/>
          </a:bodyPr>
          <a:lstStyle/>
          <a:p>
            <a:r>
              <a:rPr lang="en-US" sz="1400" dirty="0"/>
              <a:t>MHD Document Responder</a:t>
            </a:r>
          </a:p>
        </p:txBody>
      </p:sp>
      <p:sp>
        <p:nvSpPr>
          <p:cNvPr id="17" name="TextBox 16">
            <a:extLst>
              <a:ext uri="{FF2B5EF4-FFF2-40B4-BE49-F238E27FC236}">
                <a16:creationId xmlns:a16="http://schemas.microsoft.com/office/drawing/2014/main" id="{48B05430-ACEE-514B-A8C7-62B728C543A8}"/>
              </a:ext>
            </a:extLst>
          </p:cNvPr>
          <p:cNvSpPr txBox="1"/>
          <p:nvPr/>
        </p:nvSpPr>
        <p:spPr>
          <a:xfrm>
            <a:off x="4806510" y="5999463"/>
            <a:ext cx="2066523" cy="307777"/>
          </a:xfrm>
          <a:prstGeom prst="rect">
            <a:avLst/>
          </a:prstGeom>
          <a:noFill/>
          <a:ln w="12700">
            <a:solidFill>
              <a:schemeClr val="tx1"/>
            </a:solidFill>
            <a:prstDash val="dash"/>
          </a:ln>
        </p:spPr>
        <p:txBody>
          <a:bodyPr wrap="square" rtlCol="0">
            <a:spAutoFit/>
          </a:bodyPr>
          <a:lstStyle/>
          <a:p>
            <a:r>
              <a:rPr lang="en-US" sz="1400" dirty="0"/>
              <a:t>ATNA Audit Record Repos</a:t>
            </a:r>
          </a:p>
        </p:txBody>
      </p:sp>
      <p:sp>
        <p:nvSpPr>
          <p:cNvPr id="18" name="TextBox 17">
            <a:extLst>
              <a:ext uri="{FF2B5EF4-FFF2-40B4-BE49-F238E27FC236}">
                <a16:creationId xmlns:a16="http://schemas.microsoft.com/office/drawing/2014/main" id="{AD47F4C6-8F4B-A040-A348-C04565191AFE}"/>
              </a:ext>
            </a:extLst>
          </p:cNvPr>
          <p:cNvSpPr txBox="1"/>
          <p:nvPr/>
        </p:nvSpPr>
        <p:spPr>
          <a:xfrm>
            <a:off x="4818055" y="5606291"/>
            <a:ext cx="2066523" cy="307777"/>
          </a:xfrm>
          <a:prstGeom prst="rect">
            <a:avLst/>
          </a:prstGeom>
          <a:noFill/>
          <a:ln w="12700">
            <a:solidFill>
              <a:schemeClr val="tx1"/>
            </a:solidFill>
            <a:prstDash val="dash"/>
          </a:ln>
        </p:spPr>
        <p:txBody>
          <a:bodyPr wrap="square" rtlCol="0">
            <a:spAutoFit/>
          </a:bodyPr>
          <a:lstStyle/>
          <a:p>
            <a:r>
              <a:rPr lang="en-US" sz="1400" dirty="0"/>
              <a:t>CT Time Server</a:t>
            </a:r>
          </a:p>
        </p:txBody>
      </p:sp>
      <p:sp>
        <p:nvSpPr>
          <p:cNvPr id="19" name="TextBox 18">
            <a:extLst>
              <a:ext uri="{FF2B5EF4-FFF2-40B4-BE49-F238E27FC236}">
                <a16:creationId xmlns:a16="http://schemas.microsoft.com/office/drawing/2014/main" id="{1DE22B6C-CD3A-0247-873E-0536D4B75FB1}"/>
              </a:ext>
            </a:extLst>
          </p:cNvPr>
          <p:cNvSpPr txBox="1"/>
          <p:nvPr/>
        </p:nvSpPr>
        <p:spPr>
          <a:xfrm>
            <a:off x="4823033" y="4675257"/>
            <a:ext cx="2056568" cy="523220"/>
          </a:xfrm>
          <a:prstGeom prst="rect">
            <a:avLst/>
          </a:prstGeom>
          <a:noFill/>
          <a:ln w="12700">
            <a:solidFill>
              <a:schemeClr val="tx1"/>
            </a:solidFill>
            <a:prstDash val="dash"/>
          </a:ln>
        </p:spPr>
        <p:txBody>
          <a:bodyPr wrap="square" rtlCol="0">
            <a:spAutoFit/>
          </a:bodyPr>
          <a:lstStyle/>
          <a:p>
            <a:r>
              <a:rPr lang="en-US" sz="1400" dirty="0" err="1"/>
              <a:t>mCSD</a:t>
            </a:r>
            <a:r>
              <a:rPr lang="en-US" sz="1400" dirty="0"/>
              <a:t> Care Services Selective Supplier</a:t>
            </a:r>
          </a:p>
        </p:txBody>
      </p:sp>
      <p:sp>
        <p:nvSpPr>
          <p:cNvPr id="20" name="TextBox 19">
            <a:extLst>
              <a:ext uri="{FF2B5EF4-FFF2-40B4-BE49-F238E27FC236}">
                <a16:creationId xmlns:a16="http://schemas.microsoft.com/office/drawing/2014/main" id="{BD161D68-B7EE-B444-B57A-53F5959CA062}"/>
              </a:ext>
            </a:extLst>
          </p:cNvPr>
          <p:cNvSpPr txBox="1"/>
          <p:nvPr/>
        </p:nvSpPr>
        <p:spPr>
          <a:xfrm>
            <a:off x="4682907" y="2729808"/>
            <a:ext cx="1650268" cy="307777"/>
          </a:xfrm>
          <a:prstGeom prst="rect">
            <a:avLst/>
          </a:prstGeom>
          <a:noFill/>
          <a:ln w="12700">
            <a:solidFill>
              <a:schemeClr val="tx1"/>
            </a:solidFill>
            <a:prstDash val="solid"/>
          </a:ln>
        </p:spPr>
        <p:txBody>
          <a:bodyPr wrap="square" rtlCol="0">
            <a:spAutoFit/>
          </a:bodyPr>
          <a:lstStyle/>
          <a:p>
            <a:r>
              <a:rPr lang="en-US" sz="1400" dirty="0"/>
              <a:t>IUA Resource Server</a:t>
            </a:r>
          </a:p>
        </p:txBody>
      </p:sp>
      <p:sp>
        <p:nvSpPr>
          <p:cNvPr id="22" name="TextBox 21">
            <a:extLst>
              <a:ext uri="{FF2B5EF4-FFF2-40B4-BE49-F238E27FC236}">
                <a16:creationId xmlns:a16="http://schemas.microsoft.com/office/drawing/2014/main" id="{978DB848-B44A-0A44-BB1E-02BDC76D9115}"/>
              </a:ext>
            </a:extLst>
          </p:cNvPr>
          <p:cNvSpPr txBox="1"/>
          <p:nvPr/>
        </p:nvSpPr>
        <p:spPr>
          <a:xfrm>
            <a:off x="4682907" y="3202424"/>
            <a:ext cx="2104623" cy="307777"/>
          </a:xfrm>
          <a:prstGeom prst="rect">
            <a:avLst/>
          </a:prstGeom>
          <a:noFill/>
          <a:ln w="12700">
            <a:solidFill>
              <a:schemeClr val="tx1"/>
            </a:solidFill>
            <a:prstDash val="dash"/>
          </a:ln>
        </p:spPr>
        <p:txBody>
          <a:bodyPr wrap="square" rtlCol="0">
            <a:spAutoFit/>
          </a:bodyPr>
          <a:lstStyle/>
          <a:p>
            <a:r>
              <a:rPr lang="en-US" sz="1400" dirty="0"/>
              <a:t>PDQm or PIXm service</a:t>
            </a:r>
          </a:p>
        </p:txBody>
      </p:sp>
      <p:sp>
        <p:nvSpPr>
          <p:cNvPr id="33" name="TextBox 32">
            <a:extLst>
              <a:ext uri="{FF2B5EF4-FFF2-40B4-BE49-F238E27FC236}">
                <a16:creationId xmlns:a16="http://schemas.microsoft.com/office/drawing/2014/main" id="{12CCC8F6-0BE9-E74C-BC26-C3E8705BFEAF}"/>
              </a:ext>
            </a:extLst>
          </p:cNvPr>
          <p:cNvSpPr txBox="1"/>
          <p:nvPr/>
        </p:nvSpPr>
        <p:spPr>
          <a:xfrm>
            <a:off x="4682907" y="3955193"/>
            <a:ext cx="2066523" cy="307777"/>
          </a:xfrm>
          <a:prstGeom prst="rect">
            <a:avLst/>
          </a:prstGeom>
          <a:noFill/>
          <a:ln w="12700">
            <a:solidFill>
              <a:schemeClr val="tx1"/>
            </a:solidFill>
            <a:prstDash val="dash"/>
          </a:ln>
        </p:spPr>
        <p:txBody>
          <a:bodyPr wrap="square" rtlCol="0">
            <a:spAutoFit/>
          </a:bodyPr>
          <a:lstStyle/>
          <a:p>
            <a:r>
              <a:rPr lang="en-US" sz="1400" dirty="0"/>
              <a:t>SVCM Terminology Repos</a:t>
            </a:r>
          </a:p>
        </p:txBody>
      </p:sp>
      <p:cxnSp>
        <p:nvCxnSpPr>
          <p:cNvPr id="43" name="Straight Arrow Connector 42">
            <a:extLst>
              <a:ext uri="{FF2B5EF4-FFF2-40B4-BE49-F238E27FC236}">
                <a16:creationId xmlns:a16="http://schemas.microsoft.com/office/drawing/2014/main" id="{70A63688-9EF0-984D-BC04-7E1FF7F31248}"/>
              </a:ext>
            </a:extLst>
          </p:cNvPr>
          <p:cNvCxnSpPr>
            <a:cxnSpLocks/>
            <a:stCxn id="79" idx="3"/>
            <a:endCxn id="7" idx="1"/>
          </p:cNvCxnSpPr>
          <p:nvPr/>
        </p:nvCxnSpPr>
        <p:spPr>
          <a:xfrm flipV="1">
            <a:off x="2677901" y="1544935"/>
            <a:ext cx="1998141" cy="1025776"/>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BF6FEBE-A7FF-4944-89FE-6B0612FF48AC}"/>
              </a:ext>
            </a:extLst>
          </p:cNvPr>
          <p:cNvSpPr txBox="1"/>
          <p:nvPr/>
        </p:nvSpPr>
        <p:spPr>
          <a:xfrm rot="20550257">
            <a:off x="2779758" y="2549110"/>
            <a:ext cx="2659410" cy="276999"/>
          </a:xfrm>
          <a:prstGeom prst="rect">
            <a:avLst/>
          </a:prstGeom>
          <a:noFill/>
        </p:spPr>
        <p:txBody>
          <a:bodyPr wrap="square" rtlCol="0">
            <a:spAutoFit/>
          </a:bodyPr>
          <a:lstStyle/>
          <a:p>
            <a:r>
              <a:rPr lang="en-US" sz="1200" dirty="0"/>
              <a:t>[ITI-71] Get </a:t>
            </a:r>
            <a:r>
              <a:rPr lang="en-US" sz="1200" dirty="0" err="1"/>
              <a:t>AuthZ</a:t>
            </a:r>
            <a:endParaRPr lang="en-US" sz="1200" dirty="0"/>
          </a:p>
        </p:txBody>
      </p:sp>
      <p:sp>
        <p:nvSpPr>
          <p:cNvPr id="59" name="TextBox 58">
            <a:extLst>
              <a:ext uri="{FF2B5EF4-FFF2-40B4-BE49-F238E27FC236}">
                <a16:creationId xmlns:a16="http://schemas.microsoft.com/office/drawing/2014/main" id="{E4338DDC-9FA1-D34F-9BBB-E2AB509BED02}"/>
              </a:ext>
            </a:extLst>
          </p:cNvPr>
          <p:cNvSpPr txBox="1"/>
          <p:nvPr/>
        </p:nvSpPr>
        <p:spPr>
          <a:xfrm>
            <a:off x="2874488" y="3378158"/>
            <a:ext cx="1533552" cy="461665"/>
          </a:xfrm>
          <a:prstGeom prst="rect">
            <a:avLst/>
          </a:prstGeom>
          <a:noFill/>
        </p:spPr>
        <p:txBody>
          <a:bodyPr wrap="square" rtlCol="0">
            <a:spAutoFit/>
          </a:bodyPr>
          <a:lstStyle/>
          <a:p>
            <a:r>
              <a:rPr lang="en-US" sz="1200" dirty="0"/>
              <a:t>[ITI-78] or [ITI-83]  </a:t>
            </a:r>
            <a:r>
              <a:rPr lang="en-US" sz="1200" dirty="0" err="1"/>
              <a:t>PDQm</a:t>
            </a:r>
            <a:r>
              <a:rPr lang="en-US" sz="1200" dirty="0"/>
              <a:t> or </a:t>
            </a:r>
            <a:r>
              <a:rPr lang="en-US" sz="1200" dirty="0" err="1"/>
              <a:t>PIXm</a:t>
            </a:r>
            <a:r>
              <a:rPr lang="en-US" sz="1200" dirty="0"/>
              <a:t> Query</a:t>
            </a:r>
          </a:p>
        </p:txBody>
      </p:sp>
      <p:cxnSp>
        <p:nvCxnSpPr>
          <p:cNvPr id="102" name="Straight Arrow Connector 101">
            <a:extLst>
              <a:ext uri="{FF2B5EF4-FFF2-40B4-BE49-F238E27FC236}">
                <a16:creationId xmlns:a16="http://schemas.microsoft.com/office/drawing/2014/main" id="{E8735C90-85FE-9B46-9F13-26E8A6998FE7}"/>
              </a:ext>
            </a:extLst>
          </p:cNvPr>
          <p:cNvCxnSpPr>
            <a:cxnSpLocks/>
            <a:stCxn id="80" idx="3"/>
            <a:endCxn id="20" idx="1"/>
          </p:cNvCxnSpPr>
          <p:nvPr/>
        </p:nvCxnSpPr>
        <p:spPr>
          <a:xfrm flipV="1">
            <a:off x="2664207" y="2883697"/>
            <a:ext cx="2018700" cy="159154"/>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17887360-7281-E249-9B1A-C1D97D7DD0B7}"/>
              </a:ext>
            </a:extLst>
          </p:cNvPr>
          <p:cNvSpPr txBox="1"/>
          <p:nvPr/>
        </p:nvSpPr>
        <p:spPr>
          <a:xfrm>
            <a:off x="3320415" y="4871305"/>
            <a:ext cx="1181048" cy="461665"/>
          </a:xfrm>
          <a:prstGeom prst="rect">
            <a:avLst/>
          </a:prstGeom>
          <a:noFill/>
        </p:spPr>
        <p:txBody>
          <a:bodyPr wrap="square" rtlCol="0">
            <a:spAutoFit/>
          </a:bodyPr>
          <a:lstStyle/>
          <a:p>
            <a:r>
              <a:rPr lang="en-US" sz="1200" dirty="0"/>
              <a:t>[ITI-1] </a:t>
            </a:r>
          </a:p>
          <a:p>
            <a:r>
              <a:rPr lang="en-US" sz="1200" dirty="0"/>
              <a:t>Maintain Time</a:t>
            </a:r>
          </a:p>
        </p:txBody>
      </p:sp>
      <p:sp>
        <p:nvSpPr>
          <p:cNvPr id="124" name="TextBox 123">
            <a:extLst>
              <a:ext uri="{FF2B5EF4-FFF2-40B4-BE49-F238E27FC236}">
                <a16:creationId xmlns:a16="http://schemas.microsoft.com/office/drawing/2014/main" id="{5B0171A6-A066-C14A-90BD-DD5F6843DCBB}"/>
              </a:ext>
            </a:extLst>
          </p:cNvPr>
          <p:cNvSpPr txBox="1"/>
          <p:nvPr/>
        </p:nvSpPr>
        <p:spPr>
          <a:xfrm>
            <a:off x="4682907" y="2113504"/>
            <a:ext cx="2292648" cy="307777"/>
          </a:xfrm>
          <a:prstGeom prst="rect">
            <a:avLst/>
          </a:prstGeom>
          <a:noFill/>
          <a:ln w="12700">
            <a:solidFill>
              <a:schemeClr val="tx1"/>
            </a:solidFill>
            <a:prstDash val="solid"/>
          </a:ln>
        </p:spPr>
        <p:txBody>
          <a:bodyPr wrap="square" rtlCol="0">
            <a:spAutoFit/>
          </a:bodyPr>
          <a:lstStyle/>
          <a:p>
            <a:r>
              <a:rPr lang="en-US" sz="1400" dirty="0"/>
              <a:t>IUA Authorization Server</a:t>
            </a:r>
          </a:p>
        </p:txBody>
      </p:sp>
      <p:sp>
        <p:nvSpPr>
          <p:cNvPr id="132" name="TextBox 131">
            <a:extLst>
              <a:ext uri="{FF2B5EF4-FFF2-40B4-BE49-F238E27FC236}">
                <a16:creationId xmlns:a16="http://schemas.microsoft.com/office/drawing/2014/main" id="{8A7F91DB-30E7-6248-BB5A-0116674421BE}"/>
              </a:ext>
            </a:extLst>
          </p:cNvPr>
          <p:cNvSpPr txBox="1"/>
          <p:nvPr/>
        </p:nvSpPr>
        <p:spPr>
          <a:xfrm rot="21316657">
            <a:off x="3023949" y="2929493"/>
            <a:ext cx="1604778" cy="276999"/>
          </a:xfrm>
          <a:prstGeom prst="rect">
            <a:avLst/>
          </a:prstGeom>
          <a:noFill/>
        </p:spPr>
        <p:txBody>
          <a:bodyPr wrap="square" rtlCol="0">
            <a:spAutoFit/>
          </a:bodyPr>
          <a:lstStyle/>
          <a:p>
            <a:r>
              <a:rPr lang="en-US" sz="1200" dirty="0"/>
              <a:t>[ITI-72] </a:t>
            </a:r>
            <a:r>
              <a:rPr lang="en-US" sz="1200" dirty="0" err="1"/>
              <a:t>Incorp</a:t>
            </a:r>
            <a:r>
              <a:rPr lang="en-US" sz="1200" dirty="0"/>
              <a:t> </a:t>
            </a:r>
            <a:r>
              <a:rPr lang="en-US" sz="1200" dirty="0" err="1"/>
              <a:t>AuthZ</a:t>
            </a:r>
            <a:endParaRPr lang="en-US" sz="1200" dirty="0"/>
          </a:p>
        </p:txBody>
      </p:sp>
      <p:cxnSp>
        <p:nvCxnSpPr>
          <p:cNvPr id="133" name="Straight Arrow Connector 132">
            <a:extLst>
              <a:ext uri="{FF2B5EF4-FFF2-40B4-BE49-F238E27FC236}">
                <a16:creationId xmlns:a16="http://schemas.microsoft.com/office/drawing/2014/main" id="{81EA1C07-025A-CC47-94FF-44CECDEEDE59}"/>
              </a:ext>
            </a:extLst>
          </p:cNvPr>
          <p:cNvCxnSpPr>
            <a:cxnSpLocks/>
            <a:stCxn id="83" idx="3"/>
            <a:endCxn id="22" idx="1"/>
          </p:cNvCxnSpPr>
          <p:nvPr/>
        </p:nvCxnSpPr>
        <p:spPr>
          <a:xfrm flipV="1">
            <a:off x="2677596" y="3356313"/>
            <a:ext cx="2005311" cy="14328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DEA2B3D0-94EA-AE40-83A6-9337A341C8C4}"/>
              </a:ext>
            </a:extLst>
          </p:cNvPr>
          <p:cNvCxnSpPr>
            <a:cxnSpLocks/>
            <a:stCxn id="84" idx="2"/>
          </p:cNvCxnSpPr>
          <p:nvPr/>
        </p:nvCxnSpPr>
        <p:spPr>
          <a:xfrm>
            <a:off x="1634446" y="5333982"/>
            <a:ext cx="3198973" cy="863951"/>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3897B4BA-4601-5A4F-BDB1-E63E02505FEF}"/>
              </a:ext>
            </a:extLst>
          </p:cNvPr>
          <p:cNvCxnSpPr>
            <a:cxnSpLocks/>
            <a:stCxn id="80" idx="3"/>
            <a:endCxn id="124" idx="1"/>
          </p:cNvCxnSpPr>
          <p:nvPr/>
        </p:nvCxnSpPr>
        <p:spPr>
          <a:xfrm flipV="1">
            <a:off x="2664207" y="2267393"/>
            <a:ext cx="2018700" cy="775458"/>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4C02FDA4-F4FF-B84F-826E-15351D71362C}"/>
              </a:ext>
            </a:extLst>
          </p:cNvPr>
          <p:cNvSpPr txBox="1"/>
          <p:nvPr/>
        </p:nvSpPr>
        <p:spPr>
          <a:xfrm>
            <a:off x="80034" y="1560995"/>
            <a:ext cx="2891969" cy="646331"/>
          </a:xfrm>
          <a:prstGeom prst="rect">
            <a:avLst/>
          </a:prstGeom>
          <a:noFill/>
        </p:spPr>
        <p:txBody>
          <a:bodyPr wrap="square" rtlCol="0">
            <a:spAutoFit/>
          </a:bodyPr>
          <a:lstStyle/>
          <a:p>
            <a:pPr algn="ctr"/>
            <a:r>
              <a:rPr lang="en-US" b="1" dirty="0"/>
              <a:t>MHD System that </a:t>
            </a:r>
          </a:p>
          <a:p>
            <a:pPr algn="ctr"/>
            <a:r>
              <a:rPr lang="en-US" b="1" dirty="0"/>
              <a:t>Consumes documents</a:t>
            </a:r>
          </a:p>
        </p:txBody>
      </p:sp>
      <p:cxnSp>
        <p:nvCxnSpPr>
          <p:cNvPr id="64" name="Straight Arrow Connector 63">
            <a:extLst>
              <a:ext uri="{FF2B5EF4-FFF2-40B4-BE49-F238E27FC236}">
                <a16:creationId xmlns:a16="http://schemas.microsoft.com/office/drawing/2014/main" id="{BD669417-9DB4-9841-9E8F-699243A65CCB}"/>
              </a:ext>
            </a:extLst>
          </p:cNvPr>
          <p:cNvCxnSpPr>
            <a:cxnSpLocks/>
            <a:stCxn id="81" idx="3"/>
          </p:cNvCxnSpPr>
          <p:nvPr/>
        </p:nvCxnSpPr>
        <p:spPr>
          <a:xfrm>
            <a:off x="2661062" y="4716730"/>
            <a:ext cx="2114163" cy="1108438"/>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194DF256-830B-3B4B-A562-83E020B45D19}"/>
              </a:ext>
            </a:extLst>
          </p:cNvPr>
          <p:cNvSpPr txBox="1"/>
          <p:nvPr/>
        </p:nvSpPr>
        <p:spPr>
          <a:xfrm>
            <a:off x="2791483" y="5443677"/>
            <a:ext cx="1463189" cy="276999"/>
          </a:xfrm>
          <a:prstGeom prst="rect">
            <a:avLst/>
          </a:prstGeom>
          <a:noFill/>
        </p:spPr>
        <p:txBody>
          <a:bodyPr wrap="square" rtlCol="0">
            <a:spAutoFit/>
          </a:bodyPr>
          <a:lstStyle/>
          <a:p>
            <a:r>
              <a:rPr lang="en-US" sz="1200" dirty="0"/>
              <a:t>[ITI-19] Auth Node</a:t>
            </a:r>
          </a:p>
        </p:txBody>
      </p:sp>
      <p:cxnSp>
        <p:nvCxnSpPr>
          <p:cNvPr id="78" name="Straight Arrow Connector 77">
            <a:extLst>
              <a:ext uri="{FF2B5EF4-FFF2-40B4-BE49-F238E27FC236}">
                <a16:creationId xmlns:a16="http://schemas.microsoft.com/office/drawing/2014/main" id="{D161AE7F-1AA0-414D-8E45-131BC628F5DA}"/>
              </a:ext>
            </a:extLst>
          </p:cNvPr>
          <p:cNvCxnSpPr>
            <a:cxnSpLocks/>
            <a:stCxn id="86" idx="3"/>
            <a:endCxn id="19" idx="1"/>
          </p:cNvCxnSpPr>
          <p:nvPr/>
        </p:nvCxnSpPr>
        <p:spPr>
          <a:xfrm>
            <a:off x="2692080" y="4315447"/>
            <a:ext cx="2130953" cy="62142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72C390AA-7859-494F-82CA-2B2795ABA56D}"/>
              </a:ext>
            </a:extLst>
          </p:cNvPr>
          <p:cNvSpPr txBox="1"/>
          <p:nvPr/>
        </p:nvSpPr>
        <p:spPr>
          <a:xfrm rot="19766012">
            <a:off x="2755161" y="1996707"/>
            <a:ext cx="2066523" cy="276999"/>
          </a:xfrm>
          <a:prstGeom prst="rect">
            <a:avLst/>
          </a:prstGeom>
          <a:noFill/>
        </p:spPr>
        <p:txBody>
          <a:bodyPr wrap="square" rtlCol="0">
            <a:spAutoFit/>
          </a:bodyPr>
          <a:lstStyle/>
          <a:p>
            <a:r>
              <a:rPr lang="en-US" sz="1200" dirty="0"/>
              <a:t>[ITI-66] or [ITI-67] or [ITI-68]</a:t>
            </a:r>
          </a:p>
        </p:txBody>
      </p:sp>
      <p:sp>
        <p:nvSpPr>
          <p:cNvPr id="79" name="TextBox 78">
            <a:extLst>
              <a:ext uri="{FF2B5EF4-FFF2-40B4-BE49-F238E27FC236}">
                <a16:creationId xmlns:a16="http://schemas.microsoft.com/office/drawing/2014/main" id="{3BC37444-765E-AA44-9C6C-E039F62A5086}"/>
              </a:ext>
            </a:extLst>
          </p:cNvPr>
          <p:cNvSpPr txBox="1"/>
          <p:nvPr/>
        </p:nvSpPr>
        <p:spPr>
          <a:xfrm>
            <a:off x="622647" y="2432211"/>
            <a:ext cx="2055254" cy="276999"/>
          </a:xfrm>
          <a:prstGeom prst="rect">
            <a:avLst/>
          </a:prstGeom>
          <a:noFill/>
          <a:ln w="12700">
            <a:solidFill>
              <a:schemeClr val="tx1"/>
            </a:solidFill>
            <a:prstDash val="dash"/>
          </a:ln>
        </p:spPr>
        <p:txBody>
          <a:bodyPr wrap="square" rtlCol="0">
            <a:spAutoFit/>
          </a:bodyPr>
          <a:lstStyle/>
          <a:p>
            <a:r>
              <a:rPr lang="en-US" sz="1200" dirty="0"/>
              <a:t>MHD Document Consumer</a:t>
            </a:r>
          </a:p>
        </p:txBody>
      </p:sp>
      <p:sp>
        <p:nvSpPr>
          <p:cNvPr id="80" name="TextBox 79">
            <a:extLst>
              <a:ext uri="{FF2B5EF4-FFF2-40B4-BE49-F238E27FC236}">
                <a16:creationId xmlns:a16="http://schemas.microsoft.com/office/drawing/2014/main" id="{55B52B70-D9AA-8340-BD35-2EF27214B16F}"/>
              </a:ext>
            </a:extLst>
          </p:cNvPr>
          <p:cNvSpPr txBox="1"/>
          <p:nvPr/>
        </p:nvSpPr>
        <p:spPr>
          <a:xfrm>
            <a:off x="622647" y="2904351"/>
            <a:ext cx="2041560" cy="276999"/>
          </a:xfrm>
          <a:prstGeom prst="rect">
            <a:avLst/>
          </a:prstGeom>
          <a:noFill/>
          <a:ln w="12700">
            <a:solidFill>
              <a:schemeClr val="tx1"/>
            </a:solidFill>
            <a:prstDash val="dash"/>
          </a:ln>
        </p:spPr>
        <p:txBody>
          <a:bodyPr wrap="square" rtlCol="0">
            <a:spAutoFit/>
          </a:bodyPr>
          <a:lstStyle/>
          <a:p>
            <a:r>
              <a:rPr lang="en-US" sz="1200" dirty="0"/>
              <a:t>IUA Authorization Client</a:t>
            </a:r>
          </a:p>
        </p:txBody>
      </p:sp>
      <p:sp>
        <p:nvSpPr>
          <p:cNvPr id="81" name="TextBox 80">
            <a:extLst>
              <a:ext uri="{FF2B5EF4-FFF2-40B4-BE49-F238E27FC236}">
                <a16:creationId xmlns:a16="http://schemas.microsoft.com/office/drawing/2014/main" id="{5DFDE9A3-7375-B54C-AA05-BE8E98DED98C}"/>
              </a:ext>
            </a:extLst>
          </p:cNvPr>
          <p:cNvSpPr txBox="1"/>
          <p:nvPr/>
        </p:nvSpPr>
        <p:spPr>
          <a:xfrm>
            <a:off x="610122" y="4578230"/>
            <a:ext cx="2050940" cy="276999"/>
          </a:xfrm>
          <a:prstGeom prst="rect">
            <a:avLst/>
          </a:prstGeom>
          <a:noFill/>
          <a:ln w="12700">
            <a:solidFill>
              <a:schemeClr val="tx1"/>
            </a:solidFill>
            <a:prstDash val="dash"/>
          </a:ln>
        </p:spPr>
        <p:txBody>
          <a:bodyPr wrap="square" rtlCol="0">
            <a:spAutoFit/>
          </a:bodyPr>
          <a:lstStyle/>
          <a:p>
            <a:r>
              <a:rPr lang="en-US" sz="1200" dirty="0"/>
              <a:t>CT Time Client</a:t>
            </a:r>
          </a:p>
        </p:txBody>
      </p:sp>
      <p:sp>
        <p:nvSpPr>
          <p:cNvPr id="83" name="TextBox 82">
            <a:extLst>
              <a:ext uri="{FF2B5EF4-FFF2-40B4-BE49-F238E27FC236}">
                <a16:creationId xmlns:a16="http://schemas.microsoft.com/office/drawing/2014/main" id="{67C5598C-C5C6-984A-8AF0-2F4C12659D2B}"/>
              </a:ext>
            </a:extLst>
          </p:cNvPr>
          <p:cNvSpPr txBox="1"/>
          <p:nvPr/>
        </p:nvSpPr>
        <p:spPr>
          <a:xfrm>
            <a:off x="622009" y="3361093"/>
            <a:ext cx="2055587" cy="276999"/>
          </a:xfrm>
          <a:prstGeom prst="rect">
            <a:avLst/>
          </a:prstGeom>
          <a:noFill/>
          <a:ln w="12700">
            <a:solidFill>
              <a:schemeClr val="tx1"/>
            </a:solidFill>
            <a:prstDash val="dash"/>
          </a:ln>
        </p:spPr>
        <p:txBody>
          <a:bodyPr wrap="square" rtlCol="0">
            <a:spAutoFit/>
          </a:bodyPr>
          <a:lstStyle/>
          <a:p>
            <a:r>
              <a:rPr lang="en-US" sz="1200" dirty="0" err="1"/>
              <a:t>PDQm</a:t>
            </a:r>
            <a:r>
              <a:rPr lang="en-US" sz="1200" dirty="0"/>
              <a:t> or </a:t>
            </a:r>
            <a:r>
              <a:rPr lang="en-US" sz="1200" dirty="0" err="1"/>
              <a:t>PIXm</a:t>
            </a:r>
            <a:r>
              <a:rPr lang="en-US" sz="1200" dirty="0"/>
              <a:t> Consumer</a:t>
            </a:r>
          </a:p>
        </p:txBody>
      </p:sp>
      <p:sp>
        <p:nvSpPr>
          <p:cNvPr id="84" name="TextBox 83">
            <a:extLst>
              <a:ext uri="{FF2B5EF4-FFF2-40B4-BE49-F238E27FC236}">
                <a16:creationId xmlns:a16="http://schemas.microsoft.com/office/drawing/2014/main" id="{1A9AA6F8-1FFC-834F-BB91-188F2578C66F}"/>
              </a:ext>
            </a:extLst>
          </p:cNvPr>
          <p:cNvSpPr txBox="1"/>
          <p:nvPr/>
        </p:nvSpPr>
        <p:spPr>
          <a:xfrm>
            <a:off x="610122" y="5056983"/>
            <a:ext cx="2048647" cy="276999"/>
          </a:xfrm>
          <a:prstGeom prst="rect">
            <a:avLst/>
          </a:prstGeom>
          <a:noFill/>
          <a:ln w="12700">
            <a:solidFill>
              <a:schemeClr val="tx1"/>
            </a:solidFill>
            <a:prstDash val="dash"/>
          </a:ln>
        </p:spPr>
        <p:txBody>
          <a:bodyPr wrap="square" rtlCol="0">
            <a:spAutoFit/>
          </a:bodyPr>
          <a:lstStyle/>
          <a:p>
            <a:r>
              <a:rPr lang="en-US" sz="1200" dirty="0"/>
              <a:t>ATNA Secure Node/App</a:t>
            </a:r>
          </a:p>
        </p:txBody>
      </p:sp>
      <p:sp>
        <p:nvSpPr>
          <p:cNvPr id="85" name="TextBox 84">
            <a:extLst>
              <a:ext uri="{FF2B5EF4-FFF2-40B4-BE49-F238E27FC236}">
                <a16:creationId xmlns:a16="http://schemas.microsoft.com/office/drawing/2014/main" id="{49D45112-A255-5C49-A5FF-DFFA5A25EBD9}"/>
              </a:ext>
            </a:extLst>
          </p:cNvPr>
          <p:cNvSpPr txBox="1"/>
          <p:nvPr/>
        </p:nvSpPr>
        <p:spPr>
          <a:xfrm>
            <a:off x="622647" y="3771776"/>
            <a:ext cx="2069433" cy="276999"/>
          </a:xfrm>
          <a:prstGeom prst="rect">
            <a:avLst/>
          </a:prstGeom>
          <a:noFill/>
          <a:ln w="12700">
            <a:solidFill>
              <a:schemeClr val="tx1"/>
            </a:solidFill>
            <a:prstDash val="dash"/>
          </a:ln>
        </p:spPr>
        <p:txBody>
          <a:bodyPr wrap="square" rtlCol="0">
            <a:spAutoFit/>
          </a:bodyPr>
          <a:lstStyle/>
          <a:p>
            <a:r>
              <a:rPr lang="en-US" sz="1200" dirty="0"/>
              <a:t>SVCM Terminology Cons.</a:t>
            </a:r>
          </a:p>
        </p:txBody>
      </p:sp>
      <p:sp>
        <p:nvSpPr>
          <p:cNvPr id="86" name="TextBox 85">
            <a:extLst>
              <a:ext uri="{FF2B5EF4-FFF2-40B4-BE49-F238E27FC236}">
                <a16:creationId xmlns:a16="http://schemas.microsoft.com/office/drawing/2014/main" id="{41A7DB7D-8114-1744-92A1-4CC49D693983}"/>
              </a:ext>
            </a:extLst>
          </p:cNvPr>
          <p:cNvSpPr txBox="1"/>
          <p:nvPr/>
        </p:nvSpPr>
        <p:spPr>
          <a:xfrm>
            <a:off x="622647" y="4176947"/>
            <a:ext cx="2069433" cy="276999"/>
          </a:xfrm>
          <a:prstGeom prst="rect">
            <a:avLst/>
          </a:prstGeom>
          <a:noFill/>
          <a:ln w="12700">
            <a:solidFill>
              <a:schemeClr val="tx1"/>
            </a:solidFill>
            <a:prstDash val="dash"/>
          </a:ln>
        </p:spPr>
        <p:txBody>
          <a:bodyPr wrap="square" rtlCol="0">
            <a:spAutoFit/>
          </a:bodyPr>
          <a:lstStyle/>
          <a:p>
            <a:r>
              <a:rPr lang="en-US" sz="1200" dirty="0" err="1"/>
              <a:t>mCSD</a:t>
            </a:r>
            <a:r>
              <a:rPr lang="en-US" sz="1200" dirty="0"/>
              <a:t> Care Serv Select Cons</a:t>
            </a:r>
          </a:p>
        </p:txBody>
      </p:sp>
      <p:sp>
        <p:nvSpPr>
          <p:cNvPr id="87" name="TextBox 86">
            <a:extLst>
              <a:ext uri="{FF2B5EF4-FFF2-40B4-BE49-F238E27FC236}">
                <a16:creationId xmlns:a16="http://schemas.microsoft.com/office/drawing/2014/main" id="{F18BFF8B-EEB3-1E47-86F2-C4EBB346A320}"/>
              </a:ext>
            </a:extLst>
          </p:cNvPr>
          <p:cNvSpPr txBox="1"/>
          <p:nvPr/>
        </p:nvSpPr>
        <p:spPr>
          <a:xfrm>
            <a:off x="2943555" y="4304737"/>
            <a:ext cx="1011446" cy="461665"/>
          </a:xfrm>
          <a:prstGeom prst="rect">
            <a:avLst/>
          </a:prstGeom>
          <a:noFill/>
        </p:spPr>
        <p:txBody>
          <a:bodyPr wrap="square" rtlCol="0">
            <a:spAutoFit/>
          </a:bodyPr>
          <a:lstStyle/>
          <a:p>
            <a:r>
              <a:rPr lang="en-US" sz="1200" dirty="0"/>
              <a:t>[ITI-90] Find … Services</a:t>
            </a:r>
          </a:p>
        </p:txBody>
      </p:sp>
      <p:sp>
        <p:nvSpPr>
          <p:cNvPr id="88" name="TextBox 87">
            <a:extLst>
              <a:ext uri="{FF2B5EF4-FFF2-40B4-BE49-F238E27FC236}">
                <a16:creationId xmlns:a16="http://schemas.microsoft.com/office/drawing/2014/main" id="{6BDA5988-2563-4B47-BD57-AC6C50E2481B}"/>
              </a:ext>
            </a:extLst>
          </p:cNvPr>
          <p:cNvSpPr txBox="1"/>
          <p:nvPr/>
        </p:nvSpPr>
        <p:spPr>
          <a:xfrm>
            <a:off x="3009406" y="5819704"/>
            <a:ext cx="1167131" cy="461665"/>
          </a:xfrm>
          <a:prstGeom prst="rect">
            <a:avLst/>
          </a:prstGeom>
          <a:noFill/>
        </p:spPr>
        <p:txBody>
          <a:bodyPr wrap="square" rtlCol="0">
            <a:spAutoFit/>
          </a:bodyPr>
          <a:lstStyle/>
          <a:p>
            <a:r>
              <a:rPr lang="en-US" sz="1200" dirty="0"/>
              <a:t>[ITI-20] Record Audit Event</a:t>
            </a:r>
          </a:p>
        </p:txBody>
      </p:sp>
      <p:cxnSp>
        <p:nvCxnSpPr>
          <p:cNvPr id="109" name="Straight Arrow Connector 108">
            <a:extLst>
              <a:ext uri="{FF2B5EF4-FFF2-40B4-BE49-F238E27FC236}">
                <a16:creationId xmlns:a16="http://schemas.microsoft.com/office/drawing/2014/main" id="{108A9E90-74A1-E94B-8649-7ACDEED82B3A}"/>
              </a:ext>
            </a:extLst>
          </p:cNvPr>
          <p:cNvCxnSpPr>
            <a:cxnSpLocks/>
            <a:stCxn id="85" idx="3"/>
            <a:endCxn id="33" idx="1"/>
          </p:cNvCxnSpPr>
          <p:nvPr/>
        </p:nvCxnSpPr>
        <p:spPr>
          <a:xfrm>
            <a:off x="2692080" y="3910276"/>
            <a:ext cx="1990827" cy="198806"/>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D434F3BE-F9E4-E647-AA72-8A5FCBD57423}"/>
              </a:ext>
            </a:extLst>
          </p:cNvPr>
          <p:cNvSpPr txBox="1"/>
          <p:nvPr/>
        </p:nvSpPr>
        <p:spPr>
          <a:xfrm>
            <a:off x="3335653" y="3892625"/>
            <a:ext cx="2351608" cy="276999"/>
          </a:xfrm>
          <a:prstGeom prst="rect">
            <a:avLst/>
          </a:prstGeom>
          <a:noFill/>
        </p:spPr>
        <p:txBody>
          <a:bodyPr wrap="square" rtlCol="0">
            <a:spAutoFit/>
          </a:bodyPr>
          <a:lstStyle/>
          <a:p>
            <a:r>
              <a:rPr lang="en-US" sz="1200" dirty="0"/>
              <a:t>[ITI-xx] SVCM </a:t>
            </a:r>
            <a:r>
              <a:rPr lang="en-US" sz="1200" dirty="0" err="1"/>
              <a:t>Qry</a:t>
            </a:r>
            <a:endParaRPr lang="en-US" sz="1200" dirty="0"/>
          </a:p>
        </p:txBody>
      </p:sp>
      <p:cxnSp>
        <p:nvCxnSpPr>
          <p:cNvPr id="128" name="Straight Arrow Connector 127">
            <a:extLst>
              <a:ext uri="{FF2B5EF4-FFF2-40B4-BE49-F238E27FC236}">
                <a16:creationId xmlns:a16="http://schemas.microsoft.com/office/drawing/2014/main" id="{B9F69C1C-9C3C-BF45-90CE-79533713B380}"/>
              </a:ext>
            </a:extLst>
          </p:cNvPr>
          <p:cNvCxnSpPr>
            <a:cxnSpLocks/>
          </p:cNvCxnSpPr>
          <p:nvPr/>
        </p:nvCxnSpPr>
        <p:spPr>
          <a:xfrm>
            <a:off x="2923790" y="5421017"/>
            <a:ext cx="1547351" cy="47050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7299124-F26F-4BC8-87D6-04FEAEA4A634}"/>
              </a:ext>
            </a:extLst>
          </p:cNvPr>
          <p:cNvSpPr txBox="1"/>
          <p:nvPr/>
        </p:nvSpPr>
        <p:spPr>
          <a:xfrm>
            <a:off x="9243267" y="1609774"/>
            <a:ext cx="2292648" cy="523220"/>
          </a:xfrm>
          <a:prstGeom prst="rect">
            <a:avLst/>
          </a:prstGeom>
          <a:noFill/>
          <a:ln w="12700">
            <a:solidFill>
              <a:schemeClr val="tx1"/>
            </a:solidFill>
          </a:ln>
        </p:spPr>
        <p:txBody>
          <a:bodyPr wrap="square" rtlCol="0">
            <a:spAutoFit/>
          </a:bodyPr>
          <a:lstStyle/>
          <a:p>
            <a:r>
              <a:rPr lang="en-US" sz="1400" dirty="0"/>
              <a:t>XCA Initiating Gateway</a:t>
            </a:r>
          </a:p>
          <a:p>
            <a:endParaRPr lang="en-US" sz="1400" dirty="0"/>
          </a:p>
        </p:txBody>
      </p:sp>
      <p:sp>
        <p:nvSpPr>
          <p:cNvPr id="67" name="TextBox 66">
            <a:extLst>
              <a:ext uri="{FF2B5EF4-FFF2-40B4-BE49-F238E27FC236}">
                <a16:creationId xmlns:a16="http://schemas.microsoft.com/office/drawing/2014/main" id="{301EED50-96F1-4295-9C76-46A243A9CCAB}"/>
              </a:ext>
            </a:extLst>
          </p:cNvPr>
          <p:cNvSpPr txBox="1"/>
          <p:nvPr/>
        </p:nvSpPr>
        <p:spPr>
          <a:xfrm>
            <a:off x="9373735" y="6155131"/>
            <a:ext cx="2066523" cy="307777"/>
          </a:xfrm>
          <a:prstGeom prst="rect">
            <a:avLst/>
          </a:prstGeom>
          <a:noFill/>
          <a:ln w="12700">
            <a:solidFill>
              <a:schemeClr val="tx1"/>
            </a:solidFill>
            <a:prstDash val="dash"/>
          </a:ln>
        </p:spPr>
        <p:txBody>
          <a:bodyPr wrap="square" rtlCol="0">
            <a:spAutoFit/>
          </a:bodyPr>
          <a:lstStyle/>
          <a:p>
            <a:r>
              <a:rPr lang="en-US" sz="1400" dirty="0"/>
              <a:t>ATNA Audit Record Repos</a:t>
            </a:r>
          </a:p>
        </p:txBody>
      </p:sp>
      <p:sp>
        <p:nvSpPr>
          <p:cNvPr id="68" name="TextBox 67">
            <a:extLst>
              <a:ext uri="{FF2B5EF4-FFF2-40B4-BE49-F238E27FC236}">
                <a16:creationId xmlns:a16="http://schemas.microsoft.com/office/drawing/2014/main" id="{4053430F-29F8-4F38-9E26-975AEE4FD478}"/>
              </a:ext>
            </a:extLst>
          </p:cNvPr>
          <p:cNvSpPr txBox="1"/>
          <p:nvPr/>
        </p:nvSpPr>
        <p:spPr>
          <a:xfrm>
            <a:off x="9373735" y="5640224"/>
            <a:ext cx="2066523" cy="307777"/>
          </a:xfrm>
          <a:prstGeom prst="rect">
            <a:avLst/>
          </a:prstGeom>
          <a:noFill/>
          <a:ln w="12700">
            <a:solidFill>
              <a:schemeClr val="tx1"/>
            </a:solidFill>
            <a:prstDash val="dash"/>
          </a:ln>
        </p:spPr>
        <p:txBody>
          <a:bodyPr wrap="square" rtlCol="0">
            <a:spAutoFit/>
          </a:bodyPr>
          <a:lstStyle/>
          <a:p>
            <a:r>
              <a:rPr lang="en-US" sz="1400" dirty="0"/>
              <a:t>CT Time Server</a:t>
            </a:r>
          </a:p>
        </p:txBody>
      </p:sp>
      <p:sp>
        <p:nvSpPr>
          <p:cNvPr id="69" name="TextBox 68">
            <a:extLst>
              <a:ext uri="{FF2B5EF4-FFF2-40B4-BE49-F238E27FC236}">
                <a16:creationId xmlns:a16="http://schemas.microsoft.com/office/drawing/2014/main" id="{82F89BC6-1F41-48E1-AE3D-22EFDC692E73}"/>
              </a:ext>
            </a:extLst>
          </p:cNvPr>
          <p:cNvSpPr txBox="1"/>
          <p:nvPr/>
        </p:nvSpPr>
        <p:spPr>
          <a:xfrm>
            <a:off x="9359637" y="5198853"/>
            <a:ext cx="2056568" cy="307777"/>
          </a:xfrm>
          <a:prstGeom prst="rect">
            <a:avLst/>
          </a:prstGeom>
          <a:noFill/>
          <a:ln w="12700">
            <a:solidFill>
              <a:schemeClr val="tx1"/>
            </a:solidFill>
            <a:prstDash val="dash"/>
          </a:ln>
        </p:spPr>
        <p:txBody>
          <a:bodyPr wrap="square" rtlCol="0">
            <a:spAutoFit/>
          </a:bodyPr>
          <a:lstStyle/>
          <a:p>
            <a:r>
              <a:rPr lang="en-US" sz="1400" dirty="0"/>
              <a:t>CSD or HPD Provider Dir</a:t>
            </a:r>
          </a:p>
        </p:txBody>
      </p:sp>
      <p:sp>
        <p:nvSpPr>
          <p:cNvPr id="72" name="TextBox 71">
            <a:extLst>
              <a:ext uri="{FF2B5EF4-FFF2-40B4-BE49-F238E27FC236}">
                <a16:creationId xmlns:a16="http://schemas.microsoft.com/office/drawing/2014/main" id="{8C427BE4-05F4-4882-AC76-0B2FF3745A7A}"/>
              </a:ext>
            </a:extLst>
          </p:cNvPr>
          <p:cNvSpPr txBox="1"/>
          <p:nvPr/>
        </p:nvSpPr>
        <p:spPr>
          <a:xfrm>
            <a:off x="9324624" y="4309257"/>
            <a:ext cx="2066523" cy="307777"/>
          </a:xfrm>
          <a:prstGeom prst="rect">
            <a:avLst/>
          </a:prstGeom>
          <a:noFill/>
          <a:ln w="12700">
            <a:solidFill>
              <a:schemeClr val="tx1"/>
            </a:solidFill>
            <a:prstDash val="dash"/>
          </a:ln>
        </p:spPr>
        <p:txBody>
          <a:bodyPr wrap="square" rtlCol="0">
            <a:spAutoFit/>
          </a:bodyPr>
          <a:lstStyle/>
          <a:p>
            <a:r>
              <a:rPr lang="en-US" sz="1400" dirty="0"/>
              <a:t>SVS Terminology Repos</a:t>
            </a:r>
          </a:p>
        </p:txBody>
      </p:sp>
      <p:sp>
        <p:nvSpPr>
          <p:cNvPr id="73" name="TextBox 72">
            <a:extLst>
              <a:ext uri="{FF2B5EF4-FFF2-40B4-BE49-F238E27FC236}">
                <a16:creationId xmlns:a16="http://schemas.microsoft.com/office/drawing/2014/main" id="{583208B5-0173-4EFD-92B6-FB84EE5FBB0A}"/>
              </a:ext>
            </a:extLst>
          </p:cNvPr>
          <p:cNvSpPr txBox="1"/>
          <p:nvPr/>
        </p:nvSpPr>
        <p:spPr>
          <a:xfrm>
            <a:off x="9250132" y="3507993"/>
            <a:ext cx="2328825" cy="307777"/>
          </a:xfrm>
          <a:prstGeom prst="rect">
            <a:avLst/>
          </a:prstGeom>
          <a:noFill/>
          <a:ln w="12700">
            <a:solidFill>
              <a:schemeClr val="tx1"/>
            </a:solidFill>
            <a:prstDash val="dash"/>
          </a:ln>
        </p:spPr>
        <p:txBody>
          <a:bodyPr wrap="square" rtlCol="0">
            <a:spAutoFit/>
          </a:bodyPr>
          <a:lstStyle/>
          <a:p>
            <a:r>
              <a:rPr lang="en-US" sz="1400" dirty="0"/>
              <a:t>XCPD Initiating Gateway</a:t>
            </a:r>
          </a:p>
        </p:txBody>
      </p:sp>
      <p:sp>
        <p:nvSpPr>
          <p:cNvPr id="76" name="TextBox 75">
            <a:extLst>
              <a:ext uri="{FF2B5EF4-FFF2-40B4-BE49-F238E27FC236}">
                <a16:creationId xmlns:a16="http://schemas.microsoft.com/office/drawing/2014/main" id="{DE71AC19-B5EC-412E-BC16-13F019956FBC}"/>
              </a:ext>
            </a:extLst>
          </p:cNvPr>
          <p:cNvSpPr txBox="1"/>
          <p:nvPr/>
        </p:nvSpPr>
        <p:spPr>
          <a:xfrm>
            <a:off x="9250132" y="2226719"/>
            <a:ext cx="2292648" cy="307777"/>
          </a:xfrm>
          <a:prstGeom prst="rect">
            <a:avLst/>
          </a:prstGeom>
          <a:noFill/>
          <a:ln w="12700">
            <a:solidFill>
              <a:schemeClr val="tx1"/>
            </a:solidFill>
            <a:prstDash val="solid"/>
          </a:ln>
        </p:spPr>
        <p:txBody>
          <a:bodyPr wrap="square" rtlCol="0">
            <a:spAutoFit/>
          </a:bodyPr>
          <a:lstStyle/>
          <a:p>
            <a:r>
              <a:rPr lang="en-US" sz="1400" dirty="0"/>
              <a:t>XUA Service Provider</a:t>
            </a:r>
          </a:p>
        </p:txBody>
      </p:sp>
      <p:cxnSp>
        <p:nvCxnSpPr>
          <p:cNvPr id="77" name="Straight Arrow Connector 76">
            <a:extLst>
              <a:ext uri="{FF2B5EF4-FFF2-40B4-BE49-F238E27FC236}">
                <a16:creationId xmlns:a16="http://schemas.microsoft.com/office/drawing/2014/main" id="{719C0A79-2A0B-4B46-9963-58B42919E8EA}"/>
              </a:ext>
            </a:extLst>
          </p:cNvPr>
          <p:cNvCxnSpPr>
            <a:cxnSpLocks/>
            <a:stCxn id="17" idx="3"/>
            <a:endCxn id="67" idx="1"/>
          </p:cNvCxnSpPr>
          <p:nvPr/>
        </p:nvCxnSpPr>
        <p:spPr>
          <a:xfrm>
            <a:off x="6873033" y="6153352"/>
            <a:ext cx="2500702" cy="155668"/>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6827E81-020A-4118-AA12-F3E7BF9C1019}"/>
              </a:ext>
            </a:extLst>
          </p:cNvPr>
          <p:cNvCxnSpPr>
            <a:cxnSpLocks/>
            <a:stCxn id="18" idx="3"/>
            <a:endCxn id="68" idx="1"/>
          </p:cNvCxnSpPr>
          <p:nvPr/>
        </p:nvCxnSpPr>
        <p:spPr>
          <a:xfrm>
            <a:off x="6884578" y="5760180"/>
            <a:ext cx="2489157" cy="33933"/>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48716870-2430-4C66-8BAA-A019FE368218}"/>
              </a:ext>
            </a:extLst>
          </p:cNvPr>
          <p:cNvSpPr txBox="1"/>
          <p:nvPr/>
        </p:nvSpPr>
        <p:spPr>
          <a:xfrm>
            <a:off x="7684128" y="6218387"/>
            <a:ext cx="1167131" cy="276999"/>
          </a:xfrm>
          <a:prstGeom prst="rect">
            <a:avLst/>
          </a:prstGeom>
          <a:noFill/>
        </p:spPr>
        <p:txBody>
          <a:bodyPr wrap="square" rtlCol="0">
            <a:spAutoFit/>
          </a:bodyPr>
          <a:lstStyle/>
          <a:p>
            <a:r>
              <a:rPr lang="en-US" sz="1200" dirty="0"/>
              <a:t>[ITI-20] </a:t>
            </a:r>
          </a:p>
        </p:txBody>
      </p:sp>
      <p:sp>
        <p:nvSpPr>
          <p:cNvPr id="90" name="TextBox 89">
            <a:extLst>
              <a:ext uri="{FF2B5EF4-FFF2-40B4-BE49-F238E27FC236}">
                <a16:creationId xmlns:a16="http://schemas.microsoft.com/office/drawing/2014/main" id="{2440305A-DA2A-4ADF-BB42-2D6A258D2630}"/>
              </a:ext>
            </a:extLst>
          </p:cNvPr>
          <p:cNvSpPr txBox="1"/>
          <p:nvPr/>
        </p:nvSpPr>
        <p:spPr>
          <a:xfrm>
            <a:off x="7813922" y="5521801"/>
            <a:ext cx="1068468" cy="276999"/>
          </a:xfrm>
          <a:prstGeom prst="rect">
            <a:avLst/>
          </a:prstGeom>
          <a:noFill/>
        </p:spPr>
        <p:txBody>
          <a:bodyPr wrap="square" rtlCol="0">
            <a:spAutoFit/>
          </a:bodyPr>
          <a:lstStyle/>
          <a:p>
            <a:r>
              <a:rPr lang="en-US" sz="1200" dirty="0"/>
              <a:t>[ITI-1] </a:t>
            </a:r>
          </a:p>
        </p:txBody>
      </p:sp>
      <p:sp>
        <p:nvSpPr>
          <p:cNvPr id="92" name="TextBox 91">
            <a:extLst>
              <a:ext uri="{FF2B5EF4-FFF2-40B4-BE49-F238E27FC236}">
                <a16:creationId xmlns:a16="http://schemas.microsoft.com/office/drawing/2014/main" id="{EB71D6A2-68A3-4F61-A1C8-910C1942A135}"/>
              </a:ext>
            </a:extLst>
          </p:cNvPr>
          <p:cNvSpPr txBox="1"/>
          <p:nvPr/>
        </p:nvSpPr>
        <p:spPr>
          <a:xfrm>
            <a:off x="5357219" y="1708485"/>
            <a:ext cx="2292648" cy="307777"/>
          </a:xfrm>
          <a:prstGeom prst="rect">
            <a:avLst/>
          </a:prstGeom>
          <a:noFill/>
          <a:ln w="12700">
            <a:solidFill>
              <a:schemeClr val="tx1"/>
            </a:solidFill>
          </a:ln>
        </p:spPr>
        <p:txBody>
          <a:bodyPr wrap="square" rtlCol="0">
            <a:spAutoFit/>
          </a:bodyPr>
          <a:lstStyle/>
          <a:p>
            <a:r>
              <a:rPr lang="en-US" sz="1400" dirty="0"/>
              <a:t>XDS Document Consumer</a:t>
            </a:r>
          </a:p>
        </p:txBody>
      </p:sp>
      <p:cxnSp>
        <p:nvCxnSpPr>
          <p:cNvPr id="93" name="Straight Arrow Connector 92">
            <a:extLst>
              <a:ext uri="{FF2B5EF4-FFF2-40B4-BE49-F238E27FC236}">
                <a16:creationId xmlns:a16="http://schemas.microsoft.com/office/drawing/2014/main" id="{EE3BDBBA-CAA4-477F-A0F0-18685485677A}"/>
              </a:ext>
            </a:extLst>
          </p:cNvPr>
          <p:cNvCxnSpPr>
            <a:cxnSpLocks/>
            <a:stCxn id="92" idx="3"/>
            <a:endCxn id="65" idx="1"/>
          </p:cNvCxnSpPr>
          <p:nvPr/>
        </p:nvCxnSpPr>
        <p:spPr>
          <a:xfrm>
            <a:off x="7649867" y="1862374"/>
            <a:ext cx="1593400" cy="901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ECD71C63-50E6-48ED-98A0-2B11D6D4E581}"/>
              </a:ext>
            </a:extLst>
          </p:cNvPr>
          <p:cNvSpPr txBox="1"/>
          <p:nvPr/>
        </p:nvSpPr>
        <p:spPr>
          <a:xfrm>
            <a:off x="7651979" y="1632157"/>
            <a:ext cx="2066523" cy="276999"/>
          </a:xfrm>
          <a:prstGeom prst="rect">
            <a:avLst/>
          </a:prstGeom>
          <a:noFill/>
        </p:spPr>
        <p:txBody>
          <a:bodyPr wrap="square" rtlCol="0">
            <a:spAutoFit/>
          </a:bodyPr>
          <a:lstStyle/>
          <a:p>
            <a:r>
              <a:rPr lang="en-US" sz="1200" dirty="0"/>
              <a:t>[ITI-18] or [ITI-43]</a:t>
            </a:r>
          </a:p>
        </p:txBody>
      </p:sp>
      <p:cxnSp>
        <p:nvCxnSpPr>
          <p:cNvPr id="95" name="Straight Arrow Connector 94">
            <a:extLst>
              <a:ext uri="{FF2B5EF4-FFF2-40B4-BE49-F238E27FC236}">
                <a16:creationId xmlns:a16="http://schemas.microsoft.com/office/drawing/2014/main" id="{D9F62CED-163F-4051-8BAF-4C682454E319}"/>
              </a:ext>
            </a:extLst>
          </p:cNvPr>
          <p:cNvCxnSpPr>
            <a:cxnSpLocks/>
            <a:stCxn id="99" idx="3"/>
            <a:endCxn id="76" idx="1"/>
          </p:cNvCxnSpPr>
          <p:nvPr/>
        </p:nvCxnSpPr>
        <p:spPr>
          <a:xfrm flipV="1">
            <a:off x="7663457" y="2380608"/>
            <a:ext cx="1586675" cy="195928"/>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1BB94C84-AAD1-4E66-98D7-53F208ACC519}"/>
              </a:ext>
            </a:extLst>
          </p:cNvPr>
          <p:cNvSpPr txBox="1"/>
          <p:nvPr/>
        </p:nvSpPr>
        <p:spPr>
          <a:xfrm>
            <a:off x="5370809" y="2422647"/>
            <a:ext cx="2292648" cy="307777"/>
          </a:xfrm>
          <a:prstGeom prst="rect">
            <a:avLst/>
          </a:prstGeom>
          <a:noFill/>
          <a:ln w="12700">
            <a:solidFill>
              <a:schemeClr val="tx1"/>
            </a:solidFill>
            <a:prstDash val="solid"/>
          </a:ln>
        </p:spPr>
        <p:txBody>
          <a:bodyPr wrap="square" rtlCol="0">
            <a:spAutoFit/>
          </a:bodyPr>
          <a:lstStyle/>
          <a:p>
            <a:r>
              <a:rPr lang="en-US" sz="1400" dirty="0"/>
              <a:t>XUA Service User</a:t>
            </a:r>
          </a:p>
        </p:txBody>
      </p:sp>
      <p:sp>
        <p:nvSpPr>
          <p:cNvPr id="100" name="TextBox 99">
            <a:extLst>
              <a:ext uri="{FF2B5EF4-FFF2-40B4-BE49-F238E27FC236}">
                <a16:creationId xmlns:a16="http://schemas.microsoft.com/office/drawing/2014/main" id="{D5C75E8A-BBB6-4811-B0DF-836DE928A0C6}"/>
              </a:ext>
            </a:extLst>
          </p:cNvPr>
          <p:cNvSpPr txBox="1"/>
          <p:nvPr/>
        </p:nvSpPr>
        <p:spPr>
          <a:xfrm rot="21261900">
            <a:off x="7691302" y="2175970"/>
            <a:ext cx="2659410" cy="276999"/>
          </a:xfrm>
          <a:prstGeom prst="rect">
            <a:avLst/>
          </a:prstGeom>
          <a:noFill/>
        </p:spPr>
        <p:txBody>
          <a:bodyPr wrap="square" rtlCol="0">
            <a:spAutoFit/>
          </a:bodyPr>
          <a:lstStyle/>
          <a:p>
            <a:r>
              <a:rPr lang="en-US" sz="1200" dirty="0"/>
              <a:t>[ITI-40] Provide X </a:t>
            </a:r>
          </a:p>
        </p:txBody>
      </p:sp>
      <p:sp>
        <p:nvSpPr>
          <p:cNvPr id="105" name="TextBox 104">
            <a:extLst>
              <a:ext uri="{FF2B5EF4-FFF2-40B4-BE49-F238E27FC236}">
                <a16:creationId xmlns:a16="http://schemas.microsoft.com/office/drawing/2014/main" id="{7C83FAD4-B793-49B6-A5FE-335A26A06D91}"/>
              </a:ext>
            </a:extLst>
          </p:cNvPr>
          <p:cNvSpPr txBox="1"/>
          <p:nvPr/>
        </p:nvSpPr>
        <p:spPr>
          <a:xfrm>
            <a:off x="5351420" y="3512890"/>
            <a:ext cx="2104623" cy="307777"/>
          </a:xfrm>
          <a:prstGeom prst="rect">
            <a:avLst/>
          </a:prstGeom>
          <a:noFill/>
          <a:ln w="12700">
            <a:solidFill>
              <a:schemeClr val="tx1"/>
            </a:solidFill>
            <a:prstDash val="dash"/>
          </a:ln>
        </p:spPr>
        <p:txBody>
          <a:bodyPr wrap="square" rtlCol="0">
            <a:spAutoFit/>
          </a:bodyPr>
          <a:lstStyle/>
          <a:p>
            <a:r>
              <a:rPr lang="en-US" sz="1400" dirty="0"/>
              <a:t>PDQ or PIX client</a:t>
            </a:r>
          </a:p>
        </p:txBody>
      </p:sp>
      <p:cxnSp>
        <p:nvCxnSpPr>
          <p:cNvPr id="106" name="Straight Arrow Connector 105">
            <a:extLst>
              <a:ext uri="{FF2B5EF4-FFF2-40B4-BE49-F238E27FC236}">
                <a16:creationId xmlns:a16="http://schemas.microsoft.com/office/drawing/2014/main" id="{B86F6354-C159-41C7-9EF9-7A681FA25EED}"/>
              </a:ext>
            </a:extLst>
          </p:cNvPr>
          <p:cNvCxnSpPr>
            <a:cxnSpLocks/>
            <a:stCxn id="105" idx="3"/>
            <a:endCxn id="73" idx="1"/>
          </p:cNvCxnSpPr>
          <p:nvPr/>
        </p:nvCxnSpPr>
        <p:spPr>
          <a:xfrm flipV="1">
            <a:off x="7456043" y="3661882"/>
            <a:ext cx="1794089" cy="4897"/>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7CDE983B-605F-410A-AE2F-2DF2695869D3}"/>
              </a:ext>
            </a:extLst>
          </p:cNvPr>
          <p:cNvSpPr txBox="1"/>
          <p:nvPr/>
        </p:nvSpPr>
        <p:spPr>
          <a:xfrm>
            <a:off x="7747908" y="3676080"/>
            <a:ext cx="2066523" cy="276999"/>
          </a:xfrm>
          <a:prstGeom prst="rect">
            <a:avLst/>
          </a:prstGeom>
          <a:noFill/>
        </p:spPr>
        <p:txBody>
          <a:bodyPr wrap="square" rtlCol="0">
            <a:spAutoFit/>
          </a:bodyPr>
          <a:lstStyle/>
          <a:p>
            <a:r>
              <a:rPr lang="en-US" sz="1200" dirty="0"/>
              <a:t>[ITI-21] or [ITI-9]</a:t>
            </a:r>
          </a:p>
        </p:txBody>
      </p:sp>
      <p:sp>
        <p:nvSpPr>
          <p:cNvPr id="110" name="TextBox 109">
            <a:extLst>
              <a:ext uri="{FF2B5EF4-FFF2-40B4-BE49-F238E27FC236}">
                <a16:creationId xmlns:a16="http://schemas.microsoft.com/office/drawing/2014/main" id="{B26FF876-4C1A-4629-8807-D5D95744AECE}"/>
              </a:ext>
            </a:extLst>
          </p:cNvPr>
          <p:cNvSpPr txBox="1"/>
          <p:nvPr/>
        </p:nvSpPr>
        <p:spPr>
          <a:xfrm>
            <a:off x="5361977" y="4264787"/>
            <a:ext cx="2066523" cy="307777"/>
          </a:xfrm>
          <a:prstGeom prst="rect">
            <a:avLst/>
          </a:prstGeom>
          <a:noFill/>
          <a:ln w="12700">
            <a:solidFill>
              <a:schemeClr val="tx1"/>
            </a:solidFill>
            <a:prstDash val="dash"/>
          </a:ln>
        </p:spPr>
        <p:txBody>
          <a:bodyPr wrap="square" rtlCol="0">
            <a:spAutoFit/>
          </a:bodyPr>
          <a:lstStyle/>
          <a:p>
            <a:r>
              <a:rPr lang="en-US" sz="1400" dirty="0"/>
              <a:t>SVS Terminology Repos</a:t>
            </a:r>
          </a:p>
        </p:txBody>
      </p:sp>
      <p:sp>
        <p:nvSpPr>
          <p:cNvPr id="111" name="TextBox 110">
            <a:extLst>
              <a:ext uri="{FF2B5EF4-FFF2-40B4-BE49-F238E27FC236}">
                <a16:creationId xmlns:a16="http://schemas.microsoft.com/office/drawing/2014/main" id="{B8ADC5A8-0392-4BAE-9D33-1AA49147B18A}"/>
              </a:ext>
            </a:extLst>
          </p:cNvPr>
          <p:cNvSpPr txBox="1"/>
          <p:nvPr/>
        </p:nvSpPr>
        <p:spPr>
          <a:xfrm>
            <a:off x="7933131" y="4394870"/>
            <a:ext cx="2066523" cy="276999"/>
          </a:xfrm>
          <a:prstGeom prst="rect">
            <a:avLst/>
          </a:prstGeom>
          <a:noFill/>
        </p:spPr>
        <p:txBody>
          <a:bodyPr wrap="square" rtlCol="0">
            <a:spAutoFit/>
          </a:bodyPr>
          <a:lstStyle/>
          <a:p>
            <a:r>
              <a:rPr lang="en-US" sz="1200" dirty="0"/>
              <a:t>[ITI-48]</a:t>
            </a:r>
          </a:p>
        </p:txBody>
      </p:sp>
      <p:cxnSp>
        <p:nvCxnSpPr>
          <p:cNvPr id="116" name="Straight Arrow Connector 115">
            <a:extLst>
              <a:ext uri="{FF2B5EF4-FFF2-40B4-BE49-F238E27FC236}">
                <a16:creationId xmlns:a16="http://schemas.microsoft.com/office/drawing/2014/main" id="{7FE74790-CCC7-4DB6-9641-2145CBD41234}"/>
              </a:ext>
            </a:extLst>
          </p:cNvPr>
          <p:cNvCxnSpPr>
            <a:cxnSpLocks/>
            <a:stCxn id="110" idx="3"/>
            <a:endCxn id="72" idx="1"/>
          </p:cNvCxnSpPr>
          <p:nvPr/>
        </p:nvCxnSpPr>
        <p:spPr>
          <a:xfrm>
            <a:off x="7428500" y="4418676"/>
            <a:ext cx="1896124" cy="44470"/>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6BB7C4F3-59E2-4568-86AC-75419AF77E67}"/>
              </a:ext>
            </a:extLst>
          </p:cNvPr>
          <p:cNvSpPr txBox="1"/>
          <p:nvPr/>
        </p:nvSpPr>
        <p:spPr>
          <a:xfrm>
            <a:off x="5376970" y="5205390"/>
            <a:ext cx="2066523" cy="307777"/>
          </a:xfrm>
          <a:prstGeom prst="rect">
            <a:avLst/>
          </a:prstGeom>
          <a:noFill/>
          <a:ln w="12700">
            <a:solidFill>
              <a:schemeClr val="tx1"/>
            </a:solidFill>
            <a:prstDash val="dash"/>
          </a:ln>
        </p:spPr>
        <p:txBody>
          <a:bodyPr wrap="square" rtlCol="0">
            <a:spAutoFit/>
          </a:bodyPr>
          <a:lstStyle/>
          <a:p>
            <a:r>
              <a:rPr lang="en-US" sz="1400" dirty="0"/>
              <a:t>HPD Consumer</a:t>
            </a:r>
          </a:p>
        </p:txBody>
      </p:sp>
      <p:sp>
        <p:nvSpPr>
          <p:cNvPr id="120" name="TextBox 119">
            <a:extLst>
              <a:ext uri="{FF2B5EF4-FFF2-40B4-BE49-F238E27FC236}">
                <a16:creationId xmlns:a16="http://schemas.microsoft.com/office/drawing/2014/main" id="{02E36E1A-AE53-4C86-A3DA-4DEF81DA64BB}"/>
              </a:ext>
            </a:extLst>
          </p:cNvPr>
          <p:cNvSpPr txBox="1"/>
          <p:nvPr/>
        </p:nvSpPr>
        <p:spPr>
          <a:xfrm>
            <a:off x="7870568" y="5144018"/>
            <a:ext cx="2066523" cy="276999"/>
          </a:xfrm>
          <a:prstGeom prst="rect">
            <a:avLst/>
          </a:prstGeom>
          <a:noFill/>
        </p:spPr>
        <p:txBody>
          <a:bodyPr wrap="square" rtlCol="0">
            <a:spAutoFit/>
          </a:bodyPr>
          <a:lstStyle/>
          <a:p>
            <a:r>
              <a:rPr lang="en-US" sz="1200" dirty="0"/>
              <a:t>[ITI-58]</a:t>
            </a:r>
          </a:p>
        </p:txBody>
      </p:sp>
      <p:cxnSp>
        <p:nvCxnSpPr>
          <p:cNvPr id="121" name="Straight Arrow Connector 120">
            <a:extLst>
              <a:ext uri="{FF2B5EF4-FFF2-40B4-BE49-F238E27FC236}">
                <a16:creationId xmlns:a16="http://schemas.microsoft.com/office/drawing/2014/main" id="{FE943059-510E-4A16-8B93-6E761ACE7893}"/>
              </a:ext>
            </a:extLst>
          </p:cNvPr>
          <p:cNvCxnSpPr>
            <a:cxnSpLocks/>
            <a:stCxn id="119" idx="3"/>
            <a:endCxn id="69" idx="1"/>
          </p:cNvCxnSpPr>
          <p:nvPr/>
        </p:nvCxnSpPr>
        <p:spPr>
          <a:xfrm flipV="1">
            <a:off x="7443493" y="5352742"/>
            <a:ext cx="1916144" cy="6537"/>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8" name="Title 107">
            <a:extLst>
              <a:ext uri="{FF2B5EF4-FFF2-40B4-BE49-F238E27FC236}">
                <a16:creationId xmlns:a16="http://schemas.microsoft.com/office/drawing/2014/main" id="{D5A2E9DF-6986-4146-8F41-B24112B2561F}"/>
              </a:ext>
            </a:extLst>
          </p:cNvPr>
          <p:cNvSpPr>
            <a:spLocks noGrp="1"/>
          </p:cNvSpPr>
          <p:nvPr>
            <p:ph type="title"/>
          </p:nvPr>
        </p:nvSpPr>
        <p:spPr>
          <a:xfrm>
            <a:off x="838200" y="365126"/>
            <a:ext cx="10515600" cy="960936"/>
          </a:xfrm>
        </p:spPr>
        <p:txBody>
          <a:bodyPr/>
          <a:lstStyle/>
          <a:p>
            <a:pPr algn="ctr"/>
            <a:r>
              <a:rPr lang="en-US" b="1" dirty="0"/>
              <a:t>MHD/XCA Proxy Infrastructure</a:t>
            </a:r>
            <a:endParaRPr lang="en-US" dirty="0"/>
          </a:p>
        </p:txBody>
      </p:sp>
      <p:sp>
        <p:nvSpPr>
          <p:cNvPr id="134" name="TextBox 133">
            <a:extLst>
              <a:ext uri="{FF2B5EF4-FFF2-40B4-BE49-F238E27FC236}">
                <a16:creationId xmlns:a16="http://schemas.microsoft.com/office/drawing/2014/main" id="{90330316-C3EE-4727-987C-4FB18371DD70}"/>
              </a:ext>
            </a:extLst>
          </p:cNvPr>
          <p:cNvSpPr txBox="1"/>
          <p:nvPr/>
        </p:nvSpPr>
        <p:spPr>
          <a:xfrm>
            <a:off x="11535915" y="3325535"/>
            <a:ext cx="823464" cy="369332"/>
          </a:xfrm>
          <a:prstGeom prst="rect">
            <a:avLst/>
          </a:prstGeom>
          <a:noFill/>
        </p:spPr>
        <p:txBody>
          <a:bodyPr wrap="square" rtlCol="0">
            <a:spAutoFit/>
          </a:bodyPr>
          <a:lstStyle/>
          <a:p>
            <a:pPr algn="ctr"/>
            <a:r>
              <a:rPr lang="en-US" b="1" dirty="0"/>
              <a:t>…</a:t>
            </a:r>
          </a:p>
        </p:txBody>
      </p:sp>
      <p:cxnSp>
        <p:nvCxnSpPr>
          <p:cNvPr id="141" name="Straight Arrow Connector 140">
            <a:extLst>
              <a:ext uri="{FF2B5EF4-FFF2-40B4-BE49-F238E27FC236}">
                <a16:creationId xmlns:a16="http://schemas.microsoft.com/office/drawing/2014/main" id="{C8B21F26-5AD4-4344-8DF1-192E9426B312}"/>
              </a:ext>
            </a:extLst>
          </p:cNvPr>
          <p:cNvCxnSpPr>
            <a:cxnSpLocks/>
          </p:cNvCxnSpPr>
          <p:nvPr/>
        </p:nvCxnSpPr>
        <p:spPr>
          <a:xfrm>
            <a:off x="7720861" y="6024767"/>
            <a:ext cx="1242827" cy="16335"/>
          </a:xfrm>
          <a:prstGeom prst="straightConnector1">
            <a:avLst/>
          </a:prstGeom>
          <a:ln w="127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8A01A8EE-E79A-4024-8023-962049C81B00}"/>
              </a:ext>
            </a:extLst>
          </p:cNvPr>
          <p:cNvSpPr txBox="1"/>
          <p:nvPr/>
        </p:nvSpPr>
        <p:spPr>
          <a:xfrm>
            <a:off x="7708226" y="5809501"/>
            <a:ext cx="1463189" cy="276999"/>
          </a:xfrm>
          <a:prstGeom prst="rect">
            <a:avLst/>
          </a:prstGeom>
          <a:noFill/>
        </p:spPr>
        <p:txBody>
          <a:bodyPr wrap="square" rtlCol="0">
            <a:spAutoFit/>
          </a:bodyPr>
          <a:lstStyle/>
          <a:p>
            <a:r>
              <a:rPr lang="en-US" sz="1200" dirty="0"/>
              <a:t>[ITI-19]</a:t>
            </a:r>
          </a:p>
        </p:txBody>
      </p:sp>
    </p:spTree>
    <p:extLst>
      <p:ext uri="{BB962C8B-B14F-4D97-AF65-F5344CB8AC3E}">
        <p14:creationId xmlns:p14="http://schemas.microsoft.com/office/powerpoint/2010/main" val="217010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0432-47D5-4A35-AEA7-8F09B6823204}"/>
              </a:ext>
            </a:extLst>
          </p:cNvPr>
          <p:cNvSpPr>
            <a:spLocks noGrp="1"/>
          </p:cNvSpPr>
          <p:nvPr>
            <p:ph type="title"/>
          </p:nvPr>
        </p:nvSpPr>
        <p:spPr/>
        <p:txBody>
          <a:bodyPr/>
          <a:lstStyle/>
          <a:p>
            <a:r>
              <a:rPr lang="en-US" dirty="0"/>
              <a:t>Document Sharing HIE</a:t>
            </a:r>
          </a:p>
        </p:txBody>
      </p:sp>
      <p:grpSp>
        <p:nvGrpSpPr>
          <p:cNvPr id="5" name="Group 4">
            <a:extLst>
              <a:ext uri="{FF2B5EF4-FFF2-40B4-BE49-F238E27FC236}">
                <a16:creationId xmlns:a16="http://schemas.microsoft.com/office/drawing/2014/main" id="{5B8E51EB-4E51-4E71-9BDC-03150CF40A5A}"/>
              </a:ext>
            </a:extLst>
          </p:cNvPr>
          <p:cNvGrpSpPr/>
          <p:nvPr/>
        </p:nvGrpSpPr>
        <p:grpSpPr>
          <a:xfrm>
            <a:off x="945931" y="1250949"/>
            <a:ext cx="10310648" cy="5449395"/>
            <a:chOff x="2070100" y="1250950"/>
            <a:chExt cx="7886700" cy="4725989"/>
          </a:xfrm>
        </p:grpSpPr>
        <p:grpSp>
          <p:nvGrpSpPr>
            <p:cNvPr id="6" name="Group 61">
              <a:extLst>
                <a:ext uri="{FF2B5EF4-FFF2-40B4-BE49-F238E27FC236}">
                  <a16:creationId xmlns:a16="http://schemas.microsoft.com/office/drawing/2014/main" id="{E9DC6115-EE44-4C14-A562-D8BF2DF8727C}"/>
                </a:ext>
              </a:extLst>
            </p:cNvPr>
            <p:cNvGrpSpPr>
              <a:grpSpLocks/>
            </p:cNvGrpSpPr>
            <p:nvPr/>
          </p:nvGrpSpPr>
          <p:grpSpPr bwMode="auto">
            <a:xfrm>
              <a:off x="2697163" y="1250950"/>
              <a:ext cx="6699250" cy="3879850"/>
              <a:chOff x="1173163" y="1250950"/>
              <a:chExt cx="6699250" cy="3879850"/>
            </a:xfrm>
          </p:grpSpPr>
          <p:pic>
            <p:nvPicPr>
              <p:cNvPr id="59" name="Picture 1">
                <a:extLst>
                  <a:ext uri="{FF2B5EF4-FFF2-40B4-BE49-F238E27FC236}">
                    <a16:creationId xmlns:a16="http://schemas.microsoft.com/office/drawing/2014/main" id="{7354B996-A34F-4042-83F3-39E902A43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60" name="Group 53">
                <a:extLst>
                  <a:ext uri="{FF2B5EF4-FFF2-40B4-BE49-F238E27FC236}">
                    <a16:creationId xmlns:a16="http://schemas.microsoft.com/office/drawing/2014/main" id="{826743C4-0CF5-4B6D-BC84-3B78644280BC}"/>
                  </a:ext>
                </a:extLst>
              </p:cNvPr>
              <p:cNvGrpSpPr>
                <a:grpSpLocks/>
              </p:cNvGrpSpPr>
              <p:nvPr/>
            </p:nvGrpSpPr>
            <p:grpSpPr bwMode="auto">
              <a:xfrm>
                <a:off x="3316288" y="1250950"/>
                <a:ext cx="2490787" cy="1728788"/>
                <a:chOff x="3316288" y="1250950"/>
                <a:chExt cx="2490787" cy="1728788"/>
              </a:xfrm>
            </p:grpSpPr>
            <p:pic>
              <p:nvPicPr>
                <p:cNvPr id="61" name="Picture 19">
                  <a:extLst>
                    <a:ext uri="{FF2B5EF4-FFF2-40B4-BE49-F238E27FC236}">
                      <a16:creationId xmlns:a16="http://schemas.microsoft.com/office/drawing/2014/main" id="{5C5C40D5-EFBE-4604-AE73-948AA9399F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2" name="Rectangle 50">
                  <a:extLst>
                    <a:ext uri="{FF2B5EF4-FFF2-40B4-BE49-F238E27FC236}">
                      <a16:creationId xmlns:a16="http://schemas.microsoft.com/office/drawing/2014/main" id="{2479BB33-2A0C-46A7-BAE9-AA2EAFA5C64C}"/>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dirty="0">
                      <a:solidFill>
                        <a:srgbClr val="1E4191"/>
                      </a:solidFill>
                      <a:latin typeface="GE Inspira Pitch"/>
                      <a:ea typeface="GE Inspira Medium" charset="0"/>
                      <a:cs typeface="GE Inspira Medium" charset="0"/>
                    </a:rPr>
                    <a:t>Patient ID Manager</a:t>
                  </a:r>
                </a:p>
              </p:txBody>
            </p:sp>
            <p:sp>
              <p:nvSpPr>
                <p:cNvPr id="63" name="Rectangle 52">
                  <a:extLst>
                    <a:ext uri="{FF2B5EF4-FFF2-40B4-BE49-F238E27FC236}">
                      <a16:creationId xmlns:a16="http://schemas.microsoft.com/office/drawing/2014/main" id="{D6582897-74A7-45C5-9F42-634A1AC2064B}"/>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dirty="0">
                      <a:solidFill>
                        <a:srgbClr val="1E4191"/>
                      </a:solidFill>
                      <a:latin typeface="GE Inspira Pitch"/>
                      <a:ea typeface="GE Inspira Medium" charset="0"/>
                      <a:cs typeface="GE Inspira Medium" charset="0"/>
                    </a:rPr>
                    <a:t>Document Registry</a:t>
                  </a:r>
                </a:p>
              </p:txBody>
            </p:sp>
          </p:grpSp>
        </p:grpSp>
        <p:sp>
          <p:nvSpPr>
            <p:cNvPr id="7" name="AutoShape 18">
              <a:extLst>
                <a:ext uri="{FF2B5EF4-FFF2-40B4-BE49-F238E27FC236}">
                  <a16:creationId xmlns:a16="http://schemas.microsoft.com/office/drawing/2014/main" id="{C24CE662-3337-4B58-9479-879FCB232044}"/>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Personal </a:t>
              </a:r>
              <a:br>
                <a:rPr lang="en-US" altLang="en-US" sz="800">
                  <a:solidFill>
                    <a:srgbClr val="4157AD"/>
                  </a:solidFill>
                </a:rPr>
              </a:br>
              <a:r>
                <a:rPr lang="en-US" altLang="en-US" sz="800">
                  <a:solidFill>
                    <a:srgbClr val="4157AD"/>
                  </a:solidFill>
                </a:rPr>
                <a:t>   Health Records</a:t>
              </a:r>
              <a:endParaRPr lang="en-US" altLang="en-US" sz="800" b="1">
                <a:solidFill>
                  <a:srgbClr val="4157AD"/>
                </a:solidFill>
              </a:endParaRPr>
            </a:p>
          </p:txBody>
        </p:sp>
        <p:sp>
          <p:nvSpPr>
            <p:cNvPr id="8" name="AutoShape 18">
              <a:extLst>
                <a:ext uri="{FF2B5EF4-FFF2-40B4-BE49-F238E27FC236}">
                  <a16:creationId xmlns:a16="http://schemas.microsoft.com/office/drawing/2014/main" id="{03886CBA-B1D9-46AE-837F-8179AB4B5B15}"/>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EMR</a:t>
              </a:r>
              <a:endParaRPr lang="en-US" altLang="en-US" sz="800" b="1" dirty="0">
                <a:solidFill>
                  <a:srgbClr val="4157AD"/>
                </a:solidFill>
              </a:endParaRPr>
            </a:p>
          </p:txBody>
        </p:sp>
        <p:grpSp>
          <p:nvGrpSpPr>
            <p:cNvPr id="9" name="Group 2">
              <a:extLst>
                <a:ext uri="{FF2B5EF4-FFF2-40B4-BE49-F238E27FC236}">
                  <a16:creationId xmlns:a16="http://schemas.microsoft.com/office/drawing/2014/main" id="{199242CD-FA17-41C6-94EA-0D883227F55B}"/>
                </a:ext>
              </a:extLst>
            </p:cNvPr>
            <p:cNvGrpSpPr>
              <a:grpSpLocks/>
            </p:cNvGrpSpPr>
            <p:nvPr/>
          </p:nvGrpSpPr>
          <p:grpSpPr bwMode="auto">
            <a:xfrm>
              <a:off x="2233614" y="2286000"/>
              <a:ext cx="936625" cy="762000"/>
              <a:chOff x="0" y="0"/>
              <a:chExt cx="589" cy="479"/>
            </a:xfrm>
          </p:grpSpPr>
          <p:pic>
            <p:nvPicPr>
              <p:cNvPr id="57" name="Picture 3">
                <a:extLst>
                  <a:ext uri="{FF2B5EF4-FFF2-40B4-BE49-F238E27FC236}">
                    <a16:creationId xmlns:a16="http://schemas.microsoft.com/office/drawing/2014/main" id="{9BEC1236-5EF7-463F-A804-6AC0F25BA9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8" name="Picture 4">
                <a:extLst>
                  <a:ext uri="{FF2B5EF4-FFF2-40B4-BE49-F238E27FC236}">
                    <a16:creationId xmlns:a16="http://schemas.microsoft.com/office/drawing/2014/main" id="{B51DA466-423A-4880-99A2-AF61E75A5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0" name="Group 5">
              <a:extLst>
                <a:ext uri="{FF2B5EF4-FFF2-40B4-BE49-F238E27FC236}">
                  <a16:creationId xmlns:a16="http://schemas.microsoft.com/office/drawing/2014/main" id="{91027239-A81B-4D9E-B883-524881C28899}"/>
                </a:ext>
              </a:extLst>
            </p:cNvPr>
            <p:cNvGrpSpPr>
              <a:grpSpLocks/>
            </p:cNvGrpSpPr>
            <p:nvPr/>
          </p:nvGrpSpPr>
          <p:grpSpPr bwMode="auto">
            <a:xfrm>
              <a:off x="2233613" y="2833688"/>
              <a:ext cx="1009650" cy="823912"/>
              <a:chOff x="0" y="0"/>
              <a:chExt cx="635" cy="518"/>
            </a:xfrm>
          </p:grpSpPr>
          <p:pic>
            <p:nvPicPr>
              <p:cNvPr id="55" name="Picture 6">
                <a:extLst>
                  <a:ext uri="{FF2B5EF4-FFF2-40B4-BE49-F238E27FC236}">
                    <a16:creationId xmlns:a16="http://schemas.microsoft.com/office/drawing/2014/main" id="{3C62D852-571C-43E9-8645-53941B80F9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6" name="Picture 7">
                <a:extLst>
                  <a:ext uri="{FF2B5EF4-FFF2-40B4-BE49-F238E27FC236}">
                    <a16:creationId xmlns:a16="http://schemas.microsoft.com/office/drawing/2014/main" id="{7FF0BF08-C33E-436D-B611-C4532EB8D4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1" name="Group 20">
              <a:extLst>
                <a:ext uri="{FF2B5EF4-FFF2-40B4-BE49-F238E27FC236}">
                  <a16:creationId xmlns:a16="http://schemas.microsoft.com/office/drawing/2014/main" id="{2DE25A6A-2402-4B4D-8B02-DE8413323EF1}"/>
                </a:ext>
              </a:extLst>
            </p:cNvPr>
            <p:cNvGrpSpPr>
              <a:grpSpLocks/>
            </p:cNvGrpSpPr>
            <p:nvPr/>
          </p:nvGrpSpPr>
          <p:grpSpPr bwMode="auto">
            <a:xfrm>
              <a:off x="2357438" y="3617914"/>
              <a:ext cx="1193800" cy="782637"/>
              <a:chOff x="0" y="0"/>
              <a:chExt cx="751" cy="492"/>
            </a:xfrm>
          </p:grpSpPr>
          <p:pic>
            <p:nvPicPr>
              <p:cNvPr id="53" name="Picture 21">
                <a:extLst>
                  <a:ext uri="{FF2B5EF4-FFF2-40B4-BE49-F238E27FC236}">
                    <a16:creationId xmlns:a16="http://schemas.microsoft.com/office/drawing/2014/main" id="{CDB4C4C0-B659-4242-8B61-09E3D14F79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4" name="Picture 22">
                <a:extLst>
                  <a:ext uri="{FF2B5EF4-FFF2-40B4-BE49-F238E27FC236}">
                    <a16:creationId xmlns:a16="http://schemas.microsoft.com/office/drawing/2014/main" id="{29F67E12-84C9-4996-BC67-E047C62EFC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 name="Group 23">
              <a:extLst>
                <a:ext uri="{FF2B5EF4-FFF2-40B4-BE49-F238E27FC236}">
                  <a16:creationId xmlns:a16="http://schemas.microsoft.com/office/drawing/2014/main" id="{D32F43DB-9050-4C65-9BA5-57F974F56D6E}"/>
                </a:ext>
              </a:extLst>
            </p:cNvPr>
            <p:cNvGrpSpPr>
              <a:grpSpLocks/>
            </p:cNvGrpSpPr>
            <p:nvPr/>
          </p:nvGrpSpPr>
          <p:grpSpPr bwMode="auto">
            <a:xfrm>
              <a:off x="8943976" y="2378076"/>
              <a:ext cx="936625" cy="669925"/>
              <a:chOff x="0" y="0"/>
              <a:chExt cx="589" cy="421"/>
            </a:xfrm>
          </p:grpSpPr>
          <p:pic>
            <p:nvPicPr>
              <p:cNvPr id="51" name="Picture 24">
                <a:extLst>
                  <a:ext uri="{FF2B5EF4-FFF2-40B4-BE49-F238E27FC236}">
                    <a16:creationId xmlns:a16="http://schemas.microsoft.com/office/drawing/2014/main" id="{F49F73BF-838F-4382-9968-97897792C50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2" name="Picture 25">
                <a:extLst>
                  <a:ext uri="{FF2B5EF4-FFF2-40B4-BE49-F238E27FC236}">
                    <a16:creationId xmlns:a16="http://schemas.microsoft.com/office/drawing/2014/main" id="{4A611748-E2BB-49CB-861D-13E2D42EDAA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 name="Group 26">
              <a:extLst>
                <a:ext uri="{FF2B5EF4-FFF2-40B4-BE49-F238E27FC236}">
                  <a16:creationId xmlns:a16="http://schemas.microsoft.com/office/drawing/2014/main" id="{76584D1B-207B-48E9-9F68-A7229A450379}"/>
                </a:ext>
              </a:extLst>
            </p:cNvPr>
            <p:cNvGrpSpPr>
              <a:grpSpLocks/>
            </p:cNvGrpSpPr>
            <p:nvPr/>
          </p:nvGrpSpPr>
          <p:grpSpPr bwMode="auto">
            <a:xfrm>
              <a:off x="8863014" y="3005139"/>
              <a:ext cx="1030287" cy="649287"/>
              <a:chOff x="0" y="0"/>
              <a:chExt cx="648" cy="408"/>
            </a:xfrm>
          </p:grpSpPr>
          <p:pic>
            <p:nvPicPr>
              <p:cNvPr id="49" name="Picture 27">
                <a:extLst>
                  <a:ext uri="{FF2B5EF4-FFF2-40B4-BE49-F238E27FC236}">
                    <a16:creationId xmlns:a16="http://schemas.microsoft.com/office/drawing/2014/main" id="{579D09D0-5068-4944-894C-64F4ED1F23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0" name="Picture 28">
                <a:extLst>
                  <a:ext uri="{FF2B5EF4-FFF2-40B4-BE49-F238E27FC236}">
                    <a16:creationId xmlns:a16="http://schemas.microsoft.com/office/drawing/2014/main" id="{01BC39B9-2AED-4344-AAE8-447D2785FE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4" name="Group 29">
              <a:extLst>
                <a:ext uri="{FF2B5EF4-FFF2-40B4-BE49-F238E27FC236}">
                  <a16:creationId xmlns:a16="http://schemas.microsoft.com/office/drawing/2014/main" id="{C12F3077-042A-45E3-8D78-F8B375A82E42}"/>
                </a:ext>
              </a:extLst>
            </p:cNvPr>
            <p:cNvGrpSpPr>
              <a:grpSpLocks/>
            </p:cNvGrpSpPr>
            <p:nvPr/>
          </p:nvGrpSpPr>
          <p:grpSpPr bwMode="auto">
            <a:xfrm>
              <a:off x="8593138" y="3659188"/>
              <a:ext cx="1193800" cy="741362"/>
              <a:chOff x="0" y="0"/>
              <a:chExt cx="751" cy="466"/>
            </a:xfrm>
          </p:grpSpPr>
          <p:pic>
            <p:nvPicPr>
              <p:cNvPr id="47" name="Picture 30">
                <a:extLst>
                  <a:ext uri="{FF2B5EF4-FFF2-40B4-BE49-F238E27FC236}">
                    <a16:creationId xmlns:a16="http://schemas.microsoft.com/office/drawing/2014/main" id="{FA30772F-0A68-44AA-A195-36051CB1777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8" name="Picture 31">
                <a:extLst>
                  <a:ext uri="{FF2B5EF4-FFF2-40B4-BE49-F238E27FC236}">
                    <a16:creationId xmlns:a16="http://schemas.microsoft.com/office/drawing/2014/main" id="{B8F2EBD8-ACDA-48D8-8D55-B82B4521FA1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5" name="Group 32">
              <a:extLst>
                <a:ext uri="{FF2B5EF4-FFF2-40B4-BE49-F238E27FC236}">
                  <a16:creationId xmlns:a16="http://schemas.microsoft.com/office/drawing/2014/main" id="{FC9B624B-1909-4ED4-9A60-2AE888B64009}"/>
                </a:ext>
              </a:extLst>
            </p:cNvPr>
            <p:cNvGrpSpPr>
              <a:grpSpLocks/>
            </p:cNvGrpSpPr>
            <p:nvPr/>
          </p:nvGrpSpPr>
          <p:grpSpPr bwMode="auto">
            <a:xfrm>
              <a:off x="7678738" y="4122738"/>
              <a:ext cx="1420812" cy="1039812"/>
              <a:chOff x="0" y="0"/>
              <a:chExt cx="894" cy="654"/>
            </a:xfrm>
          </p:grpSpPr>
          <p:pic>
            <p:nvPicPr>
              <p:cNvPr id="45" name="Picture 33">
                <a:extLst>
                  <a:ext uri="{FF2B5EF4-FFF2-40B4-BE49-F238E27FC236}">
                    <a16:creationId xmlns:a16="http://schemas.microsoft.com/office/drawing/2014/main" id="{51FCA421-CBD4-4C45-BC27-125AA4D337C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6" name="Picture 34">
                <a:extLst>
                  <a:ext uri="{FF2B5EF4-FFF2-40B4-BE49-F238E27FC236}">
                    <a16:creationId xmlns:a16="http://schemas.microsoft.com/office/drawing/2014/main" id="{F6B39AFC-EE7C-4CDA-9E9A-59DD42015E2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6" name="Group 35">
              <a:extLst>
                <a:ext uri="{FF2B5EF4-FFF2-40B4-BE49-F238E27FC236}">
                  <a16:creationId xmlns:a16="http://schemas.microsoft.com/office/drawing/2014/main" id="{16EE2260-B201-4D98-84BB-D1DE1BABDC3A}"/>
                </a:ext>
              </a:extLst>
            </p:cNvPr>
            <p:cNvGrpSpPr>
              <a:grpSpLocks/>
            </p:cNvGrpSpPr>
            <p:nvPr/>
          </p:nvGrpSpPr>
          <p:grpSpPr bwMode="auto">
            <a:xfrm>
              <a:off x="2962276" y="4276726"/>
              <a:ext cx="1420813" cy="885825"/>
              <a:chOff x="0" y="0"/>
              <a:chExt cx="894" cy="557"/>
            </a:xfrm>
          </p:grpSpPr>
          <p:pic>
            <p:nvPicPr>
              <p:cNvPr id="43" name="Picture 36">
                <a:extLst>
                  <a:ext uri="{FF2B5EF4-FFF2-40B4-BE49-F238E27FC236}">
                    <a16:creationId xmlns:a16="http://schemas.microsoft.com/office/drawing/2014/main" id="{ECE7958F-62F8-4ED6-A1D3-FE4581063B2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4" name="Picture 37">
                <a:extLst>
                  <a:ext uri="{FF2B5EF4-FFF2-40B4-BE49-F238E27FC236}">
                    <a16:creationId xmlns:a16="http://schemas.microsoft.com/office/drawing/2014/main" id="{4FF9295B-FA57-496F-A85A-529BC8EFCF4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7" name="Group 38">
              <a:extLst>
                <a:ext uri="{FF2B5EF4-FFF2-40B4-BE49-F238E27FC236}">
                  <a16:creationId xmlns:a16="http://schemas.microsoft.com/office/drawing/2014/main" id="{EB3169C0-5535-4331-B246-B4A7989DE52E}"/>
                </a:ext>
              </a:extLst>
            </p:cNvPr>
            <p:cNvGrpSpPr>
              <a:grpSpLocks/>
            </p:cNvGrpSpPr>
            <p:nvPr/>
          </p:nvGrpSpPr>
          <p:grpSpPr bwMode="auto">
            <a:xfrm>
              <a:off x="4437063" y="4462464"/>
              <a:ext cx="1460500" cy="1214437"/>
              <a:chOff x="0" y="0"/>
              <a:chExt cx="920" cy="764"/>
            </a:xfrm>
          </p:grpSpPr>
          <p:pic>
            <p:nvPicPr>
              <p:cNvPr id="41" name="Picture 39">
                <a:extLst>
                  <a:ext uri="{FF2B5EF4-FFF2-40B4-BE49-F238E27FC236}">
                    <a16:creationId xmlns:a16="http://schemas.microsoft.com/office/drawing/2014/main" id="{5D2934E4-7596-4A65-98C5-1AFC1446203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2" name="Picture 40">
                <a:extLst>
                  <a:ext uri="{FF2B5EF4-FFF2-40B4-BE49-F238E27FC236}">
                    <a16:creationId xmlns:a16="http://schemas.microsoft.com/office/drawing/2014/main" id="{CE2058EE-9B20-4196-A1EE-CB463DECE19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8" name="Group 60">
              <a:extLst>
                <a:ext uri="{FF2B5EF4-FFF2-40B4-BE49-F238E27FC236}">
                  <a16:creationId xmlns:a16="http://schemas.microsoft.com/office/drawing/2014/main" id="{DD2C600D-39BA-4318-AB08-BE0BF028D895}"/>
                </a:ext>
              </a:extLst>
            </p:cNvPr>
            <p:cNvGrpSpPr>
              <a:grpSpLocks/>
            </p:cNvGrpSpPr>
            <p:nvPr/>
          </p:nvGrpSpPr>
          <p:grpSpPr bwMode="auto">
            <a:xfrm>
              <a:off x="4025900" y="2506664"/>
              <a:ext cx="4140200" cy="1228725"/>
              <a:chOff x="2501900" y="2506663"/>
              <a:chExt cx="4140200" cy="1228725"/>
            </a:xfrm>
          </p:grpSpPr>
          <p:pic>
            <p:nvPicPr>
              <p:cNvPr id="31" name="Picture 44">
                <a:extLst>
                  <a:ext uri="{FF2B5EF4-FFF2-40B4-BE49-F238E27FC236}">
                    <a16:creationId xmlns:a16="http://schemas.microsoft.com/office/drawing/2014/main" id="{EC1813B9-7DC0-4FDB-B2A5-7D62FFCD269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2" name="Picture 45">
                <a:extLst>
                  <a:ext uri="{FF2B5EF4-FFF2-40B4-BE49-F238E27FC236}">
                    <a16:creationId xmlns:a16="http://schemas.microsoft.com/office/drawing/2014/main" id="{FA93FFE5-59EB-4BB7-923E-F85FB54845A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3" name="Picture 46">
                <a:extLst>
                  <a:ext uri="{FF2B5EF4-FFF2-40B4-BE49-F238E27FC236}">
                    <a16:creationId xmlns:a16="http://schemas.microsoft.com/office/drawing/2014/main" id="{5C5CD29F-0D87-47EF-85DD-9E009DAA6BB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4" name="Picture 47">
                <a:extLst>
                  <a:ext uri="{FF2B5EF4-FFF2-40B4-BE49-F238E27FC236}">
                    <a16:creationId xmlns:a16="http://schemas.microsoft.com/office/drawing/2014/main" id="{45A67F14-7008-4403-87D6-676D99EEC19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5" name="Picture 48">
                <a:extLst>
                  <a:ext uri="{FF2B5EF4-FFF2-40B4-BE49-F238E27FC236}">
                    <a16:creationId xmlns:a16="http://schemas.microsoft.com/office/drawing/2014/main" id="{58F4928E-7555-4707-B25A-FDD5B4DFF2B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6" name="Picture 49">
                <a:extLst>
                  <a:ext uri="{FF2B5EF4-FFF2-40B4-BE49-F238E27FC236}">
                    <a16:creationId xmlns:a16="http://schemas.microsoft.com/office/drawing/2014/main" id="{4ED02F0F-EAD3-4F79-8713-3B3C290388A7}"/>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7" name="Picture 50">
                <a:extLst>
                  <a:ext uri="{FF2B5EF4-FFF2-40B4-BE49-F238E27FC236}">
                    <a16:creationId xmlns:a16="http://schemas.microsoft.com/office/drawing/2014/main" id="{0CB98163-B194-4D94-BC60-51EB067B28C0}"/>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8" name="Picture 51">
                <a:extLst>
                  <a:ext uri="{FF2B5EF4-FFF2-40B4-BE49-F238E27FC236}">
                    <a16:creationId xmlns:a16="http://schemas.microsoft.com/office/drawing/2014/main" id="{20BA9125-574B-495D-87F8-9700B781A684}"/>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9" name="Picture 52">
                <a:extLst>
                  <a:ext uri="{FF2B5EF4-FFF2-40B4-BE49-F238E27FC236}">
                    <a16:creationId xmlns:a16="http://schemas.microsoft.com/office/drawing/2014/main" id="{4412A94B-9CBD-45C0-BA29-286932911420}"/>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0" name="Picture 53">
                <a:extLst>
                  <a:ext uri="{FF2B5EF4-FFF2-40B4-BE49-F238E27FC236}">
                    <a16:creationId xmlns:a16="http://schemas.microsoft.com/office/drawing/2014/main" id="{F7BE20B7-C5A2-49ED-BEB0-304D71E7A36B}"/>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9" name="Rounded Rectangular Callout 56">
              <a:extLst>
                <a:ext uri="{FF2B5EF4-FFF2-40B4-BE49-F238E27FC236}">
                  <a16:creationId xmlns:a16="http://schemas.microsoft.com/office/drawing/2014/main" id="{AFEAC00C-F130-46F1-A733-F0C3F5EB3986}"/>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0">
                  <a:solidFill>
                    <a:srgbClr val="FFFFFF"/>
                  </a:solidFill>
                </a:rPr>
                <a:t>Document Repositories</a:t>
              </a:r>
            </a:p>
          </p:txBody>
        </p:sp>
        <p:sp>
          <p:nvSpPr>
            <p:cNvPr id="20" name="AutoShape 18">
              <a:extLst>
                <a:ext uri="{FF2B5EF4-FFF2-40B4-BE49-F238E27FC236}">
                  <a16:creationId xmlns:a16="http://schemas.microsoft.com/office/drawing/2014/main" id="{90B50662-3CB3-44A7-B80F-B8D2A4BBE0AE}"/>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Results</a:t>
              </a:r>
              <a:endParaRPr lang="en-US" altLang="en-US" sz="800" b="1">
                <a:solidFill>
                  <a:srgbClr val="4157AD"/>
                </a:solidFill>
              </a:endParaRPr>
            </a:p>
          </p:txBody>
        </p:sp>
        <p:sp>
          <p:nvSpPr>
            <p:cNvPr id="21" name="AutoShape 18">
              <a:extLst>
                <a:ext uri="{FF2B5EF4-FFF2-40B4-BE49-F238E27FC236}">
                  <a16:creationId xmlns:a16="http://schemas.microsoft.com/office/drawing/2014/main" id="{AD518430-B328-4D75-96CA-B5F0E1268C46}"/>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PUBLIC </a:t>
              </a:r>
              <a:br>
                <a:rPr lang="en-US" altLang="en-US" sz="1200">
                  <a:solidFill>
                    <a:srgbClr val="4157AD"/>
                  </a:solidFill>
                </a:rPr>
              </a:br>
              <a:r>
                <a:rPr lang="en-US" altLang="en-US" sz="120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Registries</a:t>
              </a:r>
            </a:p>
          </p:txBody>
        </p:sp>
        <p:sp>
          <p:nvSpPr>
            <p:cNvPr id="22" name="AutoShape 18">
              <a:extLst>
                <a:ext uri="{FF2B5EF4-FFF2-40B4-BE49-F238E27FC236}">
                  <a16:creationId xmlns:a16="http://schemas.microsoft.com/office/drawing/2014/main" id="{FA54FA69-98E6-4231-ACDF-5CCF7796DC65}"/>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RX History</a:t>
              </a:r>
              <a:endParaRPr lang="en-US" altLang="en-US" sz="800" b="1">
                <a:solidFill>
                  <a:srgbClr val="4157AD"/>
                </a:solidFill>
              </a:endParaRPr>
            </a:p>
          </p:txBody>
        </p:sp>
        <p:sp>
          <p:nvSpPr>
            <p:cNvPr id="23" name="AutoShape 18">
              <a:extLst>
                <a:ext uri="{FF2B5EF4-FFF2-40B4-BE49-F238E27FC236}">
                  <a16:creationId xmlns:a16="http://schemas.microsoft.com/office/drawing/2014/main" id="{10047483-3C27-4105-B692-E853F6FDDA4F}"/>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SPECIALTY</a:t>
              </a:r>
              <a:br>
                <a:rPr lang="en-US" altLang="en-US" sz="1200">
                  <a:solidFill>
                    <a:srgbClr val="4157AD"/>
                  </a:solidFill>
                </a:rPr>
              </a:br>
              <a:r>
                <a:rPr lang="en-US" altLang="en-US" sz="120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EMR</a:t>
              </a:r>
              <a:endParaRPr lang="en-US" altLang="en-US" sz="800" b="1">
                <a:solidFill>
                  <a:srgbClr val="4157AD"/>
                </a:solidFill>
              </a:endParaRPr>
            </a:p>
          </p:txBody>
        </p:sp>
        <p:grpSp>
          <p:nvGrpSpPr>
            <p:cNvPr id="24" name="Group 62">
              <a:extLst>
                <a:ext uri="{FF2B5EF4-FFF2-40B4-BE49-F238E27FC236}">
                  <a16:creationId xmlns:a16="http://schemas.microsoft.com/office/drawing/2014/main" id="{15FA3F90-CB7D-4EAC-A298-A2D06C7BE130}"/>
                </a:ext>
              </a:extLst>
            </p:cNvPr>
            <p:cNvGrpSpPr>
              <a:grpSpLocks/>
            </p:cNvGrpSpPr>
            <p:nvPr/>
          </p:nvGrpSpPr>
          <p:grpSpPr bwMode="auto">
            <a:xfrm>
              <a:off x="6165850" y="4625976"/>
              <a:ext cx="1589088" cy="1350963"/>
              <a:chOff x="4641850" y="4625975"/>
              <a:chExt cx="1589088" cy="1350963"/>
            </a:xfrm>
          </p:grpSpPr>
          <p:grpSp>
            <p:nvGrpSpPr>
              <p:cNvPr id="27" name="Group 41">
                <a:extLst>
                  <a:ext uri="{FF2B5EF4-FFF2-40B4-BE49-F238E27FC236}">
                    <a16:creationId xmlns:a16="http://schemas.microsoft.com/office/drawing/2014/main" id="{7D8144E9-212E-4CD8-A4D5-AB687C43A636}"/>
                  </a:ext>
                </a:extLst>
              </p:cNvPr>
              <p:cNvGrpSpPr>
                <a:grpSpLocks/>
              </p:cNvGrpSpPr>
              <p:nvPr/>
            </p:nvGrpSpPr>
            <p:grpSpPr bwMode="auto">
              <a:xfrm>
                <a:off x="4641850" y="4625975"/>
                <a:ext cx="1460500" cy="1050925"/>
                <a:chOff x="0" y="0"/>
                <a:chExt cx="920" cy="661"/>
              </a:xfrm>
            </p:grpSpPr>
            <p:pic>
              <p:nvPicPr>
                <p:cNvPr id="29" name="Picture 42">
                  <a:extLst>
                    <a:ext uri="{FF2B5EF4-FFF2-40B4-BE49-F238E27FC236}">
                      <a16:creationId xmlns:a16="http://schemas.microsoft.com/office/drawing/2014/main" id="{ACFE6C2A-D593-474F-8438-7925B0C824F7}"/>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0" name="Picture 43">
                  <a:extLst>
                    <a:ext uri="{FF2B5EF4-FFF2-40B4-BE49-F238E27FC236}">
                      <a16:creationId xmlns:a16="http://schemas.microsoft.com/office/drawing/2014/main" id="{6E4ED2EA-00F6-495E-977E-87C9AEE8043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28" name="AutoShape 18">
                <a:extLst>
                  <a:ext uri="{FF2B5EF4-FFF2-40B4-BE49-F238E27FC236}">
                    <a16:creationId xmlns:a16="http://schemas.microsoft.com/office/drawing/2014/main" id="{E5A150CD-5A88-4D41-BACE-10BD7473E282}"/>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800" b="1">
                    <a:solidFill>
                      <a:srgbClr val="4157AD"/>
                    </a:solidFill>
                  </a:rPr>
                  <a:t> PACS Archive</a:t>
                </a:r>
              </a:p>
            </p:txBody>
          </p:sp>
        </p:grpSp>
        <p:sp>
          <p:nvSpPr>
            <p:cNvPr id="25" name="AutoShape 18">
              <a:extLst>
                <a:ext uri="{FF2B5EF4-FFF2-40B4-BE49-F238E27FC236}">
                  <a16:creationId xmlns:a16="http://schemas.microsoft.com/office/drawing/2014/main" id="{15202728-8B62-4935-A7C9-7BC190D049EB}"/>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800" b="1">
                  <a:solidFill>
                    <a:srgbClr val="4157AD"/>
                  </a:solidFill>
                </a:rPr>
                <a:t> PACS Archive</a:t>
              </a:r>
            </a:p>
          </p:txBody>
        </p:sp>
        <p:sp>
          <p:nvSpPr>
            <p:cNvPr id="26" name="AutoShape 18">
              <a:extLst>
                <a:ext uri="{FF2B5EF4-FFF2-40B4-BE49-F238E27FC236}">
                  <a16:creationId xmlns:a16="http://schemas.microsoft.com/office/drawing/2014/main" id="{A895D821-0258-44D9-B2C6-1479091E0042}"/>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Claim Data</a:t>
              </a:r>
              <a:endParaRPr lang="en-US" altLang="en-US" sz="800" b="1">
                <a:solidFill>
                  <a:srgbClr val="4157AD"/>
                </a:solidFill>
              </a:endParaRPr>
            </a:p>
          </p:txBody>
        </p:sp>
      </p:grpSp>
    </p:spTree>
    <p:extLst>
      <p:ext uri="{BB962C8B-B14F-4D97-AF65-F5344CB8AC3E}">
        <p14:creationId xmlns:p14="http://schemas.microsoft.com/office/powerpoint/2010/main" val="336230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3C700-6590-46CD-A4C9-1294F1CD468E}"/>
              </a:ext>
            </a:extLst>
          </p:cNvPr>
          <p:cNvSpPr>
            <a:spLocks noGrp="1"/>
          </p:cNvSpPr>
          <p:nvPr>
            <p:ph type="title"/>
          </p:nvPr>
        </p:nvSpPr>
        <p:spPr/>
        <p:txBody>
          <a:bodyPr/>
          <a:lstStyle/>
          <a:p>
            <a:r>
              <a:rPr lang="en-US" dirty="0"/>
              <a:t>XDS – Document Sharing</a:t>
            </a:r>
          </a:p>
        </p:txBody>
      </p:sp>
      <p:sp>
        <p:nvSpPr>
          <p:cNvPr id="5" name="Content Placeholder 4">
            <a:extLst>
              <a:ext uri="{FF2B5EF4-FFF2-40B4-BE49-F238E27FC236}">
                <a16:creationId xmlns:a16="http://schemas.microsoft.com/office/drawing/2014/main" id="{58CFC3D1-B563-4653-AAE6-736DBA21EEA9}"/>
              </a:ext>
            </a:extLst>
          </p:cNvPr>
          <p:cNvSpPr>
            <a:spLocks noGrp="1"/>
          </p:cNvSpPr>
          <p:nvPr>
            <p:ph idx="4294967295"/>
          </p:nvPr>
        </p:nvSpPr>
        <p:spPr>
          <a:xfrm>
            <a:off x="262750" y="1442212"/>
            <a:ext cx="5184775" cy="5081588"/>
          </a:xfrm>
        </p:spPr>
        <p:txBody>
          <a:bodyPr>
            <a:normAutofit lnSpcReduction="10000"/>
          </a:bodyPr>
          <a:lstStyle/>
          <a:p>
            <a:r>
              <a:rPr lang="en-US" dirty="0"/>
              <a:t>Document Sharing Registry (XDS)</a:t>
            </a:r>
          </a:p>
          <a:p>
            <a:pPr lvl="1"/>
            <a:r>
              <a:rPr lang="en-US" dirty="0"/>
              <a:t>Based on W3C standards</a:t>
            </a:r>
          </a:p>
          <a:p>
            <a:pPr lvl="1"/>
            <a:r>
              <a:rPr lang="en-US" dirty="0" err="1"/>
              <a:t>ebRegistry</a:t>
            </a:r>
            <a:endParaRPr lang="en-US" dirty="0"/>
          </a:p>
          <a:p>
            <a:pPr lvl="1"/>
            <a:r>
              <a:rPr lang="en-US" dirty="0"/>
              <a:t>SOAP</a:t>
            </a:r>
          </a:p>
          <a:p>
            <a:pPr lvl="1"/>
            <a:r>
              <a:rPr lang="en-US" dirty="0"/>
              <a:t>SAML</a:t>
            </a:r>
          </a:p>
          <a:p>
            <a:r>
              <a:rPr lang="en-US" dirty="0"/>
              <a:t>Patient Identity Management (PIX, PDQ)</a:t>
            </a:r>
          </a:p>
          <a:p>
            <a:pPr lvl="1"/>
            <a:r>
              <a:rPr lang="en-US" dirty="0"/>
              <a:t>Based on HL7 v2 or v3</a:t>
            </a:r>
          </a:p>
          <a:p>
            <a:r>
              <a:rPr lang="en-US" dirty="0"/>
              <a:t>Supports Centralized or Distributed Repository</a:t>
            </a:r>
          </a:p>
          <a:p>
            <a:r>
              <a:rPr lang="en-US" dirty="0"/>
              <a:t>User / Organization Federation</a:t>
            </a:r>
          </a:p>
          <a:p>
            <a:pPr lvl="1"/>
            <a:r>
              <a:rPr lang="en-US" dirty="0"/>
              <a:t>Certificate Authority trust domain</a:t>
            </a:r>
          </a:p>
          <a:p>
            <a:pPr lvl="1"/>
            <a:r>
              <a:rPr lang="en-US" dirty="0"/>
              <a:t>SAML assertions</a:t>
            </a:r>
          </a:p>
        </p:txBody>
      </p:sp>
      <p:pic>
        <p:nvPicPr>
          <p:cNvPr id="1026" name="Picture 2">
            <a:extLst>
              <a:ext uri="{FF2B5EF4-FFF2-40B4-BE49-F238E27FC236}">
                <a16:creationId xmlns:a16="http://schemas.microsoft.com/office/drawing/2014/main" id="{D89EB1F9-C12A-40D2-8435-DCE7DA3CD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975" y="2186973"/>
            <a:ext cx="6677025"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17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7" name="Group 11">
            <a:extLst>
              <a:ext uri="{FF2B5EF4-FFF2-40B4-BE49-F238E27FC236}">
                <a16:creationId xmlns:a16="http://schemas.microsoft.com/office/drawing/2014/main" id="{A8CB59AD-E7D9-41DD-AAD5-4D25B01D7A3D}"/>
              </a:ext>
            </a:extLst>
          </p:cNvPr>
          <p:cNvGraphicFramePr>
            <a:graphicFrameLocks noGrp="1"/>
          </p:cNvGraphicFramePr>
          <p:nvPr/>
        </p:nvGraphicFramePr>
        <p:xfrm>
          <a:off x="2414588" y="890589"/>
          <a:ext cx="1219200" cy="485775"/>
        </p:xfrm>
        <a:graphic>
          <a:graphicData uri="http://schemas.openxmlformats.org/drawingml/2006/table">
            <a:tbl>
              <a:tblPr/>
              <a:tblGrid>
                <a:gridCol w="1219200">
                  <a:extLst>
                    <a:ext uri="{9D8B030D-6E8A-4147-A177-3AD203B41FA5}">
                      <a16:colId xmlns:a16="http://schemas.microsoft.com/office/drawing/2014/main" val="20000"/>
                    </a:ext>
                  </a:extLst>
                </a:gridCol>
              </a:tblGrid>
              <a:tr h="485775">
                <a:tc>
                  <a:txBody>
                    <a:bodyPr/>
                    <a:lstStyle/>
                    <a:p>
                      <a:pPr marL="39688" marR="0" lvl="0" indent="0" algn="l" defTabSz="914400" rtl="0" eaLnBrk="1" fontAlgn="base" latinLnBrk="0" hangingPunct="1">
                        <a:lnSpc>
                          <a:spcPct val="90000"/>
                        </a:lnSpc>
                        <a:spcBef>
                          <a:spcPct val="0"/>
                        </a:spcBef>
                        <a:spcAft>
                          <a:spcPct val="0"/>
                        </a:spcAft>
                        <a:buClrTx/>
                        <a:buSzTx/>
                        <a:buFontTx/>
                        <a:buNone/>
                        <a:tabLst>
                          <a:tab pos="914400" algn="l"/>
                        </a:tabLst>
                      </a:pPr>
                      <a:endParaRPr kumimoji="0" lang="en-US" sz="28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50800" marR="50800" marT="50813" marB="50813"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539" name="Rectangle 17">
            <a:extLst>
              <a:ext uri="{FF2B5EF4-FFF2-40B4-BE49-F238E27FC236}">
                <a16:creationId xmlns:a16="http://schemas.microsoft.com/office/drawing/2014/main" id="{1C901B8B-5E61-4E8C-AED8-CBFC8AAE27C7}"/>
              </a:ext>
            </a:extLst>
          </p:cNvPr>
          <p:cNvSpPr>
            <a:spLocks noGrp="1" noChangeArrowheads="1"/>
          </p:cNvSpPr>
          <p:nvPr>
            <p:ph type="title"/>
          </p:nvPr>
        </p:nvSpPr>
        <p:spPr/>
        <p:txBody>
          <a:bodyPr>
            <a:normAutofit/>
          </a:bodyPr>
          <a:lstStyle/>
          <a:p>
            <a:pPr eaLnBrk="1" hangingPunct="1"/>
            <a:r>
              <a:rPr lang="en-US" altLang="en-US" dirty="0"/>
              <a:t>XCA Federation of Document Sharing</a:t>
            </a:r>
          </a:p>
        </p:txBody>
      </p:sp>
      <p:grpSp>
        <p:nvGrpSpPr>
          <p:cNvPr id="63" name="Group 62">
            <a:extLst>
              <a:ext uri="{FF2B5EF4-FFF2-40B4-BE49-F238E27FC236}">
                <a16:creationId xmlns:a16="http://schemas.microsoft.com/office/drawing/2014/main" id="{08DBFAE8-ECBA-43EB-9421-6DF5D2527616}"/>
              </a:ext>
            </a:extLst>
          </p:cNvPr>
          <p:cNvGrpSpPr/>
          <p:nvPr/>
        </p:nvGrpSpPr>
        <p:grpSpPr>
          <a:xfrm>
            <a:off x="5307974" y="4073613"/>
            <a:ext cx="2222938" cy="1854857"/>
            <a:chOff x="2070100" y="1250950"/>
            <a:chExt cx="7886700" cy="4725989"/>
          </a:xfrm>
        </p:grpSpPr>
        <p:grpSp>
          <p:nvGrpSpPr>
            <p:cNvPr id="64" name="Group 61">
              <a:extLst>
                <a:ext uri="{FF2B5EF4-FFF2-40B4-BE49-F238E27FC236}">
                  <a16:creationId xmlns:a16="http://schemas.microsoft.com/office/drawing/2014/main" id="{17856DE8-BA0A-4BBA-97EB-D00FCADDB54D}"/>
                </a:ext>
              </a:extLst>
            </p:cNvPr>
            <p:cNvGrpSpPr>
              <a:grpSpLocks/>
            </p:cNvGrpSpPr>
            <p:nvPr/>
          </p:nvGrpSpPr>
          <p:grpSpPr bwMode="auto">
            <a:xfrm>
              <a:off x="2697163" y="1250950"/>
              <a:ext cx="6699250" cy="3879850"/>
              <a:chOff x="1173163" y="1250950"/>
              <a:chExt cx="6699250" cy="3879850"/>
            </a:xfrm>
          </p:grpSpPr>
          <p:pic>
            <p:nvPicPr>
              <p:cNvPr id="117" name="Picture 1">
                <a:extLst>
                  <a:ext uri="{FF2B5EF4-FFF2-40B4-BE49-F238E27FC236}">
                    <a16:creationId xmlns:a16="http://schemas.microsoft.com/office/drawing/2014/main" id="{309E879D-7D92-477A-8611-2333BB695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18" name="Group 53">
                <a:extLst>
                  <a:ext uri="{FF2B5EF4-FFF2-40B4-BE49-F238E27FC236}">
                    <a16:creationId xmlns:a16="http://schemas.microsoft.com/office/drawing/2014/main" id="{30600250-42A4-4064-A9FF-B2A96F632718}"/>
                  </a:ext>
                </a:extLst>
              </p:cNvPr>
              <p:cNvGrpSpPr>
                <a:grpSpLocks/>
              </p:cNvGrpSpPr>
              <p:nvPr/>
            </p:nvGrpSpPr>
            <p:grpSpPr bwMode="auto">
              <a:xfrm>
                <a:off x="3316288" y="1250950"/>
                <a:ext cx="2490787" cy="1728788"/>
                <a:chOff x="3316288" y="1250950"/>
                <a:chExt cx="2490787" cy="1728788"/>
              </a:xfrm>
            </p:grpSpPr>
            <p:pic>
              <p:nvPicPr>
                <p:cNvPr id="119" name="Picture 19">
                  <a:extLst>
                    <a:ext uri="{FF2B5EF4-FFF2-40B4-BE49-F238E27FC236}">
                      <a16:creationId xmlns:a16="http://schemas.microsoft.com/office/drawing/2014/main" id="{66B70EB7-C0FE-4431-BC08-3B2824A17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0" name="Rectangle 50">
                  <a:extLst>
                    <a:ext uri="{FF2B5EF4-FFF2-40B4-BE49-F238E27FC236}">
                      <a16:creationId xmlns:a16="http://schemas.microsoft.com/office/drawing/2014/main" id="{C43DB7CF-3C48-49A6-96BA-3B606BC7E126}"/>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Patient ID Manager</a:t>
                  </a:r>
                </a:p>
              </p:txBody>
            </p:sp>
            <p:sp>
              <p:nvSpPr>
                <p:cNvPr id="121" name="Rectangle 52">
                  <a:extLst>
                    <a:ext uri="{FF2B5EF4-FFF2-40B4-BE49-F238E27FC236}">
                      <a16:creationId xmlns:a16="http://schemas.microsoft.com/office/drawing/2014/main" id="{9132BA69-9A61-4FA0-911F-D1DFB47FAA41}"/>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Document Registry</a:t>
                  </a:r>
                </a:p>
              </p:txBody>
            </p:sp>
          </p:grpSp>
        </p:grpSp>
        <p:sp>
          <p:nvSpPr>
            <p:cNvPr id="65" name="AutoShape 18">
              <a:extLst>
                <a:ext uri="{FF2B5EF4-FFF2-40B4-BE49-F238E27FC236}">
                  <a16:creationId xmlns:a16="http://schemas.microsoft.com/office/drawing/2014/main" id="{3C0516D6-D288-45E2-AEE9-0CA3CD9626DA}"/>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Personal </a:t>
              </a:r>
              <a:br>
                <a:rPr lang="en-US" altLang="en-US" sz="100">
                  <a:solidFill>
                    <a:srgbClr val="4157AD"/>
                  </a:solidFill>
                </a:rPr>
              </a:br>
              <a:r>
                <a:rPr lang="en-US" altLang="en-US" sz="100">
                  <a:solidFill>
                    <a:srgbClr val="4157AD"/>
                  </a:solidFill>
                </a:rPr>
                <a:t>   Health Records</a:t>
              </a:r>
              <a:endParaRPr lang="en-US" altLang="en-US" sz="100" b="1">
                <a:solidFill>
                  <a:srgbClr val="4157AD"/>
                </a:solidFill>
              </a:endParaRPr>
            </a:p>
          </p:txBody>
        </p:sp>
        <p:sp>
          <p:nvSpPr>
            <p:cNvPr id="66" name="AutoShape 18">
              <a:extLst>
                <a:ext uri="{FF2B5EF4-FFF2-40B4-BE49-F238E27FC236}">
                  <a16:creationId xmlns:a16="http://schemas.microsoft.com/office/drawing/2014/main" id="{E2BF39EA-9289-4A0D-95D4-43B803FA850F}"/>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67" name="Group 2">
              <a:extLst>
                <a:ext uri="{FF2B5EF4-FFF2-40B4-BE49-F238E27FC236}">
                  <a16:creationId xmlns:a16="http://schemas.microsoft.com/office/drawing/2014/main" id="{E3B77FFD-6C36-4F5F-BEA1-E3B7519F3FCE}"/>
                </a:ext>
              </a:extLst>
            </p:cNvPr>
            <p:cNvGrpSpPr>
              <a:grpSpLocks/>
            </p:cNvGrpSpPr>
            <p:nvPr/>
          </p:nvGrpSpPr>
          <p:grpSpPr bwMode="auto">
            <a:xfrm>
              <a:off x="2233614" y="2286000"/>
              <a:ext cx="936625" cy="762000"/>
              <a:chOff x="0" y="0"/>
              <a:chExt cx="589" cy="479"/>
            </a:xfrm>
          </p:grpSpPr>
          <p:pic>
            <p:nvPicPr>
              <p:cNvPr id="115" name="Picture 3">
                <a:extLst>
                  <a:ext uri="{FF2B5EF4-FFF2-40B4-BE49-F238E27FC236}">
                    <a16:creationId xmlns:a16="http://schemas.microsoft.com/office/drawing/2014/main" id="{852928EE-0C69-4FD8-8AF4-75CADDF975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6" name="Picture 4">
                <a:extLst>
                  <a:ext uri="{FF2B5EF4-FFF2-40B4-BE49-F238E27FC236}">
                    <a16:creationId xmlns:a16="http://schemas.microsoft.com/office/drawing/2014/main" id="{134EF226-8D35-4ABC-9498-7A9D1EB335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68" name="Group 5">
              <a:extLst>
                <a:ext uri="{FF2B5EF4-FFF2-40B4-BE49-F238E27FC236}">
                  <a16:creationId xmlns:a16="http://schemas.microsoft.com/office/drawing/2014/main" id="{ACA4E5F0-20E0-4955-BF40-B2F7D27DCB7F}"/>
                </a:ext>
              </a:extLst>
            </p:cNvPr>
            <p:cNvGrpSpPr>
              <a:grpSpLocks/>
            </p:cNvGrpSpPr>
            <p:nvPr/>
          </p:nvGrpSpPr>
          <p:grpSpPr bwMode="auto">
            <a:xfrm>
              <a:off x="2233613" y="2833688"/>
              <a:ext cx="1009650" cy="823912"/>
              <a:chOff x="0" y="0"/>
              <a:chExt cx="635" cy="518"/>
            </a:xfrm>
          </p:grpSpPr>
          <p:pic>
            <p:nvPicPr>
              <p:cNvPr id="113" name="Picture 6">
                <a:extLst>
                  <a:ext uri="{FF2B5EF4-FFF2-40B4-BE49-F238E27FC236}">
                    <a16:creationId xmlns:a16="http://schemas.microsoft.com/office/drawing/2014/main" id="{286B2926-71EB-4785-88EE-8D0C0553B6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4" name="Picture 7">
                <a:extLst>
                  <a:ext uri="{FF2B5EF4-FFF2-40B4-BE49-F238E27FC236}">
                    <a16:creationId xmlns:a16="http://schemas.microsoft.com/office/drawing/2014/main" id="{785F9640-B834-47BA-A66E-F545F8B8CD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69" name="Group 20">
              <a:extLst>
                <a:ext uri="{FF2B5EF4-FFF2-40B4-BE49-F238E27FC236}">
                  <a16:creationId xmlns:a16="http://schemas.microsoft.com/office/drawing/2014/main" id="{8DDD6DFB-AADC-45E2-82E5-1C3B688FCDE9}"/>
                </a:ext>
              </a:extLst>
            </p:cNvPr>
            <p:cNvGrpSpPr>
              <a:grpSpLocks/>
            </p:cNvGrpSpPr>
            <p:nvPr/>
          </p:nvGrpSpPr>
          <p:grpSpPr bwMode="auto">
            <a:xfrm>
              <a:off x="2357438" y="3617914"/>
              <a:ext cx="1193800" cy="782637"/>
              <a:chOff x="0" y="0"/>
              <a:chExt cx="751" cy="492"/>
            </a:xfrm>
          </p:grpSpPr>
          <p:pic>
            <p:nvPicPr>
              <p:cNvPr id="111" name="Picture 21">
                <a:extLst>
                  <a:ext uri="{FF2B5EF4-FFF2-40B4-BE49-F238E27FC236}">
                    <a16:creationId xmlns:a16="http://schemas.microsoft.com/office/drawing/2014/main" id="{0BF705CF-563F-4F68-890C-1B416BA71F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2" name="Picture 22">
                <a:extLst>
                  <a:ext uri="{FF2B5EF4-FFF2-40B4-BE49-F238E27FC236}">
                    <a16:creationId xmlns:a16="http://schemas.microsoft.com/office/drawing/2014/main" id="{260B53F0-142D-40CA-A561-4695EEFFF9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0" name="Group 23">
              <a:extLst>
                <a:ext uri="{FF2B5EF4-FFF2-40B4-BE49-F238E27FC236}">
                  <a16:creationId xmlns:a16="http://schemas.microsoft.com/office/drawing/2014/main" id="{D835BDFA-92B6-43EA-BC91-E8541D18B4F9}"/>
                </a:ext>
              </a:extLst>
            </p:cNvPr>
            <p:cNvGrpSpPr>
              <a:grpSpLocks/>
            </p:cNvGrpSpPr>
            <p:nvPr/>
          </p:nvGrpSpPr>
          <p:grpSpPr bwMode="auto">
            <a:xfrm>
              <a:off x="8943976" y="2378076"/>
              <a:ext cx="936625" cy="669925"/>
              <a:chOff x="0" y="0"/>
              <a:chExt cx="589" cy="421"/>
            </a:xfrm>
          </p:grpSpPr>
          <p:pic>
            <p:nvPicPr>
              <p:cNvPr id="109" name="Picture 24">
                <a:extLst>
                  <a:ext uri="{FF2B5EF4-FFF2-40B4-BE49-F238E27FC236}">
                    <a16:creationId xmlns:a16="http://schemas.microsoft.com/office/drawing/2014/main" id="{85E69A04-8EC8-4172-9B7B-D6987291B8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0" name="Picture 25">
                <a:extLst>
                  <a:ext uri="{FF2B5EF4-FFF2-40B4-BE49-F238E27FC236}">
                    <a16:creationId xmlns:a16="http://schemas.microsoft.com/office/drawing/2014/main" id="{1C5384E1-83ED-4DD7-B8B3-D9EDCA7298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1" name="Group 26">
              <a:extLst>
                <a:ext uri="{FF2B5EF4-FFF2-40B4-BE49-F238E27FC236}">
                  <a16:creationId xmlns:a16="http://schemas.microsoft.com/office/drawing/2014/main" id="{A5356521-8454-4C5F-B73C-D0FF3BF9788A}"/>
                </a:ext>
              </a:extLst>
            </p:cNvPr>
            <p:cNvGrpSpPr>
              <a:grpSpLocks/>
            </p:cNvGrpSpPr>
            <p:nvPr/>
          </p:nvGrpSpPr>
          <p:grpSpPr bwMode="auto">
            <a:xfrm>
              <a:off x="8863014" y="3005139"/>
              <a:ext cx="1030287" cy="649287"/>
              <a:chOff x="0" y="0"/>
              <a:chExt cx="648" cy="408"/>
            </a:xfrm>
          </p:grpSpPr>
          <p:pic>
            <p:nvPicPr>
              <p:cNvPr id="107" name="Picture 27">
                <a:extLst>
                  <a:ext uri="{FF2B5EF4-FFF2-40B4-BE49-F238E27FC236}">
                    <a16:creationId xmlns:a16="http://schemas.microsoft.com/office/drawing/2014/main" id="{513B58FB-DAE2-4F98-9499-01AEC7060B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8" name="Picture 28">
                <a:extLst>
                  <a:ext uri="{FF2B5EF4-FFF2-40B4-BE49-F238E27FC236}">
                    <a16:creationId xmlns:a16="http://schemas.microsoft.com/office/drawing/2014/main" id="{04E6CB53-6EB8-4FA1-A306-F814397A3D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2" name="Group 29">
              <a:extLst>
                <a:ext uri="{FF2B5EF4-FFF2-40B4-BE49-F238E27FC236}">
                  <a16:creationId xmlns:a16="http://schemas.microsoft.com/office/drawing/2014/main" id="{B38DE076-6B59-4821-9B40-2E70416E202A}"/>
                </a:ext>
              </a:extLst>
            </p:cNvPr>
            <p:cNvGrpSpPr>
              <a:grpSpLocks/>
            </p:cNvGrpSpPr>
            <p:nvPr/>
          </p:nvGrpSpPr>
          <p:grpSpPr bwMode="auto">
            <a:xfrm>
              <a:off x="8593138" y="3659188"/>
              <a:ext cx="1193800" cy="741362"/>
              <a:chOff x="0" y="0"/>
              <a:chExt cx="751" cy="466"/>
            </a:xfrm>
          </p:grpSpPr>
          <p:pic>
            <p:nvPicPr>
              <p:cNvPr id="105" name="Picture 30">
                <a:extLst>
                  <a:ext uri="{FF2B5EF4-FFF2-40B4-BE49-F238E27FC236}">
                    <a16:creationId xmlns:a16="http://schemas.microsoft.com/office/drawing/2014/main" id="{285F3369-5936-438C-8366-D921B0AE686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6" name="Picture 31">
                <a:extLst>
                  <a:ext uri="{FF2B5EF4-FFF2-40B4-BE49-F238E27FC236}">
                    <a16:creationId xmlns:a16="http://schemas.microsoft.com/office/drawing/2014/main" id="{F35E7EF4-CCDF-41BC-8701-A9828D5652F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3" name="Group 32">
              <a:extLst>
                <a:ext uri="{FF2B5EF4-FFF2-40B4-BE49-F238E27FC236}">
                  <a16:creationId xmlns:a16="http://schemas.microsoft.com/office/drawing/2014/main" id="{5BF34F2C-1AF4-460C-B97F-2B97B11A6233}"/>
                </a:ext>
              </a:extLst>
            </p:cNvPr>
            <p:cNvGrpSpPr>
              <a:grpSpLocks/>
            </p:cNvGrpSpPr>
            <p:nvPr/>
          </p:nvGrpSpPr>
          <p:grpSpPr bwMode="auto">
            <a:xfrm>
              <a:off x="7678738" y="4122738"/>
              <a:ext cx="1420812" cy="1039812"/>
              <a:chOff x="0" y="0"/>
              <a:chExt cx="894" cy="654"/>
            </a:xfrm>
          </p:grpSpPr>
          <p:pic>
            <p:nvPicPr>
              <p:cNvPr id="103" name="Picture 33">
                <a:extLst>
                  <a:ext uri="{FF2B5EF4-FFF2-40B4-BE49-F238E27FC236}">
                    <a16:creationId xmlns:a16="http://schemas.microsoft.com/office/drawing/2014/main" id="{5E66961F-003B-490B-99BD-A5701476409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4" name="Picture 34">
                <a:extLst>
                  <a:ext uri="{FF2B5EF4-FFF2-40B4-BE49-F238E27FC236}">
                    <a16:creationId xmlns:a16="http://schemas.microsoft.com/office/drawing/2014/main" id="{79928419-ED65-47FF-A663-061AE256930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4" name="Group 35">
              <a:extLst>
                <a:ext uri="{FF2B5EF4-FFF2-40B4-BE49-F238E27FC236}">
                  <a16:creationId xmlns:a16="http://schemas.microsoft.com/office/drawing/2014/main" id="{CE05DF67-26CC-4722-B2D0-452C37EECDAF}"/>
                </a:ext>
              </a:extLst>
            </p:cNvPr>
            <p:cNvGrpSpPr>
              <a:grpSpLocks/>
            </p:cNvGrpSpPr>
            <p:nvPr/>
          </p:nvGrpSpPr>
          <p:grpSpPr bwMode="auto">
            <a:xfrm>
              <a:off x="2962276" y="4276726"/>
              <a:ext cx="1420813" cy="885825"/>
              <a:chOff x="0" y="0"/>
              <a:chExt cx="894" cy="557"/>
            </a:xfrm>
          </p:grpSpPr>
          <p:pic>
            <p:nvPicPr>
              <p:cNvPr id="101" name="Picture 36">
                <a:extLst>
                  <a:ext uri="{FF2B5EF4-FFF2-40B4-BE49-F238E27FC236}">
                    <a16:creationId xmlns:a16="http://schemas.microsoft.com/office/drawing/2014/main" id="{BC9F3A85-4C09-4EBE-952F-95C879B469E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 name="Picture 37">
                <a:extLst>
                  <a:ext uri="{FF2B5EF4-FFF2-40B4-BE49-F238E27FC236}">
                    <a16:creationId xmlns:a16="http://schemas.microsoft.com/office/drawing/2014/main" id="{D984863C-4982-46D8-9662-31E5F7C3CA9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5" name="Group 38">
              <a:extLst>
                <a:ext uri="{FF2B5EF4-FFF2-40B4-BE49-F238E27FC236}">
                  <a16:creationId xmlns:a16="http://schemas.microsoft.com/office/drawing/2014/main" id="{9234E5CF-680F-484B-8B51-FDDC9F08A9BD}"/>
                </a:ext>
              </a:extLst>
            </p:cNvPr>
            <p:cNvGrpSpPr>
              <a:grpSpLocks/>
            </p:cNvGrpSpPr>
            <p:nvPr/>
          </p:nvGrpSpPr>
          <p:grpSpPr bwMode="auto">
            <a:xfrm>
              <a:off x="4437063" y="4462464"/>
              <a:ext cx="1460500" cy="1214437"/>
              <a:chOff x="0" y="0"/>
              <a:chExt cx="920" cy="764"/>
            </a:xfrm>
          </p:grpSpPr>
          <p:pic>
            <p:nvPicPr>
              <p:cNvPr id="99" name="Picture 39">
                <a:extLst>
                  <a:ext uri="{FF2B5EF4-FFF2-40B4-BE49-F238E27FC236}">
                    <a16:creationId xmlns:a16="http://schemas.microsoft.com/office/drawing/2014/main" id="{C0F580E1-A917-4BAE-B123-7B88621EA22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0" name="Picture 40">
                <a:extLst>
                  <a:ext uri="{FF2B5EF4-FFF2-40B4-BE49-F238E27FC236}">
                    <a16:creationId xmlns:a16="http://schemas.microsoft.com/office/drawing/2014/main" id="{7AD5AC63-F659-4BD9-8F04-E95858DC775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6" name="Group 60">
              <a:extLst>
                <a:ext uri="{FF2B5EF4-FFF2-40B4-BE49-F238E27FC236}">
                  <a16:creationId xmlns:a16="http://schemas.microsoft.com/office/drawing/2014/main" id="{6A09285C-725A-4B19-A4FC-FB789F012F34}"/>
                </a:ext>
              </a:extLst>
            </p:cNvPr>
            <p:cNvGrpSpPr>
              <a:grpSpLocks/>
            </p:cNvGrpSpPr>
            <p:nvPr/>
          </p:nvGrpSpPr>
          <p:grpSpPr bwMode="auto">
            <a:xfrm>
              <a:off x="4025900" y="2506664"/>
              <a:ext cx="4140200" cy="1228725"/>
              <a:chOff x="2501900" y="2506663"/>
              <a:chExt cx="4140200" cy="1228725"/>
            </a:xfrm>
          </p:grpSpPr>
          <p:pic>
            <p:nvPicPr>
              <p:cNvPr id="89" name="Picture 44">
                <a:extLst>
                  <a:ext uri="{FF2B5EF4-FFF2-40B4-BE49-F238E27FC236}">
                    <a16:creationId xmlns:a16="http://schemas.microsoft.com/office/drawing/2014/main" id="{DD748D40-26C5-4DEC-B572-8EC88A008A7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0" name="Picture 45">
                <a:extLst>
                  <a:ext uri="{FF2B5EF4-FFF2-40B4-BE49-F238E27FC236}">
                    <a16:creationId xmlns:a16="http://schemas.microsoft.com/office/drawing/2014/main" id="{1FF8A265-D907-43F4-BA9B-D71916DDDD6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1" name="Picture 46">
                <a:extLst>
                  <a:ext uri="{FF2B5EF4-FFF2-40B4-BE49-F238E27FC236}">
                    <a16:creationId xmlns:a16="http://schemas.microsoft.com/office/drawing/2014/main" id="{5244D09C-ECC4-40BA-BCBD-DEFB78B327B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2" name="Picture 47">
                <a:extLst>
                  <a:ext uri="{FF2B5EF4-FFF2-40B4-BE49-F238E27FC236}">
                    <a16:creationId xmlns:a16="http://schemas.microsoft.com/office/drawing/2014/main" id="{38E13E07-B68D-4FF5-B48A-77BAAAAD979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3" name="Picture 48">
                <a:extLst>
                  <a:ext uri="{FF2B5EF4-FFF2-40B4-BE49-F238E27FC236}">
                    <a16:creationId xmlns:a16="http://schemas.microsoft.com/office/drawing/2014/main" id="{7A0267A2-215C-448A-AD2F-89E75594663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4" name="Picture 49">
                <a:extLst>
                  <a:ext uri="{FF2B5EF4-FFF2-40B4-BE49-F238E27FC236}">
                    <a16:creationId xmlns:a16="http://schemas.microsoft.com/office/drawing/2014/main" id="{331D2968-AC41-48FF-8F62-E5513DC8BAB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5" name="Picture 50">
                <a:extLst>
                  <a:ext uri="{FF2B5EF4-FFF2-40B4-BE49-F238E27FC236}">
                    <a16:creationId xmlns:a16="http://schemas.microsoft.com/office/drawing/2014/main" id="{6CCBDCA3-064D-4139-A1DC-5297D69FE35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6" name="Picture 51">
                <a:extLst>
                  <a:ext uri="{FF2B5EF4-FFF2-40B4-BE49-F238E27FC236}">
                    <a16:creationId xmlns:a16="http://schemas.microsoft.com/office/drawing/2014/main" id="{8FEF49A2-4C7C-47E7-80D7-375322A98F1C}"/>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7" name="Picture 52">
                <a:extLst>
                  <a:ext uri="{FF2B5EF4-FFF2-40B4-BE49-F238E27FC236}">
                    <a16:creationId xmlns:a16="http://schemas.microsoft.com/office/drawing/2014/main" id="{858B02A8-7417-4901-86DB-579DE07753A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8" name="Picture 53">
                <a:extLst>
                  <a:ext uri="{FF2B5EF4-FFF2-40B4-BE49-F238E27FC236}">
                    <a16:creationId xmlns:a16="http://schemas.microsoft.com/office/drawing/2014/main" id="{B31C2DD1-9DA8-4A2C-AD31-FE688F8414B5}"/>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77" name="Rounded Rectangular Callout 56">
              <a:extLst>
                <a:ext uri="{FF2B5EF4-FFF2-40B4-BE49-F238E27FC236}">
                  <a16:creationId xmlns:a16="http://schemas.microsoft.com/office/drawing/2014/main" id="{E684B7E2-45FD-4D0B-B132-F8402F60188F}"/>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
                  <a:solidFill>
                    <a:srgbClr val="FFFFFF"/>
                  </a:solidFill>
                </a:rPr>
                <a:t>Document Repositories</a:t>
              </a:r>
            </a:p>
          </p:txBody>
        </p:sp>
        <p:sp>
          <p:nvSpPr>
            <p:cNvPr id="78" name="AutoShape 18">
              <a:extLst>
                <a:ext uri="{FF2B5EF4-FFF2-40B4-BE49-F238E27FC236}">
                  <a16:creationId xmlns:a16="http://schemas.microsoft.com/office/drawing/2014/main" id="{7B675C5C-45AF-47F6-8AB0-FEF0A9F581FE}"/>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Results</a:t>
              </a:r>
              <a:endParaRPr lang="en-US" altLang="en-US" sz="100" b="1">
                <a:solidFill>
                  <a:srgbClr val="4157AD"/>
                </a:solidFill>
              </a:endParaRPr>
            </a:p>
          </p:txBody>
        </p:sp>
        <p:sp>
          <p:nvSpPr>
            <p:cNvPr id="79" name="AutoShape 18">
              <a:extLst>
                <a:ext uri="{FF2B5EF4-FFF2-40B4-BE49-F238E27FC236}">
                  <a16:creationId xmlns:a16="http://schemas.microsoft.com/office/drawing/2014/main" id="{72E36F02-7F7A-40A3-B127-389A9438BC94}"/>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PUBLIC </a:t>
              </a:r>
              <a:br>
                <a:rPr lang="en-US" altLang="en-US" sz="400">
                  <a:solidFill>
                    <a:srgbClr val="4157AD"/>
                  </a:solidFill>
                </a:rPr>
              </a:br>
              <a:r>
                <a:rPr lang="en-US" altLang="en-US" sz="40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Registries</a:t>
              </a:r>
            </a:p>
          </p:txBody>
        </p:sp>
        <p:sp>
          <p:nvSpPr>
            <p:cNvPr id="80" name="AutoShape 18">
              <a:extLst>
                <a:ext uri="{FF2B5EF4-FFF2-40B4-BE49-F238E27FC236}">
                  <a16:creationId xmlns:a16="http://schemas.microsoft.com/office/drawing/2014/main" id="{56334E5C-2090-4F8C-A030-6DD28C7EEF2A}"/>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RX History</a:t>
              </a:r>
              <a:endParaRPr lang="en-US" altLang="en-US" sz="100" b="1">
                <a:solidFill>
                  <a:srgbClr val="4157AD"/>
                </a:solidFill>
              </a:endParaRPr>
            </a:p>
          </p:txBody>
        </p:sp>
        <p:sp>
          <p:nvSpPr>
            <p:cNvPr id="81" name="AutoShape 18">
              <a:extLst>
                <a:ext uri="{FF2B5EF4-FFF2-40B4-BE49-F238E27FC236}">
                  <a16:creationId xmlns:a16="http://schemas.microsoft.com/office/drawing/2014/main" id="{4A334334-42E3-40F7-A9E4-AF2F9402F2E7}"/>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SPECIALTY</a:t>
              </a:r>
              <a:br>
                <a:rPr lang="en-US" altLang="en-US" sz="400">
                  <a:solidFill>
                    <a:srgbClr val="4157AD"/>
                  </a:solidFill>
                </a:rPr>
              </a:br>
              <a:r>
                <a:rPr lang="en-US" altLang="en-US" sz="40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82" name="Group 62">
              <a:extLst>
                <a:ext uri="{FF2B5EF4-FFF2-40B4-BE49-F238E27FC236}">
                  <a16:creationId xmlns:a16="http://schemas.microsoft.com/office/drawing/2014/main" id="{0DC4FBD4-9CE8-4564-B9CB-8D6D04B4716F}"/>
                </a:ext>
              </a:extLst>
            </p:cNvPr>
            <p:cNvGrpSpPr>
              <a:grpSpLocks/>
            </p:cNvGrpSpPr>
            <p:nvPr/>
          </p:nvGrpSpPr>
          <p:grpSpPr bwMode="auto">
            <a:xfrm>
              <a:off x="6165850" y="4625976"/>
              <a:ext cx="1589088" cy="1350963"/>
              <a:chOff x="4641850" y="4625975"/>
              <a:chExt cx="1589088" cy="1350963"/>
            </a:xfrm>
          </p:grpSpPr>
          <p:grpSp>
            <p:nvGrpSpPr>
              <p:cNvPr id="85" name="Group 41">
                <a:extLst>
                  <a:ext uri="{FF2B5EF4-FFF2-40B4-BE49-F238E27FC236}">
                    <a16:creationId xmlns:a16="http://schemas.microsoft.com/office/drawing/2014/main" id="{CBB9C680-B566-4C7B-A1C9-109293C6EEF0}"/>
                  </a:ext>
                </a:extLst>
              </p:cNvPr>
              <p:cNvGrpSpPr>
                <a:grpSpLocks/>
              </p:cNvGrpSpPr>
              <p:nvPr/>
            </p:nvGrpSpPr>
            <p:grpSpPr bwMode="auto">
              <a:xfrm>
                <a:off x="4641850" y="4625975"/>
                <a:ext cx="1460500" cy="1050925"/>
                <a:chOff x="0" y="0"/>
                <a:chExt cx="920" cy="661"/>
              </a:xfrm>
            </p:grpSpPr>
            <p:pic>
              <p:nvPicPr>
                <p:cNvPr id="87" name="Picture 42">
                  <a:extLst>
                    <a:ext uri="{FF2B5EF4-FFF2-40B4-BE49-F238E27FC236}">
                      <a16:creationId xmlns:a16="http://schemas.microsoft.com/office/drawing/2014/main" id="{9A97A4E8-85AF-4582-A09A-96E533B4563B}"/>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8" name="Picture 43">
                  <a:extLst>
                    <a:ext uri="{FF2B5EF4-FFF2-40B4-BE49-F238E27FC236}">
                      <a16:creationId xmlns:a16="http://schemas.microsoft.com/office/drawing/2014/main" id="{4A6A582A-9468-4AA9-B4A1-061A6225E16B}"/>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86" name="AutoShape 18">
                <a:extLst>
                  <a:ext uri="{FF2B5EF4-FFF2-40B4-BE49-F238E27FC236}">
                    <a16:creationId xmlns:a16="http://schemas.microsoft.com/office/drawing/2014/main" id="{7CC33CA0-F02A-4BC4-B77A-E45681DF4905}"/>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grpSp>
        <p:sp>
          <p:nvSpPr>
            <p:cNvPr id="83" name="AutoShape 18">
              <a:extLst>
                <a:ext uri="{FF2B5EF4-FFF2-40B4-BE49-F238E27FC236}">
                  <a16:creationId xmlns:a16="http://schemas.microsoft.com/office/drawing/2014/main" id="{6AD5640E-2B1D-4892-BEB2-BB3F3270C74E}"/>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sp>
          <p:nvSpPr>
            <p:cNvPr id="84" name="AutoShape 18">
              <a:extLst>
                <a:ext uri="{FF2B5EF4-FFF2-40B4-BE49-F238E27FC236}">
                  <a16:creationId xmlns:a16="http://schemas.microsoft.com/office/drawing/2014/main" id="{F3F50D21-37C0-4916-B90D-557F89A46A8C}"/>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Claim Data</a:t>
              </a:r>
              <a:endParaRPr lang="en-US" altLang="en-US" sz="100" b="1">
                <a:solidFill>
                  <a:srgbClr val="4157AD"/>
                </a:solidFill>
              </a:endParaRPr>
            </a:p>
          </p:txBody>
        </p:sp>
      </p:grpSp>
      <p:grpSp>
        <p:nvGrpSpPr>
          <p:cNvPr id="122" name="Group 121">
            <a:extLst>
              <a:ext uri="{FF2B5EF4-FFF2-40B4-BE49-F238E27FC236}">
                <a16:creationId xmlns:a16="http://schemas.microsoft.com/office/drawing/2014/main" id="{AE5046FF-64E5-4E1E-A0D6-919B56AE7F45}"/>
              </a:ext>
            </a:extLst>
          </p:cNvPr>
          <p:cNvGrpSpPr/>
          <p:nvPr/>
        </p:nvGrpSpPr>
        <p:grpSpPr>
          <a:xfrm>
            <a:off x="1179907" y="4112554"/>
            <a:ext cx="2222938" cy="1854857"/>
            <a:chOff x="2070100" y="1250950"/>
            <a:chExt cx="7886700" cy="4725989"/>
          </a:xfrm>
        </p:grpSpPr>
        <p:grpSp>
          <p:nvGrpSpPr>
            <p:cNvPr id="123" name="Group 61">
              <a:extLst>
                <a:ext uri="{FF2B5EF4-FFF2-40B4-BE49-F238E27FC236}">
                  <a16:creationId xmlns:a16="http://schemas.microsoft.com/office/drawing/2014/main" id="{9B49DC45-CD32-491C-8194-9E6079D02A61}"/>
                </a:ext>
              </a:extLst>
            </p:cNvPr>
            <p:cNvGrpSpPr>
              <a:grpSpLocks/>
            </p:cNvGrpSpPr>
            <p:nvPr/>
          </p:nvGrpSpPr>
          <p:grpSpPr bwMode="auto">
            <a:xfrm>
              <a:off x="2697163" y="1250950"/>
              <a:ext cx="6699250" cy="3879850"/>
              <a:chOff x="1173163" y="1250950"/>
              <a:chExt cx="6699250" cy="3879850"/>
            </a:xfrm>
          </p:grpSpPr>
          <p:pic>
            <p:nvPicPr>
              <p:cNvPr id="176" name="Picture 1">
                <a:extLst>
                  <a:ext uri="{FF2B5EF4-FFF2-40B4-BE49-F238E27FC236}">
                    <a16:creationId xmlns:a16="http://schemas.microsoft.com/office/drawing/2014/main" id="{34D22A6F-1811-4995-BC6C-0D3E30B40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77" name="Group 53">
                <a:extLst>
                  <a:ext uri="{FF2B5EF4-FFF2-40B4-BE49-F238E27FC236}">
                    <a16:creationId xmlns:a16="http://schemas.microsoft.com/office/drawing/2014/main" id="{92CD358F-F3AC-488A-94C1-557BEFCB0089}"/>
                  </a:ext>
                </a:extLst>
              </p:cNvPr>
              <p:cNvGrpSpPr>
                <a:grpSpLocks/>
              </p:cNvGrpSpPr>
              <p:nvPr/>
            </p:nvGrpSpPr>
            <p:grpSpPr bwMode="auto">
              <a:xfrm>
                <a:off x="3316288" y="1250950"/>
                <a:ext cx="2490787" cy="1728788"/>
                <a:chOff x="3316288" y="1250950"/>
                <a:chExt cx="2490787" cy="1728788"/>
              </a:xfrm>
            </p:grpSpPr>
            <p:pic>
              <p:nvPicPr>
                <p:cNvPr id="178" name="Picture 19">
                  <a:extLst>
                    <a:ext uri="{FF2B5EF4-FFF2-40B4-BE49-F238E27FC236}">
                      <a16:creationId xmlns:a16="http://schemas.microsoft.com/office/drawing/2014/main" id="{9708C227-8900-4899-A529-27E17215B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79" name="Rectangle 50">
                  <a:extLst>
                    <a:ext uri="{FF2B5EF4-FFF2-40B4-BE49-F238E27FC236}">
                      <a16:creationId xmlns:a16="http://schemas.microsoft.com/office/drawing/2014/main" id="{2BCB1679-DDEA-42EF-966F-FE1863505B0B}"/>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Patient ID Manager</a:t>
                  </a:r>
                </a:p>
              </p:txBody>
            </p:sp>
            <p:sp>
              <p:nvSpPr>
                <p:cNvPr id="180" name="Rectangle 52">
                  <a:extLst>
                    <a:ext uri="{FF2B5EF4-FFF2-40B4-BE49-F238E27FC236}">
                      <a16:creationId xmlns:a16="http://schemas.microsoft.com/office/drawing/2014/main" id="{C71EA218-D6E7-4786-891A-4AE6623E53DC}"/>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Document Registry</a:t>
                  </a:r>
                </a:p>
              </p:txBody>
            </p:sp>
          </p:grpSp>
        </p:grpSp>
        <p:sp>
          <p:nvSpPr>
            <p:cNvPr id="124" name="AutoShape 18">
              <a:extLst>
                <a:ext uri="{FF2B5EF4-FFF2-40B4-BE49-F238E27FC236}">
                  <a16:creationId xmlns:a16="http://schemas.microsoft.com/office/drawing/2014/main" id="{B9501603-0255-4449-AFBA-51821A22FA65}"/>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Personal </a:t>
              </a:r>
              <a:br>
                <a:rPr lang="en-US" altLang="en-US" sz="100">
                  <a:solidFill>
                    <a:srgbClr val="4157AD"/>
                  </a:solidFill>
                </a:rPr>
              </a:br>
              <a:r>
                <a:rPr lang="en-US" altLang="en-US" sz="100">
                  <a:solidFill>
                    <a:srgbClr val="4157AD"/>
                  </a:solidFill>
                </a:rPr>
                <a:t>   Health Records</a:t>
              </a:r>
              <a:endParaRPr lang="en-US" altLang="en-US" sz="100" b="1">
                <a:solidFill>
                  <a:srgbClr val="4157AD"/>
                </a:solidFill>
              </a:endParaRPr>
            </a:p>
          </p:txBody>
        </p:sp>
        <p:sp>
          <p:nvSpPr>
            <p:cNvPr id="125" name="AutoShape 18">
              <a:extLst>
                <a:ext uri="{FF2B5EF4-FFF2-40B4-BE49-F238E27FC236}">
                  <a16:creationId xmlns:a16="http://schemas.microsoft.com/office/drawing/2014/main" id="{7FBA86B8-B54C-4A94-8999-AE2D85263E04}"/>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126" name="Group 2">
              <a:extLst>
                <a:ext uri="{FF2B5EF4-FFF2-40B4-BE49-F238E27FC236}">
                  <a16:creationId xmlns:a16="http://schemas.microsoft.com/office/drawing/2014/main" id="{E7B535C1-3A8F-4CC6-B5ED-A803C73AC407}"/>
                </a:ext>
              </a:extLst>
            </p:cNvPr>
            <p:cNvGrpSpPr>
              <a:grpSpLocks/>
            </p:cNvGrpSpPr>
            <p:nvPr/>
          </p:nvGrpSpPr>
          <p:grpSpPr bwMode="auto">
            <a:xfrm>
              <a:off x="2233614" y="2286000"/>
              <a:ext cx="936625" cy="762000"/>
              <a:chOff x="0" y="0"/>
              <a:chExt cx="589" cy="479"/>
            </a:xfrm>
          </p:grpSpPr>
          <p:pic>
            <p:nvPicPr>
              <p:cNvPr id="174" name="Picture 3">
                <a:extLst>
                  <a:ext uri="{FF2B5EF4-FFF2-40B4-BE49-F238E27FC236}">
                    <a16:creationId xmlns:a16="http://schemas.microsoft.com/office/drawing/2014/main" id="{066394A3-502B-4ABD-898D-6F56C40610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5" name="Picture 4">
                <a:extLst>
                  <a:ext uri="{FF2B5EF4-FFF2-40B4-BE49-F238E27FC236}">
                    <a16:creationId xmlns:a16="http://schemas.microsoft.com/office/drawing/2014/main" id="{1F8ADF85-AB0B-4936-98CD-6BF39900BF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7" name="Group 5">
              <a:extLst>
                <a:ext uri="{FF2B5EF4-FFF2-40B4-BE49-F238E27FC236}">
                  <a16:creationId xmlns:a16="http://schemas.microsoft.com/office/drawing/2014/main" id="{597FD843-3B0C-46D2-8693-F5043F03AFA3}"/>
                </a:ext>
              </a:extLst>
            </p:cNvPr>
            <p:cNvGrpSpPr>
              <a:grpSpLocks/>
            </p:cNvGrpSpPr>
            <p:nvPr/>
          </p:nvGrpSpPr>
          <p:grpSpPr bwMode="auto">
            <a:xfrm>
              <a:off x="2233613" y="2833688"/>
              <a:ext cx="1009650" cy="823912"/>
              <a:chOff x="0" y="0"/>
              <a:chExt cx="635" cy="518"/>
            </a:xfrm>
          </p:grpSpPr>
          <p:pic>
            <p:nvPicPr>
              <p:cNvPr id="172" name="Picture 6">
                <a:extLst>
                  <a:ext uri="{FF2B5EF4-FFF2-40B4-BE49-F238E27FC236}">
                    <a16:creationId xmlns:a16="http://schemas.microsoft.com/office/drawing/2014/main" id="{693E3956-1572-4D05-9EB9-F6C82086A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3" name="Picture 7">
                <a:extLst>
                  <a:ext uri="{FF2B5EF4-FFF2-40B4-BE49-F238E27FC236}">
                    <a16:creationId xmlns:a16="http://schemas.microsoft.com/office/drawing/2014/main" id="{8E2E8AFB-5D16-44E7-A360-361792AA83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8" name="Group 20">
              <a:extLst>
                <a:ext uri="{FF2B5EF4-FFF2-40B4-BE49-F238E27FC236}">
                  <a16:creationId xmlns:a16="http://schemas.microsoft.com/office/drawing/2014/main" id="{F0E749BC-732C-417E-BC6F-15D9C8614632}"/>
                </a:ext>
              </a:extLst>
            </p:cNvPr>
            <p:cNvGrpSpPr>
              <a:grpSpLocks/>
            </p:cNvGrpSpPr>
            <p:nvPr/>
          </p:nvGrpSpPr>
          <p:grpSpPr bwMode="auto">
            <a:xfrm>
              <a:off x="2357438" y="3617914"/>
              <a:ext cx="1193800" cy="782637"/>
              <a:chOff x="0" y="0"/>
              <a:chExt cx="751" cy="492"/>
            </a:xfrm>
          </p:grpSpPr>
          <p:pic>
            <p:nvPicPr>
              <p:cNvPr id="170" name="Picture 21">
                <a:extLst>
                  <a:ext uri="{FF2B5EF4-FFF2-40B4-BE49-F238E27FC236}">
                    <a16:creationId xmlns:a16="http://schemas.microsoft.com/office/drawing/2014/main" id="{957ACB7A-67D8-4644-85C9-CDA3370C8B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1" name="Picture 22">
                <a:extLst>
                  <a:ext uri="{FF2B5EF4-FFF2-40B4-BE49-F238E27FC236}">
                    <a16:creationId xmlns:a16="http://schemas.microsoft.com/office/drawing/2014/main" id="{00377C6D-4BD1-4CCC-9E26-6DCDA05713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9" name="Group 23">
              <a:extLst>
                <a:ext uri="{FF2B5EF4-FFF2-40B4-BE49-F238E27FC236}">
                  <a16:creationId xmlns:a16="http://schemas.microsoft.com/office/drawing/2014/main" id="{B9485649-0312-41F6-B18F-670C2BB730D7}"/>
                </a:ext>
              </a:extLst>
            </p:cNvPr>
            <p:cNvGrpSpPr>
              <a:grpSpLocks/>
            </p:cNvGrpSpPr>
            <p:nvPr/>
          </p:nvGrpSpPr>
          <p:grpSpPr bwMode="auto">
            <a:xfrm>
              <a:off x="8943976" y="2378076"/>
              <a:ext cx="936625" cy="669925"/>
              <a:chOff x="0" y="0"/>
              <a:chExt cx="589" cy="421"/>
            </a:xfrm>
          </p:grpSpPr>
          <p:pic>
            <p:nvPicPr>
              <p:cNvPr id="168" name="Picture 24">
                <a:extLst>
                  <a:ext uri="{FF2B5EF4-FFF2-40B4-BE49-F238E27FC236}">
                    <a16:creationId xmlns:a16="http://schemas.microsoft.com/office/drawing/2014/main" id="{E3BC4488-6C10-4AAF-A519-80C819C4BB8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9" name="Picture 25">
                <a:extLst>
                  <a:ext uri="{FF2B5EF4-FFF2-40B4-BE49-F238E27FC236}">
                    <a16:creationId xmlns:a16="http://schemas.microsoft.com/office/drawing/2014/main" id="{D0BE0F38-042F-4333-AFA1-834044DA2D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0" name="Group 26">
              <a:extLst>
                <a:ext uri="{FF2B5EF4-FFF2-40B4-BE49-F238E27FC236}">
                  <a16:creationId xmlns:a16="http://schemas.microsoft.com/office/drawing/2014/main" id="{A50CCE1C-62AC-478A-AE20-DC537AC79045}"/>
                </a:ext>
              </a:extLst>
            </p:cNvPr>
            <p:cNvGrpSpPr>
              <a:grpSpLocks/>
            </p:cNvGrpSpPr>
            <p:nvPr/>
          </p:nvGrpSpPr>
          <p:grpSpPr bwMode="auto">
            <a:xfrm>
              <a:off x="8863014" y="3005139"/>
              <a:ext cx="1030287" cy="649287"/>
              <a:chOff x="0" y="0"/>
              <a:chExt cx="648" cy="408"/>
            </a:xfrm>
          </p:grpSpPr>
          <p:pic>
            <p:nvPicPr>
              <p:cNvPr id="166" name="Picture 27">
                <a:extLst>
                  <a:ext uri="{FF2B5EF4-FFF2-40B4-BE49-F238E27FC236}">
                    <a16:creationId xmlns:a16="http://schemas.microsoft.com/office/drawing/2014/main" id="{ECD17C52-4D2B-483D-A51A-57668530EA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7" name="Picture 28">
                <a:extLst>
                  <a:ext uri="{FF2B5EF4-FFF2-40B4-BE49-F238E27FC236}">
                    <a16:creationId xmlns:a16="http://schemas.microsoft.com/office/drawing/2014/main" id="{AF3A5F9F-11A7-4567-B5EA-32F9E8A45E8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1" name="Group 29">
              <a:extLst>
                <a:ext uri="{FF2B5EF4-FFF2-40B4-BE49-F238E27FC236}">
                  <a16:creationId xmlns:a16="http://schemas.microsoft.com/office/drawing/2014/main" id="{EB1A73CF-409D-413C-9A35-EA31CDD70E87}"/>
                </a:ext>
              </a:extLst>
            </p:cNvPr>
            <p:cNvGrpSpPr>
              <a:grpSpLocks/>
            </p:cNvGrpSpPr>
            <p:nvPr/>
          </p:nvGrpSpPr>
          <p:grpSpPr bwMode="auto">
            <a:xfrm>
              <a:off x="8593138" y="3659188"/>
              <a:ext cx="1193800" cy="741362"/>
              <a:chOff x="0" y="0"/>
              <a:chExt cx="751" cy="466"/>
            </a:xfrm>
          </p:grpSpPr>
          <p:pic>
            <p:nvPicPr>
              <p:cNvPr id="164" name="Picture 30">
                <a:extLst>
                  <a:ext uri="{FF2B5EF4-FFF2-40B4-BE49-F238E27FC236}">
                    <a16:creationId xmlns:a16="http://schemas.microsoft.com/office/drawing/2014/main" id="{EBA7E262-CEF5-4C14-A32D-830CC4AA875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5" name="Picture 31">
                <a:extLst>
                  <a:ext uri="{FF2B5EF4-FFF2-40B4-BE49-F238E27FC236}">
                    <a16:creationId xmlns:a16="http://schemas.microsoft.com/office/drawing/2014/main" id="{889136A4-0314-4152-AE51-A328FFED441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2" name="Group 32">
              <a:extLst>
                <a:ext uri="{FF2B5EF4-FFF2-40B4-BE49-F238E27FC236}">
                  <a16:creationId xmlns:a16="http://schemas.microsoft.com/office/drawing/2014/main" id="{AA39C60B-BD6A-456C-BE6B-81D572288EC7}"/>
                </a:ext>
              </a:extLst>
            </p:cNvPr>
            <p:cNvGrpSpPr>
              <a:grpSpLocks/>
            </p:cNvGrpSpPr>
            <p:nvPr/>
          </p:nvGrpSpPr>
          <p:grpSpPr bwMode="auto">
            <a:xfrm>
              <a:off x="7678738" y="4122738"/>
              <a:ext cx="1420812" cy="1039812"/>
              <a:chOff x="0" y="0"/>
              <a:chExt cx="894" cy="654"/>
            </a:xfrm>
          </p:grpSpPr>
          <p:pic>
            <p:nvPicPr>
              <p:cNvPr id="162" name="Picture 33">
                <a:extLst>
                  <a:ext uri="{FF2B5EF4-FFF2-40B4-BE49-F238E27FC236}">
                    <a16:creationId xmlns:a16="http://schemas.microsoft.com/office/drawing/2014/main" id="{B93BC40A-8A2F-463E-BE19-4CDBF5ECF7C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 name="Picture 34">
                <a:extLst>
                  <a:ext uri="{FF2B5EF4-FFF2-40B4-BE49-F238E27FC236}">
                    <a16:creationId xmlns:a16="http://schemas.microsoft.com/office/drawing/2014/main" id="{255378D6-FD36-41BC-826E-E1EA362857B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3" name="Group 35">
              <a:extLst>
                <a:ext uri="{FF2B5EF4-FFF2-40B4-BE49-F238E27FC236}">
                  <a16:creationId xmlns:a16="http://schemas.microsoft.com/office/drawing/2014/main" id="{A980F1F3-173F-4DEF-A1B7-9430C296F0C1}"/>
                </a:ext>
              </a:extLst>
            </p:cNvPr>
            <p:cNvGrpSpPr>
              <a:grpSpLocks/>
            </p:cNvGrpSpPr>
            <p:nvPr/>
          </p:nvGrpSpPr>
          <p:grpSpPr bwMode="auto">
            <a:xfrm>
              <a:off x="2962276" y="4276726"/>
              <a:ext cx="1420813" cy="885825"/>
              <a:chOff x="0" y="0"/>
              <a:chExt cx="894" cy="557"/>
            </a:xfrm>
          </p:grpSpPr>
          <p:pic>
            <p:nvPicPr>
              <p:cNvPr id="160" name="Picture 36">
                <a:extLst>
                  <a:ext uri="{FF2B5EF4-FFF2-40B4-BE49-F238E27FC236}">
                    <a16:creationId xmlns:a16="http://schemas.microsoft.com/office/drawing/2014/main" id="{CEBC7538-ECDF-4EC2-96CF-809FCD01A32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1" name="Picture 37">
                <a:extLst>
                  <a:ext uri="{FF2B5EF4-FFF2-40B4-BE49-F238E27FC236}">
                    <a16:creationId xmlns:a16="http://schemas.microsoft.com/office/drawing/2014/main" id="{CCD1922B-DF87-4F84-B803-83D414041DA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4" name="Group 38">
              <a:extLst>
                <a:ext uri="{FF2B5EF4-FFF2-40B4-BE49-F238E27FC236}">
                  <a16:creationId xmlns:a16="http://schemas.microsoft.com/office/drawing/2014/main" id="{6DA5EB05-4131-451D-B8C7-075F249ECBCA}"/>
                </a:ext>
              </a:extLst>
            </p:cNvPr>
            <p:cNvGrpSpPr>
              <a:grpSpLocks/>
            </p:cNvGrpSpPr>
            <p:nvPr/>
          </p:nvGrpSpPr>
          <p:grpSpPr bwMode="auto">
            <a:xfrm>
              <a:off x="4437063" y="4462464"/>
              <a:ext cx="1460500" cy="1214437"/>
              <a:chOff x="0" y="0"/>
              <a:chExt cx="920" cy="764"/>
            </a:xfrm>
          </p:grpSpPr>
          <p:pic>
            <p:nvPicPr>
              <p:cNvPr id="158" name="Picture 39">
                <a:extLst>
                  <a:ext uri="{FF2B5EF4-FFF2-40B4-BE49-F238E27FC236}">
                    <a16:creationId xmlns:a16="http://schemas.microsoft.com/office/drawing/2014/main" id="{3DE1AB8B-CF6D-4962-AFB4-774BC93E6B5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9" name="Picture 40">
                <a:extLst>
                  <a:ext uri="{FF2B5EF4-FFF2-40B4-BE49-F238E27FC236}">
                    <a16:creationId xmlns:a16="http://schemas.microsoft.com/office/drawing/2014/main" id="{92F877A9-BCD6-4A92-B174-8524FD09E8A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5" name="Group 60">
              <a:extLst>
                <a:ext uri="{FF2B5EF4-FFF2-40B4-BE49-F238E27FC236}">
                  <a16:creationId xmlns:a16="http://schemas.microsoft.com/office/drawing/2014/main" id="{24573E32-29CD-4FC7-88C0-1CD1CED8FDFD}"/>
                </a:ext>
              </a:extLst>
            </p:cNvPr>
            <p:cNvGrpSpPr>
              <a:grpSpLocks/>
            </p:cNvGrpSpPr>
            <p:nvPr/>
          </p:nvGrpSpPr>
          <p:grpSpPr bwMode="auto">
            <a:xfrm>
              <a:off x="4025900" y="2506664"/>
              <a:ext cx="4140200" cy="1228725"/>
              <a:chOff x="2501900" y="2506663"/>
              <a:chExt cx="4140200" cy="1228725"/>
            </a:xfrm>
          </p:grpSpPr>
          <p:pic>
            <p:nvPicPr>
              <p:cNvPr id="148" name="Picture 44">
                <a:extLst>
                  <a:ext uri="{FF2B5EF4-FFF2-40B4-BE49-F238E27FC236}">
                    <a16:creationId xmlns:a16="http://schemas.microsoft.com/office/drawing/2014/main" id="{A3412869-4547-4294-AFA5-56F2997B5BF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9" name="Picture 45">
                <a:extLst>
                  <a:ext uri="{FF2B5EF4-FFF2-40B4-BE49-F238E27FC236}">
                    <a16:creationId xmlns:a16="http://schemas.microsoft.com/office/drawing/2014/main" id="{7EA27B9E-AF5E-4A26-A12A-08D5C2927C6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0" name="Picture 46">
                <a:extLst>
                  <a:ext uri="{FF2B5EF4-FFF2-40B4-BE49-F238E27FC236}">
                    <a16:creationId xmlns:a16="http://schemas.microsoft.com/office/drawing/2014/main" id="{869F616C-ADAB-433A-871E-1513AEC03E7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1" name="Picture 47">
                <a:extLst>
                  <a:ext uri="{FF2B5EF4-FFF2-40B4-BE49-F238E27FC236}">
                    <a16:creationId xmlns:a16="http://schemas.microsoft.com/office/drawing/2014/main" id="{9A0B4762-85AC-47FF-888E-42D8048C12F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2" name="Picture 48">
                <a:extLst>
                  <a:ext uri="{FF2B5EF4-FFF2-40B4-BE49-F238E27FC236}">
                    <a16:creationId xmlns:a16="http://schemas.microsoft.com/office/drawing/2014/main" id="{ABAC03E9-3B5C-4F93-989C-A5554D54C01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3" name="Picture 49">
                <a:extLst>
                  <a:ext uri="{FF2B5EF4-FFF2-40B4-BE49-F238E27FC236}">
                    <a16:creationId xmlns:a16="http://schemas.microsoft.com/office/drawing/2014/main" id="{A1B03379-3C75-4AA1-A6CF-27169A07FC9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4" name="Picture 50">
                <a:extLst>
                  <a:ext uri="{FF2B5EF4-FFF2-40B4-BE49-F238E27FC236}">
                    <a16:creationId xmlns:a16="http://schemas.microsoft.com/office/drawing/2014/main" id="{0632D854-66AE-4CCC-8F3C-575F99C86BA3}"/>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5" name="Picture 51">
                <a:extLst>
                  <a:ext uri="{FF2B5EF4-FFF2-40B4-BE49-F238E27FC236}">
                    <a16:creationId xmlns:a16="http://schemas.microsoft.com/office/drawing/2014/main" id="{89664AF8-1685-4B09-9067-0E4B32C59E6F}"/>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6" name="Picture 52">
                <a:extLst>
                  <a:ext uri="{FF2B5EF4-FFF2-40B4-BE49-F238E27FC236}">
                    <a16:creationId xmlns:a16="http://schemas.microsoft.com/office/drawing/2014/main" id="{0C44059D-383F-469E-9A1C-087991AB2AC4}"/>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7" name="Picture 53">
                <a:extLst>
                  <a:ext uri="{FF2B5EF4-FFF2-40B4-BE49-F238E27FC236}">
                    <a16:creationId xmlns:a16="http://schemas.microsoft.com/office/drawing/2014/main" id="{3BD7177F-7256-437C-A808-17BCE548D803}"/>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36" name="Rounded Rectangular Callout 56">
              <a:extLst>
                <a:ext uri="{FF2B5EF4-FFF2-40B4-BE49-F238E27FC236}">
                  <a16:creationId xmlns:a16="http://schemas.microsoft.com/office/drawing/2014/main" id="{23755156-7BE0-4343-95FD-B43F46C0C814}"/>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
                  <a:solidFill>
                    <a:srgbClr val="FFFFFF"/>
                  </a:solidFill>
                </a:rPr>
                <a:t>Document Repositories</a:t>
              </a:r>
            </a:p>
          </p:txBody>
        </p:sp>
        <p:sp>
          <p:nvSpPr>
            <p:cNvPr id="137" name="AutoShape 18">
              <a:extLst>
                <a:ext uri="{FF2B5EF4-FFF2-40B4-BE49-F238E27FC236}">
                  <a16:creationId xmlns:a16="http://schemas.microsoft.com/office/drawing/2014/main" id="{DB4B0A50-D724-48D5-9BAF-B6F9D7BE02BF}"/>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Results</a:t>
              </a:r>
              <a:endParaRPr lang="en-US" altLang="en-US" sz="100" b="1">
                <a:solidFill>
                  <a:srgbClr val="4157AD"/>
                </a:solidFill>
              </a:endParaRPr>
            </a:p>
          </p:txBody>
        </p:sp>
        <p:sp>
          <p:nvSpPr>
            <p:cNvPr id="138" name="AutoShape 18">
              <a:extLst>
                <a:ext uri="{FF2B5EF4-FFF2-40B4-BE49-F238E27FC236}">
                  <a16:creationId xmlns:a16="http://schemas.microsoft.com/office/drawing/2014/main" id="{80456BB6-9104-44FE-B97B-83D98124B708}"/>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PUBLIC </a:t>
              </a:r>
              <a:br>
                <a:rPr lang="en-US" altLang="en-US" sz="400">
                  <a:solidFill>
                    <a:srgbClr val="4157AD"/>
                  </a:solidFill>
                </a:rPr>
              </a:br>
              <a:r>
                <a:rPr lang="en-US" altLang="en-US" sz="40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Registries</a:t>
              </a:r>
            </a:p>
          </p:txBody>
        </p:sp>
        <p:sp>
          <p:nvSpPr>
            <p:cNvPr id="139" name="AutoShape 18">
              <a:extLst>
                <a:ext uri="{FF2B5EF4-FFF2-40B4-BE49-F238E27FC236}">
                  <a16:creationId xmlns:a16="http://schemas.microsoft.com/office/drawing/2014/main" id="{6036D857-E4A6-42CA-BE75-6A691480271A}"/>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RX History</a:t>
              </a:r>
              <a:endParaRPr lang="en-US" altLang="en-US" sz="100" b="1">
                <a:solidFill>
                  <a:srgbClr val="4157AD"/>
                </a:solidFill>
              </a:endParaRPr>
            </a:p>
          </p:txBody>
        </p:sp>
        <p:sp>
          <p:nvSpPr>
            <p:cNvPr id="140" name="AutoShape 18">
              <a:extLst>
                <a:ext uri="{FF2B5EF4-FFF2-40B4-BE49-F238E27FC236}">
                  <a16:creationId xmlns:a16="http://schemas.microsoft.com/office/drawing/2014/main" id="{FD920058-1AC2-410F-9061-78AD29E1AC6C}"/>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SPECIALTY</a:t>
              </a:r>
              <a:br>
                <a:rPr lang="en-US" altLang="en-US" sz="400">
                  <a:solidFill>
                    <a:srgbClr val="4157AD"/>
                  </a:solidFill>
                </a:rPr>
              </a:br>
              <a:r>
                <a:rPr lang="en-US" altLang="en-US" sz="40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141" name="Group 62">
              <a:extLst>
                <a:ext uri="{FF2B5EF4-FFF2-40B4-BE49-F238E27FC236}">
                  <a16:creationId xmlns:a16="http://schemas.microsoft.com/office/drawing/2014/main" id="{F0AAB1AA-089B-4AAF-A315-7DA95809077A}"/>
                </a:ext>
              </a:extLst>
            </p:cNvPr>
            <p:cNvGrpSpPr>
              <a:grpSpLocks/>
            </p:cNvGrpSpPr>
            <p:nvPr/>
          </p:nvGrpSpPr>
          <p:grpSpPr bwMode="auto">
            <a:xfrm>
              <a:off x="6165850" y="4625976"/>
              <a:ext cx="1589088" cy="1350963"/>
              <a:chOff x="4641850" y="4625975"/>
              <a:chExt cx="1589088" cy="1350963"/>
            </a:xfrm>
          </p:grpSpPr>
          <p:grpSp>
            <p:nvGrpSpPr>
              <p:cNvPr id="144" name="Group 41">
                <a:extLst>
                  <a:ext uri="{FF2B5EF4-FFF2-40B4-BE49-F238E27FC236}">
                    <a16:creationId xmlns:a16="http://schemas.microsoft.com/office/drawing/2014/main" id="{6178E811-006C-40AF-9DEA-919850FC9C6D}"/>
                  </a:ext>
                </a:extLst>
              </p:cNvPr>
              <p:cNvGrpSpPr>
                <a:grpSpLocks/>
              </p:cNvGrpSpPr>
              <p:nvPr/>
            </p:nvGrpSpPr>
            <p:grpSpPr bwMode="auto">
              <a:xfrm>
                <a:off x="4641850" y="4625975"/>
                <a:ext cx="1460500" cy="1050925"/>
                <a:chOff x="0" y="0"/>
                <a:chExt cx="920" cy="661"/>
              </a:xfrm>
            </p:grpSpPr>
            <p:pic>
              <p:nvPicPr>
                <p:cNvPr id="146" name="Picture 42">
                  <a:extLst>
                    <a:ext uri="{FF2B5EF4-FFF2-40B4-BE49-F238E27FC236}">
                      <a16:creationId xmlns:a16="http://schemas.microsoft.com/office/drawing/2014/main" id="{68361D3D-BDF5-4C36-AAA9-6F5CB0AD2B3A}"/>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7" name="Picture 43">
                  <a:extLst>
                    <a:ext uri="{FF2B5EF4-FFF2-40B4-BE49-F238E27FC236}">
                      <a16:creationId xmlns:a16="http://schemas.microsoft.com/office/drawing/2014/main" id="{2ABED9B0-E473-4DDC-9AB8-E19399E638D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45" name="AutoShape 18">
                <a:extLst>
                  <a:ext uri="{FF2B5EF4-FFF2-40B4-BE49-F238E27FC236}">
                    <a16:creationId xmlns:a16="http://schemas.microsoft.com/office/drawing/2014/main" id="{4A8FB4F7-4817-4031-A23B-9805A18883EB}"/>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grpSp>
        <p:sp>
          <p:nvSpPr>
            <p:cNvPr id="142" name="AutoShape 18">
              <a:extLst>
                <a:ext uri="{FF2B5EF4-FFF2-40B4-BE49-F238E27FC236}">
                  <a16:creationId xmlns:a16="http://schemas.microsoft.com/office/drawing/2014/main" id="{766F76D6-A23E-418E-A02C-CEE939219E4B}"/>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sp>
          <p:nvSpPr>
            <p:cNvPr id="143" name="AutoShape 18">
              <a:extLst>
                <a:ext uri="{FF2B5EF4-FFF2-40B4-BE49-F238E27FC236}">
                  <a16:creationId xmlns:a16="http://schemas.microsoft.com/office/drawing/2014/main" id="{C9D4045F-605F-4C4A-B937-B312D5468726}"/>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Claim Data</a:t>
              </a:r>
              <a:endParaRPr lang="en-US" altLang="en-US" sz="100" b="1">
                <a:solidFill>
                  <a:srgbClr val="4157AD"/>
                </a:solidFill>
              </a:endParaRPr>
            </a:p>
          </p:txBody>
        </p:sp>
      </p:grpSp>
      <p:sp>
        <p:nvSpPr>
          <p:cNvPr id="6" name="Arrow: Down 5">
            <a:extLst>
              <a:ext uri="{FF2B5EF4-FFF2-40B4-BE49-F238E27FC236}">
                <a16:creationId xmlns:a16="http://schemas.microsoft.com/office/drawing/2014/main" id="{30695CBE-C793-492E-A562-CF58520373C7}"/>
              </a:ext>
            </a:extLst>
          </p:cNvPr>
          <p:cNvSpPr/>
          <p:nvPr/>
        </p:nvSpPr>
        <p:spPr bwMode="auto">
          <a:xfrm>
            <a:off x="6153813" y="1388105"/>
            <a:ext cx="484632" cy="752128"/>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184" name="Arrow: Down 183">
            <a:extLst>
              <a:ext uri="{FF2B5EF4-FFF2-40B4-BE49-F238E27FC236}">
                <a16:creationId xmlns:a16="http://schemas.microsoft.com/office/drawing/2014/main" id="{D57947A4-B458-47F2-9C2E-12C74B77AB68}"/>
              </a:ext>
            </a:extLst>
          </p:cNvPr>
          <p:cNvSpPr/>
          <p:nvPr/>
        </p:nvSpPr>
        <p:spPr bwMode="auto">
          <a:xfrm rot="3395670">
            <a:off x="3973298" y="2278421"/>
            <a:ext cx="484632" cy="2125061"/>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185" name="Arrow: Down 184">
            <a:extLst>
              <a:ext uri="{FF2B5EF4-FFF2-40B4-BE49-F238E27FC236}">
                <a16:creationId xmlns:a16="http://schemas.microsoft.com/office/drawing/2014/main" id="{7B224E55-7E17-4DB3-AAEB-55EA67ED95B1}"/>
              </a:ext>
            </a:extLst>
          </p:cNvPr>
          <p:cNvSpPr/>
          <p:nvPr/>
        </p:nvSpPr>
        <p:spPr bwMode="auto">
          <a:xfrm rot="18198335">
            <a:off x="8334994" y="2277107"/>
            <a:ext cx="484632" cy="2125061"/>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186" name="Arrow: Down 185">
            <a:extLst>
              <a:ext uri="{FF2B5EF4-FFF2-40B4-BE49-F238E27FC236}">
                <a16:creationId xmlns:a16="http://schemas.microsoft.com/office/drawing/2014/main" id="{E88789F2-A15C-4906-93C2-4BBCB3A18FF1}"/>
              </a:ext>
            </a:extLst>
          </p:cNvPr>
          <p:cNvSpPr/>
          <p:nvPr/>
        </p:nvSpPr>
        <p:spPr bwMode="auto">
          <a:xfrm>
            <a:off x="6153813" y="2822633"/>
            <a:ext cx="484632" cy="1021529"/>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5" name="Flowchart: Alternate Process 4">
            <a:extLst>
              <a:ext uri="{FF2B5EF4-FFF2-40B4-BE49-F238E27FC236}">
                <a16:creationId xmlns:a16="http://schemas.microsoft.com/office/drawing/2014/main" id="{D51EA316-1581-43BD-A16A-15BCF43F3886}"/>
              </a:ext>
            </a:extLst>
          </p:cNvPr>
          <p:cNvSpPr/>
          <p:nvPr/>
        </p:nvSpPr>
        <p:spPr bwMode="auto">
          <a:xfrm>
            <a:off x="4918843" y="2112571"/>
            <a:ext cx="2900856" cy="794405"/>
          </a:xfrm>
          <a:prstGeom prst="flowChartAlternateProcess">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GE Inspira Pitch" pitchFamily="34" charset="0"/>
              </a:rPr>
              <a:t>XCA Gateway</a:t>
            </a:r>
          </a:p>
        </p:txBody>
      </p:sp>
      <p:grpSp>
        <p:nvGrpSpPr>
          <p:cNvPr id="187" name="Group 186">
            <a:extLst>
              <a:ext uri="{FF2B5EF4-FFF2-40B4-BE49-F238E27FC236}">
                <a16:creationId xmlns:a16="http://schemas.microsoft.com/office/drawing/2014/main" id="{23B1B6DC-31AA-42DA-97EA-C441DC2BB925}"/>
              </a:ext>
            </a:extLst>
          </p:cNvPr>
          <p:cNvGrpSpPr/>
          <p:nvPr/>
        </p:nvGrpSpPr>
        <p:grpSpPr>
          <a:xfrm>
            <a:off x="9457247" y="4204047"/>
            <a:ext cx="1508757" cy="1497627"/>
            <a:chOff x="0" y="5029200"/>
            <a:chExt cx="1181100" cy="1283732"/>
          </a:xfrm>
        </p:grpSpPr>
        <p:pic>
          <p:nvPicPr>
            <p:cNvPr id="188" name="Picture 4">
              <a:extLst>
                <a:ext uri="{FF2B5EF4-FFF2-40B4-BE49-F238E27FC236}">
                  <a16:creationId xmlns:a16="http://schemas.microsoft.com/office/drawing/2014/main" id="{68AF8518-0607-4274-A45D-7D5D2CD62142}"/>
                </a:ext>
              </a:extLst>
            </p:cNvPr>
            <p:cNvPicPr>
              <a:picLocks noChangeAspect="1" noChangeArrowheads="1"/>
            </p:cNvPicPr>
            <p:nvPr/>
          </p:nvPicPr>
          <p:blipFill>
            <a:blip r:embed="rId35" cstate="print"/>
            <a:srcRect/>
            <a:stretch>
              <a:fillRect/>
            </a:stretch>
          </p:blipFill>
          <p:spPr bwMode="auto">
            <a:xfrm>
              <a:off x="0" y="5029200"/>
              <a:ext cx="1181100" cy="1267521"/>
            </a:xfrm>
            <a:prstGeom prst="rect">
              <a:avLst/>
            </a:prstGeom>
            <a:noFill/>
            <a:ln w="9525">
              <a:noFill/>
              <a:miter lim="800000"/>
              <a:headEnd/>
              <a:tailEnd/>
            </a:ln>
          </p:spPr>
        </p:pic>
        <p:sp>
          <p:nvSpPr>
            <p:cNvPr id="189" name="TextBox 188">
              <a:extLst>
                <a:ext uri="{FF2B5EF4-FFF2-40B4-BE49-F238E27FC236}">
                  <a16:creationId xmlns:a16="http://schemas.microsoft.com/office/drawing/2014/main" id="{235E3486-356D-45A3-9B17-160F2809672C}"/>
                </a:ext>
              </a:extLst>
            </p:cNvPr>
            <p:cNvSpPr txBox="1"/>
            <p:nvPr/>
          </p:nvSpPr>
          <p:spPr>
            <a:xfrm>
              <a:off x="0" y="5943600"/>
              <a:ext cx="566181" cy="369332"/>
            </a:xfrm>
            <a:prstGeom prst="rect">
              <a:avLst/>
            </a:prstGeom>
            <a:noFill/>
          </p:spPr>
          <p:txBody>
            <a:bodyPr wrap="none" rtlCol="0">
              <a:spAutoFit/>
            </a:bodyPr>
            <a:lstStyle/>
            <a:p>
              <a:r>
                <a:rPr lang="en-US" dirty="0"/>
                <a:t>EHR</a:t>
              </a:r>
            </a:p>
          </p:txBody>
        </p:sp>
      </p:grpSp>
    </p:spTree>
    <p:extLst>
      <p:ext uri="{BB962C8B-B14F-4D97-AF65-F5344CB8AC3E}">
        <p14:creationId xmlns:p14="http://schemas.microsoft.com/office/powerpoint/2010/main" val="26520822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31AC-0918-4E89-8560-3048A90BF638}"/>
              </a:ext>
            </a:extLst>
          </p:cNvPr>
          <p:cNvSpPr>
            <a:spLocks noGrp="1"/>
          </p:cNvSpPr>
          <p:nvPr>
            <p:ph type="title"/>
          </p:nvPr>
        </p:nvSpPr>
        <p:spPr>
          <a:xfrm>
            <a:off x="838199" y="18255"/>
            <a:ext cx="10515600" cy="1325563"/>
          </a:xfrm>
        </p:spPr>
        <p:txBody>
          <a:bodyPr/>
          <a:lstStyle/>
          <a:p>
            <a:r>
              <a:rPr lang="en-US" dirty="0"/>
              <a:t>Mobile Health Document Sharing (MHDS)</a:t>
            </a:r>
          </a:p>
        </p:txBody>
      </p:sp>
      <p:sp>
        <p:nvSpPr>
          <p:cNvPr id="3" name="Content Placeholder 2">
            <a:extLst>
              <a:ext uri="{FF2B5EF4-FFF2-40B4-BE49-F238E27FC236}">
                <a16:creationId xmlns:a16="http://schemas.microsoft.com/office/drawing/2014/main" id="{79A4729B-F5EC-4345-B3FB-36AC77956798}"/>
              </a:ext>
            </a:extLst>
          </p:cNvPr>
          <p:cNvSpPr>
            <a:spLocks noGrp="1"/>
          </p:cNvSpPr>
          <p:nvPr>
            <p:ph idx="4294967295"/>
          </p:nvPr>
        </p:nvSpPr>
        <p:spPr>
          <a:xfrm>
            <a:off x="617896" y="1095375"/>
            <a:ext cx="5777499" cy="5347466"/>
          </a:xfrm>
        </p:spPr>
        <p:txBody>
          <a:bodyPr>
            <a:normAutofit lnSpcReduction="10000"/>
          </a:bodyPr>
          <a:lstStyle/>
          <a:p>
            <a:r>
              <a:rPr lang="en-US" dirty="0"/>
              <a:t>100% FHIR infrastructure</a:t>
            </a:r>
          </a:p>
          <a:p>
            <a:r>
              <a:rPr lang="en-US" dirty="0"/>
              <a:t>Document Registry</a:t>
            </a:r>
          </a:p>
          <a:p>
            <a:pPr lvl="1"/>
            <a:r>
              <a:rPr lang="en-US" dirty="0"/>
              <a:t>MHD transactions</a:t>
            </a:r>
          </a:p>
          <a:p>
            <a:pPr lvl="1"/>
            <a:r>
              <a:rPr lang="en-US" dirty="0"/>
              <a:t>Persistence and lifecycle management</a:t>
            </a:r>
          </a:p>
          <a:p>
            <a:r>
              <a:rPr lang="en-US" dirty="0"/>
              <a:t>Patient Identity Management</a:t>
            </a:r>
          </a:p>
          <a:p>
            <a:r>
              <a:rPr lang="en-US" dirty="0"/>
              <a:t>Authorization - OAuth</a:t>
            </a:r>
          </a:p>
          <a:p>
            <a:r>
              <a:rPr lang="en-US" dirty="0"/>
              <a:t>Consent Management</a:t>
            </a:r>
          </a:p>
          <a:p>
            <a:r>
              <a:rPr lang="en-US" dirty="0"/>
              <a:t>Trust Framework – Certificate Authority</a:t>
            </a:r>
          </a:p>
          <a:p>
            <a:r>
              <a:rPr lang="en-US" dirty="0"/>
              <a:t>Vocabulary Management</a:t>
            </a:r>
          </a:p>
          <a:p>
            <a:r>
              <a:rPr lang="en-US" dirty="0"/>
              <a:t>Audit Record Repository</a:t>
            </a:r>
          </a:p>
          <a:p>
            <a:r>
              <a:rPr lang="en-US" dirty="0"/>
              <a:t>Provider Directory</a:t>
            </a:r>
          </a:p>
          <a:p>
            <a:pPr marL="0" indent="0">
              <a:buNone/>
            </a:pPr>
            <a:endParaRPr lang="en-US" dirty="0"/>
          </a:p>
        </p:txBody>
      </p:sp>
      <p:sp>
        <p:nvSpPr>
          <p:cNvPr id="5" name="Rectangle: Rounded Corners 4">
            <a:extLst>
              <a:ext uri="{FF2B5EF4-FFF2-40B4-BE49-F238E27FC236}">
                <a16:creationId xmlns:a16="http://schemas.microsoft.com/office/drawing/2014/main" id="{D69B86EA-099F-4ECA-B8F9-12E0F404793E}"/>
              </a:ext>
            </a:extLst>
          </p:cNvPr>
          <p:cNvSpPr/>
          <p:nvPr/>
        </p:nvSpPr>
        <p:spPr>
          <a:xfrm>
            <a:off x="8555420" y="1576551"/>
            <a:ext cx="1492469" cy="138736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Central  Support Services</a:t>
            </a:r>
          </a:p>
        </p:txBody>
      </p:sp>
      <p:sp>
        <p:nvSpPr>
          <p:cNvPr id="48" name="Rectangle: Rounded Corners 47">
            <a:extLst>
              <a:ext uri="{FF2B5EF4-FFF2-40B4-BE49-F238E27FC236}">
                <a16:creationId xmlns:a16="http://schemas.microsoft.com/office/drawing/2014/main" id="{7A9C35C3-6325-444A-82EE-5CBC410D2045}"/>
              </a:ext>
            </a:extLst>
          </p:cNvPr>
          <p:cNvSpPr/>
          <p:nvPr/>
        </p:nvSpPr>
        <p:spPr>
          <a:xfrm>
            <a:off x="8555420" y="3429000"/>
            <a:ext cx="1492469" cy="13873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Document Registry</a:t>
            </a:r>
          </a:p>
        </p:txBody>
      </p:sp>
      <p:sp>
        <p:nvSpPr>
          <p:cNvPr id="49" name="Rectangle: Rounded Corners 48">
            <a:extLst>
              <a:ext uri="{FF2B5EF4-FFF2-40B4-BE49-F238E27FC236}">
                <a16:creationId xmlns:a16="http://schemas.microsoft.com/office/drawing/2014/main" id="{B8C2EE54-3007-475B-A199-75F07F559262}"/>
              </a:ext>
            </a:extLst>
          </p:cNvPr>
          <p:cNvSpPr/>
          <p:nvPr/>
        </p:nvSpPr>
        <p:spPr>
          <a:xfrm>
            <a:off x="6526924" y="2524284"/>
            <a:ext cx="1492469" cy="138736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that   Publish Documents</a:t>
            </a:r>
          </a:p>
        </p:txBody>
      </p:sp>
      <p:sp>
        <p:nvSpPr>
          <p:cNvPr id="50" name="Rectangle: Rounded Corners 49">
            <a:extLst>
              <a:ext uri="{FF2B5EF4-FFF2-40B4-BE49-F238E27FC236}">
                <a16:creationId xmlns:a16="http://schemas.microsoft.com/office/drawing/2014/main" id="{23EBEECD-AAF3-4A85-8F04-9AE4E6511BF9}"/>
              </a:ext>
            </a:extLst>
          </p:cNvPr>
          <p:cNvSpPr/>
          <p:nvPr/>
        </p:nvSpPr>
        <p:spPr>
          <a:xfrm>
            <a:off x="10607565" y="2524283"/>
            <a:ext cx="1492469" cy="138736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that Consume Documents</a:t>
            </a:r>
          </a:p>
        </p:txBody>
      </p:sp>
      <p:sp>
        <p:nvSpPr>
          <p:cNvPr id="51" name="Arrow: Right 50">
            <a:extLst>
              <a:ext uri="{FF2B5EF4-FFF2-40B4-BE49-F238E27FC236}">
                <a16:creationId xmlns:a16="http://schemas.microsoft.com/office/drawing/2014/main" id="{0865E25B-4296-4A1B-B081-014E117CBA41}"/>
              </a:ext>
            </a:extLst>
          </p:cNvPr>
          <p:cNvSpPr/>
          <p:nvPr/>
        </p:nvSpPr>
        <p:spPr>
          <a:xfrm>
            <a:off x="8019393" y="2270233"/>
            <a:ext cx="404498" cy="1904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D160BDDD-817C-41E6-873A-6A4E4C61B141}"/>
              </a:ext>
            </a:extLst>
          </p:cNvPr>
          <p:cNvSpPr/>
          <p:nvPr/>
        </p:nvSpPr>
        <p:spPr>
          <a:xfrm>
            <a:off x="10179418" y="2213150"/>
            <a:ext cx="404498" cy="1904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55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F786BA-FD09-4973-9904-568B852AC850}"/>
              </a:ext>
            </a:extLst>
          </p:cNvPr>
          <p:cNvSpPr>
            <a:spLocks noGrp="1"/>
          </p:cNvSpPr>
          <p:nvPr>
            <p:ph type="title"/>
          </p:nvPr>
        </p:nvSpPr>
        <p:spPr/>
        <p:txBody>
          <a:bodyPr/>
          <a:lstStyle/>
          <a:p>
            <a:r>
              <a:rPr lang="en-US" dirty="0"/>
              <a:t>Details of Document Sharing</a:t>
            </a:r>
          </a:p>
        </p:txBody>
      </p:sp>
      <p:sp>
        <p:nvSpPr>
          <p:cNvPr id="5" name="Text Placeholder 4">
            <a:extLst>
              <a:ext uri="{FF2B5EF4-FFF2-40B4-BE49-F238E27FC236}">
                <a16:creationId xmlns:a16="http://schemas.microsoft.com/office/drawing/2014/main" id="{C547F27A-A316-458D-A9F3-47EB4CD7FA44}"/>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73880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4AC6-AD0A-4C2E-A888-3BECF9FAE219}"/>
              </a:ext>
            </a:extLst>
          </p:cNvPr>
          <p:cNvSpPr>
            <a:spLocks noGrp="1"/>
          </p:cNvSpPr>
          <p:nvPr>
            <p:ph type="title"/>
          </p:nvPr>
        </p:nvSpPr>
        <p:spPr/>
        <p:txBody>
          <a:bodyPr/>
          <a:lstStyle/>
          <a:p>
            <a:r>
              <a:rPr lang="en-US" dirty="0"/>
              <a:t>Principles of a Document</a:t>
            </a:r>
          </a:p>
        </p:txBody>
      </p:sp>
      <p:sp>
        <p:nvSpPr>
          <p:cNvPr id="3" name="Content Placeholder 2">
            <a:extLst>
              <a:ext uri="{FF2B5EF4-FFF2-40B4-BE49-F238E27FC236}">
                <a16:creationId xmlns:a16="http://schemas.microsoft.com/office/drawing/2014/main" id="{076DAC26-480F-4222-B53B-A35B7FD4A00F}"/>
              </a:ext>
            </a:extLst>
          </p:cNvPr>
          <p:cNvSpPr>
            <a:spLocks noGrp="1"/>
          </p:cNvSpPr>
          <p:nvPr>
            <p:ph idx="1"/>
          </p:nvPr>
        </p:nvSpPr>
        <p:spPr>
          <a:xfrm>
            <a:off x="609600" y="1261241"/>
            <a:ext cx="10972800" cy="5191074"/>
          </a:xfrm>
        </p:spPr>
        <p:txBody>
          <a:bodyPr>
            <a:normAutofit fontScale="92500" lnSpcReduction="10000"/>
          </a:bodyPr>
          <a:lstStyle/>
          <a:p>
            <a:r>
              <a:rPr lang="en-US" b="1" dirty="0"/>
              <a:t>Persistence</a:t>
            </a:r>
            <a:r>
              <a:rPr lang="en-US" dirty="0"/>
              <a:t> – A Document continues to exist in an unaltered state, for a time period defined by local and regulatory requirements. Note documents outlive the servers (and often the syntax), on which they are created.</a:t>
            </a:r>
          </a:p>
          <a:p>
            <a:r>
              <a:rPr lang="en-US" b="1" dirty="0"/>
              <a:t>Stewardship</a:t>
            </a:r>
            <a:r>
              <a:rPr lang="en-US" dirty="0"/>
              <a:t> –A document is maintained over its lifetime by a custodian, either an organization or a person entrusted with its care. </a:t>
            </a:r>
          </a:p>
          <a:p>
            <a:r>
              <a:rPr lang="en-US" b="1" dirty="0"/>
              <a:t>Potential</a:t>
            </a:r>
            <a:r>
              <a:rPr lang="en-US" dirty="0"/>
              <a:t> for authentication - A clinical document is an assemblage of information that is intended to be legally authenticated. </a:t>
            </a:r>
          </a:p>
          <a:p>
            <a:r>
              <a:rPr lang="en-US" b="1" dirty="0"/>
              <a:t>Context</a:t>
            </a:r>
            <a:r>
              <a:rPr lang="en-US" dirty="0"/>
              <a:t> - A clinical document establishes the default context for its contents </a:t>
            </a:r>
          </a:p>
          <a:p>
            <a:r>
              <a:rPr lang="en-US" b="1" dirty="0"/>
              <a:t>Wholeness</a:t>
            </a:r>
            <a:r>
              <a:rPr lang="en-US" dirty="0"/>
              <a:t> - A document is a whole unit of information. Parts of the document may be created or edited separately, or may also be authenticated or legally authenticated, but the entire document is still to be treated as a whole unit. </a:t>
            </a:r>
          </a:p>
          <a:p>
            <a:r>
              <a:rPr lang="en-US" b="1" dirty="0"/>
              <a:t>Human readability </a:t>
            </a:r>
            <a:r>
              <a:rPr lang="en-US" dirty="0"/>
              <a:t>– a document is human readable</a:t>
            </a:r>
          </a:p>
        </p:txBody>
      </p:sp>
    </p:spTree>
    <p:extLst>
      <p:ext uri="{BB962C8B-B14F-4D97-AF65-F5344CB8AC3E}">
        <p14:creationId xmlns:p14="http://schemas.microsoft.com/office/powerpoint/2010/main" val="1502498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22228</TotalTime>
  <Words>2391</Words>
  <Application>Microsoft Office PowerPoint</Application>
  <PresentationFormat>Widescreen</PresentationFormat>
  <Paragraphs>563</Paragraphs>
  <Slides>34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GE Inspira Pitch</vt:lpstr>
      <vt:lpstr>Lucida Grande</vt:lpstr>
      <vt:lpstr>Verdana</vt:lpstr>
      <vt:lpstr>Office Theme</vt:lpstr>
      <vt:lpstr>Document Sharing  on FHIR</vt:lpstr>
      <vt:lpstr>Agenda - Using FHIR to get to published Documents</vt:lpstr>
      <vt:lpstr>Document Sharing</vt:lpstr>
      <vt:lpstr>Document Sharing HIE</vt:lpstr>
      <vt:lpstr>XDS – Document Sharing</vt:lpstr>
      <vt:lpstr>XCA Federation of Document Sharing</vt:lpstr>
      <vt:lpstr>Mobile Health Document Sharing (MHDS)</vt:lpstr>
      <vt:lpstr>Details of Document Sharing</vt:lpstr>
      <vt:lpstr>Principles of a Document</vt:lpstr>
      <vt:lpstr>Metadata – enables discovery</vt:lpstr>
      <vt:lpstr>Various Formats and Encodings</vt:lpstr>
      <vt:lpstr>FHIR access to Document Sharing</vt:lpstr>
      <vt:lpstr>Mobile access to Health Documents (MHD)</vt:lpstr>
      <vt:lpstr>MHD as API to XDS</vt:lpstr>
      <vt:lpstr>MHD as API to XCA</vt:lpstr>
      <vt:lpstr>FHIR Support Profiles </vt:lpstr>
      <vt:lpstr>Provide Document Bundle Transaction (Publication request)</vt:lpstr>
      <vt:lpstr>Query Transactions – simply normal FHIR queries</vt:lpstr>
      <vt:lpstr>MHDS – Document Sharing</vt:lpstr>
      <vt:lpstr>FHIR Conformance Resources</vt:lpstr>
      <vt:lpstr>Which Infrastructure to use?</vt:lpstr>
      <vt:lpstr>Consuming Fine-Grain Resources</vt:lpstr>
      <vt:lpstr>Consuming Documents is hard</vt:lpstr>
      <vt:lpstr>Query for Existing Data for Mobile (QEDm)</vt:lpstr>
      <vt:lpstr>Mobile Cross-Enterprise Document Data Element Extraction  (mXDE)</vt:lpstr>
      <vt:lpstr>PowerPoint Presentation</vt:lpstr>
      <vt:lpstr>Using Provenance</vt:lpstr>
      <vt:lpstr>Conclusion</vt:lpstr>
      <vt:lpstr>Conclusion</vt:lpstr>
      <vt:lpstr>PowerPoint Presentation</vt:lpstr>
      <vt:lpstr>Bonus – Things not in the IHE Profiles</vt:lpstr>
      <vt:lpstr>Open Source</vt:lpstr>
      <vt:lpstr>MHDS Client detailed transactions</vt:lpstr>
      <vt:lpstr>MHD/XCA Proxy Infrastructure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IHE on FHIR</dc:title>
  <dc:creator>John Moehrke</dc:creator>
  <cp:lastModifiedBy>John Moehrke</cp:lastModifiedBy>
  <cp:revision>68</cp:revision>
  <cp:lastPrinted>2018-06-15T19:50:31Z</cp:lastPrinted>
  <dcterms:created xsi:type="dcterms:W3CDTF">2018-06-04T17:06:37Z</dcterms:created>
  <dcterms:modified xsi:type="dcterms:W3CDTF">2020-03-04T16:10:46Z</dcterms:modified>
</cp:coreProperties>
</file>