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60" r:id="rId1"/>
  </p:sldMasterIdLst>
  <p:notesMasterIdLst>
    <p:notesMasterId r:id="rId14"/>
  </p:notesMasterIdLst>
  <p:sldIdLst>
    <p:sldId id="256" r:id="rId2"/>
    <p:sldId id="275" r:id="rId3"/>
    <p:sldId id="264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8550" autoAdjust="0"/>
  </p:normalViewPr>
  <p:slideViewPr>
    <p:cSldViewPr snapToGrid="0">
      <p:cViewPr varScale="1">
        <p:scale>
          <a:sx n="76" d="100"/>
          <a:sy n="76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27AC-A40F-4994-81AE-4B8398A41947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E6BE-314F-4321-91B4-9567A51EE8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6BE-314F-4321-91B4-9567A51EE8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6BE-314F-4321-91B4-9567A51EE8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4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6BE-314F-4321-91B4-9567A51EE88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2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taking the time to learn about the recent enhancements to PDQm. The public comment period for these changes is now open though January 12</a:t>
            </a:r>
            <a:r>
              <a:rPr lang="en-US" baseline="30000" dirty="0"/>
              <a:t>th</a:t>
            </a:r>
            <a:r>
              <a:rPr lang="en-US" dirty="0"/>
              <a:t>, 2024. We hope you will find this enhanced version useful in accomplishing your healthcare interoperability goals, and we await your feedback on this work. 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E6BE-314F-4321-91B4-9567A51EE88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0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62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8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6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03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73600" y="6343318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Afbeelding 6" descr="IHE_Services_CMYK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93" y="16602"/>
            <a:ext cx="2642696" cy="6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7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/>
        </p:nvPicPr>
        <p:blipFill>
          <a:blip r:embed="rId14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EE87-34F3-45D1-B9F3-AF6F7131BA3F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711A-088D-4AF6-9440-356D1B52966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5" descr="PurpleGlobe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1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s.ihe.net/ITI/PDQm/3.0.0-comment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IHE/ITI.PDQm/issues" TargetMode="External"/><Relationship Id="rId4" Type="http://schemas.openxmlformats.org/officeDocument/2006/relationships/hyperlink" Target="https://www.ihe.net/ITI_Public_Comment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F2DE-65DC-8F26-C8D1-B34CC780E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Nationwide Patient Identity Lookup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A32B3-ACA9-6C43-34C0-7365FF28F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John Moehrke</a:t>
            </a:r>
          </a:p>
          <a:p>
            <a:r>
              <a:rPr lang="en-US" dirty="0"/>
              <a:t>January 11,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9DD0-0CB3-2B53-6177-C36212B3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40"/>
          <a:stretch/>
        </p:blipFill>
        <p:spPr>
          <a:xfrm>
            <a:off x="4551774" y="554454"/>
            <a:ext cx="3802620" cy="11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4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30"/>
    </mc:Choice>
    <mc:Fallback xmlns="">
      <p:transition spd="slow" advTm="340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FE8-B336-24B7-A2A0-816DB3EE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PDQm using $match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5BC2-37CC-82AB-E460-B779B3211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Uses an Operation</a:t>
            </a:r>
          </a:p>
          <a:p>
            <a:r>
              <a:rPr lang="en-US" sz="3200" dirty="0"/>
              <a:t>$match operation is given the data the client has</a:t>
            </a:r>
          </a:p>
          <a:p>
            <a:r>
              <a:rPr lang="en-US" sz="3200" dirty="0"/>
              <a:t>Server uses algorithms to find best match</a:t>
            </a:r>
          </a:p>
          <a:p>
            <a:r>
              <a:rPr lang="en-US" sz="3200" dirty="0"/>
              <a:t>Returns one best matching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DB3DB-23EF-376F-92EE-68FF639398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"identifier" : [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"system" : "http://example.org/</a:t>
            </a:r>
            <a:r>
              <a:rPr lang="en-US" dirty="0" err="1"/>
              <a:t>exampleSystem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"value" : "8675309"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  <a:p>
            <a:pPr marL="0" indent="0">
              <a:buNone/>
            </a:pPr>
            <a:r>
              <a:rPr lang="en-US" dirty="0"/>
              <a:t>        "name" : [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"family" : "Schmidt",</a:t>
            </a:r>
          </a:p>
          <a:p>
            <a:pPr marL="0" indent="0">
              <a:buNone/>
            </a:pPr>
            <a:r>
              <a:rPr lang="en-US" dirty="0"/>
              <a:t>            "given" : [</a:t>
            </a:r>
          </a:p>
          <a:p>
            <a:pPr marL="0" indent="0">
              <a:buNone/>
            </a:pPr>
            <a:r>
              <a:rPr lang="en-US" dirty="0"/>
              <a:t>              "John"</a:t>
            </a:r>
          </a:p>
          <a:p>
            <a:pPr marL="0" indent="0">
              <a:buNone/>
            </a:pPr>
            <a:r>
              <a:rPr lang="en-US" dirty="0"/>
              <a:t>            ]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  <a:p>
            <a:pPr marL="0" indent="0">
              <a:buNone/>
            </a:pPr>
            <a:r>
              <a:rPr lang="en-US" dirty="0"/>
              <a:t>        "gender" : "other",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birthDate</a:t>
            </a:r>
            <a:r>
              <a:rPr lang="en-US" dirty="0"/>
              <a:t>" : "1923-07-25",</a:t>
            </a:r>
          </a:p>
          <a:p>
            <a:pPr marL="0" indent="0">
              <a:buNone/>
            </a:pPr>
            <a:r>
              <a:rPr lang="en-US" dirty="0"/>
              <a:t>        "address" : [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"state" : "WI",</a:t>
            </a:r>
          </a:p>
          <a:p>
            <a:pPr marL="0" indent="0">
              <a:buNone/>
            </a:pPr>
            <a:r>
              <a:rPr lang="en-US" dirty="0"/>
              <a:t>            "country" : "USA"</a:t>
            </a:r>
          </a:p>
        </p:txBody>
      </p:sp>
    </p:spTree>
    <p:extLst>
      <p:ext uri="{BB962C8B-B14F-4D97-AF65-F5344CB8AC3E}">
        <p14:creationId xmlns:p14="http://schemas.microsoft.com/office/powerpoint/2010/main" val="197946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DAEA-6004-E8B5-EDA6-3613642E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Search vs $match 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43F86-2DD1-17AA-545E-493152B86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Patient Search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76C093-1ECE-F3E5-473A-343032AA2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Searches for a group with a common property</a:t>
            </a:r>
          </a:p>
          <a:p>
            <a:r>
              <a:rPr lang="en-US" dirty="0"/>
              <a:t>Predictable Search Workflows</a:t>
            </a:r>
          </a:p>
          <a:p>
            <a:r>
              <a:rPr lang="en-US" dirty="0"/>
              <a:t>Identifier Based Lookup</a:t>
            </a:r>
          </a:p>
          <a:p>
            <a:r>
              <a:rPr lang="en-US" dirty="0"/>
              <a:t>Retrieval by known Identifier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93ABF5-E94A-F107-7CE2-02764FE8D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$match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D126C6-10DE-68BC-63AC-D9CDE4BBAC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Patient Demographics Supplier as Matching Authority</a:t>
            </a:r>
          </a:p>
          <a:p>
            <a:r>
              <a:rPr lang="en-US" dirty="0"/>
              <a:t>Automated workflows (e.g. backend)</a:t>
            </a:r>
          </a:p>
          <a:p>
            <a:r>
              <a:rPr lang="en-US" dirty="0"/>
              <a:t>Client has little to no selection logic</a:t>
            </a:r>
          </a:p>
          <a:p>
            <a:r>
              <a:rPr lang="en-US" dirty="0"/>
              <a:t>Heuristic Based Lookup Based on Multiple Demographics</a:t>
            </a:r>
          </a:p>
          <a:p>
            <a:r>
              <a:rPr lang="en-US" dirty="0"/>
              <a:t>Allowance for demographic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5745B-401B-7B71-3065-EC42EB9D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68" y="4318000"/>
            <a:ext cx="2019300" cy="24479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85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05"/>
    </mc:Choice>
    <mc:Fallback xmlns="">
      <p:transition spd="slow" advTm="126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8C62-051B-D924-7477-16D2602B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Patient Demographics Query for mobile Version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15CA6-112F-6F2B-4096-852CBCE6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Comment Open Through </a:t>
            </a:r>
            <a:r>
              <a:rPr lang="en-US" b="1" dirty="0"/>
              <a:t>12 January 2024</a:t>
            </a:r>
            <a:endParaRPr lang="en-US" dirty="0"/>
          </a:p>
          <a:p>
            <a:r>
              <a:rPr lang="en-US" dirty="0">
                <a:hlinkClick r:id="rId3"/>
              </a:rPr>
              <a:t>https://profiles.ihe.net/ITI/PDQm/3.0.0-comment/index.html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Feedback can be submitted at</a:t>
            </a:r>
          </a:p>
          <a:p>
            <a:r>
              <a:rPr lang="en-US" dirty="0">
                <a:hlinkClick r:id="rId4"/>
              </a:rPr>
              <a:t>https://www.ihe.net/ITI_Public_Comments/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https://github.com/IHE/ITI.PDQm/issues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CC4FB-289A-EE15-70BA-2B3B94319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1223" y="31282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757"/>
    </mc:Choice>
    <mc:Fallback xmlns="">
      <p:transition advTm="2175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CE5C-E88E-B467-8E2D-5697B67B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EMS Overall - starting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31429-3A9F-1726-803F-BF8FE32A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6924"/>
            <a:ext cx="10604500" cy="51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CB5F-0F08-0AC3-A209-45EA2D56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Identity 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EBDD-1940-E833-EFE9-3B2BE504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TEFCA / QHIN – provide a nationwide health information network</a:t>
            </a:r>
          </a:p>
          <a:p>
            <a:pPr lvl="1"/>
            <a:r>
              <a:rPr lang="en-US" dirty="0"/>
              <a:t>First Step is Security/Privacy</a:t>
            </a:r>
          </a:p>
          <a:p>
            <a:pPr lvl="1"/>
            <a:r>
              <a:rPr lang="en-US" dirty="0"/>
              <a:t>Second Step is patient identity lookup</a:t>
            </a:r>
          </a:p>
          <a:p>
            <a:pPr lvl="1"/>
            <a:r>
              <a:rPr lang="en-US" dirty="0"/>
              <a:t>Third Step is finding data available for that patient</a:t>
            </a:r>
          </a:p>
          <a:p>
            <a:r>
              <a:rPr lang="en-US" dirty="0"/>
              <a:t>EMS Need available patient medical history</a:t>
            </a:r>
          </a:p>
          <a:p>
            <a:pPr lvl="1"/>
            <a:r>
              <a:rPr lang="en-US" dirty="0"/>
              <a:t>Have some portions of demographics about the patient</a:t>
            </a:r>
          </a:p>
        </p:txBody>
      </p:sp>
    </p:spTree>
    <p:extLst>
      <p:ext uri="{BB962C8B-B14F-4D97-AF65-F5344CB8AC3E}">
        <p14:creationId xmlns:p14="http://schemas.microsoft.com/office/powerpoint/2010/main" val="392548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174"/>
    </mc:Choice>
    <mc:Fallback xmlns="">
      <p:transition spd="slow" advTm="1331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033-836B-B69D-EA6B-113882BB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TEFCA / QHIN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2567-B0EE-9F44-DD19-15978FE5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Accepted solution for Patient Identity lookup is</a:t>
            </a:r>
          </a:p>
          <a:p>
            <a:pPr lvl="1"/>
            <a:r>
              <a:rPr lang="en-US" dirty="0"/>
              <a:t>IHE XCPD						- Future working toward FHIR</a:t>
            </a:r>
          </a:p>
          <a:p>
            <a:r>
              <a:rPr lang="en-US" dirty="0"/>
              <a:t>IHE XCPD</a:t>
            </a:r>
          </a:p>
          <a:p>
            <a:pPr lvl="1"/>
            <a:r>
              <a:rPr lang="en-US" dirty="0"/>
              <a:t>Based on HL7 v3 patient identity lookup standard</a:t>
            </a:r>
          </a:p>
          <a:p>
            <a:pPr lvl="1"/>
            <a:r>
              <a:rPr lang="en-US" dirty="0"/>
              <a:t>Profiled to reduce options and make the request/response defined</a:t>
            </a:r>
          </a:p>
          <a:p>
            <a:pPr lvl="1"/>
            <a:r>
              <a:rPr lang="en-US" dirty="0"/>
              <a:t>Profiled to support multi-hop federation to support a network of networks. </a:t>
            </a:r>
          </a:p>
          <a:p>
            <a:pPr lvl="1"/>
            <a:r>
              <a:rPr lang="en-US" dirty="0"/>
              <a:t>Returns matches and locations that have health information</a:t>
            </a:r>
          </a:p>
          <a:p>
            <a:pPr lvl="1"/>
            <a:r>
              <a:rPr lang="en-US" dirty="0"/>
              <a:t>Complicated technical stack with SOAP and HL7 v3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EHR and Infrastructure solutions are readily available</a:t>
            </a:r>
          </a:p>
          <a:p>
            <a:pPr lvl="1"/>
            <a:r>
              <a:rPr lang="en-US" dirty="0"/>
              <a:t>Open-Source implementations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146367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7909-C79D-2D3B-8370-7BCBFCA8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XCPD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BCAB-B4DF-08C1-392A-9041C6352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81101"/>
            <a:ext cx="53848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&lt;?xml version="1.0" encoding="UTF-8"?&gt;</a:t>
            </a:r>
          </a:p>
          <a:p>
            <a:r>
              <a:rPr lang="en-US" dirty="0"/>
              <a:t>&lt;</a:t>
            </a:r>
            <a:r>
              <a:rPr lang="en-US" dirty="0" err="1"/>
              <a:t>s:Envelope</a:t>
            </a:r>
            <a:r>
              <a:rPr lang="en-US" dirty="0"/>
              <a:t> </a:t>
            </a:r>
            <a:r>
              <a:rPr lang="en-US" dirty="0" err="1"/>
              <a:t>xmlns:s</a:t>
            </a:r>
            <a:r>
              <a:rPr lang="en-US" dirty="0"/>
              <a:t>="http://www.w3.org/2003/05/soap-envelope" </a:t>
            </a:r>
            <a:r>
              <a:rPr lang="en-US" dirty="0" err="1"/>
              <a:t>xmlns:a</a:t>
            </a:r>
            <a:r>
              <a:rPr lang="en-US" dirty="0"/>
              <a:t>="http://www.w3.org/2005/08/addressing" </a:t>
            </a:r>
            <a:r>
              <a:rPr lang="en-US" dirty="0" err="1"/>
              <a:t>xmlns:xcpd</a:t>
            </a:r>
            <a:r>
              <a:rPr lang="en-US" dirty="0"/>
              <a:t>="urn:ihe:iti:xcpd:2009"</a:t>
            </a:r>
          </a:p>
          <a:p>
            <a:r>
              <a:rPr lang="en-US" dirty="0"/>
              <a:t>     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 </a:t>
            </a:r>
          </a:p>
          <a:p>
            <a:r>
              <a:rPr lang="en-US" dirty="0"/>
              <a:t>      </a:t>
            </a:r>
            <a:r>
              <a:rPr lang="en-US" dirty="0" err="1"/>
              <a:t>xsi:schemaLocation</a:t>
            </a:r>
            <a:r>
              <a:rPr lang="en-US" dirty="0"/>
              <a:t>="urn:ihe:iti:xcpd:2009"&gt;</a:t>
            </a:r>
          </a:p>
          <a:p>
            <a:r>
              <a:rPr lang="en-US" dirty="0"/>
              <a:t> &lt;</a:t>
            </a:r>
            <a:r>
              <a:rPr lang="en-US" dirty="0" err="1"/>
              <a:t>s:Header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a:Action</a:t>
            </a:r>
            <a:r>
              <a:rPr lang="en-US" dirty="0"/>
              <a:t> s:mustUnderstand="1"&gt;urn:hl7-org:v3:PRPA_IN201305UV02:CrossGatewayPatientDiscovery&lt;/a:Action&gt;</a:t>
            </a:r>
          </a:p>
          <a:p>
            <a:r>
              <a:rPr lang="en-US" dirty="0"/>
              <a:t>  &lt;</a:t>
            </a:r>
            <a:r>
              <a:rPr lang="en-US" dirty="0" err="1"/>
              <a:t>a:MessageID</a:t>
            </a:r>
            <a:r>
              <a:rPr lang="en-US" dirty="0"/>
              <a:t>&gt;urn:uuid:a02ca8cd-86fa-4afc-a27c-16c183b2055&lt;/</a:t>
            </a:r>
            <a:r>
              <a:rPr lang="en-US" dirty="0" err="1"/>
              <a:t>a:MessageID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a:ReplyTo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a:Address</a:t>
            </a:r>
            <a:r>
              <a:rPr lang="en-US" dirty="0"/>
              <a:t>&gt;http://www.w3.org/2005/08/addressing/anonymous&lt;/a:Address&gt;</a:t>
            </a:r>
          </a:p>
          <a:p>
            <a:r>
              <a:rPr lang="en-US" dirty="0"/>
              <a:t>  &lt;/</a:t>
            </a:r>
            <a:r>
              <a:rPr lang="en-US" dirty="0" err="1"/>
              <a:t>a:ReplyTo</a:t>
            </a:r>
            <a:r>
              <a:rPr lang="en-US" dirty="0"/>
              <a:t>&gt;</a:t>
            </a:r>
          </a:p>
          <a:p>
            <a:r>
              <a:rPr lang="en-US" dirty="0"/>
              <a:t>  &lt;</a:t>
            </a:r>
            <a:r>
              <a:rPr lang="en-US" dirty="0" err="1"/>
              <a:t>a:To</a:t>
            </a:r>
            <a:r>
              <a:rPr lang="en-US" dirty="0"/>
              <a:t> s:mustUnderstand="1"&gt;http://servicelocation/IHEXCPDRespondingGateway&lt;/a:To&gt;</a:t>
            </a:r>
          </a:p>
          <a:p>
            <a:r>
              <a:rPr lang="en-US" dirty="0"/>
              <a:t>  &lt;!--Recommend a 7 day cache for correlations resulting from this request. --&gt;</a:t>
            </a:r>
          </a:p>
          <a:p>
            <a:r>
              <a:rPr lang="en-US" dirty="0"/>
              <a:t>  &lt;</a:t>
            </a:r>
            <a:r>
              <a:rPr lang="en-US" dirty="0" err="1"/>
              <a:t>xcpd:CorrelationTimeToLive</a:t>
            </a:r>
            <a:r>
              <a:rPr lang="en-US" dirty="0"/>
              <a:t>&gt;P0Y0M7D&lt;/</a:t>
            </a:r>
            <a:r>
              <a:rPr lang="en-US" dirty="0" err="1"/>
              <a:t>xcpd:CorrelationTimeToLive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s:Header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s:Body</a:t>
            </a:r>
            <a:r>
              <a:rPr lang="en-US" dirty="0"/>
              <a:t>&gt;</a:t>
            </a:r>
          </a:p>
          <a:p>
            <a:r>
              <a:rPr lang="en-US" dirty="0"/>
              <a:t>  &lt;PRPA_IN201305UV02 </a:t>
            </a:r>
            <a:r>
              <a:rPr lang="en-US" dirty="0" err="1"/>
              <a:t>xmlns:xsi</a:t>
            </a:r>
            <a:r>
              <a:rPr lang="en-US" dirty="0"/>
              <a:t>="http://www.w3.org/2001/XMLSchema-instance"</a:t>
            </a:r>
          </a:p>
          <a:p>
            <a:r>
              <a:rPr lang="en-US" dirty="0"/>
              <a:t>   </a:t>
            </a:r>
            <a:r>
              <a:rPr lang="en-US" dirty="0" err="1"/>
              <a:t>xsi:schemaLocation</a:t>
            </a:r>
            <a:r>
              <a:rPr lang="en-US" dirty="0"/>
              <a:t>="urn:hl7-org:v3 ../../schema/HL7V3/NE2008/</a:t>
            </a:r>
            <a:r>
              <a:rPr lang="en-US" dirty="0" err="1"/>
              <a:t>multicacheschemas</a:t>
            </a:r>
            <a:r>
              <a:rPr lang="en-US" dirty="0"/>
              <a:t>/PRPA_IN201305UV02.xsd"</a:t>
            </a:r>
          </a:p>
          <a:p>
            <a:r>
              <a:rPr lang="en-US" dirty="0"/>
              <a:t>   </a:t>
            </a:r>
            <a:r>
              <a:rPr lang="en-US" dirty="0" err="1"/>
              <a:t>xmlns</a:t>
            </a:r>
            <a:r>
              <a:rPr lang="en-US" dirty="0"/>
              <a:t>="urn:hl7-org:v3"</a:t>
            </a:r>
          </a:p>
          <a:p>
            <a:r>
              <a:rPr lang="en-US" dirty="0"/>
              <a:t>   </a:t>
            </a:r>
            <a:r>
              <a:rPr lang="en-US" dirty="0" err="1"/>
              <a:t>ITSVersion</a:t>
            </a:r>
            <a:r>
              <a:rPr lang="en-US" dirty="0"/>
              <a:t>="XML_1.0"&gt;</a:t>
            </a:r>
          </a:p>
          <a:p>
            <a:r>
              <a:rPr lang="en-US" dirty="0"/>
              <a:t>    &lt;id root="1.2.840.114350.1.13.0.1.7.1.1" extension="35423"/&gt;</a:t>
            </a:r>
          </a:p>
          <a:p>
            <a:r>
              <a:rPr lang="en-US" dirty="0"/>
              <a:t>    &lt;</a:t>
            </a:r>
            <a:r>
              <a:rPr lang="en-US" dirty="0" err="1"/>
              <a:t>creationTime</a:t>
            </a:r>
            <a:r>
              <a:rPr lang="en-US" dirty="0"/>
              <a:t> value="20090417150301"/&gt;</a:t>
            </a:r>
          </a:p>
          <a:p>
            <a:r>
              <a:rPr lang="en-US" dirty="0"/>
              <a:t>    &lt;</a:t>
            </a:r>
            <a:r>
              <a:rPr lang="en-US" dirty="0" err="1"/>
              <a:t>interactionId</a:t>
            </a:r>
            <a:r>
              <a:rPr lang="en-US" dirty="0"/>
              <a:t> root="2.16.840.1.113883.1.6" extension="PRPA_IN201305UV02"/&gt;</a:t>
            </a:r>
          </a:p>
          <a:p>
            <a:r>
              <a:rPr lang="en-US" dirty="0"/>
              <a:t>    &lt;</a:t>
            </a:r>
            <a:r>
              <a:rPr lang="en-US" dirty="0" err="1"/>
              <a:t>processingCode</a:t>
            </a:r>
            <a:r>
              <a:rPr lang="en-US" dirty="0"/>
              <a:t> code="P"/&gt;</a:t>
            </a:r>
          </a:p>
          <a:p>
            <a:r>
              <a:rPr lang="en-US" dirty="0"/>
              <a:t>    &lt;</a:t>
            </a:r>
            <a:r>
              <a:rPr lang="en-US" dirty="0" err="1"/>
              <a:t>processingModeCode</a:t>
            </a:r>
            <a:r>
              <a:rPr lang="en-US" dirty="0"/>
              <a:t> code="T"/&gt;</a:t>
            </a:r>
          </a:p>
          <a:p>
            <a:r>
              <a:rPr lang="en-US" dirty="0"/>
              <a:t>    &lt;</a:t>
            </a:r>
            <a:r>
              <a:rPr lang="en-US" dirty="0" err="1"/>
              <a:t>acceptAckCode</a:t>
            </a:r>
            <a:r>
              <a:rPr lang="en-US" dirty="0"/>
              <a:t> code="AL"/&gt;</a:t>
            </a:r>
          </a:p>
          <a:p>
            <a:r>
              <a:rPr lang="en-US" dirty="0"/>
              <a:t>    &lt;receiver typeCode="RCV"&gt;</a:t>
            </a:r>
          </a:p>
          <a:p>
            <a:r>
              <a:rPr lang="en-US" dirty="0"/>
              <a:t>        &lt;device  classCode="DEV" </a:t>
            </a:r>
            <a:r>
              <a:rPr lang="en-US" dirty="0" err="1"/>
              <a:t>determinerCode</a:t>
            </a:r>
            <a:r>
              <a:rPr lang="en-US" dirty="0"/>
              <a:t>="INSTANCE"&gt;</a:t>
            </a:r>
          </a:p>
          <a:p>
            <a:r>
              <a:rPr lang="en-US" dirty="0"/>
              <a:t>            &lt;id root="1.2.840.114350.1.13.999.234"/&gt;</a:t>
            </a:r>
          </a:p>
          <a:p>
            <a:r>
              <a:rPr lang="en-US" dirty="0"/>
              <a:t>            &lt;telecom value="http://servicelocation/IHEXCPDRespondingGateway"/&gt;</a:t>
            </a:r>
          </a:p>
          <a:p>
            <a:r>
              <a:rPr lang="en-US" dirty="0"/>
              <a:t>        &lt;/device&gt;</a:t>
            </a:r>
          </a:p>
          <a:p>
            <a:r>
              <a:rPr lang="en-US" dirty="0"/>
              <a:t>    &lt;/receiver&gt;</a:t>
            </a:r>
          </a:p>
          <a:p>
            <a:r>
              <a:rPr lang="en-US" dirty="0"/>
              <a:t>    &lt;sender typeCode="SND"&gt;</a:t>
            </a:r>
          </a:p>
          <a:p>
            <a:r>
              <a:rPr lang="en-US" dirty="0"/>
              <a:t>        &lt;device classCode="DEV" </a:t>
            </a:r>
            <a:r>
              <a:rPr lang="en-US" dirty="0" err="1"/>
              <a:t>determinerCode</a:t>
            </a:r>
            <a:r>
              <a:rPr lang="en-US" dirty="0"/>
              <a:t>="INSTANCE"&gt;</a:t>
            </a:r>
          </a:p>
          <a:p>
            <a:r>
              <a:rPr lang="en-US" dirty="0"/>
              <a:t>            &lt;id root="1.2.840.114350.1.13.999.567"/&gt;</a:t>
            </a:r>
          </a:p>
          <a:p>
            <a:r>
              <a:rPr lang="en-US" dirty="0"/>
              <a:t>            &lt;!-- Used to carry the </a:t>
            </a:r>
            <a:r>
              <a:rPr lang="en-US" dirty="0" err="1"/>
              <a:t>homeCommunityId</a:t>
            </a:r>
            <a:r>
              <a:rPr lang="en-US" dirty="0"/>
              <a:t> --&gt;</a:t>
            </a:r>
          </a:p>
          <a:p>
            <a:r>
              <a:rPr lang="en-US" dirty="0"/>
              <a:t>            &lt;</a:t>
            </a:r>
            <a:r>
              <a:rPr lang="en-US" dirty="0" err="1"/>
              <a:t>asAgent</a:t>
            </a:r>
            <a:r>
              <a:rPr lang="en-US" dirty="0"/>
              <a:t> classCode="AGNT"&gt;</a:t>
            </a:r>
          </a:p>
          <a:p>
            <a:r>
              <a:rPr lang="en-US" dirty="0"/>
              <a:t>            	&lt;</a:t>
            </a:r>
            <a:r>
              <a:rPr lang="en-US" dirty="0" err="1"/>
              <a:t>representedOrganization</a:t>
            </a:r>
            <a:r>
              <a:rPr lang="en-US" dirty="0"/>
              <a:t> classCode="ORG" </a:t>
            </a:r>
            <a:r>
              <a:rPr lang="en-US" dirty="0" err="1"/>
              <a:t>determinerCode</a:t>
            </a:r>
            <a:r>
              <a:rPr lang="en-US" dirty="0"/>
              <a:t>="INSTANCE"&gt;</a:t>
            </a:r>
          </a:p>
          <a:p>
            <a:r>
              <a:rPr lang="en-US" dirty="0"/>
              <a:t>		            &lt;!-- </a:t>
            </a:r>
            <a:r>
              <a:rPr lang="en-US" dirty="0" err="1"/>
              <a:t>homeCommunityId</a:t>
            </a:r>
            <a:r>
              <a:rPr lang="en-US" dirty="0"/>
              <a:t>=urn:oid:1.2.3.928.955 --&gt;</a:t>
            </a:r>
          </a:p>
          <a:p>
            <a:r>
              <a:rPr lang="en-US" dirty="0"/>
              <a:t>            		&lt;id root="1.2.3.928.955"/&gt;</a:t>
            </a:r>
          </a:p>
          <a:p>
            <a:r>
              <a:rPr lang="en-US" dirty="0"/>
              <a:t>            	&lt;/</a:t>
            </a:r>
            <a:r>
              <a:rPr lang="en-US" dirty="0" err="1"/>
              <a:t>representedOrganization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asAgent</a:t>
            </a:r>
            <a:r>
              <a:rPr lang="en-US" dirty="0"/>
              <a:t>&gt;</a:t>
            </a:r>
          </a:p>
          <a:p>
            <a:r>
              <a:rPr lang="en-US" dirty="0"/>
              <a:t>        &lt;/device&gt;</a:t>
            </a:r>
          </a:p>
          <a:p>
            <a:r>
              <a:rPr lang="en-US" dirty="0"/>
              <a:t>    &lt;/sender&gt;</a:t>
            </a:r>
          </a:p>
          <a:p>
            <a:r>
              <a:rPr lang="en-US" dirty="0"/>
              <a:t>    &lt;</a:t>
            </a:r>
            <a:r>
              <a:rPr lang="en-US" dirty="0" err="1"/>
              <a:t>controlActProcess</a:t>
            </a:r>
            <a:r>
              <a:rPr lang="en-US" dirty="0"/>
              <a:t>  classCode="CACT" </a:t>
            </a:r>
            <a:r>
              <a:rPr lang="en-US" dirty="0" err="1"/>
              <a:t>moodCode</a:t>
            </a:r>
            <a:r>
              <a:rPr lang="en-US" dirty="0"/>
              <a:t>="EVN"&gt;</a:t>
            </a:r>
          </a:p>
          <a:p>
            <a:r>
              <a:rPr lang="en-US" dirty="0"/>
              <a:t>        &lt;code code="PRPA_TE201305UV02" </a:t>
            </a:r>
            <a:r>
              <a:rPr lang="en-US" dirty="0" err="1"/>
              <a:t>codeSystem</a:t>
            </a:r>
            <a:r>
              <a:rPr lang="en-US" dirty="0"/>
              <a:t>="2.16.840.1.113883.1.6"/&gt;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253A-9AEB-150E-B178-B58F2FD95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181101"/>
            <a:ext cx="5384800" cy="4525963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       </a:t>
            </a:r>
          </a:p>
          <a:p>
            <a:r>
              <a:rPr lang="en-US" dirty="0"/>
              <a:t>        &lt;!-- Identifies one of </a:t>
            </a:r>
            <a:r>
              <a:rPr lang="en-US" dirty="0" err="1"/>
              <a:t>LivingSubjectID</a:t>
            </a:r>
            <a:r>
              <a:rPr lang="en-US" dirty="0"/>
              <a:t> for use by responder in XCA Query </a:t>
            </a:r>
          </a:p>
          <a:p>
            <a:r>
              <a:rPr lang="en-US" dirty="0"/>
              <a:t>        	  - provisioning the opposite direction --&gt;</a:t>
            </a:r>
          </a:p>
          <a:p>
            <a:r>
              <a:rPr lang="en-US" dirty="0"/>
              <a:t>        &lt;</a:t>
            </a:r>
            <a:r>
              <a:rPr lang="en-US" dirty="0" err="1"/>
              <a:t>authorOrPerformer</a:t>
            </a:r>
            <a:r>
              <a:rPr lang="en-US" dirty="0"/>
              <a:t> typeCode="AUT"&gt; </a:t>
            </a:r>
          </a:p>
          <a:p>
            <a:r>
              <a:rPr lang="en-US" dirty="0"/>
              <a:t>        	&lt;</a:t>
            </a:r>
            <a:r>
              <a:rPr lang="en-US" dirty="0" err="1"/>
              <a:t>assignedDevice</a:t>
            </a:r>
            <a:r>
              <a:rPr lang="en-US" dirty="0"/>
              <a:t>&gt;</a:t>
            </a:r>
          </a:p>
          <a:p>
            <a:r>
              <a:rPr lang="en-US" dirty="0"/>
              <a:t>        		&lt;id root="1.2.840.114350.1.13.99997.2.3412"/&gt;  </a:t>
            </a:r>
          </a:p>
          <a:p>
            <a:r>
              <a:rPr lang="en-US" dirty="0"/>
              <a:t>        	&lt;/</a:t>
            </a:r>
            <a:r>
              <a:rPr lang="en-US" dirty="0" err="1"/>
              <a:t>assignedDevice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authorOrPerformer</a:t>
            </a:r>
            <a:r>
              <a:rPr lang="en-US" dirty="0"/>
              <a:t>&gt;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&lt;</a:t>
            </a:r>
            <a:r>
              <a:rPr lang="en-US" dirty="0" err="1"/>
              <a:t>queryByParameter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queryId</a:t>
            </a:r>
            <a:r>
              <a:rPr lang="en-US" dirty="0"/>
              <a:t> root="1.2.840.114350.1.13.28.1.18.5.999" extension="18204"/&gt;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statusCode</a:t>
            </a:r>
            <a:r>
              <a:rPr lang="en-US" dirty="0"/>
              <a:t> code="new"/&gt;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responsePriorityCode</a:t>
            </a:r>
            <a:r>
              <a:rPr lang="en-US" dirty="0"/>
              <a:t> code="I"/&gt;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responseModalityCode</a:t>
            </a:r>
            <a:r>
              <a:rPr lang="en-US" dirty="0"/>
              <a:t> code="R"/&gt;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matchCriterionList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minimumDegreeMatch</a:t>
            </a:r>
            <a:r>
              <a:rPr lang="en-US" dirty="0"/>
              <a:t>&gt;</a:t>
            </a:r>
          </a:p>
          <a:p>
            <a:r>
              <a:rPr lang="en-US" dirty="0"/>
              <a:t>                    &lt;value </a:t>
            </a:r>
            <a:r>
              <a:rPr lang="en-US" dirty="0" err="1"/>
              <a:t>xsi:type</a:t>
            </a:r>
            <a:r>
              <a:rPr lang="en-US" dirty="0"/>
              <a:t>="INT" value="75"/&gt;</a:t>
            </a:r>
          </a:p>
          <a:p>
            <a:r>
              <a:rPr lang="en-US" dirty="0"/>
              <a:t>                    &lt;</a:t>
            </a:r>
            <a:r>
              <a:rPr lang="en-US" dirty="0" err="1"/>
              <a:t>semanticsText</a:t>
            </a:r>
            <a:r>
              <a:rPr lang="en-US" dirty="0"/>
              <a:t>&gt;</a:t>
            </a:r>
            <a:r>
              <a:rPr lang="en-US" dirty="0" err="1"/>
              <a:t>MinimumDegreeMatch</a:t>
            </a:r>
            <a:r>
              <a:rPr lang="en-US" dirty="0"/>
              <a:t>&lt;/</a:t>
            </a:r>
            <a:r>
              <a:rPr lang="en-US" dirty="0" err="1"/>
              <a:t>semanticsText</a:t>
            </a:r>
            <a:r>
              <a:rPr lang="en-US" dirty="0"/>
              <a:t>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minimumDegreeMatch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matchCriterionList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parameterList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livingSubjectAdministrativeGender</a:t>
            </a:r>
            <a:r>
              <a:rPr lang="en-US" dirty="0"/>
              <a:t>&gt;</a:t>
            </a:r>
          </a:p>
          <a:p>
            <a:r>
              <a:rPr lang="en-US" dirty="0"/>
              <a:t>                    &lt;value code="M"/&gt;</a:t>
            </a:r>
          </a:p>
          <a:p>
            <a:r>
              <a:rPr lang="en-US" dirty="0"/>
              <a:t>                    &lt;</a:t>
            </a:r>
            <a:r>
              <a:rPr lang="en-US" dirty="0" err="1"/>
              <a:t>semanticsText</a:t>
            </a:r>
            <a:r>
              <a:rPr lang="en-US" dirty="0"/>
              <a:t>&gt;</a:t>
            </a:r>
            <a:r>
              <a:rPr lang="en-US" dirty="0" err="1"/>
              <a:t>LivingSubject.administrativeGender</a:t>
            </a:r>
            <a:r>
              <a:rPr lang="en-US" dirty="0"/>
              <a:t>&lt;/</a:t>
            </a:r>
            <a:r>
              <a:rPr lang="en-US" dirty="0" err="1"/>
              <a:t>semanticsText</a:t>
            </a:r>
            <a:r>
              <a:rPr lang="en-US" dirty="0"/>
              <a:t>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livingSubjectAdministrativeGender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livingSubjectBirthTime</a:t>
            </a:r>
            <a:r>
              <a:rPr lang="en-US" dirty="0"/>
              <a:t>&gt;</a:t>
            </a:r>
          </a:p>
          <a:p>
            <a:r>
              <a:rPr lang="en-US" dirty="0"/>
              <a:t>                   &lt;value value="19630804"/&gt;</a:t>
            </a:r>
          </a:p>
          <a:p>
            <a:r>
              <a:rPr lang="en-US" dirty="0"/>
              <a:t>                   &lt;</a:t>
            </a:r>
            <a:r>
              <a:rPr lang="en-US" dirty="0" err="1"/>
              <a:t>semanticsText</a:t>
            </a:r>
            <a:r>
              <a:rPr lang="en-US" dirty="0"/>
              <a:t>&gt;</a:t>
            </a:r>
            <a:r>
              <a:rPr lang="en-US" dirty="0" err="1"/>
              <a:t>LivingSubject.birthTime</a:t>
            </a:r>
            <a:r>
              <a:rPr lang="en-US" dirty="0"/>
              <a:t>&lt;/</a:t>
            </a:r>
            <a:r>
              <a:rPr lang="en-US" dirty="0" err="1"/>
              <a:t>semanticsText</a:t>
            </a:r>
            <a:r>
              <a:rPr lang="en-US" dirty="0"/>
              <a:t>&gt;</a:t>
            </a:r>
          </a:p>
          <a:p>
            <a:r>
              <a:rPr lang="en-US" dirty="0"/>
              <a:t>               &lt;/</a:t>
            </a:r>
            <a:r>
              <a:rPr lang="en-US" dirty="0" err="1"/>
              <a:t>livingSubjectBirthTime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livingSubjectName</a:t>
            </a:r>
            <a:r>
              <a:rPr lang="en-US" dirty="0"/>
              <a:t>&gt;</a:t>
            </a:r>
          </a:p>
          <a:p>
            <a:r>
              <a:rPr lang="en-US" dirty="0"/>
              <a:t>                    &lt;value&gt;</a:t>
            </a:r>
          </a:p>
          <a:p>
            <a:r>
              <a:rPr lang="en-US" dirty="0"/>
              <a:t>                        &lt;given&gt;Jimmy&lt;/given&gt;</a:t>
            </a:r>
          </a:p>
          <a:p>
            <a:r>
              <a:rPr lang="en-US" dirty="0"/>
              <a:t>                        &lt;family&gt;Jones&lt;/family&gt;</a:t>
            </a:r>
          </a:p>
          <a:p>
            <a:r>
              <a:rPr lang="en-US" dirty="0"/>
              <a:t>                    &lt;/value&gt;</a:t>
            </a:r>
          </a:p>
          <a:p>
            <a:r>
              <a:rPr lang="en-US" dirty="0"/>
              <a:t>                    &lt;</a:t>
            </a:r>
            <a:r>
              <a:rPr lang="en-US" dirty="0" err="1"/>
              <a:t>semanticsText</a:t>
            </a:r>
            <a:r>
              <a:rPr lang="en-US" dirty="0"/>
              <a:t>&gt;LivingSubject.name&lt;/</a:t>
            </a:r>
            <a:r>
              <a:rPr lang="en-US" dirty="0" err="1"/>
              <a:t>semanticsText</a:t>
            </a:r>
            <a:r>
              <a:rPr lang="en-US" dirty="0"/>
              <a:t>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livingSubjectName</a:t>
            </a:r>
            <a:r>
              <a:rPr lang="en-US" dirty="0"/>
              <a:t>&gt;              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LivingSubjectId</a:t>
            </a:r>
            <a:r>
              <a:rPr lang="en-US" dirty="0"/>
              <a:t>&gt;</a:t>
            </a:r>
          </a:p>
          <a:p>
            <a:r>
              <a:rPr lang="en-US" dirty="0"/>
              <a:t>                    &lt;value root="1.2.840.114350.1.13.99997.2.3412" extension="1234"/&gt;</a:t>
            </a:r>
          </a:p>
          <a:p>
            <a:r>
              <a:rPr lang="en-US" dirty="0"/>
              <a:t>                    &lt;</a:t>
            </a:r>
            <a:r>
              <a:rPr lang="en-US" dirty="0" err="1"/>
              <a:t>semanticsText</a:t>
            </a:r>
            <a:r>
              <a:rPr lang="en-US" dirty="0"/>
              <a:t>&gt;LivingSubject.id&lt;/</a:t>
            </a:r>
            <a:r>
              <a:rPr lang="en-US" dirty="0" err="1"/>
              <a:t>semanticsText</a:t>
            </a:r>
            <a:r>
              <a:rPr lang="en-US" dirty="0"/>
              <a:t>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LivingSubjectId</a:t>
            </a:r>
            <a:r>
              <a:rPr lang="en-US" dirty="0"/>
              <a:t>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LivingSubjectId</a:t>
            </a:r>
            <a:r>
              <a:rPr lang="en-US" dirty="0"/>
              <a:t>&gt;</a:t>
            </a:r>
          </a:p>
          <a:p>
            <a:r>
              <a:rPr lang="en-US" dirty="0"/>
              <a:t>                    &lt;value root="2.16.840.1.113883.4.1" extension="58910"/&gt;</a:t>
            </a:r>
          </a:p>
          <a:p>
            <a:r>
              <a:rPr lang="en-US" dirty="0"/>
              <a:t>                    &lt;</a:t>
            </a:r>
            <a:r>
              <a:rPr lang="en-US" dirty="0" err="1"/>
              <a:t>semanticsText</a:t>
            </a:r>
            <a:r>
              <a:rPr lang="en-US" dirty="0"/>
              <a:t>&gt;LivingSubject.id&lt;/</a:t>
            </a:r>
            <a:r>
              <a:rPr lang="en-US" dirty="0" err="1"/>
              <a:t>semanticsText</a:t>
            </a:r>
            <a:r>
              <a:rPr lang="en-US" dirty="0"/>
              <a:t>&gt;</a:t>
            </a:r>
          </a:p>
          <a:p>
            <a:r>
              <a:rPr lang="en-US" dirty="0"/>
              <a:t>                &lt;/</a:t>
            </a:r>
            <a:r>
              <a:rPr lang="en-US" dirty="0" err="1"/>
              <a:t>LivingSubjectId</a:t>
            </a:r>
            <a:r>
              <a:rPr lang="en-US" dirty="0"/>
              <a:t>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parameterList</a:t>
            </a:r>
            <a:r>
              <a:rPr lang="en-US" dirty="0"/>
              <a:t>&gt;</a:t>
            </a:r>
          </a:p>
          <a:p>
            <a:r>
              <a:rPr lang="en-US" dirty="0"/>
              <a:t>        &lt;/</a:t>
            </a:r>
            <a:r>
              <a:rPr lang="en-US" dirty="0" err="1"/>
              <a:t>queryByParameter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controlActProcess</a:t>
            </a:r>
            <a:r>
              <a:rPr lang="en-US" dirty="0"/>
              <a:t>&gt;</a:t>
            </a:r>
          </a:p>
          <a:p>
            <a:r>
              <a:rPr lang="en-US" dirty="0"/>
              <a:t>  &lt;/PRPA_IN201305UV02&gt;</a:t>
            </a:r>
          </a:p>
          <a:p>
            <a:r>
              <a:rPr lang="en-US" dirty="0"/>
              <a:t>&lt;/</a:t>
            </a:r>
            <a:r>
              <a:rPr lang="en-US" dirty="0" err="1"/>
              <a:t>s:Body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s:Envelope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1437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EDA20-7322-C8DD-E986-D7B3ADC9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XCPD important parts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5C554-B9DA-8FD7-E2A2-66343EB3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41401"/>
            <a:ext cx="1116330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parameterList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livingSubjectAdministrativeGender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&lt;value code="M"/&gt;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LivingSubject.administrativeGender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livingSubjectAdministrativeGender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livingSubjectBirthTime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&lt;value value="19630804"/&gt;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LivingSubject.birthTime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livingSubjectBirthTime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livingSubjectName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&lt;value&gt;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&lt;given&gt;Jimmy&lt;/given&gt;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&lt;family&gt;Jones&lt;/family&gt;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&lt;/value&gt;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&gt;LivingSubject.name&lt;/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livingSubjectName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              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&lt;value root="1.2.840.114350.1.13.99997.2.3412" extension="1234"/&gt;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&gt;LivingSubject.id&lt;/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&lt;value root="2.16.840.1.113883.4.1" extension="58910"/&gt;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&gt;LivingSubject.id&lt;/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semanticsText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LivingSubjectId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     &lt;/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parameterList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EAFB499-9455-4EBF-ADE4-A1385D71ACA3}"/>
              </a:ext>
            </a:extLst>
          </p:cNvPr>
          <p:cNvSpPr/>
          <p:nvPr/>
        </p:nvSpPr>
        <p:spPr>
          <a:xfrm>
            <a:off x="7823200" y="1417638"/>
            <a:ext cx="914400" cy="612648"/>
          </a:xfrm>
          <a:prstGeom prst="wedgeRoundRectCallout">
            <a:avLst>
              <a:gd name="adj1" fmla="val -612500"/>
              <a:gd name="adj2" fmla="val -162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8A9EDE1-4130-76E2-52A0-4A2E282696F7}"/>
              </a:ext>
            </a:extLst>
          </p:cNvPr>
          <p:cNvSpPr/>
          <p:nvPr/>
        </p:nvSpPr>
        <p:spPr>
          <a:xfrm>
            <a:off x="9055100" y="2184401"/>
            <a:ext cx="914400" cy="612648"/>
          </a:xfrm>
          <a:prstGeom prst="wedgeRoundRectCallout">
            <a:avLst>
              <a:gd name="adj1" fmla="val -713889"/>
              <a:gd name="adj2" fmla="val -183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 Date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F81ACD3-8ED6-5E76-9904-9A288AC0BE84}"/>
              </a:ext>
            </a:extLst>
          </p:cNvPr>
          <p:cNvSpPr/>
          <p:nvPr/>
        </p:nvSpPr>
        <p:spPr>
          <a:xfrm>
            <a:off x="8280400" y="3257488"/>
            <a:ext cx="914400" cy="612648"/>
          </a:xfrm>
          <a:prstGeom prst="wedgeRoundRectCallout">
            <a:avLst>
              <a:gd name="adj1" fmla="val -612500"/>
              <a:gd name="adj2" fmla="val -162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340461F-81D8-7D7F-EAF1-355F9DDA0ABA}"/>
              </a:ext>
            </a:extLst>
          </p:cNvPr>
          <p:cNvSpPr/>
          <p:nvPr/>
        </p:nvSpPr>
        <p:spPr>
          <a:xfrm>
            <a:off x="9194800" y="4160838"/>
            <a:ext cx="1689100" cy="1549148"/>
          </a:xfrm>
          <a:prstGeom prst="wedgeRoundRectCallout">
            <a:avLst>
              <a:gd name="adj1" fmla="val -365883"/>
              <a:gd name="adj2" fmla="val 83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identifiers Such as Drivers License</a:t>
            </a:r>
          </a:p>
        </p:txBody>
      </p:sp>
    </p:spTree>
    <p:extLst>
      <p:ext uri="{BB962C8B-B14F-4D97-AF65-F5344CB8AC3E}">
        <p14:creationId xmlns:p14="http://schemas.microsoft.com/office/powerpoint/2010/main" val="400533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E0F588-0844-E21C-E02A-DF02D0A0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9C54C-DF53-DD7F-BBB2-E83C9CDAC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641DD-E1CE-B0CB-B119-142974F5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into TEFCA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93236-A21F-958E-C602-678F344FC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700" y="1600201"/>
            <a:ext cx="5219700" cy="4525963"/>
          </a:xfrm>
        </p:spPr>
        <p:txBody>
          <a:bodyPr/>
          <a:lstStyle/>
          <a:p>
            <a:r>
              <a:rPr lang="en-US" dirty="0"/>
              <a:t>XCPD used in the QHIN network</a:t>
            </a:r>
          </a:p>
          <a:p>
            <a:r>
              <a:rPr lang="en-US" dirty="0"/>
              <a:t>QHIN provides services to their network</a:t>
            </a:r>
          </a:p>
          <a:p>
            <a:r>
              <a:rPr lang="en-US" dirty="0"/>
              <a:t>QHIN might use FHIR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30AD7-B5E1-1554-94B7-BC1916BDC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5" t="2235" r="19270" b="1969"/>
          <a:stretch/>
        </p:blipFill>
        <p:spPr>
          <a:xfrm>
            <a:off x="86030" y="1320799"/>
            <a:ext cx="6009970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4FB3D-F43F-BAC9-F8AE-E0969455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PDQm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32A82-0A3E-60FB-BB7D-03B86DD61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IHE Profile for demographics lookup of Patient</a:t>
            </a:r>
          </a:p>
          <a:p>
            <a:r>
              <a:rPr lang="en-US" dirty="0"/>
              <a:t>FHIR query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are those Patient resources that match</a:t>
            </a:r>
          </a:p>
          <a:p>
            <a:endParaRPr lang="en-US" dirty="0"/>
          </a:p>
          <a:p>
            <a:r>
              <a:rPr lang="en-US" dirty="0"/>
              <a:t> Intermediary can translate this to XCPD and return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592CB-E789-088A-CD19-9656FBB0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043237"/>
            <a:ext cx="6657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46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33.6|67.5"/>
</p:tagLst>
</file>

<file path=ppt/theme/theme1.xml><?xml version="1.0" encoding="utf-8"?>
<a:theme xmlns:a="http://schemas.openxmlformats.org/drawingml/2006/main" name="IH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HE" id="{6208E3DA-BBDF-42AF-A6E6-ACEF5D2CC65E}" vid="{A1B042FF-C446-4906-A6F3-606DD06943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IHE</Template>
  <TotalTime>0</TotalTime>
  <Words>1507</Words>
  <Application>Microsoft Office PowerPoint</Application>
  <PresentationFormat>Widescreen</PresentationFormat>
  <Paragraphs>213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IHE</vt:lpstr>
      <vt:lpstr>Nationwide Patient Identity Lookup</vt:lpstr>
      <vt:lpstr>EMS Overall - starting</vt:lpstr>
      <vt:lpstr>Patient Identity  Background</vt:lpstr>
      <vt:lpstr>TEFCA / QHIN</vt:lpstr>
      <vt:lpstr>XCPD Example</vt:lpstr>
      <vt:lpstr>XCPD important parts</vt:lpstr>
      <vt:lpstr>Intermediaries</vt:lpstr>
      <vt:lpstr>Fitting into TEFCA</vt:lpstr>
      <vt:lpstr>PDQm</vt:lpstr>
      <vt:lpstr>PDQm using $match</vt:lpstr>
      <vt:lpstr>Patient Search vs $match Use Cases</vt:lpstr>
      <vt:lpstr>Patient Demographics Query for mobile Version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2023-11-18T04:01:47Z</dcterms:created>
  <dcterms:modified xsi:type="dcterms:W3CDTF">2024-01-11T18:56:05Z</dcterms:modified>
</cp:coreProperties>
</file>