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8" r:id="rId1"/>
  </p:sldMasterIdLst>
  <p:notesMasterIdLst>
    <p:notesMasterId r:id="rId18"/>
  </p:notesMasterIdLst>
  <p:handoutMasterIdLst>
    <p:handoutMasterId r:id="rId19"/>
  </p:handoutMasterIdLst>
  <p:sldIdLst>
    <p:sldId id="2351" r:id="rId2"/>
    <p:sldId id="2341" r:id="rId3"/>
    <p:sldId id="269" r:id="rId4"/>
    <p:sldId id="2344" r:id="rId5"/>
    <p:sldId id="2349" r:id="rId6"/>
    <p:sldId id="2350" r:id="rId7"/>
    <p:sldId id="272" r:id="rId8"/>
    <p:sldId id="2347" r:id="rId9"/>
    <p:sldId id="292" r:id="rId10"/>
    <p:sldId id="2352" r:id="rId11"/>
    <p:sldId id="302" r:id="rId12"/>
    <p:sldId id="306" r:id="rId13"/>
    <p:sldId id="284" r:id="rId14"/>
    <p:sldId id="2348" r:id="rId15"/>
    <p:sldId id="310" r:id="rId16"/>
    <p:sldId id="2331" r:id="rId17"/>
  </p:sldIdLst>
  <p:sldSz cx="10058400" cy="7772400"/>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son.cole" initials="j"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3399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94" autoAdjust="0"/>
    <p:restoredTop sz="64865" autoAdjust="0"/>
  </p:normalViewPr>
  <p:slideViewPr>
    <p:cSldViewPr>
      <p:cViewPr varScale="1">
        <p:scale>
          <a:sx n="62" d="100"/>
          <a:sy n="62" d="100"/>
        </p:scale>
        <p:origin x="1872" y="72"/>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57053" cy="468156"/>
          </a:xfrm>
          <a:prstGeom prst="rect">
            <a:avLst/>
          </a:prstGeom>
          <a:noFill/>
          <a:ln w="9525">
            <a:noFill/>
            <a:miter lim="800000"/>
            <a:headEnd/>
            <a:tailEnd/>
          </a:ln>
          <a:effectLst/>
        </p:spPr>
        <p:txBody>
          <a:bodyPr vert="horz" wrap="square" lIns="92016" tIns="46008" rIns="92016" bIns="46008" numCol="1" anchor="t" anchorCtr="0" compatLnSpc="1">
            <a:prstTxWarp prst="textNoShape">
              <a:avLst/>
            </a:prstTxWarp>
          </a:bodyPr>
          <a:lstStyle>
            <a:lvl1pPr>
              <a:defRPr sz="1200"/>
            </a:lvl1pPr>
          </a:lstStyle>
          <a:p>
            <a:pPr>
              <a:defRPr/>
            </a:pPr>
            <a:endParaRPr lang="en-US"/>
          </a:p>
        </p:txBody>
      </p:sp>
      <p:sp>
        <p:nvSpPr>
          <p:cNvPr id="68611" name="Rectangle 3"/>
          <p:cNvSpPr>
            <a:spLocks noGrp="1" noChangeArrowheads="1"/>
          </p:cNvSpPr>
          <p:nvPr>
            <p:ph type="dt" sz="quarter" idx="1"/>
          </p:nvPr>
        </p:nvSpPr>
        <p:spPr bwMode="auto">
          <a:xfrm>
            <a:off x="3994614" y="0"/>
            <a:ext cx="3057053" cy="468156"/>
          </a:xfrm>
          <a:prstGeom prst="rect">
            <a:avLst/>
          </a:prstGeom>
          <a:noFill/>
          <a:ln w="9525">
            <a:noFill/>
            <a:miter lim="800000"/>
            <a:headEnd/>
            <a:tailEnd/>
          </a:ln>
          <a:effectLst/>
        </p:spPr>
        <p:txBody>
          <a:bodyPr vert="horz" wrap="square" lIns="92016" tIns="46008" rIns="92016" bIns="46008" numCol="1" anchor="t" anchorCtr="0" compatLnSpc="1">
            <a:prstTxWarp prst="textNoShape">
              <a:avLst/>
            </a:prstTxWarp>
          </a:bodyPr>
          <a:lstStyle>
            <a:lvl1pPr algn="r">
              <a:defRPr sz="1200"/>
            </a:lvl1pPr>
          </a:lstStyle>
          <a:p>
            <a:pPr>
              <a:defRPr/>
            </a:pPr>
            <a:endParaRPr lang="en-US"/>
          </a:p>
        </p:txBody>
      </p:sp>
      <p:sp>
        <p:nvSpPr>
          <p:cNvPr id="68612" name="Rectangle 4"/>
          <p:cNvSpPr>
            <a:spLocks noGrp="1" noChangeArrowheads="1"/>
          </p:cNvSpPr>
          <p:nvPr>
            <p:ph type="ftr" sz="quarter" idx="2"/>
          </p:nvPr>
        </p:nvSpPr>
        <p:spPr bwMode="auto">
          <a:xfrm>
            <a:off x="0" y="8886972"/>
            <a:ext cx="3057053" cy="468156"/>
          </a:xfrm>
          <a:prstGeom prst="rect">
            <a:avLst/>
          </a:prstGeom>
          <a:noFill/>
          <a:ln w="9525">
            <a:noFill/>
            <a:miter lim="800000"/>
            <a:headEnd/>
            <a:tailEnd/>
          </a:ln>
          <a:effectLst/>
        </p:spPr>
        <p:txBody>
          <a:bodyPr vert="horz" wrap="square" lIns="92016" tIns="46008" rIns="92016" bIns="46008" numCol="1" anchor="b" anchorCtr="0" compatLnSpc="1">
            <a:prstTxWarp prst="textNoShape">
              <a:avLst/>
            </a:prstTxWarp>
          </a:bodyPr>
          <a:lstStyle>
            <a:lvl1pPr>
              <a:defRPr sz="1200"/>
            </a:lvl1pPr>
          </a:lstStyle>
          <a:p>
            <a:pPr>
              <a:defRPr/>
            </a:pPr>
            <a:endParaRPr lang="en-US"/>
          </a:p>
        </p:txBody>
      </p:sp>
      <p:sp>
        <p:nvSpPr>
          <p:cNvPr id="68613" name="Rectangle 5"/>
          <p:cNvSpPr>
            <a:spLocks noGrp="1" noChangeArrowheads="1"/>
          </p:cNvSpPr>
          <p:nvPr>
            <p:ph type="sldNum" sz="quarter" idx="3"/>
          </p:nvPr>
        </p:nvSpPr>
        <p:spPr bwMode="auto">
          <a:xfrm>
            <a:off x="3994614" y="8886972"/>
            <a:ext cx="3057053" cy="468156"/>
          </a:xfrm>
          <a:prstGeom prst="rect">
            <a:avLst/>
          </a:prstGeom>
          <a:noFill/>
          <a:ln w="9525">
            <a:noFill/>
            <a:miter lim="800000"/>
            <a:headEnd/>
            <a:tailEnd/>
          </a:ln>
          <a:effectLst/>
        </p:spPr>
        <p:txBody>
          <a:bodyPr vert="horz" wrap="square" lIns="92016" tIns="46008" rIns="92016" bIns="46008" numCol="1" anchor="b" anchorCtr="0" compatLnSpc="1">
            <a:prstTxWarp prst="textNoShape">
              <a:avLst/>
            </a:prstTxWarp>
          </a:bodyPr>
          <a:lstStyle>
            <a:lvl1pPr algn="r">
              <a:defRPr sz="1200"/>
            </a:lvl1pPr>
          </a:lstStyle>
          <a:p>
            <a:pPr>
              <a:defRPr/>
            </a:pPr>
            <a:fld id="{7DD76B43-0892-4A30-AA33-C93E8D0D8CF2}" type="slidenum">
              <a:rPr lang="en-US"/>
              <a:pPr>
                <a:defRPr/>
              </a:pPr>
              <a:t>‹#›</a:t>
            </a:fld>
            <a:endParaRPr lang="en-US"/>
          </a:p>
        </p:txBody>
      </p:sp>
    </p:spTree>
    <p:extLst>
      <p:ext uri="{BB962C8B-B14F-4D97-AF65-F5344CB8AC3E}">
        <p14:creationId xmlns:p14="http://schemas.microsoft.com/office/powerpoint/2010/main" val="978745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57053" cy="468156"/>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lvl1pPr defTabSz="918564">
              <a:defRPr sz="1200"/>
            </a:lvl1pPr>
          </a:lstStyle>
          <a:p>
            <a:pPr>
              <a:defRPr/>
            </a:pPr>
            <a:endParaRPr lang="en-US"/>
          </a:p>
        </p:txBody>
      </p:sp>
      <p:sp>
        <p:nvSpPr>
          <p:cNvPr id="11267" name="Rectangle 3"/>
          <p:cNvSpPr>
            <a:spLocks noGrp="1" noChangeArrowheads="1"/>
          </p:cNvSpPr>
          <p:nvPr>
            <p:ph type="dt" idx="1"/>
          </p:nvPr>
        </p:nvSpPr>
        <p:spPr bwMode="auto">
          <a:xfrm>
            <a:off x="3996210" y="0"/>
            <a:ext cx="3055456" cy="468156"/>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lvl1pPr algn="r" defTabSz="918564">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8888" y="701675"/>
            <a:ext cx="4538662" cy="350837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5965" y="4445084"/>
            <a:ext cx="5641333" cy="4210207"/>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886972"/>
            <a:ext cx="3057053" cy="468156"/>
          </a:xfrm>
          <a:prstGeom prst="rect">
            <a:avLst/>
          </a:prstGeom>
          <a:noFill/>
          <a:ln w="9525">
            <a:noFill/>
            <a:miter lim="800000"/>
            <a:headEnd/>
            <a:tailEnd/>
          </a:ln>
          <a:effectLst/>
        </p:spPr>
        <p:txBody>
          <a:bodyPr vert="horz" wrap="square" lIns="91849" tIns="45925" rIns="91849" bIns="45925" numCol="1" anchor="b" anchorCtr="0" compatLnSpc="1">
            <a:prstTxWarp prst="textNoShape">
              <a:avLst/>
            </a:prstTxWarp>
          </a:bodyPr>
          <a:lstStyle>
            <a:lvl1pPr defTabSz="918564">
              <a:defRPr sz="1200"/>
            </a:lvl1pPr>
          </a:lstStyle>
          <a:p>
            <a:pPr>
              <a:defRPr/>
            </a:pPr>
            <a:endParaRPr lang="en-US"/>
          </a:p>
        </p:txBody>
      </p:sp>
      <p:sp>
        <p:nvSpPr>
          <p:cNvPr id="11271" name="Rectangle 7"/>
          <p:cNvSpPr>
            <a:spLocks noGrp="1" noChangeArrowheads="1"/>
          </p:cNvSpPr>
          <p:nvPr>
            <p:ph type="sldNum" sz="quarter" idx="5"/>
          </p:nvPr>
        </p:nvSpPr>
        <p:spPr bwMode="auto">
          <a:xfrm>
            <a:off x="3996210" y="8886972"/>
            <a:ext cx="3055456" cy="468156"/>
          </a:xfrm>
          <a:prstGeom prst="rect">
            <a:avLst/>
          </a:prstGeom>
          <a:noFill/>
          <a:ln w="9525">
            <a:noFill/>
            <a:miter lim="800000"/>
            <a:headEnd/>
            <a:tailEnd/>
          </a:ln>
          <a:effectLst/>
        </p:spPr>
        <p:txBody>
          <a:bodyPr vert="horz" wrap="square" lIns="91849" tIns="45925" rIns="91849" bIns="45925" numCol="1" anchor="b" anchorCtr="0" compatLnSpc="1">
            <a:prstTxWarp prst="textNoShape">
              <a:avLst/>
            </a:prstTxWarp>
          </a:bodyPr>
          <a:lstStyle>
            <a:lvl1pPr algn="r" defTabSz="918564">
              <a:defRPr sz="1200"/>
            </a:lvl1pPr>
          </a:lstStyle>
          <a:p>
            <a:pPr>
              <a:defRPr/>
            </a:pPr>
            <a:fld id="{6382D7ED-FE3C-4D0E-A496-3B0056AAD3E6}" type="slidenum">
              <a:rPr lang="en-US"/>
              <a:pPr>
                <a:defRPr/>
              </a:pPr>
              <a:t>‹#›</a:t>
            </a:fld>
            <a:endParaRPr lang="en-US"/>
          </a:p>
        </p:txBody>
      </p:sp>
    </p:spTree>
    <p:extLst>
      <p:ext uri="{BB962C8B-B14F-4D97-AF65-F5344CB8AC3E}">
        <p14:creationId xmlns:p14="http://schemas.microsoft.com/office/powerpoint/2010/main" val="436790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wiki.ihe.net/index.php/Non-patient_File_Sharing_(NPFS)" TargetMode="External"/><Relationship Id="rId13" Type="http://schemas.openxmlformats.org/officeDocument/2006/relationships/hyperlink" Target="https://wiki.ihe.net/index.php/Mobile_Alert_Communication_Management(mACM)" TargetMode="External"/><Relationship Id="rId3" Type="http://schemas.openxmlformats.org/officeDocument/2006/relationships/hyperlink" Target="https://wiki.ihe.net/index.php/Audit_Trail_and_Node_Authentication" TargetMode="External"/><Relationship Id="rId7" Type="http://schemas.openxmlformats.org/officeDocument/2006/relationships/hyperlink" Target="https://wiki.ihe.net/index.php/Mobile_Cross-Enterprise_Document_Data_Element_Extraction" TargetMode="External"/><Relationship Id="rId12" Type="http://schemas.openxmlformats.org/officeDocument/2006/relationships/hyperlink" Target="https://wiki.ihe.net/index.php/Sharing_Valuesets,_Codes_and_Maps_(SVCM)"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iki.ihe.net/index.php/Mobile_Care_Services_Discovery_(mCSD)" TargetMode="External"/><Relationship Id="rId11" Type="http://schemas.openxmlformats.org/officeDocument/2006/relationships/hyperlink" Target="https://wiki.ihe.net/index.php/Patient_Master_Identity_Registry_(PMIR)" TargetMode="External"/><Relationship Id="rId5" Type="http://schemas.openxmlformats.org/officeDocument/2006/relationships/hyperlink" Target="https://wiki.ihe.net/index.php/Mobile_Health_Document_Sharing_(MHDS)" TargetMode="External"/><Relationship Id="rId10" Type="http://schemas.openxmlformats.org/officeDocument/2006/relationships/hyperlink" Target="https://wiki.ihe.net/index.php/Patient_Identifier_Cross-Reference_for_Mobile_(PIXm)" TargetMode="External"/><Relationship Id="rId4" Type="http://schemas.openxmlformats.org/officeDocument/2006/relationships/hyperlink" Target="https://wiki.ihe.net/index.php/Mobile_access_to_Health_Documents" TargetMode="External"/><Relationship Id="rId9" Type="http://schemas.openxmlformats.org/officeDocument/2006/relationships/hyperlink" Target="https://wiki.ihe.net/index.php/Patient_Demographics_Query_for_Mobile_(PDQm)" TargetMode="External"/><Relationship Id="rId14" Type="http://schemas.openxmlformats.org/officeDocument/2006/relationships/hyperlink" Target="https://wiki.ihe.net/index.php/Internet_User_Authorization" TargetMode="External"/></Relationships>
</file>

<file path=ppt/notesSlides/_rels/notesSlide2.xml.rels><?xml version="1.0" encoding="UTF-8" standalone="yes"?>
<Relationships xmlns="http://schemas.openxmlformats.org/package/2006/relationships"><Relationship Id="rId8" Type="http://schemas.openxmlformats.org/officeDocument/2006/relationships/hyperlink" Target="https://wiki.ihe.net/index.php/Paramedicine_Care_Summary" TargetMode="External"/><Relationship Id="rId3" Type="http://schemas.openxmlformats.org/officeDocument/2006/relationships/hyperlink" Target="https://wiki.ihe.net/index.php/Assessment_Curation_and_Data_Collection" TargetMode="External"/><Relationship Id="rId7" Type="http://schemas.openxmlformats.org/officeDocument/2006/relationships/hyperlink" Target="https://wiki.ihe.net/index.php/Guideline_Appropriate_Ordering" TargetMode="External"/><Relationship Id="rId12" Type="http://schemas.openxmlformats.org/officeDocument/2006/relationships/hyperlink" Target="https://wiki.ihe.net/index.php/Routine_Interfacility_Patient_Transport"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iki.ihe.net/index.php/Dynamic_Care_Team_Management" TargetMode="External"/><Relationship Id="rId11" Type="http://schemas.openxmlformats.org/officeDocument/2006/relationships/hyperlink" Target="https://wiki.ihe.net/index.php/Reconciliation_of_Clinical_Content_and_Care_Providers" TargetMode="External"/><Relationship Id="rId5" Type="http://schemas.openxmlformats.org/officeDocument/2006/relationships/hyperlink" Target="https://wiki.ihe.net/index.php/Dynamic_Care_Planning" TargetMode="External"/><Relationship Id="rId10" Type="http://schemas.openxmlformats.org/officeDocument/2006/relationships/hyperlink" Target="https://wiki.ihe.net/index.php/Query_for_Existing_Data_for_Mobile" TargetMode="External"/><Relationship Id="rId4" Type="http://schemas.openxmlformats.org/officeDocument/2006/relationships/hyperlink" Target="https://wiki.ihe.net/index.php/Clinical_Mapping" TargetMode="External"/><Relationship Id="rId9" Type="http://schemas.openxmlformats.org/officeDocument/2006/relationships/hyperlink" Target="https://wiki.ihe.net/index.php/Point-of-Care_Medical_Device_Tracking"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iki.ihe.net/index.php?title=Personal_Health_Device_Observation_Upload&amp;action=edit&amp;redlink=1"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iki.ihe.net/index.php/Mobile_Medication_Administr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wiki.ihe.net/index.php/Uniform_Barcode_Processing"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iki.ihe.net/index.php/Quality_Outcome_Reporting_for_EMS" TargetMode="External"/><Relationship Id="rId3" Type="http://schemas.openxmlformats.org/officeDocument/2006/relationships/hyperlink" Target="https://wiki.ihe.net/index.php/Birth_and_Fetal_Death_Reporting_Enhanced_Profile" TargetMode="External"/><Relationship Id="rId7" Type="http://schemas.openxmlformats.org/officeDocument/2006/relationships/hyperlink" Target="https://wiki.ihe.net/index.php/Prescription_Repository_Query"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iki.ihe.net/index.php/Mobile_Retrieve_Form_for_Data_Capture" TargetMode="External"/><Relationship Id="rId5" Type="http://schemas.openxmlformats.org/officeDocument/2006/relationships/hyperlink" Target="https://wiki.ihe.net/index.php/Mobile_Aggregate_Data_Exchange_(mADX)" TargetMode="External"/><Relationship Id="rId4" Type="http://schemas.openxmlformats.org/officeDocument/2006/relationships/hyperlink" Target="https://wiki.ihe.net/index.php/Computable_Care_Guidelines" TargetMode="External"/><Relationship Id="rId9" Type="http://schemas.openxmlformats.org/officeDocument/2006/relationships/hyperlink" Target="https://wiki.ihe.net/index.php/Vital_Records_Death_Reportin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iki.ihe.net/index.php/Standardized_Operational_Log_of_Events"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[ATNA] </a:t>
            </a:r>
            <a:r>
              <a:rPr lang="en-US" sz="1200" b="0" i="0" u="none" strike="noStrike" kern="1200" dirty="0">
                <a:solidFill>
                  <a:schemeClr val="tx1"/>
                </a:solidFill>
                <a:effectLst/>
                <a:latin typeface="Arial" charset="0"/>
                <a:ea typeface="+mn-ea"/>
                <a:cs typeface="Arial" charset="0"/>
                <a:hlinkClick r:id="rId3" tooltip="Audit Trail and Node Authentication"/>
              </a:rPr>
              <a:t>Audit Trail and Node Authentication</a:t>
            </a:r>
            <a:r>
              <a:rPr lang="en-US" sz="1200" b="0" i="0" kern="1200" dirty="0">
                <a:solidFill>
                  <a:schemeClr val="tx1"/>
                </a:solidFill>
                <a:effectLst/>
                <a:latin typeface="Arial" charset="0"/>
                <a:ea typeface="+mn-ea"/>
                <a:cs typeface="Arial" charset="0"/>
              </a:rPr>
              <a:t> Basic security through (a) functional access controls, (b) defined security audit logging and (c) secure network communications.</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[MHD] </a:t>
            </a:r>
            <a:r>
              <a:rPr lang="en-US" sz="1200" b="0" i="0" u="none" strike="noStrike" kern="1200" dirty="0">
                <a:solidFill>
                  <a:schemeClr val="tx1"/>
                </a:solidFill>
                <a:effectLst/>
                <a:latin typeface="Arial" charset="0"/>
                <a:ea typeface="+mn-ea"/>
                <a:cs typeface="Arial" charset="0"/>
                <a:hlinkClick r:id="rId4" tooltip="Mobile access to Health Documents"/>
              </a:rPr>
              <a:t>Mobile access to Health Documents</a:t>
            </a:r>
            <a:r>
              <a:rPr lang="en-US" sz="1200" b="0" i="0" kern="1200" dirty="0">
                <a:solidFill>
                  <a:schemeClr val="tx1"/>
                </a:solidFill>
                <a:effectLst/>
                <a:latin typeface="Arial" charset="0"/>
                <a:ea typeface="+mn-ea"/>
                <a:cs typeface="Arial" charset="0"/>
              </a:rPr>
              <a:t> provides a RESTful interface to Document Sharing including XDS.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[MHDS] </a:t>
            </a:r>
            <a:r>
              <a:rPr lang="en-US" sz="1200" b="0" i="0" u="none" strike="noStrike" kern="1200" dirty="0">
                <a:solidFill>
                  <a:schemeClr val="tx1"/>
                </a:solidFill>
                <a:effectLst/>
                <a:latin typeface="Arial" charset="0"/>
                <a:ea typeface="+mn-ea"/>
                <a:cs typeface="Arial" charset="0"/>
                <a:hlinkClick r:id="rId5" tooltip="Mobile Health Document Sharing (MHDS)"/>
              </a:rPr>
              <a:t>Mobile Health Document Sharing (MHDS)</a:t>
            </a:r>
            <a:r>
              <a:rPr lang="en-US" sz="1200" b="0" i="0" kern="1200" dirty="0">
                <a:solidFill>
                  <a:schemeClr val="tx1"/>
                </a:solidFill>
                <a:effectLst/>
                <a:latin typeface="Arial" charset="0"/>
                <a:ea typeface="+mn-ea"/>
                <a:cs typeface="Arial" charset="0"/>
              </a:rPr>
              <a:t> provides a Document Sharing using only FHIR.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[mCSD] </a:t>
            </a:r>
            <a:r>
              <a:rPr lang="en-US" sz="1200" b="0" i="0" u="none" strike="noStrike" kern="1200" dirty="0">
                <a:solidFill>
                  <a:schemeClr val="tx1"/>
                </a:solidFill>
                <a:effectLst/>
                <a:latin typeface="Arial" charset="0"/>
                <a:ea typeface="+mn-ea"/>
                <a:cs typeface="Arial" charset="0"/>
                <a:hlinkClick r:id="rId6" tooltip="Mobile Care Services Discovery (mCSD)"/>
              </a:rPr>
              <a:t>Mobile Care Services Discovery (mCSD)</a:t>
            </a:r>
            <a:r>
              <a:rPr lang="en-US" sz="1200" b="0" i="0" kern="1200" dirty="0">
                <a:solidFill>
                  <a:schemeClr val="tx1"/>
                </a:solidFill>
                <a:effectLst/>
                <a:latin typeface="Arial" charset="0"/>
                <a:ea typeface="+mn-ea"/>
                <a:cs typeface="Arial" charset="0"/>
              </a:rPr>
              <a:t> provides a RESTful interface to discover Care Services: Organization, Location, Practitioner, and Health Services.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[mXDE] </a:t>
            </a:r>
            <a:r>
              <a:rPr lang="en-US" sz="1200" b="0" i="0" u="none" strike="noStrike" kern="1200" dirty="0">
                <a:solidFill>
                  <a:schemeClr val="tx1"/>
                </a:solidFill>
                <a:effectLst/>
                <a:latin typeface="Arial" charset="0"/>
                <a:ea typeface="+mn-ea"/>
                <a:cs typeface="Arial" charset="0"/>
                <a:hlinkClick r:id="rId7" tooltip="Mobile Cross-Enterprise Document Data Element Extraction"/>
              </a:rPr>
              <a:t>Mobile Cross-Enterprise Document Data Element Extraction</a:t>
            </a:r>
            <a:r>
              <a:rPr lang="en-US" sz="1200" b="0" i="0" kern="1200" dirty="0">
                <a:solidFill>
                  <a:schemeClr val="tx1"/>
                </a:solidFill>
                <a:effectLst/>
                <a:latin typeface="Arial" charset="0"/>
                <a:ea typeface="+mn-ea"/>
                <a:cs typeface="Arial" charset="0"/>
              </a:rPr>
              <a:t> accesses data elements extracted from shared structured documents.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[NPFS] </a:t>
            </a:r>
            <a:r>
              <a:rPr lang="en-US" sz="1200" b="0" i="0" u="none" strike="noStrike" kern="1200" dirty="0">
                <a:solidFill>
                  <a:schemeClr val="tx1"/>
                </a:solidFill>
                <a:effectLst/>
                <a:latin typeface="Arial" charset="0"/>
                <a:ea typeface="+mn-ea"/>
                <a:cs typeface="Arial" charset="0"/>
                <a:hlinkClick r:id="rId8" tooltip="Non-patient File Sharing (NPFS)"/>
              </a:rPr>
              <a:t>Non-patient File Sharing (NPFS)</a:t>
            </a:r>
            <a:r>
              <a:rPr lang="en-US" sz="1200" b="0" i="0" kern="1200" dirty="0">
                <a:solidFill>
                  <a:schemeClr val="tx1"/>
                </a:solidFill>
                <a:effectLst/>
                <a:latin typeface="Arial" charset="0"/>
                <a:ea typeface="+mn-ea"/>
                <a:cs typeface="Arial" charset="0"/>
              </a:rPr>
              <a:t> provides a RESTful interface enable sharing of non-patient files such as clinical workflow definitions, domain policies, and stylesheets.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[PDQm] </a:t>
            </a:r>
            <a:r>
              <a:rPr lang="en-US" sz="1200" b="0" i="0" u="none" strike="noStrike" kern="1200" dirty="0">
                <a:solidFill>
                  <a:schemeClr val="tx1"/>
                </a:solidFill>
                <a:effectLst/>
                <a:latin typeface="Arial" charset="0"/>
                <a:ea typeface="+mn-ea"/>
                <a:cs typeface="Arial" charset="0"/>
                <a:hlinkClick r:id="rId9" tooltip="Patient Demographics Query for Mobile (PDQm)"/>
              </a:rPr>
              <a:t>Patient Demographics Query for Mobile (PDQm)</a:t>
            </a:r>
            <a:r>
              <a:rPr lang="en-US" sz="1200" b="0" i="0" kern="1200" dirty="0">
                <a:solidFill>
                  <a:schemeClr val="tx1"/>
                </a:solidFill>
                <a:effectLst/>
                <a:latin typeface="Arial" charset="0"/>
                <a:ea typeface="+mn-ea"/>
                <a:cs typeface="Arial" charset="0"/>
              </a:rPr>
              <a:t> provides a RESTful interface to a patient demographics supplier.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[PIXm] </a:t>
            </a:r>
            <a:r>
              <a:rPr lang="en-US" sz="1200" b="0" i="0" u="none" strike="noStrike" kern="1200" dirty="0">
                <a:solidFill>
                  <a:schemeClr val="tx1"/>
                </a:solidFill>
                <a:effectLst/>
                <a:latin typeface="Arial" charset="0"/>
                <a:ea typeface="+mn-ea"/>
                <a:cs typeface="Arial" charset="0"/>
                <a:hlinkClick r:id="rId10" tooltip="Patient Identifier Cross-Reference for Mobile (PIXm)"/>
              </a:rPr>
              <a:t>Patient Identifier Cross-Reference for Mobile (PIXm)</a:t>
            </a:r>
            <a:r>
              <a:rPr lang="en-US" sz="1200" b="0" i="0" kern="1200" dirty="0">
                <a:solidFill>
                  <a:schemeClr val="tx1"/>
                </a:solidFill>
                <a:effectLst/>
                <a:latin typeface="Arial" charset="0"/>
                <a:ea typeface="+mn-ea"/>
                <a:cs typeface="Arial" charset="0"/>
              </a:rPr>
              <a:t> provides a RESTful interface to patient identifier cross-references.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[PMIR] </a:t>
            </a:r>
            <a:r>
              <a:rPr lang="en-US" sz="1200" b="0" i="0" u="none" strike="noStrike" kern="1200" dirty="0">
                <a:solidFill>
                  <a:schemeClr val="tx1"/>
                </a:solidFill>
                <a:effectLst/>
                <a:latin typeface="Arial" charset="0"/>
                <a:ea typeface="+mn-ea"/>
                <a:cs typeface="Arial" charset="0"/>
                <a:hlinkClick r:id="rId11" tooltip="Patient Master Identity Registry (PMIR)"/>
              </a:rPr>
              <a:t>Patient Master Identity Registry (PMIR)</a:t>
            </a:r>
            <a:r>
              <a:rPr lang="en-US" sz="1200" b="0" i="0" kern="1200" dirty="0">
                <a:solidFill>
                  <a:schemeClr val="tx1"/>
                </a:solidFill>
                <a:effectLst/>
                <a:latin typeface="Arial" charset="0"/>
                <a:ea typeface="+mn-ea"/>
                <a:cs typeface="Arial" charset="0"/>
              </a:rPr>
              <a:t> provides a RESTful patient identity management.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[SVCM] </a:t>
            </a:r>
            <a:r>
              <a:rPr lang="en-US" sz="1200" b="0" i="0" u="none" strike="noStrike" kern="1200" dirty="0">
                <a:solidFill>
                  <a:schemeClr val="tx1"/>
                </a:solidFill>
                <a:effectLst/>
                <a:latin typeface="Arial" charset="0"/>
                <a:ea typeface="+mn-ea"/>
                <a:cs typeface="Arial" charset="0"/>
                <a:hlinkClick r:id="rId12" tooltip="Sharing Valuesets, Codes and Maps (SVCM)"/>
              </a:rPr>
              <a:t>Sharing </a:t>
            </a:r>
            <a:r>
              <a:rPr lang="en-US" sz="1200" b="0" i="0" u="none" strike="noStrike" kern="1200" dirty="0" err="1">
                <a:solidFill>
                  <a:schemeClr val="tx1"/>
                </a:solidFill>
                <a:effectLst/>
                <a:latin typeface="Arial" charset="0"/>
                <a:ea typeface="+mn-ea"/>
                <a:cs typeface="Arial" charset="0"/>
                <a:hlinkClick r:id="rId12" tooltip="Sharing Valuesets, Codes and Maps (SVCM)"/>
              </a:rPr>
              <a:t>Valuesets</a:t>
            </a:r>
            <a:r>
              <a:rPr lang="en-US" sz="1200" b="0" i="0" u="none" strike="noStrike" kern="1200" dirty="0">
                <a:solidFill>
                  <a:schemeClr val="tx1"/>
                </a:solidFill>
                <a:effectLst/>
                <a:latin typeface="Arial" charset="0"/>
                <a:ea typeface="+mn-ea"/>
                <a:cs typeface="Arial" charset="0"/>
                <a:hlinkClick r:id="rId12" tooltip="Sharing Valuesets, Codes and Maps (SVCM)"/>
              </a:rPr>
              <a:t>, Codes and Maps (SVCM)</a:t>
            </a:r>
            <a:r>
              <a:rPr lang="en-US" sz="1200" b="0" i="0" kern="1200" dirty="0">
                <a:solidFill>
                  <a:schemeClr val="tx1"/>
                </a:solidFill>
                <a:effectLst/>
                <a:latin typeface="Arial" charset="0"/>
                <a:ea typeface="+mn-ea"/>
                <a:cs typeface="Arial" charset="0"/>
              </a:rPr>
              <a:t> provides a RESTful access to </a:t>
            </a:r>
            <a:r>
              <a:rPr lang="en-US" sz="1200" b="0" i="0" kern="1200" dirty="0" err="1">
                <a:solidFill>
                  <a:schemeClr val="tx1"/>
                </a:solidFill>
                <a:effectLst/>
                <a:latin typeface="Arial" charset="0"/>
                <a:ea typeface="+mn-ea"/>
                <a:cs typeface="Arial" charset="0"/>
              </a:rPr>
              <a:t>ValueSets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CodeSystems</a:t>
            </a:r>
            <a:r>
              <a:rPr lang="en-US" sz="1200" b="0" i="0" kern="1200" dirty="0">
                <a:solidFill>
                  <a:schemeClr val="tx1"/>
                </a:solidFill>
                <a:effectLst/>
                <a:latin typeface="Arial" charset="0"/>
                <a:ea typeface="+mn-ea"/>
                <a:cs typeface="Arial" charset="0"/>
              </a:rPr>
              <a:t>, and </a:t>
            </a:r>
            <a:r>
              <a:rPr lang="en-US" sz="1200" b="0" i="0" kern="1200" dirty="0" err="1">
                <a:solidFill>
                  <a:schemeClr val="tx1"/>
                </a:solidFill>
                <a:effectLst/>
                <a:latin typeface="Arial" charset="0"/>
                <a:ea typeface="+mn-ea"/>
                <a:cs typeface="Arial" charset="0"/>
              </a:rPr>
              <a:t>ConceptMaps</a:t>
            </a:r>
            <a:r>
              <a:rPr lang="en-US" sz="1200" b="0" i="0" kern="1200" dirty="0">
                <a:solidFill>
                  <a:schemeClr val="tx1"/>
                </a:solidFill>
                <a:effectLst/>
                <a:latin typeface="Arial" charset="0"/>
                <a:ea typeface="+mn-ea"/>
                <a:cs typeface="Arial" charset="0"/>
              </a:rPr>
              <a: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mACM</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13" tooltip="Mobile Alert Communication Management(mACM)"/>
              </a:rPr>
              <a:t>Mobile Alert Communication Management(</a:t>
            </a:r>
            <a:r>
              <a:rPr lang="en-US" sz="1200" b="0" i="0" u="none" strike="noStrike" kern="1200" dirty="0" err="1">
                <a:solidFill>
                  <a:schemeClr val="tx1"/>
                </a:solidFill>
                <a:effectLst/>
                <a:latin typeface="Arial" charset="0"/>
                <a:ea typeface="+mn-ea"/>
                <a:cs typeface="Arial" charset="0"/>
                <a:hlinkClick r:id="rId13" tooltip="Mobile Alert Communication Management(mACM)"/>
              </a:rPr>
              <a:t>mACM</a:t>
            </a:r>
            <a:r>
              <a:rPr lang="en-US" sz="1200" b="0" i="0" u="none" strike="noStrike" kern="1200" dirty="0">
                <a:solidFill>
                  <a:schemeClr val="tx1"/>
                </a:solidFill>
                <a:effectLst/>
                <a:latin typeface="Arial" charset="0"/>
                <a:ea typeface="+mn-ea"/>
                <a:cs typeface="Arial" charset="0"/>
                <a:hlinkClick r:id="rId13" tooltip="Mobile Alert Communication Management(mACM)"/>
              </a:rPr>
              <a:t>)</a:t>
            </a:r>
            <a:r>
              <a:rPr lang="en-US" sz="1200" b="0" i="0" kern="1200" dirty="0">
                <a:solidFill>
                  <a:schemeClr val="tx1"/>
                </a:solidFill>
                <a:effectLst/>
                <a:latin typeface="Arial" charset="0"/>
                <a:ea typeface="+mn-ea"/>
                <a:cs typeface="Arial" charset="0"/>
              </a:rPr>
              <a:t> provides a RESTful interface to an alert infrastructure. </a:t>
            </a:r>
          </a:p>
          <a:p>
            <a:endParaRPr lang="en-US" sz="1200" b="0" i="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 specific to FHIR, but used by all FHIR profiles</a:t>
            </a:r>
            <a:br>
              <a:rPr lang="en-US" dirty="0"/>
            </a:br>
            <a:r>
              <a:rPr lang="en-US" sz="1200" b="0" i="0" kern="1200" dirty="0">
                <a:solidFill>
                  <a:schemeClr val="tx1"/>
                </a:solidFill>
                <a:effectLst/>
                <a:latin typeface="Arial" charset="0"/>
                <a:ea typeface="+mn-ea"/>
                <a:cs typeface="Arial" charset="0"/>
              </a:rPr>
              <a:t> [IUA] </a:t>
            </a:r>
            <a:r>
              <a:rPr lang="en-US" sz="1200" b="0" i="0" u="none" strike="noStrike" kern="1200" dirty="0">
                <a:solidFill>
                  <a:schemeClr val="tx1"/>
                </a:solidFill>
                <a:effectLst/>
                <a:latin typeface="Arial" charset="0"/>
                <a:ea typeface="+mn-ea"/>
                <a:cs typeface="Arial" charset="0"/>
                <a:hlinkClick r:id="rId14" tooltip="Internet User Authorization"/>
              </a:rPr>
              <a:t>Internet User Authorization</a:t>
            </a:r>
            <a:r>
              <a:rPr lang="en-US" sz="1200" b="0" i="0" kern="1200" dirty="0">
                <a:solidFill>
                  <a:schemeClr val="tx1"/>
                </a:solidFill>
                <a:effectLst/>
                <a:latin typeface="Arial" charset="0"/>
                <a:ea typeface="+mn-ea"/>
                <a:cs typeface="Arial" charset="0"/>
              </a:rPr>
              <a:t> provides user authorization for RESTful interfaces. </a:t>
            </a:r>
          </a:p>
          <a:p>
            <a:endParaRPr lang="en-US" sz="1200" b="0" i="0" kern="1200" dirty="0">
              <a:solidFill>
                <a:schemeClr val="tx1"/>
              </a:solidFill>
              <a:effectLst/>
              <a:latin typeface="Arial" charset="0"/>
              <a:ea typeface="+mn-ea"/>
              <a:cs typeface="Arial" charset="0"/>
            </a:endParaRPr>
          </a:p>
          <a:p>
            <a:endParaRPr lang="en-US" sz="1200" kern="1200" dirty="0">
              <a:solidFill>
                <a:schemeClr val="tx1"/>
              </a:solidFill>
              <a:effectLst/>
              <a:latin typeface="Calibri"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22FC2C-9047-4768-B395-2532CE5050E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31032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[ACDC] </a:t>
            </a:r>
            <a:r>
              <a:rPr lang="en-US" sz="1200" b="0" i="0" u="none" strike="noStrike" kern="1200" dirty="0">
                <a:solidFill>
                  <a:schemeClr val="tx1"/>
                </a:solidFill>
                <a:effectLst/>
                <a:latin typeface="Arial" charset="0"/>
                <a:ea typeface="+mn-ea"/>
                <a:cs typeface="Arial" charset="0"/>
                <a:hlinkClick r:id="rId3" tooltip="Assessment Curation and Data Collection"/>
              </a:rPr>
              <a:t>Assessment Curation and Data Collection</a:t>
            </a:r>
            <a:r>
              <a:rPr lang="en-US" sz="1200" b="0" i="0" kern="1200" dirty="0">
                <a:solidFill>
                  <a:schemeClr val="tx1"/>
                </a:solidFill>
                <a:effectLst/>
                <a:latin typeface="Arial" charset="0"/>
                <a:ea typeface="+mn-ea"/>
                <a:cs typeface="Arial" charset="0"/>
              </a:rPr>
              <a:t> distributes assessment instruments to healthcare providers and collects assessment results. </a:t>
            </a:r>
          </a:p>
          <a:p>
            <a:br>
              <a:rPr lang="en-US" dirty="0"/>
            </a:br>
            <a:r>
              <a:rPr lang="en-US" sz="1200" b="0" i="0" kern="1200" dirty="0">
                <a:solidFill>
                  <a:schemeClr val="tx1"/>
                </a:solidFill>
                <a:effectLst/>
                <a:latin typeface="Arial" charset="0"/>
                <a:ea typeface="+mn-ea"/>
                <a:cs typeface="Arial" charset="0"/>
              </a:rPr>
              <a:t> [CMAP] </a:t>
            </a:r>
            <a:r>
              <a:rPr lang="en-US" sz="1200" b="0" i="0" u="none" strike="noStrike" kern="1200" dirty="0">
                <a:solidFill>
                  <a:schemeClr val="tx1"/>
                </a:solidFill>
                <a:effectLst/>
                <a:latin typeface="Arial" charset="0"/>
                <a:ea typeface="+mn-ea"/>
                <a:cs typeface="Arial" charset="0"/>
                <a:hlinkClick r:id="rId4" tooltip="Clinical Mapping"/>
              </a:rPr>
              <a:t>Clinical Mapping</a:t>
            </a:r>
            <a:r>
              <a:rPr lang="en-US" sz="1200" b="0" i="0" kern="1200" dirty="0">
                <a:solidFill>
                  <a:schemeClr val="tx1"/>
                </a:solidFill>
                <a:effectLst/>
                <a:latin typeface="Arial" charset="0"/>
                <a:ea typeface="+mn-ea"/>
                <a:cs typeface="Arial" charset="0"/>
              </a:rPr>
              <a:t> translates codes from one terminology to another for exchange of information between systems. </a:t>
            </a:r>
          </a:p>
          <a:p>
            <a:br>
              <a:rPr lang="en-US" dirty="0"/>
            </a:br>
            <a:r>
              <a:rPr lang="en-US" sz="1200" b="0" i="0" kern="1200" dirty="0">
                <a:solidFill>
                  <a:schemeClr val="tx1"/>
                </a:solidFill>
                <a:effectLst/>
                <a:latin typeface="Arial" charset="0"/>
                <a:ea typeface="+mn-ea"/>
                <a:cs typeface="Arial" charset="0"/>
              </a:rPr>
              <a:t> [DCP] </a:t>
            </a:r>
            <a:r>
              <a:rPr lang="en-US" sz="1200" b="0" i="0" u="none" strike="noStrike" kern="1200" dirty="0">
                <a:solidFill>
                  <a:schemeClr val="tx1"/>
                </a:solidFill>
                <a:effectLst/>
                <a:latin typeface="Arial" charset="0"/>
                <a:ea typeface="+mn-ea"/>
                <a:cs typeface="Arial" charset="0"/>
                <a:hlinkClick r:id="rId5" tooltip="Dynamic Care Planning"/>
              </a:rPr>
              <a:t>Dynamic Care Planning</a:t>
            </a:r>
            <a:r>
              <a:rPr lang="en-US" sz="1200" b="0" i="0" kern="1200" dirty="0">
                <a:solidFill>
                  <a:schemeClr val="tx1"/>
                </a:solidFill>
                <a:effectLst/>
                <a:latin typeface="Arial" charset="0"/>
                <a:ea typeface="+mn-ea"/>
                <a:cs typeface="Arial" charset="0"/>
              </a:rPr>
              <a:t> shares and updates patient care plans.</a:t>
            </a:r>
          </a:p>
          <a:p>
            <a:br>
              <a:rPr lang="en-US" dirty="0"/>
            </a:br>
            <a:r>
              <a:rPr lang="en-US" sz="1200" b="0" i="0" kern="1200" dirty="0">
                <a:solidFill>
                  <a:schemeClr val="tx1"/>
                </a:solidFill>
                <a:effectLst/>
                <a:latin typeface="Arial" charset="0"/>
                <a:ea typeface="+mn-ea"/>
                <a:cs typeface="Arial" charset="0"/>
              </a:rPr>
              <a:t> [DCTM] </a:t>
            </a:r>
            <a:r>
              <a:rPr lang="en-US" sz="1200" b="0" i="0" u="none" strike="noStrike" kern="1200" dirty="0">
                <a:solidFill>
                  <a:schemeClr val="tx1"/>
                </a:solidFill>
                <a:effectLst/>
                <a:latin typeface="Arial" charset="0"/>
                <a:ea typeface="+mn-ea"/>
                <a:cs typeface="Arial" charset="0"/>
                <a:hlinkClick r:id="rId6" tooltip="Dynamic Care Team Management"/>
              </a:rPr>
              <a:t>Dynamic Care Team Management</a:t>
            </a:r>
            <a:r>
              <a:rPr lang="en-US" sz="1200" b="0" i="0" kern="1200" dirty="0">
                <a:solidFill>
                  <a:schemeClr val="tx1"/>
                </a:solidFill>
                <a:effectLst/>
                <a:latin typeface="Arial" charset="0"/>
                <a:ea typeface="+mn-ea"/>
                <a:cs typeface="Arial" charset="0"/>
              </a:rPr>
              <a:t> shares information about a patient's care teams.</a:t>
            </a:r>
          </a:p>
          <a:p>
            <a:br>
              <a:rPr lang="en-US" dirty="0"/>
            </a:br>
            <a:r>
              <a:rPr lang="en-US" sz="1200" b="0" i="0" kern="1200" dirty="0">
                <a:solidFill>
                  <a:schemeClr val="tx1"/>
                </a:solidFill>
                <a:effectLst/>
                <a:latin typeface="Arial" charset="0"/>
                <a:ea typeface="+mn-ea"/>
                <a:cs typeface="Arial" charset="0"/>
              </a:rPr>
              <a:t> [GAO] </a:t>
            </a:r>
            <a:r>
              <a:rPr lang="en-US" sz="1200" b="0" i="0" u="none" strike="noStrike" kern="1200" dirty="0">
                <a:solidFill>
                  <a:schemeClr val="tx1"/>
                </a:solidFill>
                <a:effectLst/>
                <a:latin typeface="Arial" charset="0"/>
                <a:ea typeface="+mn-ea"/>
                <a:cs typeface="Arial" charset="0"/>
                <a:hlinkClick r:id="rId7" tooltip="Guideline Appropriate Ordering"/>
              </a:rPr>
              <a:t>Guideline Appropriate Ordering</a:t>
            </a:r>
            <a:r>
              <a:rPr lang="en-US" sz="1200" b="0" i="0" kern="1200" dirty="0">
                <a:solidFill>
                  <a:schemeClr val="tx1"/>
                </a:solidFill>
                <a:effectLst/>
                <a:latin typeface="Arial" charset="0"/>
                <a:ea typeface="+mn-ea"/>
                <a:cs typeface="Arial" charset="0"/>
              </a:rPr>
              <a:t> supplies a mechanism by which EHR and departmental systems can evaluate orders to determine whether these orders conform to guidelines. </a:t>
            </a:r>
          </a:p>
          <a:p>
            <a:br>
              <a:rPr lang="en-US" dirty="0"/>
            </a:br>
            <a:r>
              <a:rPr lang="en-US" sz="1200" b="0" i="0" kern="1200" dirty="0">
                <a:solidFill>
                  <a:schemeClr val="tx1"/>
                </a:solidFill>
                <a:effectLst/>
                <a:latin typeface="Arial" charset="0"/>
                <a:ea typeface="+mn-ea"/>
                <a:cs typeface="Arial" charset="0"/>
              </a:rPr>
              <a:t> [PCS] </a:t>
            </a:r>
            <a:r>
              <a:rPr lang="en-US" sz="1200" b="0" i="0" u="none" strike="noStrike" kern="1200" dirty="0">
                <a:solidFill>
                  <a:schemeClr val="tx1"/>
                </a:solidFill>
                <a:effectLst/>
                <a:latin typeface="Arial" charset="0"/>
                <a:ea typeface="+mn-ea"/>
                <a:cs typeface="Arial" charset="0"/>
                <a:hlinkClick r:id="rId8" tooltip="Paramedicine Care Summary"/>
              </a:rPr>
              <a:t>Paramedicine Care Summary</a:t>
            </a:r>
            <a:r>
              <a:rPr lang="en-US" sz="1200" b="0" i="0" kern="1200" dirty="0">
                <a:solidFill>
                  <a:schemeClr val="tx1"/>
                </a:solidFill>
                <a:effectLst/>
                <a:latin typeface="Arial" charset="0"/>
                <a:ea typeface="+mn-ea"/>
                <a:cs typeface="Arial" charset="0"/>
              </a:rPr>
              <a:t> maps the flow of the patient information from the ambulance patient record, commonly known as the electronic Patient Care Record (</a:t>
            </a:r>
            <a:r>
              <a:rPr lang="en-US" sz="1200" b="0" i="0" kern="1200" dirty="0" err="1">
                <a:solidFill>
                  <a:schemeClr val="tx1"/>
                </a:solidFill>
                <a:effectLst/>
                <a:latin typeface="Arial" charset="0"/>
                <a:ea typeface="+mn-ea"/>
                <a:cs typeface="Arial" charset="0"/>
              </a:rPr>
              <a:t>ePCR</a:t>
            </a:r>
            <a:r>
              <a:rPr lang="en-US" sz="1200" b="0" i="0" kern="1200" dirty="0">
                <a:solidFill>
                  <a:schemeClr val="tx1"/>
                </a:solidFill>
                <a:effectLst/>
                <a:latin typeface="Arial" charset="0"/>
                <a:ea typeface="+mn-ea"/>
                <a:cs typeface="Arial" charset="0"/>
              </a:rPr>
              <a:t>), to the hospital Electronic Medical Record (EMR). </a:t>
            </a:r>
          </a:p>
          <a:p>
            <a:br>
              <a:rPr lang="en-US" dirty="0"/>
            </a:br>
            <a:r>
              <a:rPr lang="en-US" sz="1200" b="0" i="0" kern="1200" dirty="0">
                <a:solidFill>
                  <a:schemeClr val="tx1"/>
                </a:solidFill>
                <a:effectLst/>
                <a:latin typeface="Arial" charset="0"/>
                <a:ea typeface="+mn-ea"/>
                <a:cs typeface="Arial" charset="0"/>
              </a:rPr>
              <a:t> [PMDT] </a:t>
            </a:r>
            <a:r>
              <a:rPr lang="en-US" sz="1200" b="0" i="0" u="none" strike="noStrike" kern="1200" dirty="0">
                <a:solidFill>
                  <a:schemeClr val="tx1"/>
                </a:solidFill>
                <a:effectLst/>
                <a:latin typeface="Arial" charset="0"/>
                <a:ea typeface="+mn-ea"/>
                <a:cs typeface="Arial" charset="0"/>
                <a:hlinkClick r:id="rId9" tooltip="Point-of-Care Medical Device Tracking"/>
              </a:rPr>
              <a:t>Point-of-Care Medical Device Tracking</a:t>
            </a:r>
            <a:r>
              <a:rPr lang="en-US" sz="1200" b="0" i="0" kern="1200" dirty="0">
                <a:solidFill>
                  <a:schemeClr val="tx1"/>
                </a:solidFill>
                <a:effectLst/>
                <a:latin typeface="Arial" charset="0"/>
                <a:ea typeface="+mn-ea"/>
                <a:cs typeface="Arial" charset="0"/>
              </a:rPr>
              <a:t> records medical device information acquired at the point-of-care. </a:t>
            </a:r>
          </a:p>
          <a:p>
            <a:br>
              <a:rPr lang="en-US" dirty="0"/>
            </a:br>
            <a:r>
              <a:rPr lang="en-US" sz="1200" b="0" i="0" kern="1200" dirty="0">
                <a:solidFill>
                  <a:schemeClr val="tx1"/>
                </a:solidFill>
                <a:effectLst/>
                <a:latin typeface="Arial" charset="0"/>
                <a:ea typeface="+mn-ea"/>
                <a:cs typeface="Arial" charset="0"/>
              </a:rPr>
              <a:t> [QEDm] </a:t>
            </a:r>
            <a:r>
              <a:rPr lang="en-US" sz="1200" b="0" i="0" u="none" strike="noStrike" kern="1200" dirty="0">
                <a:solidFill>
                  <a:schemeClr val="tx1"/>
                </a:solidFill>
                <a:effectLst/>
                <a:latin typeface="Arial" charset="0"/>
                <a:ea typeface="+mn-ea"/>
                <a:cs typeface="Arial" charset="0"/>
                <a:hlinkClick r:id="rId10" tooltip="Query for Existing Data for Mobile"/>
              </a:rPr>
              <a:t>Query for Existing Data for Mobile</a:t>
            </a:r>
            <a:r>
              <a:rPr lang="en-US" sz="1200" b="0" i="0" kern="1200" dirty="0">
                <a:solidFill>
                  <a:schemeClr val="tx1"/>
                </a:solidFill>
                <a:effectLst/>
                <a:latin typeface="Arial" charset="0"/>
                <a:ea typeface="+mn-ea"/>
                <a:cs typeface="Arial" charset="0"/>
              </a:rPr>
              <a:t> queries for clinical data elements (e.g. observations, allergies, conditions, diagnostic results, medications, immunizations, procedures, </a:t>
            </a:r>
            <a:r>
              <a:rPr lang="en-US" sz="1200" b="0" i="0" kern="1200" dirty="0" err="1">
                <a:solidFill>
                  <a:schemeClr val="tx1"/>
                </a:solidFill>
                <a:effectLst/>
                <a:latin typeface="Arial" charset="0"/>
                <a:ea typeface="+mn-ea"/>
                <a:cs typeface="Arial" charset="0"/>
              </a:rPr>
              <a:t>etc</a:t>
            </a:r>
            <a:r>
              <a:rPr lang="en-US" sz="1200" b="0" i="0" kern="1200" dirty="0">
                <a:solidFill>
                  <a:schemeClr val="tx1"/>
                </a:solidFill>
                <a:effectLst/>
                <a:latin typeface="Arial" charset="0"/>
                <a:ea typeface="+mn-ea"/>
                <a:cs typeface="Arial" charset="0"/>
              </a:rPr>
              <a:t>). </a:t>
            </a:r>
          </a:p>
          <a:p>
            <a:br>
              <a:rPr lang="en-US" dirty="0"/>
            </a:br>
            <a:r>
              <a:rPr lang="en-US" sz="1200" b="0" i="0" kern="1200" dirty="0">
                <a:solidFill>
                  <a:schemeClr val="tx1"/>
                </a:solidFill>
                <a:effectLst/>
                <a:latin typeface="Arial" charset="0"/>
                <a:ea typeface="+mn-ea"/>
                <a:cs typeface="Arial" charset="0"/>
              </a:rPr>
              <a:t> [RECON] </a:t>
            </a:r>
            <a:r>
              <a:rPr lang="en-US" sz="1200" b="0" i="0" u="none" strike="noStrike" kern="1200" dirty="0">
                <a:solidFill>
                  <a:schemeClr val="tx1"/>
                </a:solidFill>
                <a:effectLst/>
                <a:latin typeface="Arial" charset="0"/>
                <a:ea typeface="+mn-ea"/>
                <a:cs typeface="Arial" charset="0"/>
                <a:hlinkClick r:id="rId11" tooltip="Reconciliation of Clinical Content and Care Providers"/>
              </a:rPr>
              <a:t>Reconciliation of Clinical Content and Care Providers</a:t>
            </a:r>
            <a:r>
              <a:rPr lang="en-US" sz="1200" b="0" i="0" kern="1200" dirty="0">
                <a:solidFill>
                  <a:schemeClr val="tx1"/>
                </a:solidFill>
                <a:effectLst/>
                <a:latin typeface="Arial" charset="0"/>
                <a:ea typeface="+mn-ea"/>
                <a:cs typeface="Arial" charset="0"/>
              </a:rPr>
              <a:t> communicates lists of clinical data that were reconciled, who did the reconciliation and when. </a:t>
            </a:r>
          </a:p>
          <a:p>
            <a:br>
              <a:rPr lang="en-US" dirty="0"/>
            </a:br>
            <a:r>
              <a:rPr lang="en-US" sz="1200" b="0" i="0" kern="1200" dirty="0">
                <a:solidFill>
                  <a:schemeClr val="tx1"/>
                </a:solidFill>
                <a:effectLst/>
                <a:latin typeface="Arial" charset="0"/>
                <a:ea typeface="+mn-ea"/>
                <a:cs typeface="Arial" charset="0"/>
              </a:rPr>
              <a:t> [RIPT] </a:t>
            </a:r>
            <a:r>
              <a:rPr lang="en-US" sz="1200" b="0" i="0" u="none" strike="noStrike" kern="1200" dirty="0">
                <a:solidFill>
                  <a:schemeClr val="tx1"/>
                </a:solidFill>
                <a:effectLst/>
                <a:latin typeface="Arial" charset="0"/>
                <a:ea typeface="+mn-ea"/>
                <a:cs typeface="Arial" charset="0"/>
                <a:hlinkClick r:id="rId12" tooltip="Routine Interfacility Patient Transport"/>
              </a:rPr>
              <a:t>Routine Interfacility Patient Transport</a:t>
            </a:r>
            <a:r>
              <a:rPr lang="en-US" sz="1200" b="0" i="0" kern="1200" dirty="0">
                <a:solidFill>
                  <a:schemeClr val="tx1"/>
                </a:solidFill>
                <a:effectLst/>
                <a:latin typeface="Arial" charset="0"/>
                <a:ea typeface="+mn-ea"/>
                <a:cs typeface="Arial" charset="0"/>
              </a:rPr>
              <a:t> supports interoperability between systems used on transport vehicles between healthcare facilities. </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9</a:t>
            </a:fld>
            <a:endParaRPr lang="en-US"/>
          </a:p>
        </p:txBody>
      </p:sp>
    </p:spTree>
    <p:extLst>
      <p:ext uri="{BB962C8B-B14F-4D97-AF65-F5344CB8AC3E}">
        <p14:creationId xmlns:p14="http://schemas.microsoft.com/office/powerpoint/2010/main" val="1987008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[POU] </a:t>
            </a:r>
            <a:r>
              <a:rPr lang="en-US" sz="1200" b="0" i="0" u="none" strike="noStrike" kern="1200" dirty="0">
                <a:solidFill>
                  <a:schemeClr val="tx1"/>
                </a:solidFill>
                <a:effectLst/>
                <a:latin typeface="Arial" charset="0"/>
                <a:ea typeface="+mn-ea"/>
                <a:cs typeface="Arial" charset="0"/>
                <a:hlinkClick r:id="rId3" tooltip="Personal Health Device Observation Upload (page does not exist)"/>
              </a:rPr>
              <a:t>Personal Health Device Observation Upload</a:t>
            </a:r>
            <a:r>
              <a:rPr lang="en-US" sz="1200" b="0" i="0" kern="1200" dirty="0">
                <a:solidFill>
                  <a:schemeClr val="tx1"/>
                </a:solidFill>
                <a:effectLst/>
                <a:latin typeface="Arial" charset="0"/>
                <a:ea typeface="+mn-ea"/>
                <a:cs typeface="Arial" charset="0"/>
              </a:rPr>
              <a:t> describes a standardized means of representing Personal Health Data (PHD) data as FHIR® Resources. </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10</a:t>
            </a:fld>
            <a:endParaRPr lang="en-US"/>
          </a:p>
        </p:txBody>
      </p:sp>
    </p:spTree>
    <p:extLst>
      <p:ext uri="{BB962C8B-B14F-4D97-AF65-F5344CB8AC3E}">
        <p14:creationId xmlns:p14="http://schemas.microsoft.com/office/powerpoint/2010/main" val="3692658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[MMA] </a:t>
            </a:r>
            <a:r>
              <a:rPr lang="en-US" sz="1200" b="0" i="0" u="none" strike="noStrike" kern="1200" dirty="0">
                <a:solidFill>
                  <a:schemeClr val="tx1"/>
                </a:solidFill>
                <a:effectLst/>
                <a:latin typeface="Arial" charset="0"/>
                <a:ea typeface="+mn-ea"/>
                <a:cs typeface="Arial" charset="0"/>
                <a:hlinkClick r:id="rId3" tooltip="Mobile Medication Administration"/>
              </a:rPr>
              <a:t>Mobile Medication Administration</a:t>
            </a:r>
            <a:r>
              <a:rPr lang="en-US" sz="1200" b="0" i="0" kern="1200" dirty="0">
                <a:solidFill>
                  <a:schemeClr val="tx1"/>
                </a:solidFill>
                <a:effectLst/>
                <a:latin typeface="Arial" charset="0"/>
                <a:ea typeface="+mn-ea"/>
                <a:cs typeface="Arial" charset="0"/>
              </a:rPr>
              <a:t> connects EHRs with devices such as smartphones and smart pill boxes using RESTful web services. </a:t>
            </a:r>
          </a:p>
          <a:p>
            <a:br>
              <a:rPr lang="en-US" dirty="0"/>
            </a:br>
            <a:r>
              <a:rPr lang="en-US" sz="1200" b="0" i="0" kern="1200" dirty="0">
                <a:solidFill>
                  <a:schemeClr val="tx1"/>
                </a:solidFill>
                <a:effectLst/>
                <a:latin typeface="Arial" charset="0"/>
                <a:ea typeface="+mn-ea"/>
                <a:cs typeface="Arial" charset="0"/>
              </a:rPr>
              <a:t> [UBP] </a:t>
            </a:r>
            <a:r>
              <a:rPr lang="en-US" sz="1200" b="0" i="0" u="none" strike="noStrike" kern="1200" dirty="0">
                <a:solidFill>
                  <a:schemeClr val="tx1"/>
                </a:solidFill>
                <a:effectLst/>
                <a:latin typeface="Arial" charset="0"/>
                <a:ea typeface="+mn-ea"/>
                <a:cs typeface="Arial" charset="0"/>
                <a:hlinkClick r:id="rId4" tooltip="Uniform Barcode Processing"/>
              </a:rPr>
              <a:t>Uniform Barcode Processing</a:t>
            </a:r>
            <a:r>
              <a:rPr lang="en-US" sz="1200" b="0" i="0" kern="1200" dirty="0">
                <a:solidFill>
                  <a:schemeClr val="tx1"/>
                </a:solidFill>
                <a:effectLst/>
                <a:latin typeface="Arial" charset="0"/>
                <a:ea typeface="+mn-ea"/>
                <a:cs typeface="Arial" charset="0"/>
              </a:rPr>
              <a:t> returns a FHIR resource (for a medication, device, patient, </a:t>
            </a:r>
            <a:r>
              <a:rPr lang="en-US" sz="1200" b="0" i="0" kern="1200" dirty="0" err="1">
                <a:solidFill>
                  <a:schemeClr val="tx1"/>
                </a:solidFill>
                <a:effectLst/>
                <a:latin typeface="Arial" charset="0"/>
                <a:ea typeface="+mn-ea"/>
                <a:cs typeface="Arial" charset="0"/>
              </a:rPr>
              <a:t>etc</a:t>
            </a:r>
            <a:r>
              <a:rPr lang="en-US" sz="1200" b="0" i="0" kern="1200" dirty="0">
                <a:solidFill>
                  <a:schemeClr val="tx1"/>
                </a:solidFill>
                <a:effectLst/>
                <a:latin typeface="Arial" charset="0"/>
                <a:ea typeface="+mn-ea"/>
                <a:cs typeface="Arial" charset="0"/>
              </a:rPr>
              <a:t>) corresponding to a submitted barcode.</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11</a:t>
            </a:fld>
            <a:endParaRPr lang="en-US"/>
          </a:p>
        </p:txBody>
      </p:sp>
    </p:spTree>
    <p:extLst>
      <p:ext uri="{BB962C8B-B14F-4D97-AF65-F5344CB8AC3E}">
        <p14:creationId xmlns:p14="http://schemas.microsoft.com/office/powerpoint/2010/main" val="3350225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[BFDR-E] </a:t>
            </a:r>
            <a:r>
              <a:rPr lang="en-US" sz="1200" b="0" i="0" u="none" strike="noStrike" kern="1200" dirty="0">
                <a:solidFill>
                  <a:schemeClr val="tx1"/>
                </a:solidFill>
                <a:effectLst/>
                <a:latin typeface="Arial" charset="0"/>
                <a:ea typeface="+mn-ea"/>
                <a:cs typeface="Arial" charset="0"/>
                <a:hlinkClick r:id="rId3" tooltip="Birth and Fetal Death Reporting Enhanced Profile"/>
              </a:rPr>
              <a:t>Birth and Fetal Death Reporting Enhanced Profile</a:t>
            </a:r>
            <a:r>
              <a:rPr lang="en-US" sz="1200" b="0" i="0" kern="1200" dirty="0">
                <a:solidFill>
                  <a:schemeClr val="tx1"/>
                </a:solidFill>
                <a:effectLst/>
                <a:latin typeface="Arial" charset="0"/>
                <a:ea typeface="+mn-ea"/>
                <a:cs typeface="Arial" charset="0"/>
              </a:rPr>
              <a:t> captures and communicates information for birth and fetal death reporting for vital registration purposes.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[CCG] </a:t>
            </a:r>
            <a:r>
              <a:rPr lang="en-US" sz="1200" b="0" i="0" u="none" strike="noStrike" kern="1200" dirty="0">
                <a:solidFill>
                  <a:schemeClr val="tx1"/>
                </a:solidFill>
                <a:effectLst/>
                <a:latin typeface="Arial" charset="0"/>
                <a:ea typeface="+mn-ea"/>
                <a:cs typeface="Arial" charset="0"/>
                <a:hlinkClick r:id="rId4" tooltip="Computable Care Guidelines"/>
              </a:rPr>
              <a:t>Computable Care Guidelines</a:t>
            </a:r>
            <a:r>
              <a:rPr lang="en-US" sz="1200" b="0" i="0" kern="1200" dirty="0">
                <a:solidFill>
                  <a:schemeClr val="tx1"/>
                </a:solidFill>
                <a:effectLst/>
                <a:latin typeface="Arial" charset="0"/>
                <a:ea typeface="+mn-ea"/>
                <a:cs typeface="Arial" charset="0"/>
              </a:rPr>
              <a:t> encodes care guidelines in a format that can be understood by health software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mADX</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5" tooltip="Mobile Aggregate Data Exchange (mADX)"/>
              </a:rPr>
              <a:t>Mobile Aggregate Data Exchange (</a:t>
            </a:r>
            <a:r>
              <a:rPr lang="en-US" sz="1200" b="0" i="0" u="none" strike="noStrike" kern="1200" dirty="0" err="1">
                <a:solidFill>
                  <a:schemeClr val="tx1"/>
                </a:solidFill>
                <a:effectLst/>
                <a:latin typeface="Arial" charset="0"/>
                <a:ea typeface="+mn-ea"/>
                <a:cs typeface="Arial" charset="0"/>
                <a:hlinkClick r:id="rId5" tooltip="Mobile Aggregate Data Exchange (mADX)"/>
              </a:rPr>
              <a:t>mADX</a:t>
            </a:r>
            <a:r>
              <a:rPr lang="en-US" sz="1200" b="0" i="0" u="none" strike="noStrike" kern="1200" dirty="0">
                <a:solidFill>
                  <a:schemeClr val="tx1"/>
                </a:solidFill>
                <a:effectLst/>
                <a:latin typeface="Arial" charset="0"/>
                <a:ea typeface="+mn-ea"/>
                <a:cs typeface="Arial" charset="0"/>
                <a:hlinkClick r:id="rId5" tooltip="Mobile Aggregate Data Exchange (mADX)"/>
              </a:rPr>
              <a:t>)</a:t>
            </a:r>
            <a:r>
              <a:rPr lang="en-US" sz="1200" b="0" i="0" kern="1200" dirty="0">
                <a:solidFill>
                  <a:schemeClr val="tx1"/>
                </a:solidFill>
                <a:effectLst/>
                <a:latin typeface="Arial" charset="0"/>
                <a:ea typeface="+mn-ea"/>
                <a:cs typeface="Arial" charset="0"/>
              </a:rPr>
              <a:t> supports interoperable public health reporting of aggregate health data.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mRFD</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6" tooltip="Mobile Retrieve Form for Data Capture"/>
              </a:rPr>
              <a:t>Mobile Retrieve Form for Data Capture</a:t>
            </a:r>
            <a:r>
              <a:rPr lang="en-US" sz="1200" b="0" i="0" kern="1200" dirty="0">
                <a:solidFill>
                  <a:schemeClr val="tx1"/>
                </a:solidFill>
                <a:effectLst/>
                <a:latin typeface="Arial" charset="0"/>
                <a:ea typeface="+mn-ea"/>
                <a:cs typeface="Arial" charset="0"/>
              </a:rPr>
              <a:t> describes the exchange of context data to allow a seamless form launch with supporting clinical context.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[PRQ] </a:t>
            </a:r>
            <a:r>
              <a:rPr lang="en-US" sz="1200" b="0" i="0" u="none" strike="noStrike" kern="1200" dirty="0">
                <a:solidFill>
                  <a:schemeClr val="tx1"/>
                </a:solidFill>
                <a:effectLst/>
                <a:latin typeface="Arial" charset="0"/>
                <a:ea typeface="+mn-ea"/>
                <a:cs typeface="Arial" charset="0"/>
                <a:hlinkClick r:id="rId7" tooltip="Prescription Repository Query"/>
              </a:rPr>
              <a:t>Prescription Repository Query</a:t>
            </a:r>
            <a:r>
              <a:rPr lang="en-US" sz="1200" b="0" i="0" kern="1200" dirty="0">
                <a:solidFill>
                  <a:schemeClr val="tx1"/>
                </a:solidFill>
                <a:effectLst/>
                <a:latin typeface="Arial" charset="0"/>
                <a:ea typeface="+mn-ea"/>
                <a:cs typeface="Arial" charset="0"/>
              </a:rPr>
              <a:t> (PRQ) defines a Retrieve query and HTTP GET transaction that specifies the dispensed medication history information that should be seen by primary care givers to assist in making an informed decision prior to prescribing additional medications to a patient. </a:t>
            </a:r>
          </a:p>
          <a:p>
            <a:br>
              <a:rPr lang="en-US" dirty="0"/>
            </a:br>
            <a:r>
              <a:rPr lang="en-US" sz="1200" b="0" i="0" kern="1200" dirty="0">
                <a:solidFill>
                  <a:schemeClr val="tx1"/>
                </a:solidFill>
                <a:effectLst/>
                <a:latin typeface="Arial" charset="0"/>
                <a:ea typeface="+mn-ea"/>
                <a:cs typeface="Arial" charset="0"/>
              </a:rPr>
              <a:t> [QORE] </a:t>
            </a:r>
            <a:r>
              <a:rPr lang="en-US" sz="1200" b="0" i="0" u="none" strike="noStrike" kern="1200" dirty="0">
                <a:solidFill>
                  <a:schemeClr val="tx1"/>
                </a:solidFill>
                <a:effectLst/>
                <a:latin typeface="Arial" charset="0"/>
                <a:ea typeface="+mn-ea"/>
                <a:cs typeface="Arial" charset="0"/>
                <a:hlinkClick r:id="rId8" tooltip="Quality Outcome Reporting for EMS"/>
              </a:rPr>
              <a:t>Quality Outcome Reporting for EMS</a:t>
            </a:r>
            <a:r>
              <a:rPr lang="en-US" sz="1200" b="0" i="0" kern="1200" dirty="0">
                <a:solidFill>
                  <a:schemeClr val="tx1"/>
                </a:solidFill>
                <a:effectLst/>
                <a:latin typeface="Arial" charset="0"/>
                <a:ea typeface="+mn-ea"/>
                <a:cs typeface="Arial" charset="0"/>
              </a:rPr>
              <a:t> describes content used for continuity of care between the emergency transport scene records and destination hospital where the emergency will be treated.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[VRDR] </a:t>
            </a:r>
            <a:r>
              <a:rPr lang="en-US" sz="1200" b="0" i="0" u="none" strike="noStrike" kern="1200" dirty="0">
                <a:solidFill>
                  <a:schemeClr val="tx1"/>
                </a:solidFill>
                <a:effectLst/>
                <a:latin typeface="Arial" charset="0"/>
                <a:ea typeface="+mn-ea"/>
                <a:cs typeface="Arial" charset="0"/>
                <a:hlinkClick r:id="rId9" tooltip="Vital Records Death Reporting"/>
              </a:rPr>
              <a:t>Vital Records Death Reporting</a:t>
            </a:r>
            <a:r>
              <a:rPr lang="en-US" sz="1200" b="0" i="0" kern="1200" dirty="0">
                <a:solidFill>
                  <a:schemeClr val="tx1"/>
                </a:solidFill>
                <a:effectLst/>
                <a:latin typeface="Arial" charset="0"/>
                <a:ea typeface="+mn-ea"/>
                <a:cs typeface="Arial" charset="0"/>
              </a:rPr>
              <a:t> defines a Retrieve Form for Data Capture (RFD) content profile that will specify derivation of source content from a medical summary document. by defining requirements for form filler content and form manager handling of the content. </a:t>
            </a: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12</a:t>
            </a:fld>
            <a:endParaRPr lang="en-US"/>
          </a:p>
        </p:txBody>
      </p:sp>
    </p:spTree>
    <p:extLst>
      <p:ext uri="{BB962C8B-B14F-4D97-AF65-F5344CB8AC3E}">
        <p14:creationId xmlns:p14="http://schemas.microsoft.com/office/powerpoint/2010/main" val="1909852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[SOLE] </a:t>
            </a:r>
            <a:r>
              <a:rPr lang="en-US" sz="1200" b="0" i="0" u="none" strike="noStrike" kern="1200" dirty="0">
                <a:solidFill>
                  <a:schemeClr val="tx1"/>
                </a:solidFill>
                <a:effectLst/>
                <a:latin typeface="Arial" charset="0"/>
                <a:ea typeface="+mn-ea"/>
                <a:cs typeface="Arial" charset="0"/>
                <a:hlinkClick r:id="rId3" tooltip="Standardized Operational Log of Events"/>
              </a:rPr>
              <a:t>Standardized Operational Log of Events</a:t>
            </a:r>
            <a:r>
              <a:rPr lang="en-US" sz="1200" b="0" i="0" kern="1200" dirty="0">
                <a:solidFill>
                  <a:schemeClr val="tx1"/>
                </a:solidFill>
                <a:effectLst/>
                <a:latin typeface="Arial" charset="0"/>
                <a:ea typeface="+mn-ea"/>
                <a:cs typeface="Arial" charset="0"/>
              </a:rPr>
              <a:t> stores and retrieves logs of operational events (patient arrives, scan complete, etc.). </a:t>
            </a:r>
          </a:p>
          <a:p>
            <a:br>
              <a:rPr lang="en-US" dirty="0"/>
            </a:br>
            <a:r>
              <a:rPr lang="en-US" dirty="0"/>
              <a:t>Special mention for the RESTful standards from DICOM. These are not FHIR, but are using the same technology. These are used as an interface from FHIR to DICOM</a:t>
            </a:r>
          </a:p>
          <a:p>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13</a:t>
            </a:fld>
            <a:endParaRPr lang="en-US"/>
          </a:p>
        </p:txBody>
      </p:sp>
    </p:spTree>
    <p:extLst>
      <p:ext uri="{BB962C8B-B14F-4D97-AF65-F5344CB8AC3E}">
        <p14:creationId xmlns:p14="http://schemas.microsoft.com/office/powerpoint/2010/main" val="34555748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10041"/>
            <a:fld id="{1D27111E-FC2B-4A84-BB26-67BA3BE2E651}" type="slidenum">
              <a:rPr lang="en-US" smtClean="0"/>
              <a:pPr defTabSz="910041"/>
              <a:t>16</a:t>
            </a:fld>
            <a:endParaRPr lang="en-US" dirty="0"/>
          </a:p>
        </p:txBody>
      </p:sp>
      <p:sp>
        <p:nvSpPr>
          <p:cNvPr id="132099" name="Rectangle 2"/>
          <p:cNvSpPr>
            <a:spLocks noGrp="1" noRot="1" noChangeAspect="1" noChangeArrowheads="1" noTextEdit="1"/>
          </p:cNvSpPr>
          <p:nvPr>
            <p:ph type="sldImg"/>
          </p:nvPr>
        </p:nvSpPr>
        <p:spPr>
          <a:xfrm>
            <a:off x="1257300" y="701675"/>
            <a:ext cx="4538663" cy="3508375"/>
          </a:xfrm>
          <a:ln/>
        </p:spPr>
      </p:sp>
      <p:sp>
        <p:nvSpPr>
          <p:cNvPr id="132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08215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16CD-F0B2-497B-92E8-6458A747CA63}"/>
              </a:ext>
            </a:extLst>
          </p:cNvPr>
          <p:cNvSpPr>
            <a:spLocks noGrp="1"/>
          </p:cNvSpPr>
          <p:nvPr>
            <p:ph type="ctrTitle"/>
          </p:nvPr>
        </p:nvSpPr>
        <p:spPr>
          <a:xfrm>
            <a:off x="1257300" y="1272011"/>
            <a:ext cx="7543800" cy="2705947"/>
          </a:xfrm>
        </p:spPr>
        <p:txBody>
          <a:bodyPr anchor="b"/>
          <a:lstStyle>
            <a:lvl1pPr algn="ctr">
              <a:defRPr sz="4950"/>
            </a:lvl1pPr>
          </a:lstStyle>
          <a:p>
            <a:r>
              <a:rPr lang="en-US"/>
              <a:t>Click to edit Master title style</a:t>
            </a:r>
          </a:p>
        </p:txBody>
      </p:sp>
      <p:sp>
        <p:nvSpPr>
          <p:cNvPr id="3" name="Subtitle 2">
            <a:extLst>
              <a:ext uri="{FF2B5EF4-FFF2-40B4-BE49-F238E27FC236}">
                <a16:creationId xmlns:a16="http://schemas.microsoft.com/office/drawing/2014/main" id="{85EE479B-877A-44E9-B51F-E32202E0E60D}"/>
              </a:ext>
            </a:extLst>
          </p:cNvPr>
          <p:cNvSpPr>
            <a:spLocks noGrp="1"/>
          </p:cNvSpPr>
          <p:nvPr>
            <p:ph type="subTitle" idx="1"/>
          </p:nvPr>
        </p:nvSpPr>
        <p:spPr>
          <a:xfrm>
            <a:off x="1257300" y="4082310"/>
            <a:ext cx="7543800" cy="1876530"/>
          </a:xfrm>
        </p:spPr>
        <p:txBody>
          <a:bodyPr/>
          <a:lstStyle>
            <a:lvl1pPr marL="0" indent="0" algn="ctr">
              <a:buNone/>
              <a:defRPr sz="1980"/>
            </a:lvl1pPr>
            <a:lvl2pPr marL="377190" indent="0" algn="ctr">
              <a:buNone/>
              <a:defRPr sz="1650"/>
            </a:lvl2pPr>
            <a:lvl3pPr marL="754380" indent="0" algn="ctr">
              <a:buNone/>
              <a:defRPr sz="1485"/>
            </a:lvl3pPr>
            <a:lvl4pPr marL="1131570" indent="0" algn="ctr">
              <a:buNone/>
              <a:defRPr sz="1320"/>
            </a:lvl4pPr>
            <a:lvl5pPr marL="1508760" indent="0" algn="ctr">
              <a:buNone/>
              <a:defRPr sz="1320"/>
            </a:lvl5pPr>
            <a:lvl6pPr marL="1885950" indent="0" algn="ctr">
              <a:buNone/>
              <a:defRPr sz="1320"/>
            </a:lvl6pPr>
            <a:lvl7pPr marL="2263140" indent="0" algn="ctr">
              <a:buNone/>
              <a:defRPr sz="1320"/>
            </a:lvl7pPr>
            <a:lvl8pPr marL="2640330" indent="0" algn="ctr">
              <a:buNone/>
              <a:defRPr sz="1320"/>
            </a:lvl8pPr>
            <a:lvl9pPr marL="3017520" indent="0" algn="ctr">
              <a:buNone/>
              <a:defRPr sz="1320"/>
            </a:lvl9pPr>
          </a:lstStyle>
          <a:p>
            <a:r>
              <a:rPr lang="en-US"/>
              <a:t>Click to edit Master subtitle style</a:t>
            </a:r>
          </a:p>
        </p:txBody>
      </p:sp>
      <p:sp>
        <p:nvSpPr>
          <p:cNvPr id="4" name="Date Placeholder 3">
            <a:extLst>
              <a:ext uri="{FF2B5EF4-FFF2-40B4-BE49-F238E27FC236}">
                <a16:creationId xmlns:a16="http://schemas.microsoft.com/office/drawing/2014/main" id="{85D9DA00-EFF4-4B8D-B21D-6E1FDB7EA227}"/>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2FEAFC9-5C36-4AD2-B8A5-E05C3123D280}"/>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B6F2D5FE-FAE2-4505-B04D-204A8612BB08}"/>
              </a:ext>
            </a:extLst>
          </p:cNvPr>
          <p:cNvSpPr>
            <a:spLocks noGrp="1"/>
          </p:cNvSpPr>
          <p:nvPr>
            <p:ph type="sldNum" sz="quarter" idx="12"/>
          </p:nvPr>
        </p:nvSpPr>
        <p:spPr/>
        <p:txBody>
          <a:bodyPr/>
          <a:lstStyle/>
          <a:p>
            <a:pPr>
              <a:defRPr/>
            </a:pPr>
            <a:fld id="{32D860F6-DE1C-4697-BCBA-A25A15CD8A46}" type="slidenum">
              <a:rPr lang="en-US" smtClean="0"/>
              <a:pPr>
                <a:defRPr/>
              </a:pPr>
              <a:t>‹#›</a:t>
            </a:fld>
            <a:endParaRPr lang="en-US"/>
          </a:p>
        </p:txBody>
      </p:sp>
    </p:spTree>
    <p:extLst>
      <p:ext uri="{BB962C8B-B14F-4D97-AF65-F5344CB8AC3E}">
        <p14:creationId xmlns:p14="http://schemas.microsoft.com/office/powerpoint/2010/main" val="3676486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C1A9A-9678-47CD-B1E7-737AA9A5DE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59AC29-9DA0-4828-8F5F-21D8F82AD1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E297F-C5A6-406E-B9BA-317AC9D7C99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4CEA9FF-22B4-4751-9B13-A115731FC840}"/>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44239C5F-FB62-4D13-AD75-66FDD86E2D3A}"/>
              </a:ext>
            </a:extLst>
          </p:cNvPr>
          <p:cNvSpPr>
            <a:spLocks noGrp="1"/>
          </p:cNvSpPr>
          <p:nvPr>
            <p:ph type="sldNum" sz="quarter" idx="12"/>
          </p:nvPr>
        </p:nvSpPr>
        <p:spPr/>
        <p:txBody>
          <a:bodyPr/>
          <a:lstStyle/>
          <a:p>
            <a:pPr>
              <a:defRPr/>
            </a:pPr>
            <a:fld id="{099C2A83-EF00-401F-BC21-C4B046CA19AB}" type="slidenum">
              <a:rPr lang="en-US" smtClean="0"/>
              <a:pPr>
                <a:defRPr/>
              </a:pPr>
              <a:t>‹#›</a:t>
            </a:fld>
            <a:endParaRPr lang="en-US"/>
          </a:p>
        </p:txBody>
      </p:sp>
    </p:spTree>
    <p:extLst>
      <p:ext uri="{BB962C8B-B14F-4D97-AF65-F5344CB8AC3E}">
        <p14:creationId xmlns:p14="http://schemas.microsoft.com/office/powerpoint/2010/main" val="2653551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76CFC6-F0D3-4F4A-BC47-FAB5EFFEC9F1}"/>
              </a:ext>
            </a:extLst>
          </p:cNvPr>
          <p:cNvSpPr>
            <a:spLocks noGrp="1"/>
          </p:cNvSpPr>
          <p:nvPr>
            <p:ph type="title" orient="vert"/>
          </p:nvPr>
        </p:nvSpPr>
        <p:spPr>
          <a:xfrm>
            <a:off x="7198042" y="413808"/>
            <a:ext cx="2168843" cy="658675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E49CBE1-6E73-47CB-AA6D-62394664D5AD}"/>
              </a:ext>
            </a:extLst>
          </p:cNvPr>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FE891C-9672-4F90-BD54-D5971D4EED3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59F232B4-8B73-4374-8FB4-8BCF64749E44}"/>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9A794C3A-19F5-4A89-BDC4-C63877792A61}"/>
              </a:ext>
            </a:extLst>
          </p:cNvPr>
          <p:cNvSpPr>
            <a:spLocks noGrp="1"/>
          </p:cNvSpPr>
          <p:nvPr>
            <p:ph type="sldNum" sz="quarter" idx="12"/>
          </p:nvPr>
        </p:nvSpPr>
        <p:spPr/>
        <p:txBody>
          <a:bodyPr/>
          <a:lstStyle/>
          <a:p>
            <a:pPr>
              <a:defRPr/>
            </a:pPr>
            <a:fld id="{3850C496-3AA9-45BC-97EB-A98B2975A250}" type="slidenum">
              <a:rPr lang="en-US" smtClean="0"/>
              <a:pPr>
                <a:defRPr/>
              </a:pPr>
              <a:t>‹#›</a:t>
            </a:fld>
            <a:endParaRPr lang="en-US"/>
          </a:p>
        </p:txBody>
      </p:sp>
    </p:spTree>
    <p:extLst>
      <p:ext uri="{BB962C8B-B14F-4D97-AF65-F5344CB8AC3E}">
        <p14:creationId xmlns:p14="http://schemas.microsoft.com/office/powerpoint/2010/main" val="176988313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68275" y="258763"/>
            <a:ext cx="9721850" cy="639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US"/>
              <a:t>UNCLASSIFIED/FOR OFFICIAL USE ONLY</a:t>
            </a:r>
          </a:p>
        </p:txBody>
      </p:sp>
      <p:sp>
        <p:nvSpPr>
          <p:cNvPr id="5" name="Rectangle 6"/>
          <p:cNvSpPr>
            <a:spLocks noGrp="1" noChangeArrowheads="1"/>
          </p:cNvSpPr>
          <p:nvPr>
            <p:ph type="sldNum" sz="quarter" idx="12"/>
          </p:nvPr>
        </p:nvSpPr>
        <p:spPr>
          <a:ln/>
        </p:spPr>
        <p:txBody>
          <a:bodyPr/>
          <a:lstStyle>
            <a:lvl1pPr>
              <a:defRPr/>
            </a:lvl1pPr>
          </a:lstStyle>
          <a:p>
            <a:pPr>
              <a:defRPr/>
            </a:pPr>
            <a:fld id="{6113BE25-90D9-457A-8297-313575C5D3D8}" type="slidenum">
              <a:rPr lang="en-US"/>
              <a:pPr>
                <a:defRPr/>
              </a:pPr>
              <a:t>‹#›</a:t>
            </a:fld>
            <a:endParaRPr lang="en-US"/>
          </a:p>
        </p:txBody>
      </p:sp>
    </p:spTree>
    <p:extLst>
      <p:ext uri="{BB962C8B-B14F-4D97-AF65-F5344CB8AC3E}">
        <p14:creationId xmlns:p14="http://schemas.microsoft.com/office/powerpoint/2010/main" val="3330788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9136"/>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10" name="Text Placeholder 9"/>
          <p:cNvSpPr>
            <a:spLocks noGrp="1"/>
          </p:cNvSpPr>
          <p:nvPr>
            <p:ph type="body" sz="quarter" idx="10"/>
          </p:nvPr>
        </p:nvSpPr>
        <p:spPr>
          <a:xfrm>
            <a:off x="333015" y="7488473"/>
            <a:ext cx="9033870" cy="293264"/>
          </a:xfrm>
        </p:spPr>
        <p:txBody>
          <a:bodyPr anchor="ctr">
            <a:noAutofit/>
          </a:bodyPr>
          <a:lstStyle>
            <a:lvl1pPr marL="0" indent="0">
              <a:spcBef>
                <a:spcPts val="0"/>
              </a:spcBef>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64741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91515" y="1241716"/>
            <a:ext cx="4209440" cy="57588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8" name="Text Placeholder 9"/>
          <p:cNvSpPr>
            <a:spLocks noGrp="1"/>
          </p:cNvSpPr>
          <p:nvPr>
            <p:ph type="body" sz="quarter" idx="11"/>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3002781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lumns FHIR">
    <p:spTree>
      <p:nvGrpSpPr>
        <p:cNvPr id="1" name=""/>
        <p:cNvGrpSpPr/>
        <p:nvPr/>
      </p:nvGrpSpPr>
      <p:grpSpPr>
        <a:xfrm>
          <a:off x="0" y="0"/>
          <a:ext cx="0" cy="0"/>
          <a:chOff x="0" y="0"/>
          <a:chExt cx="0" cy="0"/>
        </a:xfrm>
      </p:grpSpPr>
      <p:sp>
        <p:nvSpPr>
          <p:cNvPr id="6" name="Rounded Rectangle 5"/>
          <p:cNvSpPr/>
          <p:nvPr userDrawn="1"/>
        </p:nvSpPr>
        <p:spPr>
          <a:xfrm>
            <a:off x="8109585" y="6170084"/>
            <a:ext cx="1841631" cy="1169605"/>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320"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91515" y="1241716"/>
            <a:ext cx="4209440" cy="57588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8" name="Text Placeholder 9"/>
          <p:cNvSpPr>
            <a:spLocks noGrp="1"/>
          </p:cNvSpPr>
          <p:nvPr>
            <p:ph type="body" sz="quarter" idx="11"/>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98469" y="5964978"/>
            <a:ext cx="180158" cy="349951"/>
          </a:xfrm>
          <a:prstGeom prst="rect">
            <a:avLst/>
          </a:prstGeom>
        </p:spPr>
      </p:pic>
      <p:sp>
        <p:nvSpPr>
          <p:cNvPr id="5" name="Text Placeholder 4"/>
          <p:cNvSpPr>
            <a:spLocks noGrp="1"/>
          </p:cNvSpPr>
          <p:nvPr>
            <p:ph type="body" sz="quarter" idx="12" hasCustomPrompt="1"/>
          </p:nvPr>
        </p:nvSpPr>
        <p:spPr>
          <a:xfrm>
            <a:off x="8235316" y="6530199"/>
            <a:ext cx="1643658" cy="778017"/>
          </a:xfrm>
        </p:spPr>
        <p:txBody>
          <a:bodyPr lIns="0" tIns="0" rIns="0" bIns="0">
            <a:normAutofit/>
          </a:bodyPr>
          <a:lstStyle>
            <a:lvl1pPr marL="0" indent="0">
              <a:lnSpc>
                <a:spcPct val="100000"/>
              </a:lnSpc>
              <a:spcBef>
                <a:spcPts val="0"/>
              </a:spcBef>
              <a:buNone/>
              <a:defRPr sz="990">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33867544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s FHIR wide">
    <p:spTree>
      <p:nvGrpSpPr>
        <p:cNvPr id="1" name=""/>
        <p:cNvGrpSpPr/>
        <p:nvPr/>
      </p:nvGrpSpPr>
      <p:grpSpPr>
        <a:xfrm>
          <a:off x="0" y="0"/>
          <a:ext cx="0" cy="0"/>
          <a:chOff x="0" y="0"/>
          <a:chExt cx="0" cy="0"/>
        </a:xfrm>
      </p:grpSpPr>
      <p:sp>
        <p:nvSpPr>
          <p:cNvPr id="6" name="Rounded Rectangle 5"/>
          <p:cNvSpPr/>
          <p:nvPr userDrawn="1"/>
        </p:nvSpPr>
        <p:spPr>
          <a:xfrm>
            <a:off x="8109585" y="6170084"/>
            <a:ext cx="1841631" cy="1169605"/>
          </a:xfrm>
          <a:prstGeom prst="roundRect">
            <a:avLst/>
          </a:prstGeom>
          <a:solidFill>
            <a:schemeClr val="accent2">
              <a:lumMod val="40000"/>
              <a:lumOff val="6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320" b="1" dirty="0">
                <a:solidFill>
                  <a:schemeClr val="tx1">
                    <a:lumMod val="65000"/>
                    <a:lumOff val="35000"/>
                  </a:schemeClr>
                </a:solidFill>
              </a:rPr>
              <a:t>FHIR®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91515" y="1241716"/>
            <a:ext cx="8675370" cy="57588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8" name="Text Placeholder 9"/>
          <p:cNvSpPr>
            <a:spLocks noGrp="1"/>
          </p:cNvSpPr>
          <p:nvPr>
            <p:ph type="body" sz="quarter" idx="11"/>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pic>
        <p:nvPicPr>
          <p:cNvPr id="9" name="Picture 8"/>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698469" y="5964978"/>
            <a:ext cx="180158" cy="349951"/>
          </a:xfrm>
          <a:prstGeom prst="rect">
            <a:avLst/>
          </a:prstGeom>
        </p:spPr>
      </p:pic>
      <p:sp>
        <p:nvSpPr>
          <p:cNvPr id="5" name="Text Placeholder 4"/>
          <p:cNvSpPr>
            <a:spLocks noGrp="1"/>
          </p:cNvSpPr>
          <p:nvPr>
            <p:ph type="body" sz="quarter" idx="12" hasCustomPrompt="1"/>
          </p:nvPr>
        </p:nvSpPr>
        <p:spPr>
          <a:xfrm>
            <a:off x="8235316" y="6530199"/>
            <a:ext cx="1643658" cy="778017"/>
          </a:xfrm>
        </p:spPr>
        <p:txBody>
          <a:bodyPr lIns="0" tIns="0" rIns="0" bIns="0">
            <a:normAutofit/>
          </a:bodyPr>
          <a:lstStyle>
            <a:lvl1pPr marL="0" indent="0">
              <a:lnSpc>
                <a:spcPct val="100000"/>
              </a:lnSpc>
              <a:spcBef>
                <a:spcPts val="0"/>
              </a:spcBef>
              <a:buNone/>
              <a:defRPr sz="990">
                <a:solidFill>
                  <a:schemeClr val="tx1">
                    <a:lumMod val="50000"/>
                    <a:lumOff val="50000"/>
                  </a:schemeClr>
                </a:solidFill>
              </a:defRPr>
            </a:lvl1pPr>
          </a:lstStyle>
          <a:p>
            <a:pPr lvl="0"/>
            <a:r>
              <a:rPr lang="en-US" dirty="0"/>
              <a:t>Content</a:t>
            </a:r>
          </a:p>
        </p:txBody>
      </p:sp>
    </p:spTree>
    <p:extLst>
      <p:ext uri="{BB962C8B-B14F-4D97-AF65-F5344CB8AC3E}">
        <p14:creationId xmlns:p14="http://schemas.microsoft.com/office/powerpoint/2010/main" val="190091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s DICOMweb">
    <p:spTree>
      <p:nvGrpSpPr>
        <p:cNvPr id="1" name=""/>
        <p:cNvGrpSpPr/>
        <p:nvPr/>
      </p:nvGrpSpPr>
      <p:grpSpPr>
        <a:xfrm>
          <a:off x="0" y="0"/>
          <a:ext cx="0" cy="0"/>
          <a:chOff x="0" y="0"/>
          <a:chExt cx="0" cy="0"/>
        </a:xfrm>
      </p:grpSpPr>
      <p:sp>
        <p:nvSpPr>
          <p:cNvPr id="6" name="Rounded Rectangle 5"/>
          <p:cNvSpPr/>
          <p:nvPr userDrawn="1"/>
        </p:nvSpPr>
        <p:spPr>
          <a:xfrm>
            <a:off x="8109585" y="6170084"/>
            <a:ext cx="1841631" cy="1169605"/>
          </a:xfrm>
          <a:prstGeom prst="roundRect">
            <a:avLst/>
          </a:prstGeom>
          <a:solidFill>
            <a:schemeClr val="accent1">
              <a:lumMod val="20000"/>
              <a:lumOff val="80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t"/>
          <a:lstStyle/>
          <a:p>
            <a:r>
              <a:rPr lang="en-US" sz="1155" b="1" dirty="0">
                <a:solidFill>
                  <a:schemeClr val="tx1">
                    <a:lumMod val="65000"/>
                    <a:lumOff val="35000"/>
                  </a:schemeClr>
                </a:solidFill>
              </a:rPr>
              <a:t>DICOMweb™ Resources:</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91515" y="1241716"/>
            <a:ext cx="4209440" cy="575884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8" name="Text Placeholder 9"/>
          <p:cNvSpPr>
            <a:spLocks noGrp="1"/>
          </p:cNvSpPr>
          <p:nvPr>
            <p:ph type="body" sz="quarter" idx="11"/>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sp>
        <p:nvSpPr>
          <p:cNvPr id="5" name="Text Placeholder 4"/>
          <p:cNvSpPr>
            <a:spLocks noGrp="1"/>
          </p:cNvSpPr>
          <p:nvPr>
            <p:ph type="body" sz="quarter" idx="12" hasCustomPrompt="1"/>
          </p:nvPr>
        </p:nvSpPr>
        <p:spPr>
          <a:xfrm>
            <a:off x="8235316" y="6530199"/>
            <a:ext cx="1643658" cy="778017"/>
          </a:xfrm>
        </p:spPr>
        <p:txBody>
          <a:bodyPr lIns="0" tIns="0" rIns="0" bIns="0">
            <a:normAutofit/>
          </a:bodyPr>
          <a:lstStyle>
            <a:lvl1pPr marL="0" indent="0">
              <a:lnSpc>
                <a:spcPct val="100000"/>
              </a:lnSpc>
              <a:spcBef>
                <a:spcPts val="0"/>
              </a:spcBef>
              <a:buNone/>
              <a:defRPr sz="990">
                <a:solidFill>
                  <a:schemeClr val="tx1">
                    <a:lumMod val="50000"/>
                    <a:lumOff val="50000"/>
                  </a:schemeClr>
                </a:solidFill>
              </a:defRPr>
            </a:lvl1pPr>
          </a:lstStyle>
          <a:p>
            <a:pPr lvl="0"/>
            <a:r>
              <a:rPr lang="en-US" dirty="0"/>
              <a:t>Content</a:t>
            </a:r>
          </a:p>
        </p:txBody>
      </p:sp>
      <p:pic>
        <p:nvPicPr>
          <p:cNvPr id="10" name="Picture 2" descr="Image result for x ray icon"/>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9582690" y="6012041"/>
            <a:ext cx="233072" cy="3201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4698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Rectangle 7"/>
          <p:cNvSpPr/>
          <p:nvPr userDrawn="1"/>
        </p:nvSpPr>
        <p:spPr>
          <a:xfrm>
            <a:off x="0" y="7478309"/>
            <a:ext cx="10058400" cy="294091"/>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114"/>
          </a:p>
        </p:txBody>
      </p:sp>
      <p:sp>
        <p:nvSpPr>
          <p:cNvPr id="9" name="Text Placeholder 9"/>
          <p:cNvSpPr>
            <a:spLocks noGrp="1"/>
          </p:cNvSpPr>
          <p:nvPr>
            <p:ph type="body" sz="quarter" idx="10"/>
          </p:nvPr>
        </p:nvSpPr>
        <p:spPr>
          <a:xfrm>
            <a:off x="333015" y="7488473"/>
            <a:ext cx="9033870" cy="293264"/>
          </a:xfrm>
        </p:spPr>
        <p:txBody>
          <a:bodyPr>
            <a:noAutofit/>
          </a:bodyPr>
          <a:lstStyle>
            <a:lvl1pPr marL="0" indent="0">
              <a:buNone/>
              <a:defRPr sz="825">
                <a:solidFill>
                  <a:schemeClr val="bg1"/>
                </a:solidFill>
              </a:defRPr>
            </a:lvl1pPr>
            <a:lvl2pPr marL="377190" indent="0">
              <a:buNone/>
              <a:defRPr sz="825">
                <a:solidFill>
                  <a:schemeClr val="bg1"/>
                </a:solidFill>
              </a:defRPr>
            </a:lvl2pPr>
            <a:lvl3pPr marL="754380" indent="0">
              <a:buNone/>
              <a:defRPr sz="825">
                <a:solidFill>
                  <a:schemeClr val="bg1"/>
                </a:solidFill>
              </a:defRPr>
            </a:lvl3pPr>
            <a:lvl4pPr marL="1131570" indent="0">
              <a:buNone/>
              <a:defRPr sz="825">
                <a:solidFill>
                  <a:schemeClr val="bg1"/>
                </a:solidFill>
              </a:defRPr>
            </a:lvl4pPr>
            <a:lvl5pPr marL="1508760" indent="0">
              <a:buNone/>
              <a:defRPr sz="825">
                <a:solidFill>
                  <a:schemeClr val="bg1"/>
                </a:solidFill>
              </a:defRPr>
            </a:lvl5pPr>
          </a:lstStyle>
          <a:p>
            <a:pPr lvl="0"/>
            <a:r>
              <a:rPr lang="en-US" dirty="0"/>
              <a:t>Edit Master text styles</a:t>
            </a:r>
          </a:p>
        </p:txBody>
      </p:sp>
    </p:spTree>
    <p:extLst>
      <p:ext uri="{BB962C8B-B14F-4D97-AF65-F5344CB8AC3E}">
        <p14:creationId xmlns:p14="http://schemas.microsoft.com/office/powerpoint/2010/main" val="212094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3_AllText">
    <p:spTree>
      <p:nvGrpSpPr>
        <p:cNvPr id="1" name=""/>
        <p:cNvGrpSpPr/>
        <p:nvPr/>
      </p:nvGrpSpPr>
      <p:grpSpPr>
        <a:xfrm>
          <a:off x="0" y="0"/>
          <a:ext cx="0" cy="0"/>
          <a:chOff x="0" y="0"/>
          <a:chExt cx="0" cy="0"/>
        </a:xfrm>
      </p:grpSpPr>
      <p:sp>
        <p:nvSpPr>
          <p:cNvPr id="5" name="Rectangle 4"/>
          <p:cNvSpPr/>
          <p:nvPr userDrawn="1"/>
        </p:nvSpPr>
        <p:spPr>
          <a:xfrm>
            <a:off x="0" y="669820"/>
            <a:ext cx="10058400" cy="71025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4"/>
          </a:p>
        </p:txBody>
      </p:sp>
      <p:sp>
        <p:nvSpPr>
          <p:cNvPr id="4" name="Rectangle 3"/>
          <p:cNvSpPr/>
          <p:nvPr userDrawn="1"/>
        </p:nvSpPr>
        <p:spPr>
          <a:xfrm>
            <a:off x="0" y="7355646"/>
            <a:ext cx="10058400" cy="213486"/>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4"/>
          </a:p>
        </p:txBody>
      </p:sp>
      <p:sp>
        <p:nvSpPr>
          <p:cNvPr id="2" name="Title 1"/>
          <p:cNvSpPr>
            <a:spLocks noGrp="1"/>
          </p:cNvSpPr>
          <p:nvPr>
            <p:ph type="title"/>
          </p:nvPr>
        </p:nvSpPr>
        <p:spPr>
          <a:xfrm>
            <a:off x="691515" y="1182920"/>
            <a:ext cx="8675370" cy="1004963"/>
          </a:xfrm>
          <a:prstGeom prst="rect">
            <a:avLst/>
          </a:prstGeom>
        </p:spPr>
        <p:txBody>
          <a:bodyPr/>
          <a:lstStyle>
            <a:lvl1pPr algn="l">
              <a:defRPr sz="2228">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36476" y="198449"/>
            <a:ext cx="2231611" cy="303529"/>
          </a:xfrm>
          <a:prstGeom prst="rect">
            <a:avLst/>
          </a:prstGeom>
        </p:spPr>
      </p:pic>
      <p:sp>
        <p:nvSpPr>
          <p:cNvPr id="8" name="Content Placeholder 7"/>
          <p:cNvSpPr>
            <a:spLocks noGrp="1"/>
          </p:cNvSpPr>
          <p:nvPr>
            <p:ph sz="quarter" idx="11"/>
          </p:nvPr>
        </p:nvSpPr>
        <p:spPr>
          <a:xfrm>
            <a:off x="691514" y="2263353"/>
            <a:ext cx="8675370" cy="4940486"/>
          </a:xfrm>
          <a:prstGeom prst="rect">
            <a:avLst/>
          </a:prstGeom>
        </p:spPr>
        <p:txBody>
          <a:bodyPr/>
          <a:lstStyle>
            <a:lvl1pPr>
              <a:defRPr>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533334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6A9E-3F88-434B-A268-14F73A5B21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55B130-273F-4FC4-8FB9-7C59FCA13A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639AD7-4D3C-4A51-B015-893FA46ECF4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A55A27B5-2F72-4F1E-B726-F89817F77653}"/>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5B92FDC8-8B59-4492-A964-16E9943FE173}"/>
              </a:ext>
            </a:extLst>
          </p:cNvPr>
          <p:cNvSpPr>
            <a:spLocks noGrp="1"/>
          </p:cNvSpPr>
          <p:nvPr>
            <p:ph type="sldNum" sz="quarter" idx="12"/>
          </p:nvPr>
        </p:nvSpPr>
        <p:spPr/>
        <p:txBody>
          <a:bodyPr/>
          <a:lstStyle/>
          <a:p>
            <a:pPr>
              <a:defRPr/>
            </a:pPr>
            <a:fld id="{336892F5-F7A2-420A-8BF3-D2A2054912B1}" type="slidenum">
              <a:rPr lang="en-US" smtClean="0"/>
              <a:pPr>
                <a:defRPr/>
              </a:pPr>
              <a:t>‹#›</a:t>
            </a:fld>
            <a:endParaRPr lang="en-US"/>
          </a:p>
        </p:txBody>
      </p:sp>
    </p:spTree>
    <p:extLst>
      <p:ext uri="{BB962C8B-B14F-4D97-AF65-F5344CB8AC3E}">
        <p14:creationId xmlns:p14="http://schemas.microsoft.com/office/powerpoint/2010/main" val="2063269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NoText">
    <p:spTree>
      <p:nvGrpSpPr>
        <p:cNvPr id="1" name=""/>
        <p:cNvGrpSpPr/>
        <p:nvPr/>
      </p:nvGrpSpPr>
      <p:grpSpPr>
        <a:xfrm>
          <a:off x="0" y="0"/>
          <a:ext cx="0" cy="0"/>
          <a:chOff x="0" y="0"/>
          <a:chExt cx="0" cy="0"/>
        </a:xfrm>
      </p:grpSpPr>
      <p:sp>
        <p:nvSpPr>
          <p:cNvPr id="5" name="Rectangle 4"/>
          <p:cNvSpPr/>
          <p:nvPr userDrawn="1"/>
        </p:nvSpPr>
        <p:spPr>
          <a:xfrm>
            <a:off x="0" y="669820"/>
            <a:ext cx="10058400" cy="7102580"/>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4"/>
          </a:p>
        </p:txBody>
      </p:sp>
      <p:sp>
        <p:nvSpPr>
          <p:cNvPr id="4" name="Rectangle 3"/>
          <p:cNvSpPr/>
          <p:nvPr userDrawn="1"/>
        </p:nvSpPr>
        <p:spPr>
          <a:xfrm>
            <a:off x="0" y="7355646"/>
            <a:ext cx="10058400" cy="213486"/>
          </a:xfrm>
          <a:prstGeom prst="rect">
            <a:avLst/>
          </a:prstGeom>
          <a:solidFill>
            <a:srgbClr val="FCE3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14"/>
          </a:p>
        </p:txBody>
      </p:sp>
      <p:sp>
        <p:nvSpPr>
          <p:cNvPr id="2" name="Title 1"/>
          <p:cNvSpPr>
            <a:spLocks noGrp="1"/>
          </p:cNvSpPr>
          <p:nvPr>
            <p:ph type="title"/>
          </p:nvPr>
        </p:nvSpPr>
        <p:spPr>
          <a:xfrm>
            <a:off x="691515" y="1182920"/>
            <a:ext cx="8675370" cy="1004963"/>
          </a:xfrm>
          <a:prstGeom prst="rect">
            <a:avLst/>
          </a:prstGeom>
        </p:spPr>
        <p:txBody>
          <a:bodyPr/>
          <a:lstStyle>
            <a:lvl1pPr algn="l">
              <a:defRPr sz="2228">
                <a:solidFill>
                  <a:srgbClr val="0091B9"/>
                </a:solidFill>
                <a:latin typeface="Calibri" charset="0"/>
                <a:ea typeface="Calibri" charset="0"/>
                <a:cs typeface="Calibri" charset="0"/>
              </a:defRPr>
            </a:lvl1pPr>
          </a:lstStyle>
          <a:p>
            <a:r>
              <a:rPr lang="en-US" dirty="0"/>
              <a:t>Click to edit Master title style</a:t>
            </a:r>
          </a:p>
        </p:txBody>
      </p:sp>
      <p:pic>
        <p:nvPicPr>
          <p:cNvPr id="3" name="Picture 2"/>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7536476" y="198449"/>
            <a:ext cx="2231611" cy="303529"/>
          </a:xfrm>
          <a:prstGeom prst="rect">
            <a:avLst/>
          </a:prstGeom>
        </p:spPr>
      </p:pic>
    </p:spTree>
    <p:extLst>
      <p:ext uri="{BB962C8B-B14F-4D97-AF65-F5344CB8AC3E}">
        <p14:creationId xmlns:p14="http://schemas.microsoft.com/office/powerpoint/2010/main" val="21304602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3CAF9-33F5-4FAD-9F56-8F225DD7C106}"/>
              </a:ext>
            </a:extLst>
          </p:cNvPr>
          <p:cNvSpPr>
            <a:spLocks noGrp="1"/>
          </p:cNvSpPr>
          <p:nvPr>
            <p:ph type="title"/>
          </p:nvPr>
        </p:nvSpPr>
        <p:spPr>
          <a:xfrm>
            <a:off x="686276" y="1937704"/>
            <a:ext cx="8675370" cy="3233102"/>
          </a:xfrm>
        </p:spPr>
        <p:txBody>
          <a:bodyPr anchor="b"/>
          <a:lstStyle>
            <a:lvl1pPr>
              <a:defRPr sz="4950"/>
            </a:lvl1pPr>
          </a:lstStyle>
          <a:p>
            <a:r>
              <a:rPr lang="en-US"/>
              <a:t>Click to edit Master title style</a:t>
            </a:r>
          </a:p>
        </p:txBody>
      </p:sp>
      <p:sp>
        <p:nvSpPr>
          <p:cNvPr id="3" name="Text Placeholder 2">
            <a:extLst>
              <a:ext uri="{FF2B5EF4-FFF2-40B4-BE49-F238E27FC236}">
                <a16:creationId xmlns:a16="http://schemas.microsoft.com/office/drawing/2014/main" id="{07C81C6E-C181-48B5-9704-C2A9B5EF5246}"/>
              </a:ext>
            </a:extLst>
          </p:cNvPr>
          <p:cNvSpPr>
            <a:spLocks noGrp="1"/>
          </p:cNvSpPr>
          <p:nvPr>
            <p:ph type="body" idx="1"/>
          </p:nvPr>
        </p:nvSpPr>
        <p:spPr>
          <a:xfrm>
            <a:off x="686276" y="5201392"/>
            <a:ext cx="8675370" cy="1700212"/>
          </a:xfrm>
        </p:spPr>
        <p:txBody>
          <a:bodyPr/>
          <a:lstStyle>
            <a:lvl1pPr marL="0" indent="0">
              <a:buNone/>
              <a:defRPr sz="1980">
                <a:solidFill>
                  <a:schemeClr val="tx1">
                    <a:tint val="75000"/>
                  </a:schemeClr>
                </a:solidFill>
              </a:defRPr>
            </a:lvl1pPr>
            <a:lvl2pPr marL="377190" indent="0">
              <a:buNone/>
              <a:defRPr sz="1650">
                <a:solidFill>
                  <a:schemeClr val="tx1">
                    <a:tint val="75000"/>
                  </a:schemeClr>
                </a:solidFill>
              </a:defRPr>
            </a:lvl2pPr>
            <a:lvl3pPr marL="754380" indent="0">
              <a:buNone/>
              <a:defRPr sz="1485">
                <a:solidFill>
                  <a:schemeClr val="tx1">
                    <a:tint val="75000"/>
                  </a:schemeClr>
                </a:solidFill>
              </a:defRPr>
            </a:lvl3pPr>
            <a:lvl4pPr marL="1131570" indent="0">
              <a:buNone/>
              <a:defRPr sz="1320">
                <a:solidFill>
                  <a:schemeClr val="tx1">
                    <a:tint val="75000"/>
                  </a:schemeClr>
                </a:solidFill>
              </a:defRPr>
            </a:lvl4pPr>
            <a:lvl5pPr marL="1508760" indent="0">
              <a:buNone/>
              <a:defRPr sz="1320">
                <a:solidFill>
                  <a:schemeClr val="tx1">
                    <a:tint val="75000"/>
                  </a:schemeClr>
                </a:solidFill>
              </a:defRPr>
            </a:lvl5pPr>
            <a:lvl6pPr marL="1885950" indent="0">
              <a:buNone/>
              <a:defRPr sz="1320">
                <a:solidFill>
                  <a:schemeClr val="tx1">
                    <a:tint val="75000"/>
                  </a:schemeClr>
                </a:solidFill>
              </a:defRPr>
            </a:lvl6pPr>
            <a:lvl7pPr marL="2263140" indent="0">
              <a:buNone/>
              <a:defRPr sz="1320">
                <a:solidFill>
                  <a:schemeClr val="tx1">
                    <a:tint val="75000"/>
                  </a:schemeClr>
                </a:solidFill>
              </a:defRPr>
            </a:lvl7pPr>
            <a:lvl8pPr marL="2640330" indent="0">
              <a:buNone/>
              <a:defRPr sz="1320">
                <a:solidFill>
                  <a:schemeClr val="tx1">
                    <a:tint val="75000"/>
                  </a:schemeClr>
                </a:solidFill>
              </a:defRPr>
            </a:lvl8pPr>
            <a:lvl9pPr marL="3017520" indent="0">
              <a:buNone/>
              <a:defRPr sz="13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B3C9CB-21B0-4F22-BBB6-9ECD9255256D}"/>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25E941B5-E43F-41A1-9DCC-901BEB6AF45B}"/>
              </a:ext>
            </a:extLst>
          </p:cNvPr>
          <p:cNvSpPr>
            <a:spLocks noGrp="1"/>
          </p:cNvSpPr>
          <p:nvPr>
            <p:ph type="ftr" sz="quarter" idx="11"/>
          </p:nvPr>
        </p:nvSpPr>
        <p:spPr/>
        <p:txBody>
          <a:bodyPr/>
          <a:lstStyle/>
          <a:p>
            <a:pPr>
              <a:defRPr/>
            </a:pPr>
            <a:r>
              <a:rPr lang="en-US"/>
              <a:t>UNCLASSIFIED/FOR OFFICIAL USE ONLY</a:t>
            </a:r>
          </a:p>
        </p:txBody>
      </p:sp>
      <p:sp>
        <p:nvSpPr>
          <p:cNvPr id="6" name="Slide Number Placeholder 5">
            <a:extLst>
              <a:ext uri="{FF2B5EF4-FFF2-40B4-BE49-F238E27FC236}">
                <a16:creationId xmlns:a16="http://schemas.microsoft.com/office/drawing/2014/main" id="{67D9B26B-B8A0-49A8-B0C6-FF16B9417642}"/>
              </a:ext>
            </a:extLst>
          </p:cNvPr>
          <p:cNvSpPr>
            <a:spLocks noGrp="1"/>
          </p:cNvSpPr>
          <p:nvPr>
            <p:ph type="sldNum" sz="quarter" idx="12"/>
          </p:nvPr>
        </p:nvSpPr>
        <p:spPr/>
        <p:txBody>
          <a:bodyPr/>
          <a:lstStyle/>
          <a:p>
            <a:pPr>
              <a:defRPr/>
            </a:pPr>
            <a:fld id="{AD7DE82F-4696-4FF6-8778-E37DABD114B0}" type="slidenum">
              <a:rPr lang="en-US" smtClean="0"/>
              <a:pPr>
                <a:defRPr/>
              </a:pPr>
              <a:t>‹#›</a:t>
            </a:fld>
            <a:endParaRPr lang="en-US"/>
          </a:p>
        </p:txBody>
      </p:sp>
    </p:spTree>
    <p:extLst>
      <p:ext uri="{BB962C8B-B14F-4D97-AF65-F5344CB8AC3E}">
        <p14:creationId xmlns:p14="http://schemas.microsoft.com/office/powerpoint/2010/main" val="5670625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A4881-3E32-4FFA-B02A-D3B116B9677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7C41C7-B3E2-4634-BF98-AC5A732147D1}"/>
              </a:ext>
            </a:extLst>
          </p:cNvPr>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2382BD-694B-44D4-A6AD-1DCE1AC17BC2}"/>
              </a:ext>
            </a:extLst>
          </p:cNvPr>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9E3875-0CCB-4157-9B0C-CB5B9DDAA59B}"/>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0693BA20-B518-4B89-8D9F-4F0C302653DE}"/>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7D5C656C-01E4-494C-A886-FB9D314B6304}"/>
              </a:ext>
            </a:extLst>
          </p:cNvPr>
          <p:cNvSpPr>
            <a:spLocks noGrp="1"/>
          </p:cNvSpPr>
          <p:nvPr>
            <p:ph type="sldNum" sz="quarter" idx="12"/>
          </p:nvPr>
        </p:nvSpPr>
        <p:spPr/>
        <p:txBody>
          <a:bodyPr/>
          <a:lstStyle/>
          <a:p>
            <a:pPr>
              <a:defRPr/>
            </a:pPr>
            <a:fld id="{6549248D-5A39-4A77-9EE0-7D79E3983858}" type="slidenum">
              <a:rPr lang="en-US" smtClean="0"/>
              <a:pPr>
                <a:defRPr/>
              </a:pPr>
              <a:t>‹#›</a:t>
            </a:fld>
            <a:endParaRPr lang="en-US"/>
          </a:p>
        </p:txBody>
      </p:sp>
    </p:spTree>
    <p:extLst>
      <p:ext uri="{BB962C8B-B14F-4D97-AF65-F5344CB8AC3E}">
        <p14:creationId xmlns:p14="http://schemas.microsoft.com/office/powerpoint/2010/main" val="3514788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A8FA1-7D36-442F-BA71-9AA40B0EB1A0}"/>
              </a:ext>
            </a:extLst>
          </p:cNvPr>
          <p:cNvSpPr>
            <a:spLocks noGrp="1"/>
          </p:cNvSpPr>
          <p:nvPr>
            <p:ph type="title"/>
          </p:nvPr>
        </p:nvSpPr>
        <p:spPr>
          <a:xfrm>
            <a:off x="692825" y="413809"/>
            <a:ext cx="8675370" cy="1502305"/>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25AE0C-200C-4207-8D13-8C4D2CF49172}"/>
              </a:ext>
            </a:extLst>
          </p:cNvPr>
          <p:cNvSpPr>
            <a:spLocks noGrp="1"/>
          </p:cNvSpPr>
          <p:nvPr>
            <p:ph type="body" idx="1"/>
          </p:nvPr>
        </p:nvSpPr>
        <p:spPr>
          <a:xfrm>
            <a:off x="692826" y="1905318"/>
            <a:ext cx="4255174"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4" name="Content Placeholder 3">
            <a:extLst>
              <a:ext uri="{FF2B5EF4-FFF2-40B4-BE49-F238E27FC236}">
                <a16:creationId xmlns:a16="http://schemas.microsoft.com/office/drawing/2014/main" id="{95AD5CF4-6DAD-4C43-8D1E-1D3A0AE26F9E}"/>
              </a:ext>
            </a:extLst>
          </p:cNvPr>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526253-B818-4313-BFD0-77F2DED76215}"/>
              </a:ext>
            </a:extLst>
          </p:cNvPr>
          <p:cNvSpPr>
            <a:spLocks noGrp="1"/>
          </p:cNvSpPr>
          <p:nvPr>
            <p:ph type="body" sz="quarter" idx="3"/>
          </p:nvPr>
        </p:nvSpPr>
        <p:spPr>
          <a:xfrm>
            <a:off x="5092065" y="1905318"/>
            <a:ext cx="4276130" cy="933767"/>
          </a:xfrm>
        </p:spPr>
        <p:txBody>
          <a:bodyPr anchor="b"/>
          <a:lstStyle>
            <a:lvl1pPr marL="0" indent="0">
              <a:buNone/>
              <a:defRPr sz="1980" b="1"/>
            </a:lvl1pPr>
            <a:lvl2pPr marL="377190" indent="0">
              <a:buNone/>
              <a:defRPr sz="1650" b="1"/>
            </a:lvl2pPr>
            <a:lvl3pPr marL="754380" indent="0">
              <a:buNone/>
              <a:defRPr sz="1485" b="1"/>
            </a:lvl3pPr>
            <a:lvl4pPr marL="1131570" indent="0">
              <a:buNone/>
              <a:defRPr sz="1320" b="1"/>
            </a:lvl4pPr>
            <a:lvl5pPr marL="1508760" indent="0">
              <a:buNone/>
              <a:defRPr sz="1320" b="1"/>
            </a:lvl5pPr>
            <a:lvl6pPr marL="1885950" indent="0">
              <a:buNone/>
              <a:defRPr sz="1320" b="1"/>
            </a:lvl6pPr>
            <a:lvl7pPr marL="2263140" indent="0">
              <a:buNone/>
              <a:defRPr sz="1320" b="1"/>
            </a:lvl7pPr>
            <a:lvl8pPr marL="2640330" indent="0">
              <a:buNone/>
              <a:defRPr sz="1320" b="1"/>
            </a:lvl8pPr>
            <a:lvl9pPr marL="3017520" indent="0">
              <a:buNone/>
              <a:defRPr sz="1320" b="1"/>
            </a:lvl9pPr>
          </a:lstStyle>
          <a:p>
            <a:pPr lvl="0"/>
            <a:r>
              <a:rPr lang="en-US"/>
              <a:t>Click to edit Master text styles</a:t>
            </a:r>
          </a:p>
        </p:txBody>
      </p:sp>
      <p:sp>
        <p:nvSpPr>
          <p:cNvPr id="6" name="Content Placeholder 5">
            <a:extLst>
              <a:ext uri="{FF2B5EF4-FFF2-40B4-BE49-F238E27FC236}">
                <a16:creationId xmlns:a16="http://schemas.microsoft.com/office/drawing/2014/main" id="{8F4C1417-47A9-4FB9-9167-54CB1E944E9F}"/>
              </a:ext>
            </a:extLst>
          </p:cNvPr>
          <p:cNvSpPr>
            <a:spLocks noGrp="1"/>
          </p:cNvSpPr>
          <p:nvPr>
            <p:ph sz="quarter" idx="4"/>
          </p:nvPr>
        </p:nvSpPr>
        <p:spPr>
          <a:xfrm>
            <a:off x="5092065"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3DB870-7348-48E0-AA16-F076253AA1D8}"/>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72C57574-5565-461E-9802-7C468CCBF04D}"/>
              </a:ext>
            </a:extLst>
          </p:cNvPr>
          <p:cNvSpPr>
            <a:spLocks noGrp="1"/>
          </p:cNvSpPr>
          <p:nvPr>
            <p:ph type="ftr" sz="quarter" idx="11"/>
          </p:nvPr>
        </p:nvSpPr>
        <p:spPr/>
        <p:txBody>
          <a:bodyPr/>
          <a:lstStyle/>
          <a:p>
            <a:pPr>
              <a:defRPr/>
            </a:pPr>
            <a:r>
              <a:rPr lang="en-US"/>
              <a:t>UNCLASSIFIED/FOR OFFICIAL USE ONLY</a:t>
            </a:r>
          </a:p>
        </p:txBody>
      </p:sp>
      <p:sp>
        <p:nvSpPr>
          <p:cNvPr id="9" name="Slide Number Placeholder 8">
            <a:extLst>
              <a:ext uri="{FF2B5EF4-FFF2-40B4-BE49-F238E27FC236}">
                <a16:creationId xmlns:a16="http://schemas.microsoft.com/office/drawing/2014/main" id="{C567F10A-41A8-40BA-8C8D-D4E1248FC9C2}"/>
              </a:ext>
            </a:extLst>
          </p:cNvPr>
          <p:cNvSpPr>
            <a:spLocks noGrp="1"/>
          </p:cNvSpPr>
          <p:nvPr>
            <p:ph type="sldNum" sz="quarter" idx="12"/>
          </p:nvPr>
        </p:nvSpPr>
        <p:spPr/>
        <p:txBody>
          <a:bodyPr/>
          <a:lstStyle/>
          <a:p>
            <a:pPr>
              <a:defRPr/>
            </a:pPr>
            <a:fld id="{AD4A5A80-6153-447E-9519-A7A575095711}" type="slidenum">
              <a:rPr lang="en-US" smtClean="0"/>
              <a:pPr>
                <a:defRPr/>
              </a:pPr>
              <a:t>‹#›</a:t>
            </a:fld>
            <a:endParaRPr lang="en-US"/>
          </a:p>
        </p:txBody>
      </p:sp>
    </p:spTree>
    <p:extLst>
      <p:ext uri="{BB962C8B-B14F-4D97-AF65-F5344CB8AC3E}">
        <p14:creationId xmlns:p14="http://schemas.microsoft.com/office/powerpoint/2010/main" val="2965910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B52E-DA55-42C7-BDC0-65E7966C505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5A375A4-C37D-4566-AD32-0E183CF757E9}"/>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03B38371-CC0A-47DB-8491-EFF34B24B35E}"/>
              </a:ext>
            </a:extLst>
          </p:cNvPr>
          <p:cNvSpPr>
            <a:spLocks noGrp="1"/>
          </p:cNvSpPr>
          <p:nvPr>
            <p:ph type="ftr" sz="quarter" idx="11"/>
          </p:nvPr>
        </p:nvSpPr>
        <p:spPr/>
        <p:txBody>
          <a:bodyPr/>
          <a:lstStyle/>
          <a:p>
            <a:pPr>
              <a:defRPr/>
            </a:pPr>
            <a:r>
              <a:rPr lang="en-US"/>
              <a:t>UNCLASSIFIED/FOR OFFICIAL USE ONLY</a:t>
            </a:r>
          </a:p>
        </p:txBody>
      </p:sp>
      <p:sp>
        <p:nvSpPr>
          <p:cNvPr id="5" name="Slide Number Placeholder 4">
            <a:extLst>
              <a:ext uri="{FF2B5EF4-FFF2-40B4-BE49-F238E27FC236}">
                <a16:creationId xmlns:a16="http://schemas.microsoft.com/office/drawing/2014/main" id="{84EC118B-2968-4F13-858A-0408185E62F5}"/>
              </a:ext>
            </a:extLst>
          </p:cNvPr>
          <p:cNvSpPr>
            <a:spLocks noGrp="1"/>
          </p:cNvSpPr>
          <p:nvPr>
            <p:ph type="sldNum" sz="quarter" idx="12"/>
          </p:nvPr>
        </p:nvSpPr>
        <p:spPr/>
        <p:txBody>
          <a:bodyPr/>
          <a:lstStyle/>
          <a:p>
            <a:pPr>
              <a:defRPr/>
            </a:pPr>
            <a:fld id="{51D8D543-11D4-4534-8434-B77AFDE1EC8B}" type="slidenum">
              <a:rPr lang="en-US" smtClean="0"/>
              <a:pPr>
                <a:defRPr/>
              </a:pPr>
              <a:t>‹#›</a:t>
            </a:fld>
            <a:endParaRPr lang="en-US"/>
          </a:p>
        </p:txBody>
      </p:sp>
    </p:spTree>
    <p:extLst>
      <p:ext uri="{BB962C8B-B14F-4D97-AF65-F5344CB8AC3E}">
        <p14:creationId xmlns:p14="http://schemas.microsoft.com/office/powerpoint/2010/main" val="11199258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AA1AB9-8361-40BD-B635-9680F65A944B}"/>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D6E4EA47-59C3-4A4B-85A6-102B517442E6}"/>
              </a:ext>
            </a:extLst>
          </p:cNvPr>
          <p:cNvSpPr>
            <a:spLocks noGrp="1"/>
          </p:cNvSpPr>
          <p:nvPr>
            <p:ph type="ftr" sz="quarter" idx="11"/>
          </p:nvPr>
        </p:nvSpPr>
        <p:spPr/>
        <p:txBody>
          <a:bodyPr/>
          <a:lstStyle/>
          <a:p>
            <a:pPr>
              <a:defRPr/>
            </a:pPr>
            <a:r>
              <a:rPr lang="en-US"/>
              <a:t>UNCLASSIFIED/FOR OFFICIAL USE ONLY</a:t>
            </a:r>
          </a:p>
        </p:txBody>
      </p:sp>
      <p:sp>
        <p:nvSpPr>
          <p:cNvPr id="4" name="Slide Number Placeholder 3">
            <a:extLst>
              <a:ext uri="{FF2B5EF4-FFF2-40B4-BE49-F238E27FC236}">
                <a16:creationId xmlns:a16="http://schemas.microsoft.com/office/drawing/2014/main" id="{10253889-ADF2-4D62-9E17-939E71AD00DD}"/>
              </a:ext>
            </a:extLst>
          </p:cNvPr>
          <p:cNvSpPr>
            <a:spLocks noGrp="1"/>
          </p:cNvSpPr>
          <p:nvPr>
            <p:ph type="sldNum" sz="quarter" idx="12"/>
          </p:nvPr>
        </p:nvSpPr>
        <p:spPr/>
        <p:txBody>
          <a:bodyPr/>
          <a:lstStyle/>
          <a:p>
            <a:pPr>
              <a:defRPr/>
            </a:pPr>
            <a:fld id="{DC2A7E19-1FF1-4347-89A2-6943D6569BAF}" type="slidenum">
              <a:rPr lang="en-US" smtClean="0"/>
              <a:pPr>
                <a:defRPr/>
              </a:pPr>
              <a:t>‹#›</a:t>
            </a:fld>
            <a:endParaRPr lang="en-US"/>
          </a:p>
        </p:txBody>
      </p:sp>
    </p:spTree>
    <p:extLst>
      <p:ext uri="{BB962C8B-B14F-4D97-AF65-F5344CB8AC3E}">
        <p14:creationId xmlns:p14="http://schemas.microsoft.com/office/powerpoint/2010/main" val="1102256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9C0FF-6604-464D-AC9A-17EE530C823F}"/>
              </a:ext>
            </a:extLst>
          </p:cNvPr>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Content Placeholder 2">
            <a:extLst>
              <a:ext uri="{FF2B5EF4-FFF2-40B4-BE49-F238E27FC236}">
                <a16:creationId xmlns:a16="http://schemas.microsoft.com/office/drawing/2014/main" id="{3D904EC4-1177-4189-AD4C-6B3A367A4D6F}"/>
              </a:ext>
            </a:extLst>
          </p:cNvPr>
          <p:cNvSpPr>
            <a:spLocks noGrp="1"/>
          </p:cNvSpPr>
          <p:nvPr>
            <p:ph idx="1"/>
          </p:nvPr>
        </p:nvSpPr>
        <p:spPr>
          <a:xfrm>
            <a:off x="4276130" y="1119082"/>
            <a:ext cx="5092065" cy="5523442"/>
          </a:xfrm>
        </p:spPr>
        <p:txBody>
          <a:bodyPr/>
          <a:lstStyle>
            <a:lvl1pPr>
              <a:defRPr sz="2640"/>
            </a:lvl1pPr>
            <a:lvl2pPr>
              <a:defRPr sz="2310"/>
            </a:lvl2pPr>
            <a:lvl3pPr>
              <a:defRPr sz="1980"/>
            </a:lvl3pPr>
            <a:lvl4pPr>
              <a:defRPr sz="1650"/>
            </a:lvl4pPr>
            <a:lvl5pPr>
              <a:defRPr sz="1650"/>
            </a:lvl5pPr>
            <a:lvl6pPr>
              <a:defRPr sz="1650"/>
            </a:lvl6pPr>
            <a:lvl7pPr>
              <a:defRPr sz="1650"/>
            </a:lvl7pPr>
            <a:lvl8pPr>
              <a:defRPr sz="1650"/>
            </a:lvl8pPr>
            <a:lvl9pPr>
              <a:defRPr sz="16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A528FD6-8844-4F53-A62F-4E4485A1B45B}"/>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BA8634B5-7652-4E8C-89DD-A40953B0BF04}"/>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A8B13BF-5580-4912-9536-817AE8C64CC5}"/>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8780FD7A-B8E9-433C-9FBC-7D42F2CDDE29}"/>
              </a:ext>
            </a:extLst>
          </p:cNvPr>
          <p:cNvSpPr>
            <a:spLocks noGrp="1"/>
          </p:cNvSpPr>
          <p:nvPr>
            <p:ph type="sldNum" sz="quarter" idx="12"/>
          </p:nvPr>
        </p:nvSpPr>
        <p:spPr/>
        <p:txBody>
          <a:bodyPr/>
          <a:lstStyle/>
          <a:p>
            <a:pPr>
              <a:defRPr/>
            </a:pPr>
            <a:fld id="{7F26EC25-F845-4F41-BC9F-2CF213F4D6D6}" type="slidenum">
              <a:rPr lang="en-US" smtClean="0"/>
              <a:pPr>
                <a:defRPr/>
              </a:pPr>
              <a:t>‹#›</a:t>
            </a:fld>
            <a:endParaRPr lang="en-US"/>
          </a:p>
        </p:txBody>
      </p:sp>
    </p:spTree>
    <p:extLst>
      <p:ext uri="{BB962C8B-B14F-4D97-AF65-F5344CB8AC3E}">
        <p14:creationId xmlns:p14="http://schemas.microsoft.com/office/powerpoint/2010/main" val="199306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0398E-E703-43DF-BEFF-C1335799560E}"/>
              </a:ext>
            </a:extLst>
          </p:cNvPr>
          <p:cNvSpPr>
            <a:spLocks noGrp="1"/>
          </p:cNvSpPr>
          <p:nvPr>
            <p:ph type="title"/>
          </p:nvPr>
        </p:nvSpPr>
        <p:spPr>
          <a:xfrm>
            <a:off x="692825" y="518160"/>
            <a:ext cx="3244096" cy="1813560"/>
          </a:xfrm>
        </p:spPr>
        <p:txBody>
          <a:bodyPr anchor="b"/>
          <a:lstStyle>
            <a:lvl1pPr>
              <a:defRPr sz="2640"/>
            </a:lvl1pPr>
          </a:lstStyle>
          <a:p>
            <a:r>
              <a:rPr lang="en-US"/>
              <a:t>Click to edit Master title style</a:t>
            </a:r>
          </a:p>
        </p:txBody>
      </p:sp>
      <p:sp>
        <p:nvSpPr>
          <p:cNvPr id="3" name="Picture Placeholder 2">
            <a:extLst>
              <a:ext uri="{FF2B5EF4-FFF2-40B4-BE49-F238E27FC236}">
                <a16:creationId xmlns:a16="http://schemas.microsoft.com/office/drawing/2014/main" id="{931CEB72-1588-4849-A76F-075EFBDDE5EE}"/>
              </a:ext>
            </a:extLst>
          </p:cNvPr>
          <p:cNvSpPr>
            <a:spLocks noGrp="1"/>
          </p:cNvSpPr>
          <p:nvPr>
            <p:ph type="pic" idx="1"/>
          </p:nvPr>
        </p:nvSpPr>
        <p:spPr>
          <a:xfrm>
            <a:off x="4276130" y="1119082"/>
            <a:ext cx="5092065" cy="5523442"/>
          </a:xfrm>
        </p:spPr>
        <p:txBody>
          <a:bodyPr/>
          <a:lstStyle>
            <a:lvl1pPr marL="0" indent="0">
              <a:buNone/>
              <a:defRPr sz="2640"/>
            </a:lvl1pPr>
            <a:lvl2pPr marL="377190" indent="0">
              <a:buNone/>
              <a:defRPr sz="2310"/>
            </a:lvl2pPr>
            <a:lvl3pPr marL="754380" indent="0">
              <a:buNone/>
              <a:defRPr sz="1980"/>
            </a:lvl3pPr>
            <a:lvl4pPr marL="1131570" indent="0">
              <a:buNone/>
              <a:defRPr sz="1650"/>
            </a:lvl4pPr>
            <a:lvl5pPr marL="1508760" indent="0">
              <a:buNone/>
              <a:defRPr sz="1650"/>
            </a:lvl5pPr>
            <a:lvl6pPr marL="1885950" indent="0">
              <a:buNone/>
              <a:defRPr sz="1650"/>
            </a:lvl6pPr>
            <a:lvl7pPr marL="2263140" indent="0">
              <a:buNone/>
              <a:defRPr sz="1650"/>
            </a:lvl7pPr>
            <a:lvl8pPr marL="2640330" indent="0">
              <a:buNone/>
              <a:defRPr sz="1650"/>
            </a:lvl8pPr>
            <a:lvl9pPr marL="3017520" indent="0">
              <a:buNone/>
              <a:defRPr sz="1650"/>
            </a:lvl9pPr>
          </a:lstStyle>
          <a:p>
            <a:endParaRPr lang="en-US"/>
          </a:p>
        </p:txBody>
      </p:sp>
      <p:sp>
        <p:nvSpPr>
          <p:cNvPr id="4" name="Text Placeholder 3">
            <a:extLst>
              <a:ext uri="{FF2B5EF4-FFF2-40B4-BE49-F238E27FC236}">
                <a16:creationId xmlns:a16="http://schemas.microsoft.com/office/drawing/2014/main" id="{C1382478-CBFD-4914-A202-69B4694A9616}"/>
              </a:ext>
            </a:extLst>
          </p:cNvPr>
          <p:cNvSpPr>
            <a:spLocks noGrp="1"/>
          </p:cNvSpPr>
          <p:nvPr>
            <p:ph type="body" sz="half" idx="2"/>
          </p:nvPr>
        </p:nvSpPr>
        <p:spPr>
          <a:xfrm>
            <a:off x="692825" y="2331720"/>
            <a:ext cx="3244096" cy="4319800"/>
          </a:xfrm>
        </p:spPr>
        <p:txBody>
          <a:bodyPr/>
          <a:lstStyle>
            <a:lvl1pPr marL="0" indent="0">
              <a:buNone/>
              <a:defRPr sz="1320"/>
            </a:lvl1pPr>
            <a:lvl2pPr marL="377190" indent="0">
              <a:buNone/>
              <a:defRPr sz="1155"/>
            </a:lvl2pPr>
            <a:lvl3pPr marL="754380" indent="0">
              <a:buNone/>
              <a:defRPr sz="990"/>
            </a:lvl3pPr>
            <a:lvl4pPr marL="1131570" indent="0">
              <a:buNone/>
              <a:defRPr sz="825"/>
            </a:lvl4pPr>
            <a:lvl5pPr marL="1508760" indent="0">
              <a:buNone/>
              <a:defRPr sz="825"/>
            </a:lvl5pPr>
            <a:lvl6pPr marL="1885950" indent="0">
              <a:buNone/>
              <a:defRPr sz="825"/>
            </a:lvl6pPr>
            <a:lvl7pPr marL="2263140" indent="0">
              <a:buNone/>
              <a:defRPr sz="825"/>
            </a:lvl7pPr>
            <a:lvl8pPr marL="2640330" indent="0">
              <a:buNone/>
              <a:defRPr sz="825"/>
            </a:lvl8pPr>
            <a:lvl9pPr marL="3017520" indent="0">
              <a:buNone/>
              <a:defRPr sz="825"/>
            </a:lvl9pPr>
          </a:lstStyle>
          <a:p>
            <a:pPr lvl="0"/>
            <a:r>
              <a:rPr lang="en-US"/>
              <a:t>Click to edit Master text styles</a:t>
            </a:r>
          </a:p>
        </p:txBody>
      </p:sp>
      <p:sp>
        <p:nvSpPr>
          <p:cNvPr id="5" name="Date Placeholder 4">
            <a:extLst>
              <a:ext uri="{FF2B5EF4-FFF2-40B4-BE49-F238E27FC236}">
                <a16:creationId xmlns:a16="http://schemas.microsoft.com/office/drawing/2014/main" id="{E34A3DCE-2225-4D4D-85D5-4CF6847419D8}"/>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E21C152D-1B49-414D-AA37-A7F9E31D5659}"/>
              </a:ext>
            </a:extLst>
          </p:cNvPr>
          <p:cNvSpPr>
            <a:spLocks noGrp="1"/>
          </p:cNvSpPr>
          <p:nvPr>
            <p:ph type="ftr" sz="quarter" idx="11"/>
          </p:nvPr>
        </p:nvSpPr>
        <p:spPr/>
        <p:txBody>
          <a:bodyPr/>
          <a:lstStyle/>
          <a:p>
            <a:pPr>
              <a:defRPr/>
            </a:pPr>
            <a:r>
              <a:rPr lang="en-US"/>
              <a:t>UNCLASSIFIED/FOR OFFICIAL USE ONLY</a:t>
            </a:r>
          </a:p>
        </p:txBody>
      </p:sp>
      <p:sp>
        <p:nvSpPr>
          <p:cNvPr id="7" name="Slide Number Placeholder 6">
            <a:extLst>
              <a:ext uri="{FF2B5EF4-FFF2-40B4-BE49-F238E27FC236}">
                <a16:creationId xmlns:a16="http://schemas.microsoft.com/office/drawing/2014/main" id="{AB0A222A-4C4D-4EF7-BD92-E060235456BF}"/>
              </a:ext>
            </a:extLst>
          </p:cNvPr>
          <p:cNvSpPr>
            <a:spLocks noGrp="1"/>
          </p:cNvSpPr>
          <p:nvPr>
            <p:ph type="sldNum" sz="quarter" idx="12"/>
          </p:nvPr>
        </p:nvSpPr>
        <p:spPr/>
        <p:txBody>
          <a:bodyPr/>
          <a:lstStyle/>
          <a:p>
            <a:pPr>
              <a:defRPr/>
            </a:pPr>
            <a:fld id="{ECED18E5-258F-43E9-96F3-31355A9A37A9}" type="slidenum">
              <a:rPr lang="en-US" smtClean="0"/>
              <a:pPr>
                <a:defRPr/>
              </a:pPr>
              <a:t>‹#›</a:t>
            </a:fld>
            <a:endParaRPr lang="en-US"/>
          </a:p>
        </p:txBody>
      </p:sp>
    </p:spTree>
    <p:extLst>
      <p:ext uri="{BB962C8B-B14F-4D97-AF65-F5344CB8AC3E}">
        <p14:creationId xmlns:p14="http://schemas.microsoft.com/office/powerpoint/2010/main" val="257786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3CD1E0-0BE7-4752-8D25-0AF65B339750}"/>
              </a:ext>
            </a:extLst>
          </p:cNvPr>
          <p:cNvSpPr>
            <a:spLocks noGrp="1"/>
          </p:cNvSpPr>
          <p:nvPr>
            <p:ph type="title"/>
          </p:nvPr>
        </p:nvSpPr>
        <p:spPr>
          <a:xfrm>
            <a:off x="691515" y="413809"/>
            <a:ext cx="8675370" cy="150230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266886-0055-469B-9D51-D077614B9C9A}"/>
              </a:ext>
            </a:extLst>
          </p:cNvPr>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886CE7-5E37-4973-9FAD-37BC2A474081}"/>
              </a:ext>
            </a:extLst>
          </p:cNvPr>
          <p:cNvSpPr>
            <a:spLocks noGrp="1"/>
          </p:cNvSpPr>
          <p:nvPr>
            <p:ph type="dt" sz="half" idx="2"/>
          </p:nvPr>
        </p:nvSpPr>
        <p:spPr>
          <a:xfrm>
            <a:off x="691515" y="7203864"/>
            <a:ext cx="2263140" cy="413808"/>
          </a:xfrm>
          <a:prstGeom prst="rect">
            <a:avLst/>
          </a:prstGeom>
        </p:spPr>
        <p:txBody>
          <a:bodyPr vert="horz" lIns="91440" tIns="45720" rIns="91440" bIns="45720" rtlCol="0" anchor="ctr"/>
          <a:lstStyle>
            <a:lvl1pPr algn="l">
              <a:defRPr sz="99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CA83D54C-60BF-407D-A10B-3C87EE8921EB}"/>
              </a:ext>
            </a:extLst>
          </p:cNvPr>
          <p:cNvSpPr>
            <a:spLocks noGrp="1"/>
          </p:cNvSpPr>
          <p:nvPr>
            <p:ph type="ftr" sz="quarter" idx="3"/>
          </p:nvPr>
        </p:nvSpPr>
        <p:spPr>
          <a:xfrm>
            <a:off x="3331845" y="7203864"/>
            <a:ext cx="3394710" cy="413808"/>
          </a:xfrm>
          <a:prstGeom prst="rect">
            <a:avLst/>
          </a:prstGeom>
        </p:spPr>
        <p:txBody>
          <a:bodyPr vert="horz" lIns="91440" tIns="45720" rIns="91440" bIns="45720" rtlCol="0" anchor="ctr"/>
          <a:lstStyle>
            <a:lvl1pPr algn="ctr">
              <a:defRPr sz="990">
                <a:solidFill>
                  <a:schemeClr val="tx1">
                    <a:tint val="75000"/>
                  </a:schemeClr>
                </a:solidFill>
              </a:defRPr>
            </a:lvl1pPr>
          </a:lstStyle>
          <a:p>
            <a:pPr>
              <a:defRPr/>
            </a:pPr>
            <a:r>
              <a:rPr lang="en-US"/>
              <a:t>UNCLASSIFIED/FOR OFFICIAL USE ONLY</a:t>
            </a:r>
          </a:p>
        </p:txBody>
      </p:sp>
      <p:sp>
        <p:nvSpPr>
          <p:cNvPr id="6" name="Slide Number Placeholder 5">
            <a:extLst>
              <a:ext uri="{FF2B5EF4-FFF2-40B4-BE49-F238E27FC236}">
                <a16:creationId xmlns:a16="http://schemas.microsoft.com/office/drawing/2014/main" id="{B024FB12-678E-49D6-9AD1-259390404904}"/>
              </a:ext>
            </a:extLst>
          </p:cNvPr>
          <p:cNvSpPr>
            <a:spLocks noGrp="1"/>
          </p:cNvSpPr>
          <p:nvPr>
            <p:ph type="sldNum" sz="quarter" idx="4"/>
          </p:nvPr>
        </p:nvSpPr>
        <p:spPr>
          <a:xfrm>
            <a:off x="7103745" y="7203864"/>
            <a:ext cx="2263140" cy="413808"/>
          </a:xfrm>
          <a:prstGeom prst="rect">
            <a:avLst/>
          </a:prstGeom>
        </p:spPr>
        <p:txBody>
          <a:bodyPr vert="horz" lIns="91440" tIns="45720" rIns="91440" bIns="45720" rtlCol="0" anchor="ctr"/>
          <a:lstStyle>
            <a:lvl1pPr algn="r">
              <a:defRPr sz="990">
                <a:solidFill>
                  <a:schemeClr val="tx1">
                    <a:tint val="75000"/>
                  </a:schemeClr>
                </a:solidFill>
              </a:defRPr>
            </a:lvl1pPr>
          </a:lstStyle>
          <a:p>
            <a:pPr>
              <a:defRPr/>
            </a:pPr>
            <a:fld id="{022E0B2B-33D2-4E1A-813E-FACD8D95CB5B}" type="slidenum">
              <a:rPr lang="en-US" smtClean="0"/>
              <a:pPr>
                <a:defRPr/>
              </a:pPr>
              <a:t>‹#›</a:t>
            </a:fld>
            <a:endParaRPr lang="en-US"/>
          </a:p>
        </p:txBody>
      </p:sp>
    </p:spTree>
    <p:extLst>
      <p:ext uri="{BB962C8B-B14F-4D97-AF65-F5344CB8AC3E}">
        <p14:creationId xmlns:p14="http://schemas.microsoft.com/office/powerpoint/2010/main" val="2417127897"/>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666" r:id="rId14"/>
    <p:sldLayoutId id="2147483667" r:id="rId15"/>
    <p:sldLayoutId id="2147483668" r:id="rId16"/>
    <p:sldLayoutId id="2147483669" r:id="rId17"/>
    <p:sldLayoutId id="2147483670" r:id="rId18"/>
    <p:sldLayoutId id="2147483671" r:id="rId19"/>
    <p:sldLayoutId id="2147483672" r:id="rId20"/>
  </p:sldLayoutIdLst>
  <p:hf hdr="0" ftr="0" dt="0"/>
  <p:txStyles>
    <p:titleStyle>
      <a:lvl1pPr algn="l" defTabSz="754380" rtl="0" eaLnBrk="1" latinLnBrk="0" hangingPunct="1">
        <a:lnSpc>
          <a:spcPct val="90000"/>
        </a:lnSpc>
        <a:spcBef>
          <a:spcPct val="0"/>
        </a:spcBef>
        <a:buNone/>
        <a:defRPr sz="3630" kern="1200">
          <a:solidFill>
            <a:schemeClr val="tx1"/>
          </a:solidFill>
          <a:latin typeface="+mj-lt"/>
          <a:ea typeface="+mj-ea"/>
          <a:cs typeface="+mj-cs"/>
        </a:defRPr>
      </a:lvl1pPr>
    </p:titleStyle>
    <p:bodyStyle>
      <a:lvl1pPr marL="188595" indent="-188595" algn="l" defTabSz="754380" rtl="0" eaLnBrk="1" latinLnBrk="0" hangingPunct="1">
        <a:lnSpc>
          <a:spcPct val="90000"/>
        </a:lnSpc>
        <a:spcBef>
          <a:spcPts val="825"/>
        </a:spcBef>
        <a:buFont typeface="Arial" panose="020B0604020202020204" pitchFamily="34" charset="0"/>
        <a:buChar char="•"/>
        <a:defRPr sz="2310" kern="1200">
          <a:solidFill>
            <a:schemeClr val="tx1"/>
          </a:solidFill>
          <a:latin typeface="+mn-lt"/>
          <a:ea typeface="+mn-ea"/>
          <a:cs typeface="+mn-cs"/>
        </a:defRPr>
      </a:lvl1pPr>
      <a:lvl2pPr marL="565785" indent="-188595" algn="l" defTabSz="754380" rtl="0" eaLnBrk="1" latinLnBrk="0" hangingPunct="1">
        <a:lnSpc>
          <a:spcPct val="90000"/>
        </a:lnSpc>
        <a:spcBef>
          <a:spcPts val="413"/>
        </a:spcBef>
        <a:buFont typeface="Arial" panose="020B0604020202020204" pitchFamily="34" charset="0"/>
        <a:buChar char="•"/>
        <a:defRPr sz="1980" kern="1200">
          <a:solidFill>
            <a:schemeClr val="tx1"/>
          </a:solidFill>
          <a:latin typeface="+mn-lt"/>
          <a:ea typeface="+mn-ea"/>
          <a:cs typeface="+mn-cs"/>
        </a:defRPr>
      </a:lvl2pPr>
      <a:lvl3pPr marL="942975" indent="-188595" algn="l" defTabSz="754380" rtl="0" eaLnBrk="1" latinLnBrk="0" hangingPunct="1">
        <a:lnSpc>
          <a:spcPct val="90000"/>
        </a:lnSpc>
        <a:spcBef>
          <a:spcPts val="413"/>
        </a:spcBef>
        <a:buFont typeface="Arial" panose="020B0604020202020204" pitchFamily="34" charset="0"/>
        <a:buChar char="•"/>
        <a:defRPr sz="1650" kern="1200">
          <a:solidFill>
            <a:schemeClr val="tx1"/>
          </a:solidFill>
          <a:latin typeface="+mn-lt"/>
          <a:ea typeface="+mn-ea"/>
          <a:cs typeface="+mn-cs"/>
        </a:defRPr>
      </a:lvl3pPr>
      <a:lvl4pPr marL="132016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4pPr>
      <a:lvl5pPr marL="169735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5pPr>
      <a:lvl6pPr marL="207454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6pPr>
      <a:lvl7pPr marL="245173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7pPr>
      <a:lvl8pPr marL="282892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8pPr>
      <a:lvl9pPr marL="3206115" indent="-188595" algn="l" defTabSz="754380" rtl="0" eaLnBrk="1" latinLnBrk="0" hangingPunct="1">
        <a:lnSpc>
          <a:spcPct val="90000"/>
        </a:lnSpc>
        <a:spcBef>
          <a:spcPts val="413"/>
        </a:spcBef>
        <a:buFont typeface="Arial" panose="020B0604020202020204" pitchFamily="34" charset="0"/>
        <a:buChar char="•"/>
        <a:defRPr sz="1485" kern="1200">
          <a:solidFill>
            <a:schemeClr val="tx1"/>
          </a:solidFill>
          <a:latin typeface="+mn-lt"/>
          <a:ea typeface="+mn-ea"/>
          <a:cs typeface="+mn-cs"/>
        </a:defRPr>
      </a:lvl9pPr>
    </p:bodyStyle>
    <p:otherStyle>
      <a:defPPr>
        <a:defRPr lang="en-US"/>
      </a:defPPr>
      <a:lvl1pPr marL="0" algn="l" defTabSz="754380" rtl="0" eaLnBrk="1" latinLnBrk="0" hangingPunct="1">
        <a:defRPr sz="1485" kern="1200">
          <a:solidFill>
            <a:schemeClr val="tx1"/>
          </a:solidFill>
          <a:latin typeface="+mn-lt"/>
          <a:ea typeface="+mn-ea"/>
          <a:cs typeface="+mn-cs"/>
        </a:defRPr>
      </a:lvl1pPr>
      <a:lvl2pPr marL="377190" algn="l" defTabSz="754380" rtl="0" eaLnBrk="1" latinLnBrk="0" hangingPunct="1">
        <a:defRPr sz="1485" kern="1200">
          <a:solidFill>
            <a:schemeClr val="tx1"/>
          </a:solidFill>
          <a:latin typeface="+mn-lt"/>
          <a:ea typeface="+mn-ea"/>
          <a:cs typeface="+mn-cs"/>
        </a:defRPr>
      </a:lvl2pPr>
      <a:lvl3pPr marL="754380" algn="l" defTabSz="754380" rtl="0" eaLnBrk="1" latinLnBrk="0" hangingPunct="1">
        <a:defRPr sz="1485" kern="1200">
          <a:solidFill>
            <a:schemeClr val="tx1"/>
          </a:solidFill>
          <a:latin typeface="+mn-lt"/>
          <a:ea typeface="+mn-ea"/>
          <a:cs typeface="+mn-cs"/>
        </a:defRPr>
      </a:lvl3pPr>
      <a:lvl4pPr marL="1131570" algn="l" defTabSz="754380" rtl="0" eaLnBrk="1" latinLnBrk="0" hangingPunct="1">
        <a:defRPr sz="1485" kern="1200">
          <a:solidFill>
            <a:schemeClr val="tx1"/>
          </a:solidFill>
          <a:latin typeface="+mn-lt"/>
          <a:ea typeface="+mn-ea"/>
          <a:cs typeface="+mn-cs"/>
        </a:defRPr>
      </a:lvl4pPr>
      <a:lvl5pPr marL="1508760" algn="l" defTabSz="754380" rtl="0" eaLnBrk="1" latinLnBrk="0" hangingPunct="1">
        <a:defRPr sz="1485" kern="1200">
          <a:solidFill>
            <a:schemeClr val="tx1"/>
          </a:solidFill>
          <a:latin typeface="+mn-lt"/>
          <a:ea typeface="+mn-ea"/>
          <a:cs typeface="+mn-cs"/>
        </a:defRPr>
      </a:lvl5pPr>
      <a:lvl6pPr marL="1885950" algn="l" defTabSz="754380" rtl="0" eaLnBrk="1" latinLnBrk="0" hangingPunct="1">
        <a:defRPr sz="1485" kern="1200">
          <a:solidFill>
            <a:schemeClr val="tx1"/>
          </a:solidFill>
          <a:latin typeface="+mn-lt"/>
          <a:ea typeface="+mn-ea"/>
          <a:cs typeface="+mn-cs"/>
        </a:defRPr>
      </a:lvl6pPr>
      <a:lvl7pPr marL="2263140" algn="l" defTabSz="754380" rtl="0" eaLnBrk="1" latinLnBrk="0" hangingPunct="1">
        <a:defRPr sz="1485" kern="1200">
          <a:solidFill>
            <a:schemeClr val="tx1"/>
          </a:solidFill>
          <a:latin typeface="+mn-lt"/>
          <a:ea typeface="+mn-ea"/>
          <a:cs typeface="+mn-cs"/>
        </a:defRPr>
      </a:lvl7pPr>
      <a:lvl8pPr marL="2640330" algn="l" defTabSz="754380" rtl="0" eaLnBrk="1" latinLnBrk="0" hangingPunct="1">
        <a:defRPr sz="1485" kern="1200">
          <a:solidFill>
            <a:schemeClr val="tx1"/>
          </a:solidFill>
          <a:latin typeface="+mn-lt"/>
          <a:ea typeface="+mn-ea"/>
          <a:cs typeface="+mn-cs"/>
        </a:defRPr>
      </a:lvl8pPr>
      <a:lvl9pPr marL="3017520" algn="l" defTabSz="754380" rtl="0" eaLnBrk="1" latinLnBrk="0" hangingPunct="1">
        <a:defRPr sz="14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healthcaresecprivacy.blogspot.com/" TargetMode="External"/><Relationship Id="rId2" Type="http://schemas.openxmlformats.org/officeDocument/2006/relationships/hyperlink" Target="https://www.linkedin.com/in/johnmoehrke" TargetMode="External"/><Relationship Id="rId1" Type="http://schemas.openxmlformats.org/officeDocument/2006/relationships/slideLayout" Target="../slideLayouts/slideLayout12.xml"/><Relationship Id="rId4" Type="http://schemas.openxmlformats.org/officeDocument/2006/relationships/image" Target="../media/image6.jpg"/></Relationships>
</file>

<file path=ppt/slides/_rels/slide3.xml.rels><?xml version="1.0" encoding="UTF-8" standalone="yes"?>
<Relationships xmlns="http://schemas.openxmlformats.org/package/2006/relationships"><Relationship Id="rId2" Type="http://schemas.openxmlformats.org/officeDocument/2006/relationships/hyperlink" Target="https://www.ihe.net/IHE_Domain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iki.ihe.net/index.php/Category:FHIR"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055A99-9F6D-4406-9D77-5968687501CA}"/>
              </a:ext>
            </a:extLst>
          </p:cNvPr>
          <p:cNvSpPr>
            <a:spLocks noGrp="1"/>
          </p:cNvSpPr>
          <p:nvPr>
            <p:ph type="ctrTitle"/>
          </p:nvPr>
        </p:nvSpPr>
        <p:spPr/>
        <p:txBody>
          <a:bodyPr>
            <a:normAutofit/>
          </a:bodyPr>
          <a:lstStyle/>
          <a:p>
            <a:r>
              <a:rPr lang="en-US" sz="8000" b="1" dirty="0"/>
              <a:t>IHE on FHIR</a:t>
            </a:r>
            <a:br>
              <a:rPr lang="en-US" sz="8000" b="1" dirty="0"/>
            </a:br>
            <a:endParaRPr lang="en-US" sz="7200" b="1" dirty="0"/>
          </a:p>
        </p:txBody>
      </p:sp>
      <p:sp>
        <p:nvSpPr>
          <p:cNvPr id="5" name="Subtitle 4">
            <a:extLst>
              <a:ext uri="{FF2B5EF4-FFF2-40B4-BE49-F238E27FC236}">
                <a16:creationId xmlns:a16="http://schemas.microsoft.com/office/drawing/2014/main" id="{C8BCEEA6-8BAD-455B-9C32-5B2B9CA8A95B}"/>
              </a:ext>
            </a:extLst>
          </p:cNvPr>
          <p:cNvSpPr>
            <a:spLocks noGrp="1"/>
          </p:cNvSpPr>
          <p:nvPr>
            <p:ph type="subTitle" idx="1"/>
          </p:nvPr>
        </p:nvSpPr>
        <p:spPr/>
        <p:txBody>
          <a:bodyPr>
            <a:normAutofit/>
          </a:bodyPr>
          <a:lstStyle/>
          <a:p>
            <a:r>
              <a:rPr lang="en-US" sz="2800" dirty="0"/>
              <a:t>John Moehrke </a:t>
            </a:r>
          </a:p>
        </p:txBody>
      </p:sp>
      <p:sp>
        <p:nvSpPr>
          <p:cNvPr id="3" name="Slide Number Placeholder 2">
            <a:extLst>
              <a:ext uri="{FF2B5EF4-FFF2-40B4-BE49-F238E27FC236}">
                <a16:creationId xmlns:a16="http://schemas.microsoft.com/office/drawing/2014/main" id="{73E2433E-80C1-480A-BB35-F291A4835099}"/>
              </a:ext>
            </a:extLst>
          </p:cNvPr>
          <p:cNvSpPr>
            <a:spLocks noGrp="1"/>
          </p:cNvSpPr>
          <p:nvPr>
            <p:ph type="sldNum" sz="quarter" idx="12"/>
          </p:nvPr>
        </p:nvSpPr>
        <p:spPr/>
        <p:txBody>
          <a:bodyPr/>
          <a:lstStyle/>
          <a:p>
            <a:pPr>
              <a:defRPr/>
            </a:pPr>
            <a:fld id="{6113BE25-90D9-457A-8297-313575C5D3D8}" type="slidenum">
              <a:rPr lang="en-US" smtClean="0"/>
              <a:pPr>
                <a:defRPr/>
              </a:pPr>
              <a:t>1</a:t>
            </a:fld>
            <a:endParaRPr lang="en-US"/>
          </a:p>
        </p:txBody>
      </p:sp>
      <p:grpSp>
        <p:nvGrpSpPr>
          <p:cNvPr id="6" name="Group 5">
            <a:extLst>
              <a:ext uri="{FF2B5EF4-FFF2-40B4-BE49-F238E27FC236}">
                <a16:creationId xmlns:a16="http://schemas.microsoft.com/office/drawing/2014/main" id="{FDDD0E96-946E-4935-8B24-062EB6D4970A}"/>
              </a:ext>
            </a:extLst>
          </p:cNvPr>
          <p:cNvGrpSpPr>
            <a:grpSpLocks noChangeAspect="1"/>
          </p:cNvGrpSpPr>
          <p:nvPr/>
        </p:nvGrpSpPr>
        <p:grpSpPr>
          <a:xfrm>
            <a:off x="1431796" y="6255975"/>
            <a:ext cx="2797467" cy="878804"/>
            <a:chOff x="2314575" y="1733550"/>
            <a:chExt cx="7610475" cy="2390775"/>
          </a:xfrm>
        </p:grpSpPr>
        <p:sp>
          <p:nvSpPr>
            <p:cNvPr id="7" name="Rectangle 6">
              <a:extLst>
                <a:ext uri="{FF2B5EF4-FFF2-40B4-BE49-F238E27FC236}">
                  <a16:creationId xmlns:a16="http://schemas.microsoft.com/office/drawing/2014/main" id="{94CB9970-D53E-4377-9D7E-60373C330448}"/>
                </a:ext>
              </a:extLst>
            </p:cNvPr>
            <p:cNvSpPr/>
            <p:nvPr/>
          </p:nvSpPr>
          <p:spPr>
            <a:xfrm>
              <a:off x="2314575" y="1733550"/>
              <a:ext cx="7610475" cy="23907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8" name="Picture 6" descr="Afbeeldingsresultaat voor ihe logo">
              <a:extLst>
                <a:ext uri="{FF2B5EF4-FFF2-40B4-BE49-F238E27FC236}">
                  <a16:creationId xmlns:a16="http://schemas.microsoft.com/office/drawing/2014/main" id="{F1AD10EC-059C-4B6E-AE00-46514EC05FBE}"/>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2514600" y="1948913"/>
              <a:ext cx="7162800" cy="1946812"/>
            </a:xfrm>
            <a:prstGeom prst="rect">
              <a:avLst/>
            </a:prstGeom>
            <a:noFill/>
            <a:extLst>
              <a:ext uri="{909E8E84-426E-40DD-AFC4-6F175D3DCCD1}">
                <a14:hiddenFill xmlns:a14="http://schemas.microsoft.com/office/drawing/2010/main">
                  <a:solidFill>
                    <a:srgbClr val="FFFFFF"/>
                  </a:solidFill>
                </a14:hiddenFill>
              </a:ext>
            </a:extLst>
          </p:spPr>
        </p:pic>
      </p:grpSp>
      <p:pic>
        <p:nvPicPr>
          <p:cNvPr id="9" name="Picture 8">
            <a:extLst>
              <a:ext uri="{FF2B5EF4-FFF2-40B4-BE49-F238E27FC236}">
                <a16:creationId xmlns:a16="http://schemas.microsoft.com/office/drawing/2014/main" id="{68A2C3E7-7C2C-4A84-8470-E97AAF3C5E57}"/>
              </a:ext>
            </a:extLst>
          </p:cNvPr>
          <p:cNvPicPr>
            <a:picLocks noChangeAspect="1"/>
          </p:cNvPicPr>
          <p:nvPr/>
        </p:nvPicPr>
        <p:blipFill>
          <a:blip r:embed="rId3"/>
          <a:stretch>
            <a:fillRect/>
          </a:stretch>
        </p:blipFill>
        <p:spPr>
          <a:xfrm>
            <a:off x="5829138" y="6165813"/>
            <a:ext cx="2835729" cy="1059128"/>
          </a:xfrm>
          <a:prstGeom prst="rect">
            <a:avLst/>
          </a:prstGeom>
        </p:spPr>
      </p:pic>
    </p:spTree>
    <p:extLst>
      <p:ext uri="{BB962C8B-B14F-4D97-AF65-F5344CB8AC3E}">
        <p14:creationId xmlns:p14="http://schemas.microsoft.com/office/powerpoint/2010/main" val="41494395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B27F-15CF-47B6-A2C2-B40AC25DC71F}"/>
              </a:ext>
            </a:extLst>
          </p:cNvPr>
          <p:cNvSpPr>
            <a:spLocks noGrp="1"/>
          </p:cNvSpPr>
          <p:nvPr>
            <p:ph type="title"/>
          </p:nvPr>
        </p:nvSpPr>
        <p:spPr/>
        <p:txBody>
          <a:bodyPr>
            <a:normAutofit/>
          </a:bodyPr>
          <a:lstStyle/>
          <a:p>
            <a:r>
              <a:rPr lang="en-US" sz="4400" dirty="0"/>
              <a:t>Patient Care Devices</a:t>
            </a:r>
          </a:p>
        </p:txBody>
      </p:sp>
      <p:sp>
        <p:nvSpPr>
          <p:cNvPr id="3" name="Content Placeholder 2">
            <a:extLst>
              <a:ext uri="{FF2B5EF4-FFF2-40B4-BE49-F238E27FC236}">
                <a16:creationId xmlns:a16="http://schemas.microsoft.com/office/drawing/2014/main" id="{75FB7066-C83E-43A4-BDE2-37E8896AECDB}"/>
              </a:ext>
            </a:extLst>
          </p:cNvPr>
          <p:cNvSpPr>
            <a:spLocks noGrp="1"/>
          </p:cNvSpPr>
          <p:nvPr>
            <p:ph idx="1"/>
          </p:nvPr>
        </p:nvSpPr>
        <p:spPr/>
        <p:txBody>
          <a:bodyPr/>
          <a:lstStyle/>
          <a:p>
            <a:r>
              <a:rPr lang="en-US" i="1" dirty="0"/>
              <a:t>Personal Health Device Observation Upload (PHD)</a:t>
            </a:r>
          </a:p>
        </p:txBody>
      </p:sp>
      <p:sp>
        <p:nvSpPr>
          <p:cNvPr id="4" name="Slide Number Placeholder 3">
            <a:extLst>
              <a:ext uri="{FF2B5EF4-FFF2-40B4-BE49-F238E27FC236}">
                <a16:creationId xmlns:a16="http://schemas.microsoft.com/office/drawing/2014/main" id="{75ECCAEC-4DA4-464E-8A20-D372010C96D3}"/>
              </a:ext>
            </a:extLst>
          </p:cNvPr>
          <p:cNvSpPr>
            <a:spLocks noGrp="1"/>
          </p:cNvSpPr>
          <p:nvPr>
            <p:ph type="sldNum" sz="quarter" idx="12"/>
          </p:nvPr>
        </p:nvSpPr>
        <p:spPr/>
        <p:txBody>
          <a:bodyPr/>
          <a:lstStyle/>
          <a:p>
            <a:pPr>
              <a:defRPr/>
            </a:pPr>
            <a:fld id="{336892F5-F7A2-420A-8BF3-D2A2054912B1}" type="slidenum">
              <a:rPr lang="en-US" smtClean="0"/>
              <a:pPr>
                <a:defRPr/>
              </a:pPr>
              <a:t>10</a:t>
            </a:fld>
            <a:endParaRPr lang="en-US"/>
          </a:p>
        </p:txBody>
      </p:sp>
    </p:spTree>
    <p:extLst>
      <p:ext uri="{BB962C8B-B14F-4D97-AF65-F5344CB8AC3E}">
        <p14:creationId xmlns:p14="http://schemas.microsoft.com/office/powerpoint/2010/main" val="347388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Pharmacy Profiles on FHIR</a:t>
            </a:r>
          </a:p>
        </p:txBody>
      </p:sp>
      <p:sp>
        <p:nvSpPr>
          <p:cNvPr id="2" name="Content Placeholder 1"/>
          <p:cNvSpPr>
            <a:spLocks noGrp="1"/>
          </p:cNvSpPr>
          <p:nvPr>
            <p:ph idx="1"/>
          </p:nvPr>
        </p:nvSpPr>
        <p:spPr/>
        <p:txBody>
          <a:bodyPr>
            <a:normAutofit/>
          </a:bodyPr>
          <a:lstStyle/>
          <a:p>
            <a:r>
              <a:rPr lang="en-US" sz="2800" dirty="0"/>
              <a:t>Mobile Medication Administration (MMA)</a:t>
            </a:r>
          </a:p>
          <a:p>
            <a:r>
              <a:rPr lang="en-US" sz="2800" dirty="0"/>
              <a:t>Uniform Barcode Processing (UBP)</a:t>
            </a:r>
          </a:p>
          <a:p>
            <a:endParaRPr lang="en-US" sz="2800" dirty="0"/>
          </a:p>
        </p:txBody>
      </p:sp>
    </p:spTree>
    <p:extLst>
      <p:ext uri="{BB962C8B-B14F-4D97-AF65-F5344CB8AC3E}">
        <p14:creationId xmlns:p14="http://schemas.microsoft.com/office/powerpoint/2010/main" val="39850533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QRPH Profiles on FHIR</a:t>
            </a:r>
          </a:p>
        </p:txBody>
      </p:sp>
      <p:sp>
        <p:nvSpPr>
          <p:cNvPr id="2" name="Content Placeholder 1"/>
          <p:cNvSpPr>
            <a:spLocks noGrp="1"/>
          </p:cNvSpPr>
          <p:nvPr>
            <p:ph idx="1"/>
          </p:nvPr>
        </p:nvSpPr>
        <p:spPr/>
        <p:txBody>
          <a:bodyPr>
            <a:normAutofit/>
          </a:bodyPr>
          <a:lstStyle/>
          <a:p>
            <a:r>
              <a:rPr lang="en-US" sz="2800" dirty="0"/>
              <a:t>Birth and Fetal Death Reporting – Enhanced (BFDE)</a:t>
            </a:r>
          </a:p>
          <a:p>
            <a:r>
              <a:rPr lang="en-US" sz="2800" i="1" dirty="0"/>
              <a:t>Computable Care Guidelines (CCG)</a:t>
            </a:r>
          </a:p>
          <a:p>
            <a:r>
              <a:rPr lang="en-US" sz="2800" dirty="0"/>
              <a:t>Mobile Aggregate Data Exchange (</a:t>
            </a:r>
            <a:r>
              <a:rPr lang="en-US" sz="2800" dirty="0" err="1"/>
              <a:t>mADX</a:t>
            </a:r>
            <a:r>
              <a:rPr lang="en-US" sz="2800" dirty="0"/>
              <a:t>)</a:t>
            </a:r>
          </a:p>
          <a:p>
            <a:r>
              <a:rPr lang="en-US" sz="2800" dirty="0"/>
              <a:t>Mobile Retrieve Form for Data Capture (</a:t>
            </a:r>
            <a:r>
              <a:rPr lang="en-US" sz="2800" dirty="0" err="1"/>
              <a:t>mRFD</a:t>
            </a:r>
            <a:r>
              <a:rPr lang="en-US" sz="2800" dirty="0"/>
              <a:t>)</a:t>
            </a:r>
          </a:p>
          <a:p>
            <a:r>
              <a:rPr lang="en-US" sz="2800" dirty="0"/>
              <a:t>Prescription Repository Query (PRQ)</a:t>
            </a:r>
          </a:p>
          <a:p>
            <a:r>
              <a:rPr lang="en-US" sz="2800" dirty="0"/>
              <a:t>Quality Outcome Reporting for EMS (QORE)</a:t>
            </a:r>
          </a:p>
          <a:p>
            <a:r>
              <a:rPr lang="en-US" sz="2800" dirty="0"/>
              <a:t>Vital Records Death Reporting (VRDR)</a:t>
            </a:r>
          </a:p>
          <a:p>
            <a:endParaRPr lang="en-US" sz="2800" dirty="0"/>
          </a:p>
          <a:p>
            <a:endParaRPr lang="en-US" sz="2800" dirty="0"/>
          </a:p>
        </p:txBody>
      </p:sp>
    </p:spTree>
    <p:extLst>
      <p:ext uri="{BB962C8B-B14F-4D97-AF65-F5344CB8AC3E}">
        <p14:creationId xmlns:p14="http://schemas.microsoft.com/office/powerpoint/2010/main" val="292989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Radiology Profiles on FHIR</a:t>
            </a:r>
          </a:p>
        </p:txBody>
      </p:sp>
      <p:sp>
        <p:nvSpPr>
          <p:cNvPr id="6" name="Content Placeholder 5"/>
          <p:cNvSpPr>
            <a:spLocks noGrp="1"/>
          </p:cNvSpPr>
          <p:nvPr>
            <p:ph idx="1"/>
          </p:nvPr>
        </p:nvSpPr>
        <p:spPr/>
        <p:txBody>
          <a:bodyPr>
            <a:normAutofit/>
          </a:bodyPr>
          <a:lstStyle/>
          <a:p>
            <a:r>
              <a:rPr lang="en-US" sz="3200" dirty="0"/>
              <a:t>Standardized Operational Log of Events (SOLE)</a:t>
            </a:r>
          </a:p>
          <a:p>
            <a:endParaRPr lang="en-US" sz="3200" dirty="0"/>
          </a:p>
          <a:p>
            <a:r>
              <a:rPr lang="en-US" sz="3200" dirty="0"/>
              <a:t>Special mention as these use compatible DICOM web</a:t>
            </a:r>
          </a:p>
          <a:p>
            <a:pPr lvl="1"/>
            <a:r>
              <a:rPr lang="en-US" sz="2800" dirty="0"/>
              <a:t>Web Image Capture (WIC)</a:t>
            </a:r>
          </a:p>
          <a:p>
            <a:pPr lvl="1"/>
            <a:r>
              <a:rPr lang="en-US" sz="2800" dirty="0"/>
              <a:t>Web Image Access (WIA) formerly called MHD-I</a:t>
            </a:r>
          </a:p>
          <a:p>
            <a:pPr lvl="1"/>
            <a:r>
              <a:rPr lang="en-US" sz="2800" dirty="0"/>
              <a:t>Invoke Image Display (IID) - Special mention</a:t>
            </a:r>
          </a:p>
          <a:p>
            <a:endParaRPr lang="en-US" sz="3200" dirty="0"/>
          </a:p>
          <a:p>
            <a:endParaRPr lang="en-US" sz="3200" dirty="0"/>
          </a:p>
        </p:txBody>
      </p:sp>
    </p:spTree>
    <p:extLst>
      <p:ext uri="{BB962C8B-B14F-4D97-AF65-F5344CB8AC3E}">
        <p14:creationId xmlns:p14="http://schemas.microsoft.com/office/powerpoint/2010/main" val="34807989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E4E9-15B7-4BDF-9512-84A79CD81D25}"/>
              </a:ext>
            </a:extLst>
          </p:cNvPr>
          <p:cNvSpPr>
            <a:spLocks noGrp="1"/>
          </p:cNvSpPr>
          <p:nvPr>
            <p:ph type="title"/>
          </p:nvPr>
        </p:nvSpPr>
        <p:spPr/>
        <p:txBody>
          <a:bodyPr>
            <a:normAutofit/>
          </a:bodyPr>
          <a:lstStyle/>
          <a:p>
            <a:r>
              <a:rPr lang="en-US" sz="4400" dirty="0"/>
              <a:t>Move to FHIR R4</a:t>
            </a:r>
          </a:p>
        </p:txBody>
      </p:sp>
      <p:sp>
        <p:nvSpPr>
          <p:cNvPr id="3" name="Content Placeholder 2">
            <a:extLst>
              <a:ext uri="{FF2B5EF4-FFF2-40B4-BE49-F238E27FC236}">
                <a16:creationId xmlns:a16="http://schemas.microsoft.com/office/drawing/2014/main" id="{F4DC93D8-0764-4ECF-9C13-CF7115671185}"/>
              </a:ext>
            </a:extLst>
          </p:cNvPr>
          <p:cNvSpPr>
            <a:spLocks noGrp="1"/>
          </p:cNvSpPr>
          <p:nvPr>
            <p:ph idx="1"/>
          </p:nvPr>
        </p:nvSpPr>
        <p:spPr/>
        <p:txBody>
          <a:bodyPr>
            <a:normAutofit/>
          </a:bodyPr>
          <a:lstStyle/>
          <a:p>
            <a:r>
              <a:rPr lang="en-US" sz="2400" dirty="0"/>
              <a:t>All profiles are expected to be revised to use FHIR R4</a:t>
            </a:r>
          </a:p>
          <a:p>
            <a:r>
              <a:rPr lang="en-US" sz="2400" dirty="0"/>
              <a:t>All profiles will continue to be revised until the resources they use are Normative.</a:t>
            </a:r>
          </a:p>
          <a:p>
            <a:pPr lvl="1"/>
            <a:r>
              <a:rPr lang="en-US" sz="2070" dirty="0"/>
              <a:t>Candidate for Final Text: PDQm, PIXm, and Appendix Z</a:t>
            </a:r>
          </a:p>
          <a:p>
            <a:r>
              <a:rPr lang="en-US" sz="2400" dirty="0"/>
              <a:t>IHE Governance prevents normative until underlying standard is normative</a:t>
            </a:r>
          </a:p>
          <a:p>
            <a:endParaRPr lang="en-US" sz="2400" dirty="0"/>
          </a:p>
        </p:txBody>
      </p:sp>
    </p:spTree>
    <p:extLst>
      <p:ext uri="{BB962C8B-B14F-4D97-AF65-F5344CB8AC3E}">
        <p14:creationId xmlns:p14="http://schemas.microsoft.com/office/powerpoint/2010/main" val="35686411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IHE on FHIR</a:t>
            </a:r>
          </a:p>
        </p:txBody>
      </p:sp>
      <p:sp>
        <p:nvSpPr>
          <p:cNvPr id="2" name="Content Placeholder 1"/>
          <p:cNvSpPr>
            <a:spLocks noGrp="1"/>
          </p:cNvSpPr>
          <p:nvPr>
            <p:ph idx="1"/>
          </p:nvPr>
        </p:nvSpPr>
        <p:spPr/>
        <p:txBody>
          <a:bodyPr>
            <a:normAutofit/>
          </a:bodyPr>
          <a:lstStyle/>
          <a:p>
            <a:r>
              <a:rPr lang="en-US" sz="2800" dirty="0"/>
              <a:t>32 Profiles and growing</a:t>
            </a:r>
          </a:p>
          <a:p>
            <a:pPr lvl="1"/>
            <a:r>
              <a:rPr lang="en-US" sz="2400" dirty="0"/>
              <a:t>IT Infrastructure (ITI) - 12</a:t>
            </a:r>
          </a:p>
          <a:p>
            <a:pPr lvl="1"/>
            <a:r>
              <a:rPr lang="en-US" sz="2400" dirty="0"/>
              <a:t>Patient Care Coordination – 9</a:t>
            </a:r>
          </a:p>
          <a:p>
            <a:pPr lvl="1"/>
            <a:r>
              <a:rPr lang="en-US" sz="2400" dirty="0"/>
              <a:t>Patient Care Devices - 1</a:t>
            </a:r>
          </a:p>
          <a:p>
            <a:pPr lvl="1"/>
            <a:r>
              <a:rPr lang="en-US" sz="2400" dirty="0"/>
              <a:t>Pharmacy - 2</a:t>
            </a:r>
          </a:p>
          <a:p>
            <a:pPr lvl="1"/>
            <a:r>
              <a:rPr lang="en-US" sz="2400" dirty="0"/>
              <a:t>Quality, Research and Public Health - 7</a:t>
            </a:r>
          </a:p>
          <a:p>
            <a:pPr lvl="1"/>
            <a:r>
              <a:rPr lang="en-US" sz="2400" dirty="0"/>
              <a:t>Radiology - 1</a:t>
            </a:r>
          </a:p>
          <a:p>
            <a:endParaRPr lang="en-US" dirty="0"/>
          </a:p>
          <a:p>
            <a:endParaRPr lang="en-US" dirty="0"/>
          </a:p>
          <a:p>
            <a:endParaRPr lang="en-US" dirty="0"/>
          </a:p>
        </p:txBody>
      </p:sp>
    </p:spTree>
    <p:extLst>
      <p:ext uri="{BB962C8B-B14F-4D97-AF65-F5344CB8AC3E}">
        <p14:creationId xmlns:p14="http://schemas.microsoft.com/office/powerpoint/2010/main" val="4026673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284D5-F83C-4618-8C7C-76A7BF031376}"/>
              </a:ext>
            </a:extLst>
          </p:cNvPr>
          <p:cNvSpPr>
            <a:spLocks noGrp="1"/>
          </p:cNvSpPr>
          <p:nvPr>
            <p:ph type="ctrTitle"/>
          </p:nvPr>
        </p:nvSpPr>
        <p:spPr/>
        <p:txBody>
          <a:bodyPr/>
          <a:lstStyle/>
          <a:p>
            <a:r>
              <a:rPr lang="en-US" sz="5400"/>
              <a:t>Questions?</a:t>
            </a:r>
            <a:br>
              <a:rPr lang="en-US" sz="5400"/>
            </a:br>
            <a:endParaRPr lang="en-US"/>
          </a:p>
        </p:txBody>
      </p:sp>
      <p:sp>
        <p:nvSpPr>
          <p:cNvPr id="5" name="Subtitle 4">
            <a:extLst>
              <a:ext uri="{FF2B5EF4-FFF2-40B4-BE49-F238E27FC236}">
                <a16:creationId xmlns:a16="http://schemas.microsoft.com/office/drawing/2014/main" id="{60D7711E-E861-4849-B0EB-362B8C23CD31}"/>
              </a:ext>
            </a:extLst>
          </p:cNvPr>
          <p:cNvSpPr>
            <a:spLocks noGrp="1"/>
          </p:cNvSpPr>
          <p:nvPr>
            <p:ph type="subTitle" idx="1"/>
          </p:nvPr>
        </p:nvSpPr>
        <p:spPr/>
        <p:txBody>
          <a:bodyPr/>
          <a:lstStyle/>
          <a:p>
            <a:pPr defTabSz="1018818"/>
            <a:r>
              <a:rPr lang="en-US" sz="2000" dirty="0"/>
              <a:t>John Moehrke</a:t>
            </a:r>
          </a:p>
          <a:p>
            <a:pPr defTabSz="1018818"/>
            <a:r>
              <a:rPr lang="en-US" sz="2000" dirty="0"/>
              <a:t>Gmail </a:t>
            </a:r>
            <a:r>
              <a:rPr lang="en-US" sz="2000" dirty="0" err="1"/>
              <a:t>JohnMoehrke</a:t>
            </a:r>
            <a:endParaRPr lang="en-US" sz="2000" dirty="0"/>
          </a:p>
          <a:p>
            <a:pPr defTabSz="1018818"/>
            <a:r>
              <a:rPr lang="en-US" sz="2000" dirty="0"/>
              <a:t>Twitter </a:t>
            </a:r>
            <a:r>
              <a:rPr lang="en-US" sz="2000" dirty="0" err="1"/>
              <a:t>JohnMoehrke</a:t>
            </a:r>
            <a:endParaRPr lang="en-US" sz="2000" dirty="0"/>
          </a:p>
          <a:p>
            <a:pPr defTabSz="1018818"/>
            <a:r>
              <a:rPr lang="en-US" sz="2000" dirty="0"/>
              <a:t>Skype </a:t>
            </a:r>
            <a:r>
              <a:rPr lang="en-US" sz="2000" dirty="0" err="1"/>
              <a:t>johnmoehrke</a:t>
            </a:r>
            <a:endParaRPr lang="en-US" sz="2000" dirty="0"/>
          </a:p>
          <a:p>
            <a:pPr defTabSz="1018818"/>
            <a:r>
              <a:rPr lang="en-US" sz="1400" dirty="0"/>
              <a:t>Blog</a:t>
            </a:r>
            <a:r>
              <a:rPr lang="en-US" sz="2000" dirty="0"/>
              <a:t> healthcareSecPrivacy.blogspot.com</a:t>
            </a:r>
          </a:p>
          <a:p>
            <a:endParaRPr lang="en-US" dirty="0"/>
          </a:p>
        </p:txBody>
      </p:sp>
      <p:sp>
        <p:nvSpPr>
          <p:cNvPr id="68611" name="Slide Number Placeholder 4"/>
          <p:cNvSpPr>
            <a:spLocks noGrp="1"/>
          </p:cNvSpPr>
          <p:nvPr>
            <p:ph type="sldNum" sz="quarter" idx="12"/>
          </p:nvPr>
        </p:nvSpPr>
        <p:spPr>
          <a:noFill/>
        </p:spPr>
        <p:txBody>
          <a:bodyPr/>
          <a:lstStyle/>
          <a:p>
            <a:pPr defTabSz="1018818"/>
            <a:fld id="{C52921F7-34AA-45FB-8377-BFCAE17E0413}" type="slidenum">
              <a:rPr lang="en-US" smtClean="0"/>
              <a:pPr defTabSz="1018818"/>
              <a:t>16</a:t>
            </a:fld>
            <a:endParaRPr lang="en-US" dirty="0"/>
          </a:p>
        </p:txBody>
      </p:sp>
      <p:sp>
        <p:nvSpPr>
          <p:cNvPr id="68613" name="Rectangle 3"/>
          <p:cNvSpPr>
            <a:spLocks noChangeArrowheads="1"/>
          </p:cNvSpPr>
          <p:nvPr/>
        </p:nvSpPr>
        <p:spPr bwMode="auto">
          <a:xfrm>
            <a:off x="0" y="2057400"/>
            <a:ext cx="10058400" cy="1426256"/>
          </a:xfrm>
          <a:prstGeom prst="rect">
            <a:avLst/>
          </a:prstGeom>
          <a:noFill/>
          <a:ln w="9525">
            <a:noFill/>
            <a:miter lim="800000"/>
            <a:headEnd/>
            <a:tailEnd/>
          </a:ln>
        </p:spPr>
        <p:txBody>
          <a:bodyPr wrap="square" lIns="101823" tIns="50911" rIns="101823" bIns="50911">
            <a:spAutoFit/>
          </a:bodyPr>
          <a:lstStyle/>
          <a:p>
            <a:pPr algn="ctr" defTabSz="1018818"/>
            <a:endParaRPr lang="en-US" sz="4900" dirty="0"/>
          </a:p>
          <a:p>
            <a:pPr algn="ctr" defTabSz="1018818"/>
            <a:endParaRPr lang="en-US" sz="3700" dirty="0"/>
          </a:p>
        </p:txBody>
      </p:sp>
    </p:spTree>
    <p:extLst>
      <p:ext uri="{BB962C8B-B14F-4D97-AF65-F5344CB8AC3E}">
        <p14:creationId xmlns:p14="http://schemas.microsoft.com/office/powerpoint/2010/main" val="2768877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45A0D7-E8C6-4266-91F2-734EFF9A0F8D}"/>
              </a:ext>
            </a:extLst>
          </p:cNvPr>
          <p:cNvSpPr>
            <a:spLocks noGrp="1"/>
          </p:cNvSpPr>
          <p:nvPr>
            <p:ph/>
          </p:nvPr>
        </p:nvSpPr>
        <p:spPr>
          <a:xfrm>
            <a:off x="3376749" y="1245640"/>
            <a:ext cx="6439172" cy="4652472"/>
          </a:xfrm>
        </p:spPr>
        <p:txBody>
          <a:bodyPr>
            <a:normAutofit fontScale="92500"/>
          </a:bodyPr>
          <a:lstStyle/>
          <a:p>
            <a:pPr marL="0" indent="0">
              <a:buNone/>
            </a:pPr>
            <a:r>
              <a:rPr lang="en-US" sz="1650" dirty="0"/>
              <a:t>Architect: Healthcare Informatics Standards </a:t>
            </a:r>
          </a:p>
          <a:p>
            <a:pPr marL="0" indent="0">
              <a:buNone/>
            </a:pPr>
            <a:r>
              <a:rPr lang="en-US" sz="1650" dirty="0"/>
              <a:t>- Interoperability, Privacy, and Security</a:t>
            </a:r>
          </a:p>
          <a:p>
            <a:pPr marL="0" indent="0">
              <a:buNone/>
            </a:pPr>
            <a:r>
              <a:rPr lang="en-US" sz="1650" dirty="0" err="1"/>
              <a:t>CyberPrivacy</a:t>
            </a:r>
            <a:r>
              <a:rPr lang="en-US" sz="1650" dirty="0"/>
              <a:t> – Enabling authorized communications </a:t>
            </a:r>
          </a:p>
          <a:p>
            <a:pPr marL="0" indent="0">
              <a:buNone/>
            </a:pPr>
            <a:r>
              <a:rPr lang="en-US" sz="1650" dirty="0"/>
              <a:t>  while respecting Privacy</a:t>
            </a:r>
          </a:p>
          <a:p>
            <a:pPr marL="0" indent="0">
              <a:buNone/>
            </a:pPr>
            <a:r>
              <a:rPr lang="en-US" sz="1650" dirty="0"/>
              <a:t>IHE Co-Chair IT Infrastructure Planning &amp; Technical Committee</a:t>
            </a:r>
          </a:p>
          <a:p>
            <a:pPr marL="0" indent="0">
              <a:buNone/>
            </a:pPr>
            <a:r>
              <a:rPr lang="en-US" sz="1650" dirty="0"/>
              <a:t>HL7 Co-Chair Security WG, FHIR FMG, FHIR facilitator, and </a:t>
            </a:r>
          </a:p>
          <a:p>
            <a:pPr marL="0" indent="0">
              <a:buNone/>
            </a:pPr>
            <a:r>
              <a:rPr lang="en-US" sz="1650" dirty="0"/>
              <a:t>FHIR Foundation founding member</a:t>
            </a:r>
          </a:p>
          <a:p>
            <a:pPr marL="0" indent="0">
              <a:buNone/>
            </a:pPr>
            <a:r>
              <a:rPr lang="en-US" sz="1650" dirty="0"/>
              <a:t>HITRUST Certified CSF Practitioner</a:t>
            </a:r>
          </a:p>
          <a:p>
            <a:pPr marL="0" indent="0">
              <a:buNone/>
            </a:pPr>
            <a:r>
              <a:rPr lang="en-US" sz="1650" dirty="0"/>
              <a:t>Employee of ByLight Professional IT Services -- Contractor to VHA </a:t>
            </a:r>
            <a:r>
              <a:rPr lang="en-US" sz="1650" dirty="0" err="1"/>
              <a:t>MyHealtheVet</a:t>
            </a:r>
            <a:r>
              <a:rPr lang="en-US" sz="1650" dirty="0"/>
              <a:t> </a:t>
            </a:r>
          </a:p>
          <a:p>
            <a:pPr marL="0" indent="0">
              <a:buNone/>
            </a:pPr>
            <a:r>
              <a:rPr lang="en-US" sz="1650" dirty="0"/>
              <a:t>JohnMoehrke@gmail.com  | M +1 920-564-2067 |  John.Moehrke@bylight.com </a:t>
            </a:r>
          </a:p>
          <a:p>
            <a:pPr marL="0" indent="0">
              <a:buNone/>
            </a:pPr>
            <a:r>
              <a:rPr lang="en-US" sz="1650" u="sng" dirty="0">
                <a:hlinkClick r:id="rId2"/>
              </a:rPr>
              <a:t>https://www.linkedin.com/in/johnmoehrke</a:t>
            </a:r>
            <a:r>
              <a:rPr lang="en-US" sz="1650" dirty="0"/>
              <a:t>   |   </a:t>
            </a:r>
          </a:p>
          <a:p>
            <a:pPr marL="0" indent="0">
              <a:buNone/>
            </a:pPr>
            <a:r>
              <a:rPr lang="en-US" sz="1650" u="sng" dirty="0">
                <a:hlinkClick r:id="rId3"/>
              </a:rPr>
              <a:t>https://healthcaresecprivacy.blogspot.com</a:t>
            </a:r>
            <a:endParaRPr lang="en-US" sz="1650" dirty="0"/>
          </a:p>
          <a:p>
            <a:pPr marL="0" indent="0">
              <a:buNone/>
            </a:pPr>
            <a:br>
              <a:rPr lang="en-US" sz="1650" dirty="0"/>
            </a:br>
            <a:r>
              <a:rPr lang="en-US" sz="1650" dirty="0"/>
              <a:t>Courtney's third law: There are no technical solutions to management problems, but there are management solutions to technical problems.</a:t>
            </a:r>
          </a:p>
          <a:p>
            <a:pPr marL="0" indent="0">
              <a:buNone/>
            </a:pPr>
            <a:endParaRPr lang="en-US" sz="1650" dirty="0"/>
          </a:p>
        </p:txBody>
      </p:sp>
      <p:sp>
        <p:nvSpPr>
          <p:cNvPr id="3" name="Slide Number Placeholder 2">
            <a:extLst>
              <a:ext uri="{FF2B5EF4-FFF2-40B4-BE49-F238E27FC236}">
                <a16:creationId xmlns:a16="http://schemas.microsoft.com/office/drawing/2014/main" id="{802E508F-6DA8-4636-9233-8169A6C4FB53}"/>
              </a:ext>
            </a:extLst>
          </p:cNvPr>
          <p:cNvSpPr>
            <a:spLocks noGrp="1"/>
          </p:cNvSpPr>
          <p:nvPr>
            <p:ph type="sldNum" sz="quarter" idx="12"/>
          </p:nvPr>
        </p:nvSpPr>
        <p:spPr/>
        <p:txBody>
          <a:bodyPr/>
          <a:lstStyle/>
          <a:p>
            <a:pPr defTabSz="754380" fontAlgn="auto">
              <a:spcBef>
                <a:spcPts val="0"/>
              </a:spcBef>
              <a:spcAft>
                <a:spcPts val="0"/>
              </a:spcAft>
              <a:defRPr/>
            </a:pPr>
            <a:fld id="{6113BE25-90D9-457A-8297-313575C5D3D8}" type="slidenum">
              <a:rPr lang="en-US">
                <a:solidFill>
                  <a:srgbClr val="000000"/>
                </a:solidFill>
                <a:latin typeface="Arial"/>
                <a:cs typeface="Arial"/>
              </a:rPr>
              <a:pPr defTabSz="754380" fontAlgn="auto">
                <a:spcBef>
                  <a:spcPts val="0"/>
                </a:spcBef>
                <a:spcAft>
                  <a:spcPts val="0"/>
                </a:spcAft>
                <a:defRPr/>
              </a:pPr>
              <a:t>2</a:t>
            </a:fld>
            <a:endParaRPr lang="en-US">
              <a:solidFill>
                <a:srgbClr val="000000"/>
              </a:solidFill>
              <a:latin typeface="Arial"/>
              <a:cs typeface="Arial"/>
            </a:endParaRPr>
          </a:p>
        </p:txBody>
      </p:sp>
      <p:pic>
        <p:nvPicPr>
          <p:cNvPr id="5" name="Picture 4">
            <a:extLst>
              <a:ext uri="{FF2B5EF4-FFF2-40B4-BE49-F238E27FC236}">
                <a16:creationId xmlns:a16="http://schemas.microsoft.com/office/drawing/2014/main" id="{983E7702-968B-45A1-BF84-6949768B4C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163" y="1456018"/>
            <a:ext cx="2389697" cy="2358337"/>
          </a:xfrm>
          <a:prstGeom prst="rect">
            <a:avLst/>
          </a:prstGeom>
        </p:spPr>
      </p:pic>
      <p:sp>
        <p:nvSpPr>
          <p:cNvPr id="6" name="Content Placeholder 1">
            <a:extLst>
              <a:ext uri="{FF2B5EF4-FFF2-40B4-BE49-F238E27FC236}">
                <a16:creationId xmlns:a16="http://schemas.microsoft.com/office/drawing/2014/main" id="{2E2C6893-7398-4123-8DBE-4CEFB9514C0A}"/>
              </a:ext>
            </a:extLst>
          </p:cNvPr>
          <p:cNvSpPr txBox="1">
            <a:spLocks/>
          </p:cNvSpPr>
          <p:nvPr/>
        </p:nvSpPr>
        <p:spPr bwMode="auto">
          <a:xfrm>
            <a:off x="96430" y="3958046"/>
            <a:ext cx="3181532" cy="2846886"/>
          </a:xfrm>
          <a:prstGeom prst="rect">
            <a:avLst/>
          </a:prstGeom>
          <a:noFill/>
          <a:ln w="9525">
            <a:noFill/>
            <a:miter lim="800000"/>
            <a:headEnd/>
            <a:tailEnd/>
          </a:ln>
        </p:spPr>
        <p:txBody>
          <a:bodyPr vert="horz" wrap="square" lIns="84053" tIns="42026" rIns="84053" bIns="42026" numCol="1" anchor="t" anchorCtr="0" compatLnSpc="1">
            <a:prstTxWarp prst="textNoShape">
              <a:avLst/>
            </a:prstTxWarp>
          </a:bodyPr>
          <a:lstStyle>
            <a:lvl1pPr marL="337596" indent="-337596" algn="l" defTabSz="899320" rtl="0" eaLnBrk="0" fontAlgn="base" hangingPunct="0">
              <a:spcBef>
                <a:spcPct val="20000"/>
              </a:spcBef>
              <a:spcAft>
                <a:spcPct val="0"/>
              </a:spcAft>
              <a:buChar char="•"/>
              <a:defRPr sz="3177">
                <a:solidFill>
                  <a:schemeClr val="tx1"/>
                </a:solidFill>
                <a:latin typeface="+mn-lt"/>
                <a:ea typeface="+mn-ea"/>
                <a:cs typeface="+mn-cs"/>
              </a:defRPr>
            </a:lvl1pPr>
            <a:lvl2pPr marL="729822" indent="-280162" algn="l" defTabSz="899320" rtl="0" eaLnBrk="0" fontAlgn="base" hangingPunct="0">
              <a:spcBef>
                <a:spcPct val="20000"/>
              </a:spcBef>
              <a:spcAft>
                <a:spcPct val="0"/>
              </a:spcAft>
              <a:buChar char="–"/>
              <a:defRPr sz="2735">
                <a:solidFill>
                  <a:schemeClr val="tx1"/>
                </a:solidFill>
                <a:latin typeface="+mn-lt"/>
                <a:cs typeface="+mn-cs"/>
              </a:defRPr>
            </a:lvl2pPr>
            <a:lvl3pPr marL="1123450" indent="-224130" algn="l" defTabSz="899320" rtl="0" eaLnBrk="0" fontAlgn="base" hangingPunct="0">
              <a:spcBef>
                <a:spcPct val="20000"/>
              </a:spcBef>
              <a:spcAft>
                <a:spcPct val="0"/>
              </a:spcAft>
              <a:buChar char="•"/>
              <a:defRPr sz="2382">
                <a:solidFill>
                  <a:schemeClr val="tx1"/>
                </a:solidFill>
                <a:latin typeface="+mn-lt"/>
                <a:cs typeface="+mn-cs"/>
              </a:defRPr>
            </a:lvl3pPr>
            <a:lvl4pPr marL="1573110" indent="-224130" algn="l" defTabSz="899320" rtl="0" eaLnBrk="0" fontAlgn="base" hangingPunct="0">
              <a:spcBef>
                <a:spcPct val="20000"/>
              </a:spcBef>
              <a:spcAft>
                <a:spcPct val="0"/>
              </a:spcAft>
              <a:buChar char="–"/>
              <a:defRPr sz="1941">
                <a:solidFill>
                  <a:schemeClr val="tx1"/>
                </a:solidFill>
                <a:latin typeface="+mn-lt"/>
                <a:cs typeface="+mn-cs"/>
              </a:defRPr>
            </a:lvl4pPr>
            <a:lvl5pPr marL="2022770" indent="-224130" algn="l" defTabSz="899320" rtl="0" eaLnBrk="0" fontAlgn="base" hangingPunct="0">
              <a:spcBef>
                <a:spcPct val="20000"/>
              </a:spcBef>
              <a:spcAft>
                <a:spcPct val="0"/>
              </a:spcAft>
              <a:buChar char="»"/>
              <a:defRPr sz="1941">
                <a:solidFill>
                  <a:schemeClr val="tx1"/>
                </a:solidFill>
                <a:latin typeface="+mn-lt"/>
                <a:cs typeface="+mn-cs"/>
              </a:defRPr>
            </a:lvl5pPr>
            <a:lvl6pPr marL="2426203" indent="-224130" algn="l" defTabSz="899320" rtl="0" fontAlgn="base">
              <a:spcBef>
                <a:spcPct val="20000"/>
              </a:spcBef>
              <a:spcAft>
                <a:spcPct val="0"/>
              </a:spcAft>
              <a:buChar char="»"/>
              <a:defRPr sz="1941">
                <a:solidFill>
                  <a:schemeClr val="tx1"/>
                </a:solidFill>
                <a:latin typeface="+mn-lt"/>
                <a:cs typeface="+mn-cs"/>
              </a:defRPr>
            </a:lvl6pPr>
            <a:lvl7pPr marL="2829636" indent="-224130" algn="l" defTabSz="899320" rtl="0" fontAlgn="base">
              <a:spcBef>
                <a:spcPct val="20000"/>
              </a:spcBef>
              <a:spcAft>
                <a:spcPct val="0"/>
              </a:spcAft>
              <a:buChar char="»"/>
              <a:defRPr sz="1941">
                <a:solidFill>
                  <a:schemeClr val="tx1"/>
                </a:solidFill>
                <a:latin typeface="+mn-lt"/>
                <a:cs typeface="+mn-cs"/>
              </a:defRPr>
            </a:lvl7pPr>
            <a:lvl8pPr marL="3233069" indent="-224130" algn="l" defTabSz="899320" rtl="0" fontAlgn="base">
              <a:spcBef>
                <a:spcPct val="20000"/>
              </a:spcBef>
              <a:spcAft>
                <a:spcPct val="0"/>
              </a:spcAft>
              <a:buChar char="»"/>
              <a:defRPr sz="1941">
                <a:solidFill>
                  <a:schemeClr val="tx1"/>
                </a:solidFill>
                <a:latin typeface="+mn-lt"/>
                <a:cs typeface="+mn-cs"/>
              </a:defRPr>
            </a:lvl8pPr>
            <a:lvl9pPr marL="3636503" indent="-224130" algn="l" defTabSz="899320" rtl="0" fontAlgn="base">
              <a:spcBef>
                <a:spcPct val="20000"/>
              </a:spcBef>
              <a:spcAft>
                <a:spcPct val="0"/>
              </a:spcAft>
              <a:buChar char="»"/>
              <a:defRPr sz="1941">
                <a:solidFill>
                  <a:schemeClr val="tx1"/>
                </a:solidFill>
                <a:latin typeface="+mn-lt"/>
                <a:cs typeface="+mn-cs"/>
              </a:defRPr>
            </a:lvl9pPr>
          </a:lstStyle>
          <a:p>
            <a:pPr marL="0" indent="0" defTabSz="741939">
              <a:buNone/>
            </a:pPr>
            <a:r>
              <a:rPr lang="en-US" sz="1485" kern="0" dirty="0">
                <a:solidFill>
                  <a:srgbClr val="000000"/>
                </a:solidFill>
                <a:latin typeface="Arial"/>
                <a:cs typeface="Arial"/>
              </a:rPr>
              <a:t>Interoperability Exchange, Privacy, and Security in Healthcare - </a:t>
            </a:r>
            <a:r>
              <a:rPr lang="en-US" sz="1485" kern="0" dirty="0" err="1">
                <a:solidFill>
                  <a:srgbClr val="000000"/>
                </a:solidFill>
                <a:latin typeface="Arial"/>
                <a:cs typeface="Arial"/>
              </a:rPr>
              <a:t>CyberPrivacy</a:t>
            </a:r>
            <a:r>
              <a:rPr lang="en-US" sz="1485" kern="0" dirty="0">
                <a:solidFill>
                  <a:srgbClr val="000000"/>
                </a:solidFill>
                <a:latin typeface="Arial"/>
                <a:cs typeface="Arial"/>
              </a:rPr>
              <a:t>. XDS/XCA/MHD, mHealth, Patient Identity, Provider Directories, FHIR, Consent, Access Control, Audit Control, Accounting of Disclosures, Identity, Authorization, Authentication, Encryption, Digital Signatures, Transport/Media Security, De-Identification, Pseudonymization, Anonymization, and Blockchain.</a:t>
            </a:r>
          </a:p>
        </p:txBody>
      </p:sp>
    </p:spTree>
    <p:extLst>
      <p:ext uri="{BB962C8B-B14F-4D97-AF65-F5344CB8AC3E}">
        <p14:creationId xmlns:p14="http://schemas.microsoft.com/office/powerpoint/2010/main" val="404950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IHE Domains</a:t>
            </a:r>
          </a:p>
        </p:txBody>
      </p:sp>
      <p:sp>
        <p:nvSpPr>
          <p:cNvPr id="3" name="Content Placeholder 2"/>
          <p:cNvSpPr>
            <a:spLocks noGrp="1"/>
          </p:cNvSpPr>
          <p:nvPr>
            <p:ph idx="1"/>
          </p:nvPr>
        </p:nvSpPr>
        <p:spPr/>
        <p:txBody>
          <a:bodyPr numCol="2">
            <a:normAutofit lnSpcReduction="10000"/>
          </a:bodyPr>
          <a:lstStyle/>
          <a:p>
            <a:r>
              <a:rPr lang="en-US" sz="4000" dirty="0"/>
              <a:t>Cardiology</a:t>
            </a:r>
          </a:p>
          <a:p>
            <a:r>
              <a:rPr lang="en-US" sz="4000" dirty="0"/>
              <a:t>Dental</a:t>
            </a:r>
            <a:endParaRPr lang="en-US" sz="3600" dirty="0"/>
          </a:p>
          <a:p>
            <a:r>
              <a:rPr lang="en-US" sz="4000" dirty="0"/>
              <a:t>Eye Care</a:t>
            </a:r>
          </a:p>
          <a:p>
            <a:r>
              <a:rPr lang="en-US" sz="4000" dirty="0">
                <a:solidFill>
                  <a:srgbClr val="FF0000"/>
                </a:solidFill>
              </a:rPr>
              <a:t>IT Infrastructure (ITI)</a:t>
            </a:r>
          </a:p>
          <a:p>
            <a:r>
              <a:rPr lang="en-US" sz="4000" dirty="0"/>
              <a:t>Pathology and Laboratory Medicine</a:t>
            </a:r>
          </a:p>
          <a:p>
            <a:r>
              <a:rPr lang="en-US" sz="4000" dirty="0">
                <a:solidFill>
                  <a:srgbClr val="FF0000"/>
                </a:solidFill>
              </a:rPr>
              <a:t>Patient Care Coordination</a:t>
            </a:r>
            <a:endParaRPr lang="en-US" sz="3600" dirty="0"/>
          </a:p>
          <a:p>
            <a:r>
              <a:rPr lang="en-US" sz="4000" dirty="0">
                <a:solidFill>
                  <a:srgbClr val="FF0000"/>
                </a:solidFill>
              </a:rPr>
              <a:t>Patient Care Device</a:t>
            </a:r>
          </a:p>
          <a:p>
            <a:r>
              <a:rPr lang="en-US" sz="4000" dirty="0">
                <a:solidFill>
                  <a:srgbClr val="FF0000"/>
                </a:solidFill>
              </a:rPr>
              <a:t>Pharmacy</a:t>
            </a:r>
          </a:p>
          <a:p>
            <a:r>
              <a:rPr lang="en-US" sz="4000" dirty="0">
                <a:solidFill>
                  <a:srgbClr val="FF0000"/>
                </a:solidFill>
              </a:rPr>
              <a:t>Quality, Research and Public Health</a:t>
            </a:r>
          </a:p>
          <a:p>
            <a:r>
              <a:rPr lang="en-US" sz="4000" dirty="0"/>
              <a:t>Radiation Oncology</a:t>
            </a:r>
          </a:p>
          <a:p>
            <a:r>
              <a:rPr lang="en-US" sz="4000" dirty="0">
                <a:solidFill>
                  <a:srgbClr val="FF0000"/>
                </a:solidFill>
              </a:rPr>
              <a:t>Radiology</a:t>
            </a:r>
          </a:p>
        </p:txBody>
      </p:sp>
      <p:sp>
        <p:nvSpPr>
          <p:cNvPr id="10" name="Text Placeholder 9"/>
          <p:cNvSpPr>
            <a:spLocks noGrp="1"/>
          </p:cNvSpPr>
          <p:nvPr>
            <p:ph type="body" sz="quarter" idx="4294967295"/>
          </p:nvPr>
        </p:nvSpPr>
        <p:spPr>
          <a:xfrm>
            <a:off x="0" y="7488238"/>
            <a:ext cx="9032875" cy="293687"/>
          </a:xfrm>
        </p:spPr>
        <p:txBody>
          <a:bodyPr>
            <a:normAutofit fontScale="70000" lnSpcReduction="20000"/>
          </a:bodyPr>
          <a:lstStyle/>
          <a:p>
            <a:r>
              <a:rPr lang="en-US" dirty="0"/>
              <a:t>Source: </a:t>
            </a:r>
            <a:r>
              <a:rPr lang="en-US" dirty="0">
                <a:hlinkClick r:id="rId2"/>
              </a:rPr>
              <a:t>https://www.ihe.net/IHE_Domains/</a:t>
            </a:r>
            <a:r>
              <a:rPr lang="en-US" dirty="0"/>
              <a:t> </a:t>
            </a:r>
          </a:p>
        </p:txBody>
      </p:sp>
      <p:sp>
        <p:nvSpPr>
          <p:cNvPr id="4" name="TextBox 3"/>
          <p:cNvSpPr txBox="1"/>
          <p:nvPr/>
        </p:nvSpPr>
        <p:spPr>
          <a:xfrm>
            <a:off x="5562600" y="6703569"/>
            <a:ext cx="4083618" cy="377924"/>
          </a:xfrm>
          <a:prstGeom prst="rect">
            <a:avLst/>
          </a:prstGeom>
        </p:spPr>
        <p:txBody>
          <a:bodyPr wrap="none" rtlCol="0">
            <a:spAutoFit/>
          </a:bodyPr>
          <a:lstStyle/>
          <a:p>
            <a:pPr defTabSz="377190" fontAlgn="auto">
              <a:spcBef>
                <a:spcPts val="0"/>
              </a:spcBef>
              <a:spcAft>
                <a:spcPts val="0"/>
              </a:spcAft>
            </a:pPr>
            <a:r>
              <a:rPr lang="en-US" sz="1856" dirty="0">
                <a:solidFill>
                  <a:srgbClr val="FF0000"/>
                </a:solidFill>
                <a:latin typeface="Calibri" panose="020F0502020204030204"/>
                <a:cs typeface="+mn-cs"/>
              </a:rPr>
              <a:t>* Marked in red are domains using FHIR</a:t>
            </a:r>
          </a:p>
        </p:txBody>
      </p:sp>
    </p:spTree>
    <p:extLst>
      <p:ext uri="{BB962C8B-B14F-4D97-AF65-F5344CB8AC3E}">
        <p14:creationId xmlns:p14="http://schemas.microsoft.com/office/powerpoint/2010/main" val="342185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2626-02CF-4EDE-9484-B87DCB979757}"/>
              </a:ext>
            </a:extLst>
          </p:cNvPr>
          <p:cNvSpPr>
            <a:spLocks noGrp="1"/>
          </p:cNvSpPr>
          <p:nvPr>
            <p:ph type="title"/>
          </p:nvPr>
        </p:nvSpPr>
        <p:spPr/>
        <p:txBody>
          <a:bodyPr>
            <a:normAutofit/>
          </a:bodyPr>
          <a:lstStyle/>
          <a:p>
            <a:r>
              <a:rPr lang="en-US" sz="5400" dirty="0"/>
              <a:t>Mobile</a:t>
            </a:r>
          </a:p>
        </p:txBody>
      </p:sp>
      <p:sp>
        <p:nvSpPr>
          <p:cNvPr id="3" name="Content Placeholder 2">
            <a:extLst>
              <a:ext uri="{FF2B5EF4-FFF2-40B4-BE49-F238E27FC236}">
                <a16:creationId xmlns:a16="http://schemas.microsoft.com/office/drawing/2014/main" id="{A7A59BCF-773A-4D08-9352-B8D146F579CD}"/>
              </a:ext>
            </a:extLst>
          </p:cNvPr>
          <p:cNvSpPr>
            <a:spLocks noGrp="1"/>
          </p:cNvSpPr>
          <p:nvPr>
            <p:ph idx="1"/>
          </p:nvPr>
        </p:nvSpPr>
        <p:spPr/>
        <p:txBody>
          <a:bodyPr>
            <a:normAutofit/>
          </a:bodyPr>
          <a:lstStyle/>
          <a:p>
            <a:r>
              <a:rPr lang="en-US" sz="3200" dirty="0"/>
              <a:t>Fallacy - All profiles from IHE that leverage FHIR have the word “Mobile” in their title.</a:t>
            </a:r>
          </a:p>
          <a:p>
            <a:endParaRPr lang="en-US" sz="3200" dirty="0"/>
          </a:p>
          <a:p>
            <a:r>
              <a:rPr lang="en-US" sz="3200" dirty="0"/>
              <a:t>Usually only used when historic use-case is re-evaluated using FHIR (PDQ vs PDQ3 vs PDQm)</a:t>
            </a:r>
          </a:p>
          <a:p>
            <a:endParaRPr lang="en-US" sz="3200" dirty="0"/>
          </a:p>
          <a:p>
            <a:r>
              <a:rPr lang="en-US" sz="3200" dirty="0"/>
              <a:t>Mobile - Does NOT restrict the use to only Mobile</a:t>
            </a:r>
          </a:p>
          <a:p>
            <a:pPr lvl="1"/>
            <a:r>
              <a:rPr lang="en-US" sz="2870" dirty="0"/>
              <a:t>Server to server can use Mobile and FHIR</a:t>
            </a:r>
          </a:p>
          <a:p>
            <a:pPr lvl="1"/>
            <a:r>
              <a:rPr lang="en-US" sz="2870" dirty="0"/>
              <a:t>Big systems can be FHIR clients and servers</a:t>
            </a:r>
          </a:p>
        </p:txBody>
      </p:sp>
    </p:spTree>
    <p:extLst>
      <p:ext uri="{BB962C8B-B14F-4D97-AF65-F5344CB8AC3E}">
        <p14:creationId xmlns:p14="http://schemas.microsoft.com/office/powerpoint/2010/main" val="86309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09C1-EA16-4A8A-8424-CE86B42C5E88}"/>
              </a:ext>
            </a:extLst>
          </p:cNvPr>
          <p:cNvSpPr>
            <a:spLocks noGrp="1"/>
          </p:cNvSpPr>
          <p:nvPr>
            <p:ph type="title"/>
          </p:nvPr>
        </p:nvSpPr>
        <p:spPr>
          <a:xfrm>
            <a:off x="691515" y="413810"/>
            <a:ext cx="8675370" cy="615190"/>
          </a:xfrm>
        </p:spPr>
        <p:txBody>
          <a:bodyPr/>
          <a:lstStyle/>
          <a:p>
            <a:r>
              <a:rPr lang="en-US" dirty="0">
                <a:hlinkClick r:id="rId2"/>
              </a:rPr>
              <a:t>https://wiki.ihe.net/index.php/Category:FHIR</a:t>
            </a:r>
            <a:endParaRPr lang="en-US" dirty="0"/>
          </a:p>
        </p:txBody>
      </p:sp>
      <p:pic>
        <p:nvPicPr>
          <p:cNvPr id="9" name="Picture 8">
            <a:extLst>
              <a:ext uri="{FF2B5EF4-FFF2-40B4-BE49-F238E27FC236}">
                <a16:creationId xmlns:a16="http://schemas.microsoft.com/office/drawing/2014/main" id="{54C891A4-B10E-4CD3-8CA5-F6385438FDF6}"/>
              </a:ext>
            </a:extLst>
          </p:cNvPr>
          <p:cNvPicPr>
            <a:picLocks noChangeAspect="1"/>
          </p:cNvPicPr>
          <p:nvPr/>
        </p:nvPicPr>
        <p:blipFill>
          <a:blip r:embed="rId3"/>
          <a:stretch>
            <a:fillRect/>
          </a:stretch>
        </p:blipFill>
        <p:spPr>
          <a:xfrm>
            <a:off x="528637" y="1352550"/>
            <a:ext cx="9001125" cy="5067300"/>
          </a:xfrm>
          <a:prstGeom prst="rect">
            <a:avLst/>
          </a:prstGeom>
        </p:spPr>
      </p:pic>
    </p:spTree>
    <p:extLst>
      <p:ext uri="{BB962C8B-B14F-4D97-AF65-F5344CB8AC3E}">
        <p14:creationId xmlns:p14="http://schemas.microsoft.com/office/powerpoint/2010/main" val="118373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1914-B656-49F4-AC09-A65AECFFBABC}"/>
              </a:ext>
            </a:extLst>
          </p:cNvPr>
          <p:cNvSpPr>
            <a:spLocks noGrp="1"/>
          </p:cNvSpPr>
          <p:nvPr>
            <p:ph type="title"/>
          </p:nvPr>
        </p:nvSpPr>
        <p:spPr/>
        <p:txBody>
          <a:bodyPr/>
          <a:lstStyle/>
          <a:p>
            <a:r>
              <a:rPr lang="en-US" dirty="0"/>
              <a:t>All are Registered on fhir.org </a:t>
            </a:r>
          </a:p>
        </p:txBody>
      </p:sp>
      <p:sp>
        <p:nvSpPr>
          <p:cNvPr id="3" name="Content Placeholder 2">
            <a:extLst>
              <a:ext uri="{FF2B5EF4-FFF2-40B4-BE49-F238E27FC236}">
                <a16:creationId xmlns:a16="http://schemas.microsoft.com/office/drawing/2014/main" id="{C3FF166C-389B-41F6-A6BF-7EE58F777D4E}"/>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BE32B3B3-D24E-48CF-93A9-44376323B738}"/>
              </a:ext>
            </a:extLst>
          </p:cNvPr>
          <p:cNvPicPr>
            <a:picLocks noChangeAspect="1"/>
          </p:cNvPicPr>
          <p:nvPr/>
        </p:nvPicPr>
        <p:blipFill>
          <a:blip r:embed="rId2"/>
          <a:stretch>
            <a:fillRect/>
          </a:stretch>
        </p:blipFill>
        <p:spPr>
          <a:xfrm>
            <a:off x="0" y="1851415"/>
            <a:ext cx="10058400" cy="5387585"/>
          </a:xfrm>
          <a:prstGeom prst="rect">
            <a:avLst/>
          </a:prstGeom>
        </p:spPr>
      </p:pic>
    </p:spTree>
    <p:extLst>
      <p:ext uri="{BB962C8B-B14F-4D97-AF65-F5344CB8AC3E}">
        <p14:creationId xmlns:p14="http://schemas.microsoft.com/office/powerpoint/2010/main" val="2379688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IT Infrastructure Profiles</a:t>
            </a:r>
          </a:p>
        </p:txBody>
      </p:sp>
      <p:sp>
        <p:nvSpPr>
          <p:cNvPr id="3" name="Subtitle 2"/>
          <p:cNvSpPr>
            <a:spLocks noGrp="1"/>
          </p:cNvSpPr>
          <p:nvPr>
            <p:ph idx="1"/>
          </p:nvPr>
        </p:nvSpPr>
        <p:spPr>
          <a:xfrm>
            <a:off x="691515" y="1524000"/>
            <a:ext cx="8675370" cy="5715000"/>
          </a:xfrm>
        </p:spPr>
        <p:txBody>
          <a:bodyPr>
            <a:normAutofit fontScale="92500"/>
          </a:bodyPr>
          <a:lstStyle/>
          <a:p>
            <a:r>
              <a:rPr lang="en-US" sz="2800" dirty="0"/>
              <a:t>Audit Trail and Node Authentication (ATNA) – Feed &amp; Query</a:t>
            </a:r>
            <a:endParaRPr lang="en-CA" sz="2800" dirty="0"/>
          </a:p>
          <a:p>
            <a:r>
              <a:rPr lang="en-CA" sz="2800" dirty="0"/>
              <a:t>Mobile Access to Health Documents (MHD) – API</a:t>
            </a:r>
          </a:p>
          <a:p>
            <a:r>
              <a:rPr lang="en-US" sz="2800" i="1" dirty="0"/>
              <a:t>Mobile Health Document Sharing (MHDS) - System</a:t>
            </a:r>
            <a:endParaRPr lang="en-CA" sz="2800" i="1" dirty="0"/>
          </a:p>
          <a:p>
            <a:r>
              <a:rPr lang="en-US" sz="2800" dirty="0"/>
              <a:t>Mobile Care Services Discovery (mCSD) -</a:t>
            </a:r>
            <a:r>
              <a:rPr lang="en-US" sz="2470" dirty="0"/>
              <a:t> Provider Directory</a:t>
            </a:r>
          </a:p>
          <a:p>
            <a:r>
              <a:rPr lang="en-US" sz="2800" dirty="0"/>
              <a:t>Mobile Cross-Enterprise Doc Data Element Extraction (</a:t>
            </a:r>
            <a:r>
              <a:rPr lang="en-US" sz="2800" dirty="0" err="1"/>
              <a:t>mXDE</a:t>
            </a:r>
            <a:r>
              <a:rPr lang="en-US" sz="2800" dirty="0"/>
              <a:t>)</a:t>
            </a:r>
          </a:p>
          <a:p>
            <a:r>
              <a:rPr lang="en-US" sz="2800" dirty="0"/>
              <a:t>Non-patient File Sharing (NPFS)</a:t>
            </a:r>
          </a:p>
          <a:p>
            <a:r>
              <a:rPr lang="en-US" sz="2800" dirty="0"/>
              <a:t>Patient Identifier Cross-reference for Mobile (PIXm) - API</a:t>
            </a:r>
          </a:p>
          <a:p>
            <a:r>
              <a:rPr lang="en-US" sz="2800" dirty="0"/>
              <a:t>Patient Demographic Query for Mobile (PDQm) - API</a:t>
            </a:r>
          </a:p>
          <a:p>
            <a:r>
              <a:rPr lang="en-US" sz="2800" dirty="0"/>
              <a:t>Patient Master Identity Registry (PMIR) – Patient Directory </a:t>
            </a:r>
          </a:p>
          <a:p>
            <a:r>
              <a:rPr lang="en-US" sz="2800" i="1" dirty="0"/>
              <a:t>Sharing </a:t>
            </a:r>
            <a:r>
              <a:rPr lang="en-US" sz="2800" i="1" dirty="0" err="1"/>
              <a:t>Valuesets</a:t>
            </a:r>
            <a:r>
              <a:rPr lang="en-US" sz="2800" i="1" dirty="0"/>
              <a:t>, Codes, and Maps (SVCM) - Terminology</a:t>
            </a:r>
          </a:p>
          <a:p>
            <a:r>
              <a:rPr lang="en-US" sz="2800" dirty="0"/>
              <a:t>Mobile Alert Communication Management (</a:t>
            </a:r>
            <a:r>
              <a:rPr lang="en-US" sz="2800" dirty="0" err="1"/>
              <a:t>mACM</a:t>
            </a:r>
            <a:r>
              <a:rPr lang="en-US" sz="2800" dirty="0"/>
              <a:t>)</a:t>
            </a:r>
          </a:p>
          <a:p>
            <a:r>
              <a:rPr lang="en-US" sz="2800" dirty="0"/>
              <a:t>Internet User Authentication (IUA) </a:t>
            </a:r>
            <a:r>
              <a:rPr lang="mr-IN" sz="2800" dirty="0"/>
              <a:t>–</a:t>
            </a:r>
            <a:r>
              <a:rPr lang="en-US" sz="2800" dirty="0"/>
              <a:t> Special Mention</a:t>
            </a:r>
          </a:p>
          <a:p>
            <a:endParaRPr lang="en-US" sz="2800" dirty="0"/>
          </a:p>
        </p:txBody>
      </p:sp>
    </p:spTree>
    <p:extLst>
      <p:ext uri="{BB962C8B-B14F-4D97-AF65-F5344CB8AC3E}">
        <p14:creationId xmlns:p14="http://schemas.microsoft.com/office/powerpoint/2010/main" val="2678714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A31F-2BE9-407C-B9D8-75DD14D1AA22}"/>
              </a:ext>
            </a:extLst>
          </p:cNvPr>
          <p:cNvSpPr>
            <a:spLocks noGrp="1"/>
          </p:cNvSpPr>
          <p:nvPr>
            <p:ph type="title"/>
          </p:nvPr>
        </p:nvSpPr>
        <p:spPr/>
        <p:txBody>
          <a:bodyPr>
            <a:normAutofit/>
          </a:bodyPr>
          <a:lstStyle/>
          <a:p>
            <a:r>
              <a:rPr lang="en-US" sz="4400" dirty="0"/>
              <a:t>Appendix Z on FHIR</a:t>
            </a:r>
          </a:p>
        </p:txBody>
      </p:sp>
      <p:sp>
        <p:nvSpPr>
          <p:cNvPr id="3" name="Content Placeholder 2">
            <a:extLst>
              <a:ext uri="{FF2B5EF4-FFF2-40B4-BE49-F238E27FC236}">
                <a16:creationId xmlns:a16="http://schemas.microsoft.com/office/drawing/2014/main" id="{C0440480-4A9B-4D9C-9EE3-9EA5E3CDD408}"/>
              </a:ext>
            </a:extLst>
          </p:cNvPr>
          <p:cNvSpPr>
            <a:spLocks noGrp="1"/>
          </p:cNvSpPr>
          <p:nvPr>
            <p:ph idx="1"/>
          </p:nvPr>
        </p:nvSpPr>
        <p:spPr/>
        <p:txBody>
          <a:bodyPr>
            <a:normAutofit/>
          </a:bodyPr>
          <a:lstStyle/>
          <a:p>
            <a:r>
              <a:rPr lang="en-US" sz="2800" dirty="0"/>
              <a:t>Common text for all IHE Domains to re-use</a:t>
            </a:r>
          </a:p>
          <a:p>
            <a:r>
              <a:rPr lang="en-US" sz="2800" dirty="0"/>
              <a:t>Introduction to FHIR profiling concepts </a:t>
            </a:r>
          </a:p>
          <a:p>
            <a:r>
              <a:rPr lang="en-US" sz="2800" dirty="0"/>
              <a:t>Common query parameter clarifications</a:t>
            </a:r>
          </a:p>
          <a:p>
            <a:r>
              <a:rPr lang="en-US" sz="2800" dirty="0"/>
              <a:t>Relationship between </a:t>
            </a:r>
            <a:r>
              <a:rPr lang="en-US" sz="2800" dirty="0" err="1"/>
              <a:t>CapabilityStatement</a:t>
            </a:r>
            <a:r>
              <a:rPr lang="en-US" sz="2800" dirty="0"/>
              <a:t> and IHE Integration Statement</a:t>
            </a:r>
          </a:p>
          <a:p>
            <a:r>
              <a:rPr lang="en-US" sz="2800" dirty="0"/>
              <a:t>Pointer to library of conformance resources</a:t>
            </a:r>
          </a:p>
          <a:p>
            <a:r>
              <a:rPr lang="en-US" sz="2800" dirty="0"/>
              <a:t>Mapping of FHIR Identifier datatype to HL7 v3 root, and XDS </a:t>
            </a:r>
            <a:r>
              <a:rPr lang="en-US" sz="2800" dirty="0" err="1"/>
              <a:t>Cxi</a:t>
            </a:r>
            <a:endParaRPr lang="en-US" sz="2800" dirty="0"/>
          </a:p>
          <a:p>
            <a:r>
              <a:rPr lang="en-US" sz="2800" dirty="0"/>
              <a:t>Security Considerations</a:t>
            </a:r>
          </a:p>
        </p:txBody>
      </p:sp>
    </p:spTree>
    <p:extLst>
      <p:ext uri="{BB962C8B-B14F-4D97-AF65-F5344CB8AC3E}">
        <p14:creationId xmlns:p14="http://schemas.microsoft.com/office/powerpoint/2010/main" val="1023103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Patient Care Coordination </a:t>
            </a:r>
          </a:p>
        </p:txBody>
      </p:sp>
      <p:sp>
        <p:nvSpPr>
          <p:cNvPr id="2" name="Content Placeholder 1"/>
          <p:cNvSpPr>
            <a:spLocks noGrp="1"/>
          </p:cNvSpPr>
          <p:nvPr>
            <p:ph idx="1"/>
          </p:nvPr>
        </p:nvSpPr>
        <p:spPr/>
        <p:txBody>
          <a:bodyPr>
            <a:normAutofit lnSpcReduction="10000"/>
          </a:bodyPr>
          <a:lstStyle/>
          <a:p>
            <a:r>
              <a:rPr lang="en-US" sz="2800" i="1" dirty="0"/>
              <a:t>Assessment Curation and Data Collection (ACDC)</a:t>
            </a:r>
          </a:p>
          <a:p>
            <a:r>
              <a:rPr lang="en-US" sz="2800" strike="sngStrike" dirty="0"/>
              <a:t>Clinical Mapping (CMAP) </a:t>
            </a:r>
            <a:r>
              <a:rPr lang="en-US" sz="2800" dirty="0">
                <a:sym typeface="Wingdings" panose="05000000000000000000" pitchFamily="2" charset="2"/>
              </a:rPr>
              <a:t> See ITI SVCM</a:t>
            </a:r>
            <a:endParaRPr lang="en-US" sz="2800" dirty="0"/>
          </a:p>
          <a:p>
            <a:r>
              <a:rPr lang="en-US" sz="2800" dirty="0"/>
              <a:t>Dynamic Care Planning (DCP)</a:t>
            </a:r>
          </a:p>
          <a:p>
            <a:r>
              <a:rPr lang="en-US" sz="2800" i="1" dirty="0"/>
              <a:t>Dynamic Care Team Management (DCTM)</a:t>
            </a:r>
          </a:p>
          <a:p>
            <a:r>
              <a:rPr lang="en-US" sz="2800" dirty="0"/>
              <a:t>Guideline Appropriate Ordering (GAO)</a:t>
            </a:r>
          </a:p>
          <a:p>
            <a:r>
              <a:rPr lang="en-US" sz="2800" dirty="0"/>
              <a:t>Paramedicine Care Summary (PCS)</a:t>
            </a:r>
          </a:p>
          <a:p>
            <a:r>
              <a:rPr lang="en-US" sz="2800" dirty="0"/>
              <a:t>Point of Care Medical Device Tracking (PMDT) </a:t>
            </a:r>
          </a:p>
          <a:p>
            <a:r>
              <a:rPr lang="en-US" sz="2800" dirty="0"/>
              <a:t>Query for Existing Data for Mobile (QEDm) </a:t>
            </a:r>
          </a:p>
          <a:p>
            <a:r>
              <a:rPr lang="en-US" sz="2800" dirty="0"/>
              <a:t>Reconciliation of Clinical Content and Care Providers (RECON) </a:t>
            </a:r>
          </a:p>
          <a:p>
            <a:r>
              <a:rPr lang="en-US" sz="2800" dirty="0"/>
              <a:t>Routine Interfacility Patient Transport (RIPT)</a:t>
            </a:r>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8305788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39495</TotalTime>
  <Words>739</Words>
  <Application>Microsoft Office PowerPoint</Application>
  <PresentationFormat>Custom</PresentationFormat>
  <Paragraphs>186</Paragraphs>
  <Slides>16</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IHE on FHIR </vt:lpstr>
      <vt:lpstr>PowerPoint Presentation</vt:lpstr>
      <vt:lpstr>IHE Domains</vt:lpstr>
      <vt:lpstr>Mobile</vt:lpstr>
      <vt:lpstr>https://wiki.ihe.net/index.php/Category:FHIR</vt:lpstr>
      <vt:lpstr>All are Registered on fhir.org </vt:lpstr>
      <vt:lpstr>IT Infrastructure Profiles</vt:lpstr>
      <vt:lpstr>Appendix Z on FHIR</vt:lpstr>
      <vt:lpstr>Patient Care Coordination </vt:lpstr>
      <vt:lpstr>Patient Care Devices</vt:lpstr>
      <vt:lpstr>Pharmacy Profiles on FHIR</vt:lpstr>
      <vt:lpstr>QRPH Profiles on FHIR</vt:lpstr>
      <vt:lpstr>Radiology Profiles on FHIR</vt:lpstr>
      <vt:lpstr>Move to FHIR R4</vt:lpstr>
      <vt:lpstr>IHE on FHIR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John Moehrke</cp:lastModifiedBy>
  <cp:revision>2150</cp:revision>
  <dcterms:created xsi:type="dcterms:W3CDTF">2004-07-30T02:33:34Z</dcterms:created>
  <dcterms:modified xsi:type="dcterms:W3CDTF">2020-02-28T21:12:51Z</dcterms:modified>
</cp:coreProperties>
</file>