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5"/>
  </p:notesMasterIdLst>
  <p:sldIdLst>
    <p:sldId id="256" r:id="rId2"/>
    <p:sldId id="264" r:id="rId3"/>
    <p:sldId id="265" r:id="rId4"/>
    <p:sldId id="266" r:id="rId5"/>
    <p:sldId id="273" r:id="rId6"/>
    <p:sldId id="267" r:id="rId7"/>
    <p:sldId id="268" r:id="rId8"/>
    <p:sldId id="269" r:id="rId9"/>
    <p:sldId id="270" r:id="rId10"/>
    <p:sldId id="274" r:id="rId11"/>
    <p:sldId id="271" r:id="rId12"/>
    <p:sldId id="27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550" autoAdjust="0"/>
  </p:normalViewPr>
  <p:slideViewPr>
    <p:cSldViewPr snapToGrid="0">
      <p:cViewPr varScale="1">
        <p:scale>
          <a:sx n="62" d="100"/>
          <a:sy n="62" d="100"/>
        </p:scale>
        <p:origin x="1014"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527AC-A40F-4994-81AE-4B8398A41947}" type="datetimeFigureOut">
              <a:rPr lang="en-US" smtClean="0"/>
              <a:t>12/17/2024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60E6BE-314F-4321-91B4-9567A51EE88F}" type="slidenum">
              <a:rPr lang="en-US" smtClean="0"/>
              <a:t>‹#›</a:t>
            </a:fld>
            <a:endParaRPr lang="en-US" dirty="0"/>
          </a:p>
        </p:txBody>
      </p:sp>
    </p:spTree>
    <p:extLst>
      <p:ext uri="{BB962C8B-B14F-4D97-AF65-F5344CB8AC3E}">
        <p14:creationId xmlns:p14="http://schemas.microsoft.com/office/powerpoint/2010/main" val="2886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1</a:t>
            </a:fld>
            <a:endParaRPr lang="en-US"/>
          </a:p>
        </p:txBody>
      </p:sp>
    </p:spTree>
    <p:extLst>
      <p:ext uri="{BB962C8B-B14F-4D97-AF65-F5344CB8AC3E}">
        <p14:creationId xmlns:p14="http://schemas.microsoft.com/office/powerpoint/2010/main" val="793713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2</a:t>
            </a:fld>
            <a:endParaRPr lang="en-US" dirty="0"/>
          </a:p>
        </p:txBody>
      </p:sp>
    </p:spTree>
    <p:extLst>
      <p:ext uri="{BB962C8B-B14F-4D97-AF65-F5344CB8AC3E}">
        <p14:creationId xmlns:p14="http://schemas.microsoft.com/office/powerpoint/2010/main" val="425694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Coordinated transition from Argonaut to IHE</a:t>
            </a:r>
          </a:p>
          <a:p>
            <a:pPr marL="171450" indent="-171450">
              <a:buFontTx/>
              <a:buChar char="-"/>
            </a:pPr>
            <a:r>
              <a:rPr lang="en-US" dirty="0"/>
              <a:t>Argonaut is only STU3 based</a:t>
            </a:r>
          </a:p>
        </p:txBody>
      </p:sp>
      <p:sp>
        <p:nvSpPr>
          <p:cNvPr id="4" name="Slide Number Placeholder 3"/>
          <p:cNvSpPr>
            <a:spLocks noGrp="1"/>
          </p:cNvSpPr>
          <p:nvPr>
            <p:ph type="sldNum" sz="quarter" idx="5"/>
          </p:nvPr>
        </p:nvSpPr>
        <p:spPr/>
        <p:txBody>
          <a:bodyPr/>
          <a:lstStyle/>
          <a:p>
            <a:fld id="{5060E6BE-314F-4321-91B4-9567A51EE88F}" type="slidenum">
              <a:rPr lang="en-US" smtClean="0"/>
              <a:t>3</a:t>
            </a:fld>
            <a:endParaRPr lang="en-US" dirty="0"/>
          </a:p>
        </p:txBody>
      </p:sp>
    </p:spTree>
    <p:extLst>
      <p:ext uri="{BB962C8B-B14F-4D97-AF65-F5344CB8AC3E}">
        <p14:creationId xmlns:p14="http://schemas.microsoft.com/office/powerpoint/2010/main" val="234371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profile will work with a system that is natively FHIR and does use Schedule and Slots. </a:t>
            </a:r>
          </a:p>
          <a:p>
            <a:endParaRPr lang="en-US" dirty="0"/>
          </a:p>
          <a:p>
            <a:r>
              <a:rPr lang="en-US" dirty="0"/>
              <a:t>Additional feature of use of Operations is that the server can change internal state, including re-arranging schedules to enable new Appointments for urgent needs.</a:t>
            </a:r>
          </a:p>
        </p:txBody>
      </p:sp>
      <p:sp>
        <p:nvSpPr>
          <p:cNvPr id="4" name="Slide Number Placeholder 3"/>
          <p:cNvSpPr>
            <a:spLocks noGrp="1"/>
          </p:cNvSpPr>
          <p:nvPr>
            <p:ph type="sldNum" sz="quarter" idx="5"/>
          </p:nvPr>
        </p:nvSpPr>
        <p:spPr/>
        <p:txBody>
          <a:bodyPr/>
          <a:lstStyle/>
          <a:p>
            <a:fld id="{5060E6BE-314F-4321-91B4-9567A51EE88F}" type="slidenum">
              <a:rPr lang="en-US" smtClean="0"/>
              <a:t>5</a:t>
            </a:fld>
            <a:endParaRPr lang="en-US" dirty="0"/>
          </a:p>
        </p:txBody>
      </p:sp>
    </p:spTree>
    <p:extLst>
      <p:ext uri="{BB962C8B-B14F-4D97-AF65-F5344CB8AC3E}">
        <p14:creationId xmlns:p14="http://schemas.microsoft.com/office/powerpoint/2010/main" val="302506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500"/>
              </a:lnSpc>
            </a:pPr>
            <a:r>
              <a:rPr lang="en-US" b="0" i="0" dirty="0">
                <a:solidFill>
                  <a:srgbClr val="000000"/>
                </a:solidFill>
                <a:effectLst/>
                <a:latin typeface="Helvetica Neue"/>
              </a:rPr>
              <a:t>Post-discharge PCP Visit Use Case Description</a:t>
            </a:r>
          </a:p>
          <a:p>
            <a:pPr algn="l">
              <a:spcAft>
                <a:spcPts val="750"/>
              </a:spcAft>
            </a:pPr>
            <a:r>
              <a:rPr lang="en-US" b="0" i="0" dirty="0">
                <a:solidFill>
                  <a:srgbClr val="333333"/>
                </a:solidFill>
                <a:effectLst/>
                <a:latin typeface="verdana" panose="020B0604030504040204" pitchFamily="34" charset="0"/>
              </a:rPr>
              <a:t>Ms. Philips is being discharged from Green Valley General Hospital. One of the steps of the discharge process includes scheduling a follow-up appointment with Dr. Spears, Ms. Philip's primary care provider. Dr. Spears' practice is part of a different healthcare organization, which necessitates cross-organizational scheduling of the follow-up appointment.</a:t>
            </a:r>
          </a:p>
          <a:p>
            <a:pPr algn="l">
              <a:spcAft>
                <a:spcPts val="750"/>
              </a:spcAft>
            </a:pPr>
            <a:endParaRPr lang="en-US" b="0" i="0" dirty="0">
              <a:solidFill>
                <a:srgbClr val="333333"/>
              </a:solidFill>
              <a:effectLst/>
              <a:latin typeface="verdana" panose="020B0604030504040204" pitchFamily="34" charset="0"/>
            </a:endParaRPr>
          </a:p>
          <a:p>
            <a:pPr algn="l">
              <a:spcAft>
                <a:spcPts val="750"/>
              </a:spcAft>
            </a:pPr>
            <a:endParaRPr lang="en-US" b="0" i="0" dirty="0">
              <a:solidFill>
                <a:srgbClr val="333333"/>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6</a:t>
            </a:fld>
            <a:endParaRPr lang="en-US" dirty="0"/>
          </a:p>
        </p:txBody>
      </p:sp>
    </p:spTree>
    <p:extLst>
      <p:ext uri="{BB962C8B-B14F-4D97-AF65-F5344CB8AC3E}">
        <p14:creationId xmlns:p14="http://schemas.microsoft.com/office/powerpoint/2010/main" val="395793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Potential Appointments - </a:t>
            </a:r>
            <a:r>
              <a:rPr lang="en-US" b="0" i="0" dirty="0">
                <a:solidFill>
                  <a:srgbClr val="333333"/>
                </a:solidFill>
                <a:effectLst/>
                <a:latin typeface="verdana" panose="020B0604030504040204" pitchFamily="34" charset="0"/>
              </a:rPr>
              <a:t>searches for availability for one or more future appointments using the Find Appointments operation.</a:t>
            </a:r>
          </a:p>
          <a:p>
            <a:r>
              <a:rPr lang="en-US" b="0" i="0" dirty="0">
                <a:solidFill>
                  <a:srgbClr val="333333"/>
                </a:solidFill>
                <a:effectLst/>
                <a:latin typeface="verdana" panose="020B0604030504040204" pitchFamily="34" charset="0"/>
              </a:rPr>
              <a:t>Book Appointment - books a new appointment, cancel an already existing appointment, or reschedule an existing appointment.</a:t>
            </a:r>
          </a:p>
          <a:p>
            <a:r>
              <a:rPr lang="en-US" b="0" i="0" dirty="0">
                <a:solidFill>
                  <a:srgbClr val="333333"/>
                </a:solidFill>
                <a:effectLst/>
                <a:latin typeface="verdana" panose="020B0604030504040204" pitchFamily="34" charset="0"/>
              </a:rPr>
              <a:t>Hold Appointment - request for a hold on a selected Appointment</a:t>
            </a:r>
          </a:p>
          <a:p>
            <a:r>
              <a:rPr lang="en-US" b="0" i="0" dirty="0">
                <a:solidFill>
                  <a:srgbClr val="333333"/>
                </a:solidFill>
                <a:effectLst/>
                <a:latin typeface="verdana" panose="020B0604030504040204" pitchFamily="34" charset="0"/>
              </a:rPr>
              <a:t>Find Existing Appointments -  searches for existing appointments for the patient </a:t>
            </a:r>
          </a:p>
          <a:p>
            <a:endParaRPr lang="en-US" b="0" i="0" dirty="0">
              <a:solidFill>
                <a:srgbClr val="333333"/>
              </a:solidFill>
              <a:effectLst/>
              <a:latin typeface="verdana" panose="020B0604030504040204" pitchFamily="34" charset="0"/>
            </a:endParaRPr>
          </a:p>
          <a:p>
            <a:r>
              <a:rPr lang="en-US" b="0" i="0" dirty="0">
                <a:solidFill>
                  <a:srgbClr val="333333"/>
                </a:solidFill>
                <a:effectLst/>
                <a:latin typeface="verdana" panose="020B0604030504040204" pitchFamily="34" charset="0"/>
              </a:rPr>
              <a:t>Note there should likely be a named Option to indicate a Server does support the Find Existing Appointments, and maybe the Hold Appointments transactions.</a:t>
            </a:r>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7</a:t>
            </a:fld>
            <a:endParaRPr lang="en-US" dirty="0"/>
          </a:p>
        </p:txBody>
      </p:sp>
    </p:spTree>
    <p:extLst>
      <p:ext uri="{BB962C8B-B14F-4D97-AF65-F5344CB8AC3E}">
        <p14:creationId xmlns:p14="http://schemas.microsoft.com/office/powerpoint/2010/main" val="157920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 finds the best possible response(s). No defined definition of what best is, or what the effort expectation is. Simply that the Output are declared matches by the Server, and the Client can use those Output Appointments as potentially available. Note they might not be available due to other activities, such as another client taking an Appointment.</a:t>
            </a:r>
          </a:p>
        </p:txBody>
      </p:sp>
      <p:sp>
        <p:nvSpPr>
          <p:cNvPr id="4" name="Slide Number Placeholder 3"/>
          <p:cNvSpPr>
            <a:spLocks noGrp="1"/>
          </p:cNvSpPr>
          <p:nvPr>
            <p:ph type="sldNum" sz="quarter" idx="5"/>
          </p:nvPr>
        </p:nvSpPr>
        <p:spPr/>
        <p:txBody>
          <a:bodyPr/>
          <a:lstStyle/>
          <a:p>
            <a:fld id="{5060E6BE-314F-4321-91B4-9567A51EE88F}" type="slidenum">
              <a:rPr lang="en-US" smtClean="0"/>
              <a:t>8</a:t>
            </a:fld>
            <a:endParaRPr lang="en-US" dirty="0"/>
          </a:p>
        </p:txBody>
      </p:sp>
    </p:spTree>
    <p:extLst>
      <p:ext uri="{BB962C8B-B14F-4D97-AF65-F5344CB8AC3E}">
        <p14:creationId xmlns:p14="http://schemas.microsoft.com/office/powerpoint/2010/main" val="1795415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 and Cancel – must provide Appointment Resource (not reference), which is used like a RESTful update.</a:t>
            </a:r>
          </a:p>
          <a:p>
            <a:endParaRPr lang="en-US" dirty="0"/>
          </a:p>
          <a:p>
            <a:r>
              <a:rPr lang="en-US" dirty="0"/>
              <a:t>Theory this can be used to cancel a hold, so Cancel may be cancel an appointment or hold?</a:t>
            </a:r>
          </a:p>
        </p:txBody>
      </p:sp>
      <p:sp>
        <p:nvSpPr>
          <p:cNvPr id="4" name="Slide Number Placeholder 3"/>
          <p:cNvSpPr>
            <a:spLocks noGrp="1"/>
          </p:cNvSpPr>
          <p:nvPr>
            <p:ph type="sldNum" sz="quarter" idx="5"/>
          </p:nvPr>
        </p:nvSpPr>
        <p:spPr/>
        <p:txBody>
          <a:bodyPr/>
          <a:lstStyle/>
          <a:p>
            <a:fld id="{5060E6BE-314F-4321-91B4-9567A51EE88F}" type="slidenum">
              <a:rPr lang="en-US" smtClean="0"/>
              <a:t>10</a:t>
            </a:fld>
            <a:endParaRPr lang="en-US" dirty="0"/>
          </a:p>
        </p:txBody>
      </p:sp>
    </p:spTree>
    <p:extLst>
      <p:ext uri="{BB962C8B-B14F-4D97-AF65-F5344CB8AC3E}">
        <p14:creationId xmlns:p14="http://schemas.microsoft.com/office/powerpoint/2010/main" val="1935053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13</a:t>
            </a:fld>
            <a:endParaRPr lang="en-US" dirty="0"/>
          </a:p>
        </p:txBody>
      </p:sp>
    </p:spTree>
    <p:extLst>
      <p:ext uri="{BB962C8B-B14F-4D97-AF65-F5344CB8AC3E}">
        <p14:creationId xmlns:p14="http://schemas.microsoft.com/office/powerpoint/2010/main" val="94790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251945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273462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634388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p:nvPicPr>
        <p:blipFill>
          <a:blip r:embed="rId2" cstate="email">
            <a:alphaModFix amt="6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382870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337136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416602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133315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59519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27035"/>
            <a:ext cx="10972800" cy="1143000"/>
          </a:xfrm>
        </p:spPr>
        <p:txBody>
          <a:bodyPr/>
          <a:lstStyle/>
          <a:p>
            <a:r>
              <a:rPr lang="en-US"/>
              <a:t>Click to edit Master title style</a:t>
            </a:r>
          </a:p>
        </p:txBody>
      </p:sp>
      <p:sp>
        <p:nvSpPr>
          <p:cNvPr id="5" name="Slide Number Placeholder 4"/>
          <p:cNvSpPr>
            <a:spLocks noGrp="1"/>
          </p:cNvSpPr>
          <p:nvPr>
            <p:ph type="sldNum" sz="quarter" idx="12"/>
          </p:nvPr>
        </p:nvSpPr>
        <p:spPr>
          <a:xfrm>
            <a:off x="4673600" y="6343318"/>
            <a:ext cx="2844800" cy="365125"/>
          </a:xfrm>
        </p:spPr>
        <p:txBody>
          <a:bodyPr/>
          <a:lstStyle>
            <a:lvl1pPr algn="ctr">
              <a:defRPr/>
            </a:lvl1pPr>
          </a:lstStyle>
          <a:p>
            <a:fld id="{8ECC711A-088D-4AF6-9440-356D1B52966B}" type="slidenum">
              <a:rPr lang="en-US" smtClean="0"/>
              <a:t>‹#›</a:t>
            </a:fld>
            <a:endParaRPr lang="en-US" dirty="0"/>
          </a:p>
        </p:txBody>
      </p:sp>
      <p:pic>
        <p:nvPicPr>
          <p:cNvPr id="7" name="Afbeelding 6" descr="IHE_Services_CMYK.ep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293" y="16602"/>
            <a:ext cx="2642696" cy="616812"/>
          </a:xfrm>
          <a:prstGeom prst="rect">
            <a:avLst/>
          </a:prstGeom>
        </p:spPr>
      </p:pic>
    </p:spTree>
    <p:extLst>
      <p:ext uri="{BB962C8B-B14F-4D97-AF65-F5344CB8AC3E}">
        <p14:creationId xmlns:p14="http://schemas.microsoft.com/office/powerpoint/2010/main" val="309410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124787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17956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8831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p:nvPicPr>
        <p:blipFill>
          <a:blip r:embed="rId14" cstate="email">
            <a:alphaModFix amt="6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1EE87-34F3-45D1-B9F3-AF6F7131BA3F}" type="datetimeFigureOut">
              <a:rPr lang="en-US" smtClean="0"/>
              <a:t>12/17/2024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C711A-088D-4AF6-9440-356D1B52966B}" type="slidenum">
              <a:rPr lang="en-US" smtClean="0"/>
              <a:t>‹#›</a:t>
            </a:fld>
            <a:endParaRPr lang="en-US" dirty="0"/>
          </a:p>
        </p:txBody>
      </p:sp>
      <p:pic>
        <p:nvPicPr>
          <p:cNvPr id="8" name="Picture 5" descr="PurpleGlobe.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51018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files.ihe.net/ITI/Scheduling/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rofiles.ihe.net/ITI/Schedul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github.com/IHE/ITI.Scheduling/issues" TargetMode="External"/><Relationship Id="rId4" Type="http://schemas.openxmlformats.org/officeDocument/2006/relationships/hyperlink" Target="https://www.ihe.net/ITI_Public_Commen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F2DE-65DC-8F26-C8D1-B34CC780EFC1}"/>
              </a:ext>
            </a:extLst>
          </p:cNvPr>
          <p:cNvSpPr>
            <a:spLocks noGrp="1"/>
          </p:cNvSpPr>
          <p:nvPr>
            <p:ph type="ctrTitle"/>
          </p:nvPr>
        </p:nvSpPr>
        <p:spPr/>
        <p:txBody>
          <a:bodyPr>
            <a:normAutofit fontScale="90000"/>
          </a:bodyPr>
          <a:lstStyle/>
          <a:p>
            <a:r>
              <a:rPr lang="en-US" dirty="0"/>
              <a:t>IHE Scheduling Profile</a:t>
            </a:r>
            <a:br>
              <a:rPr lang="en-US" dirty="0"/>
            </a:br>
            <a:r>
              <a:rPr lang="en-US" sz="3200" dirty="0"/>
              <a:t>(access to and booking of appointments for patients)</a:t>
            </a:r>
            <a:br>
              <a:rPr lang="en-US" sz="3200" dirty="0"/>
            </a:br>
            <a:r>
              <a:rPr lang="en-US" sz="3200" dirty="0">
                <a:hlinkClick r:id="rId3"/>
              </a:rPr>
              <a:t>https://profiles.ihe.net/ITI/Scheduling</a:t>
            </a:r>
            <a:r>
              <a:rPr lang="en-US" sz="3200" dirty="0"/>
              <a:t> </a:t>
            </a:r>
            <a:endParaRPr lang="en-US" dirty="0"/>
          </a:p>
        </p:txBody>
      </p:sp>
      <p:sp>
        <p:nvSpPr>
          <p:cNvPr id="3" name="Subtitle 2">
            <a:extLst>
              <a:ext uri="{FF2B5EF4-FFF2-40B4-BE49-F238E27FC236}">
                <a16:creationId xmlns:a16="http://schemas.microsoft.com/office/drawing/2014/main" id="{FA5A32B3-ACA9-6C43-34C0-7365FF28F381}"/>
              </a:ext>
            </a:extLst>
          </p:cNvPr>
          <p:cNvSpPr>
            <a:spLocks noGrp="1"/>
          </p:cNvSpPr>
          <p:nvPr>
            <p:ph type="subTitle" idx="1"/>
          </p:nvPr>
        </p:nvSpPr>
        <p:spPr/>
        <p:txBody>
          <a:bodyPr/>
          <a:lstStyle/>
          <a:p>
            <a:r>
              <a:rPr lang="en-US" dirty="0"/>
              <a:t>Presented by John Moehrke</a:t>
            </a:r>
          </a:p>
          <a:p>
            <a:r>
              <a:rPr lang="en-US" dirty="0"/>
              <a:t>19 December 2024</a:t>
            </a:r>
          </a:p>
        </p:txBody>
      </p:sp>
      <p:pic>
        <p:nvPicPr>
          <p:cNvPr id="4" name="Picture 3">
            <a:extLst>
              <a:ext uri="{FF2B5EF4-FFF2-40B4-BE49-F238E27FC236}">
                <a16:creationId xmlns:a16="http://schemas.microsoft.com/office/drawing/2014/main" id="{0E499DD0-0CB3-2B53-6177-C36212B303AA}"/>
              </a:ext>
            </a:extLst>
          </p:cNvPr>
          <p:cNvPicPr>
            <a:picLocks noChangeAspect="1"/>
          </p:cNvPicPr>
          <p:nvPr/>
        </p:nvPicPr>
        <p:blipFill rotWithShape="1">
          <a:blip r:embed="rId4"/>
          <a:srcRect b="52640"/>
          <a:stretch/>
        </p:blipFill>
        <p:spPr>
          <a:xfrm>
            <a:off x="4551774" y="554454"/>
            <a:ext cx="3802620" cy="1106754"/>
          </a:xfrm>
          <a:prstGeom prst="rect">
            <a:avLst/>
          </a:prstGeom>
        </p:spPr>
      </p:pic>
      <p:pic>
        <p:nvPicPr>
          <p:cNvPr id="5" name="Google Shape;96;p1" descr="https://www.hl7.org/fhir/assets/images/fhir-logo-www.png">
            <a:extLst>
              <a:ext uri="{FF2B5EF4-FFF2-40B4-BE49-F238E27FC236}">
                <a16:creationId xmlns:a16="http://schemas.microsoft.com/office/drawing/2014/main" id="{6B167005-2893-F56E-D0FA-EEB898EB2A3B}"/>
              </a:ext>
            </a:extLst>
          </p:cNvPr>
          <p:cNvPicPr preferRelativeResize="0"/>
          <p:nvPr/>
        </p:nvPicPr>
        <p:blipFill rotWithShape="1">
          <a:blip r:embed="rId5">
            <a:alphaModFix/>
          </a:blip>
          <a:srcRect/>
          <a:stretch/>
        </p:blipFill>
        <p:spPr>
          <a:xfrm>
            <a:off x="9629419" y="1573569"/>
            <a:ext cx="1931914" cy="827965"/>
          </a:xfrm>
          <a:prstGeom prst="rect">
            <a:avLst/>
          </a:prstGeom>
          <a:noFill/>
          <a:ln>
            <a:noFill/>
          </a:ln>
        </p:spPr>
      </p:pic>
    </p:spTree>
    <p:extLst>
      <p:ext uri="{BB962C8B-B14F-4D97-AF65-F5344CB8AC3E}">
        <p14:creationId xmlns:p14="http://schemas.microsoft.com/office/powerpoint/2010/main" val="3371840009"/>
      </p:ext>
    </p:extLst>
  </p:cSld>
  <p:clrMapOvr>
    <a:masterClrMapping/>
  </p:clrMapOvr>
  <mc:AlternateContent xmlns:mc="http://schemas.openxmlformats.org/markup-compatibility/2006" xmlns:p14="http://schemas.microsoft.com/office/powerpoint/2010/main">
    <mc:Choice Requires="p14">
      <p:transition spd="slow" p14:dur="2000" advTm="34030"/>
    </mc:Choice>
    <mc:Fallback xmlns="">
      <p:transition spd="slow" advTm="340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AC40C-E26B-451D-63D0-12B026D56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EFDE6-8A9D-BBF0-4910-05818099220F}"/>
              </a:ext>
            </a:extLst>
          </p:cNvPr>
          <p:cNvSpPr>
            <a:spLocks noGrp="1"/>
          </p:cNvSpPr>
          <p:nvPr>
            <p:ph type="title"/>
          </p:nvPr>
        </p:nvSpPr>
        <p:spPr/>
        <p:txBody>
          <a:bodyPr/>
          <a:lstStyle/>
          <a:p>
            <a:r>
              <a:rPr lang="en-US" dirty="0"/>
              <a:t>Book Appointment [ITI-117]</a:t>
            </a:r>
          </a:p>
        </p:txBody>
      </p:sp>
      <p:sp>
        <p:nvSpPr>
          <p:cNvPr id="4" name="Content Placeholder 3">
            <a:extLst>
              <a:ext uri="{FF2B5EF4-FFF2-40B4-BE49-F238E27FC236}">
                <a16:creationId xmlns:a16="http://schemas.microsoft.com/office/drawing/2014/main" id="{813A4E71-95BD-DCB2-7D87-9C2CC1D1B4A0}"/>
              </a:ext>
            </a:extLst>
          </p:cNvPr>
          <p:cNvSpPr>
            <a:spLocks noGrp="1"/>
          </p:cNvSpPr>
          <p:nvPr>
            <p:ph sz="half" idx="1"/>
          </p:nvPr>
        </p:nvSpPr>
        <p:spPr>
          <a:xfrm>
            <a:off x="609600" y="1600201"/>
            <a:ext cx="5384800" cy="2415152"/>
          </a:xfrm>
        </p:spPr>
        <p:txBody>
          <a:bodyPr>
            <a:normAutofit/>
          </a:bodyPr>
          <a:lstStyle/>
          <a:p>
            <a:r>
              <a:rPr lang="en-US" dirty="0"/>
              <a:t>Input</a:t>
            </a:r>
          </a:p>
          <a:p>
            <a:pPr lvl="1"/>
            <a:r>
              <a:rPr lang="en-US" dirty="0"/>
              <a:t>Appointment (reference or resource)</a:t>
            </a:r>
          </a:p>
          <a:p>
            <a:pPr lvl="1"/>
            <a:r>
              <a:rPr lang="en-US" dirty="0"/>
              <a:t>Patient resource</a:t>
            </a:r>
          </a:p>
          <a:p>
            <a:pPr lvl="1"/>
            <a:r>
              <a:rPr lang="en-US" dirty="0"/>
              <a:t>Comment</a:t>
            </a:r>
          </a:p>
        </p:txBody>
      </p:sp>
      <p:sp>
        <p:nvSpPr>
          <p:cNvPr id="5" name="Content Placeholder 4">
            <a:extLst>
              <a:ext uri="{FF2B5EF4-FFF2-40B4-BE49-F238E27FC236}">
                <a16:creationId xmlns:a16="http://schemas.microsoft.com/office/drawing/2014/main" id="{40E7D9EB-9CB1-55C3-1EAB-7A863DEFE6FA}"/>
              </a:ext>
            </a:extLst>
          </p:cNvPr>
          <p:cNvSpPr>
            <a:spLocks noGrp="1"/>
          </p:cNvSpPr>
          <p:nvPr>
            <p:ph sz="half" idx="2"/>
          </p:nvPr>
        </p:nvSpPr>
        <p:spPr>
          <a:xfrm>
            <a:off x="6197600" y="1600201"/>
            <a:ext cx="5384800" cy="1828799"/>
          </a:xfrm>
        </p:spPr>
        <p:txBody>
          <a:bodyPr>
            <a:normAutofit/>
          </a:bodyPr>
          <a:lstStyle/>
          <a:p>
            <a:r>
              <a:rPr lang="en-US" dirty="0"/>
              <a:t>Output</a:t>
            </a:r>
          </a:p>
          <a:p>
            <a:pPr lvl="1"/>
            <a:r>
              <a:rPr lang="en-US" dirty="0"/>
              <a:t>Bundle</a:t>
            </a:r>
          </a:p>
          <a:p>
            <a:pPr lvl="2"/>
            <a:r>
              <a:rPr lang="en-US" dirty="0"/>
              <a:t>Appointment</a:t>
            </a:r>
          </a:p>
          <a:p>
            <a:pPr lvl="2"/>
            <a:r>
              <a:rPr lang="en-US" dirty="0"/>
              <a:t>OperationOutcome</a:t>
            </a:r>
          </a:p>
        </p:txBody>
      </p:sp>
      <p:sp>
        <p:nvSpPr>
          <p:cNvPr id="6" name="Content Placeholder 4">
            <a:extLst>
              <a:ext uri="{FF2B5EF4-FFF2-40B4-BE49-F238E27FC236}">
                <a16:creationId xmlns:a16="http://schemas.microsoft.com/office/drawing/2014/main" id="{B0C4F1EF-9103-E908-7641-FED01872D585}"/>
              </a:ext>
            </a:extLst>
          </p:cNvPr>
          <p:cNvSpPr txBox="1">
            <a:spLocks/>
          </p:cNvSpPr>
          <p:nvPr/>
        </p:nvSpPr>
        <p:spPr>
          <a:xfrm>
            <a:off x="609600" y="4015353"/>
            <a:ext cx="9960244" cy="22924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Book an Appointment, </a:t>
            </a:r>
          </a:p>
          <a:p>
            <a:pPr marL="0" indent="0">
              <a:buNone/>
            </a:pPr>
            <a:r>
              <a:rPr lang="en-US" dirty="0"/>
              <a:t>Modify, or </a:t>
            </a:r>
          </a:p>
          <a:p>
            <a:pPr marL="0" indent="0">
              <a:buNone/>
            </a:pPr>
            <a:r>
              <a:rPr lang="en-US" dirty="0"/>
              <a:t>Cancel and existing appointment</a:t>
            </a:r>
          </a:p>
        </p:txBody>
      </p:sp>
    </p:spTree>
    <p:extLst>
      <p:ext uri="{BB962C8B-B14F-4D97-AF65-F5344CB8AC3E}">
        <p14:creationId xmlns:p14="http://schemas.microsoft.com/office/powerpoint/2010/main" val="257713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DF41-63BC-F384-30AE-1252D27EFC41}"/>
              </a:ext>
            </a:extLst>
          </p:cNvPr>
          <p:cNvSpPr>
            <a:spLocks noGrp="1"/>
          </p:cNvSpPr>
          <p:nvPr>
            <p:ph type="title"/>
          </p:nvPr>
        </p:nvSpPr>
        <p:spPr/>
        <p:txBody>
          <a:bodyPr/>
          <a:lstStyle/>
          <a:p>
            <a:r>
              <a:rPr lang="en-US" dirty="0"/>
              <a:t>Find Existing Appointment [ITI-118]</a:t>
            </a:r>
          </a:p>
        </p:txBody>
      </p:sp>
      <p:sp>
        <p:nvSpPr>
          <p:cNvPr id="3" name="Content Placeholder 2">
            <a:extLst>
              <a:ext uri="{FF2B5EF4-FFF2-40B4-BE49-F238E27FC236}">
                <a16:creationId xmlns:a16="http://schemas.microsoft.com/office/drawing/2014/main" id="{6EF588A0-88EC-2F21-209E-E77616631AD6}"/>
              </a:ext>
            </a:extLst>
          </p:cNvPr>
          <p:cNvSpPr>
            <a:spLocks noGrp="1"/>
          </p:cNvSpPr>
          <p:nvPr>
            <p:ph idx="1"/>
          </p:nvPr>
        </p:nvSpPr>
        <p:spPr/>
        <p:txBody>
          <a:bodyPr>
            <a:normAutofit lnSpcReduction="10000"/>
          </a:bodyPr>
          <a:lstStyle/>
          <a:p>
            <a:r>
              <a:rPr lang="en-US" dirty="0"/>
              <a:t>RESTful Search on Appointment resource</a:t>
            </a:r>
          </a:p>
          <a:p>
            <a:pPr lvl="1"/>
            <a:r>
              <a:rPr lang="en-US" dirty="0"/>
              <a:t>identifier</a:t>
            </a:r>
          </a:p>
          <a:p>
            <a:pPr lvl="1"/>
            <a:r>
              <a:rPr lang="en-US" dirty="0"/>
              <a:t>patient</a:t>
            </a:r>
          </a:p>
          <a:p>
            <a:pPr lvl="1"/>
            <a:r>
              <a:rPr lang="en-US" dirty="0"/>
              <a:t>date</a:t>
            </a:r>
          </a:p>
          <a:p>
            <a:pPr lvl="1"/>
            <a:r>
              <a:rPr lang="en-US" dirty="0"/>
              <a:t>practitioner</a:t>
            </a:r>
          </a:p>
          <a:p>
            <a:pPr lvl="1"/>
            <a:r>
              <a:rPr lang="en-US" dirty="0"/>
              <a:t>status</a:t>
            </a:r>
          </a:p>
          <a:p>
            <a:pPr lvl="1"/>
            <a:r>
              <a:rPr lang="en-US" dirty="0"/>
              <a:t>location</a:t>
            </a:r>
          </a:p>
          <a:p>
            <a:pPr lvl="1"/>
            <a:r>
              <a:rPr lang="en-US" dirty="0"/>
              <a:t>specialty</a:t>
            </a:r>
          </a:p>
          <a:p>
            <a:pPr lvl="1"/>
            <a:r>
              <a:rPr lang="en-US" dirty="0"/>
              <a:t>appointment-type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5935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E134-2A7B-1E17-334F-B9D1EFD54188}"/>
              </a:ext>
            </a:extLst>
          </p:cNvPr>
          <p:cNvSpPr>
            <a:spLocks noGrp="1"/>
          </p:cNvSpPr>
          <p:nvPr>
            <p:ph type="title"/>
          </p:nvPr>
        </p:nvSpPr>
        <p:spPr>
          <a:xfrm>
            <a:off x="609600" y="274638"/>
            <a:ext cx="10972800" cy="1143000"/>
          </a:xfrm>
        </p:spPr>
        <p:txBody>
          <a:bodyPr anchor="ctr">
            <a:normAutofit/>
          </a:bodyPr>
          <a:lstStyle/>
          <a:p>
            <a:r>
              <a:rPr lang="en-US" dirty="0"/>
              <a:t>Typical Flow</a:t>
            </a:r>
          </a:p>
        </p:txBody>
      </p:sp>
      <p:pic>
        <p:nvPicPr>
          <p:cNvPr id="5" name="Picture 4">
            <a:extLst>
              <a:ext uri="{FF2B5EF4-FFF2-40B4-BE49-F238E27FC236}">
                <a16:creationId xmlns:a16="http://schemas.microsoft.com/office/drawing/2014/main" id="{CC694855-4ABE-0678-D791-EAA786B1B20D}"/>
              </a:ext>
            </a:extLst>
          </p:cNvPr>
          <p:cNvPicPr>
            <a:picLocks noChangeAspect="1"/>
          </p:cNvPicPr>
          <p:nvPr/>
        </p:nvPicPr>
        <p:blipFill>
          <a:blip r:embed="rId2"/>
          <a:stretch>
            <a:fillRect/>
          </a:stretch>
        </p:blipFill>
        <p:spPr>
          <a:xfrm>
            <a:off x="3369516" y="1600201"/>
            <a:ext cx="5452968" cy="4525963"/>
          </a:xfrm>
          <a:prstGeom prst="rect">
            <a:avLst/>
          </a:prstGeom>
          <a:noFill/>
        </p:spPr>
      </p:pic>
    </p:spTree>
    <p:extLst>
      <p:ext uri="{BB962C8B-B14F-4D97-AF65-F5344CB8AC3E}">
        <p14:creationId xmlns:p14="http://schemas.microsoft.com/office/powerpoint/2010/main" val="353472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8C62-051B-D924-7477-16D2602B0A73}"/>
              </a:ext>
            </a:extLst>
          </p:cNvPr>
          <p:cNvSpPr>
            <a:spLocks noGrp="1"/>
          </p:cNvSpPr>
          <p:nvPr>
            <p:ph type="title"/>
          </p:nvPr>
        </p:nvSpPr>
        <p:spPr/>
        <p:txBody>
          <a:bodyPr>
            <a:normAutofit/>
          </a:bodyPr>
          <a:lstStyle/>
          <a:p>
            <a:r>
              <a:rPr lang="en-US" dirty="0"/>
              <a:t>IHE Scheduling Profile</a:t>
            </a:r>
          </a:p>
        </p:txBody>
      </p:sp>
      <p:sp>
        <p:nvSpPr>
          <p:cNvPr id="4" name="Content Placeholder 3">
            <a:extLst>
              <a:ext uri="{FF2B5EF4-FFF2-40B4-BE49-F238E27FC236}">
                <a16:creationId xmlns:a16="http://schemas.microsoft.com/office/drawing/2014/main" id="{28315CA6-112F-6F2B-4096-852CBCE6166C}"/>
              </a:ext>
            </a:extLst>
          </p:cNvPr>
          <p:cNvSpPr>
            <a:spLocks noGrp="1"/>
          </p:cNvSpPr>
          <p:nvPr>
            <p:ph idx="1"/>
          </p:nvPr>
        </p:nvSpPr>
        <p:spPr/>
        <p:txBody>
          <a:bodyPr>
            <a:normAutofit/>
          </a:bodyPr>
          <a:lstStyle/>
          <a:p>
            <a:r>
              <a:rPr lang="en-US" dirty="0"/>
              <a:t>Now in Trial Implementation</a:t>
            </a:r>
          </a:p>
          <a:p>
            <a:r>
              <a:rPr lang="en-US" dirty="0">
                <a:hlinkClick r:id="rId3"/>
              </a:rPr>
              <a:t>https://profiles.ihe.net/ITI/Scheduling</a:t>
            </a:r>
            <a:r>
              <a:rPr lang="en-US" dirty="0"/>
              <a:t> </a:t>
            </a:r>
          </a:p>
          <a:p>
            <a:endParaRPr lang="en-US" dirty="0"/>
          </a:p>
          <a:p>
            <a:pPr marL="0" indent="0">
              <a:buNone/>
            </a:pPr>
            <a:r>
              <a:rPr lang="en-US" dirty="0"/>
              <a:t>Feedback can be submitted at</a:t>
            </a:r>
          </a:p>
          <a:p>
            <a:r>
              <a:rPr lang="en-US" dirty="0">
                <a:hlinkClick r:id="rId4"/>
              </a:rPr>
              <a:t>https://www.ihe.net/ITI_Public_Comments/</a:t>
            </a:r>
            <a:r>
              <a:rPr lang="en-US" dirty="0"/>
              <a:t> </a:t>
            </a:r>
          </a:p>
          <a:p>
            <a:r>
              <a:rPr lang="en-US" dirty="0">
                <a:hlinkClick r:id="rId5"/>
              </a:rPr>
              <a:t>https://github.com/IHE/ITI.Scheduling/issues</a:t>
            </a: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9ED396A-FB9D-B009-C867-AF946E581FCF}"/>
              </a:ext>
            </a:extLst>
          </p:cNvPr>
          <p:cNvPicPr>
            <a:picLocks noChangeAspect="1"/>
          </p:cNvPicPr>
          <p:nvPr/>
        </p:nvPicPr>
        <p:blipFill>
          <a:blip r:embed="rId6"/>
          <a:stretch>
            <a:fillRect/>
          </a:stretch>
        </p:blipFill>
        <p:spPr>
          <a:xfrm>
            <a:off x="9035512" y="1421513"/>
            <a:ext cx="2546888" cy="2546888"/>
          </a:xfrm>
          <a:prstGeom prst="rect">
            <a:avLst/>
          </a:prstGeom>
        </p:spPr>
      </p:pic>
    </p:spTree>
    <p:extLst>
      <p:ext uri="{BB962C8B-B14F-4D97-AF65-F5344CB8AC3E}">
        <p14:creationId xmlns:p14="http://schemas.microsoft.com/office/powerpoint/2010/main" val="2947228861"/>
      </p:ext>
    </p:extLst>
  </p:cSld>
  <p:clrMapOvr>
    <a:masterClrMapping/>
  </p:clrMapOvr>
  <mc:AlternateContent xmlns:mc="http://schemas.openxmlformats.org/markup-compatibility/2006" xmlns:p14="http://schemas.microsoft.com/office/powerpoint/2010/main">
    <mc:Choice Requires="p14">
      <p:transition p14:dur="0" advTm="17181"/>
    </mc:Choice>
    <mc:Fallback xmlns="">
      <p:transition advTm="171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CB5F-0F08-0AC3-A209-45EA2D56746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EC0EBDD-1940-E833-EFE9-3B2BE504C36C}"/>
              </a:ext>
            </a:extLst>
          </p:cNvPr>
          <p:cNvSpPr>
            <a:spLocks noGrp="1"/>
          </p:cNvSpPr>
          <p:nvPr>
            <p:ph idx="1"/>
          </p:nvPr>
        </p:nvSpPr>
        <p:spPr/>
        <p:txBody>
          <a:bodyPr>
            <a:normAutofit/>
          </a:bodyPr>
          <a:lstStyle/>
          <a:p>
            <a:r>
              <a:rPr lang="en-US" dirty="0"/>
              <a:t>Legacy from Argonaut</a:t>
            </a:r>
          </a:p>
          <a:p>
            <a:r>
              <a:rPr lang="en-US" dirty="0"/>
              <a:t>Use-Cases</a:t>
            </a:r>
          </a:p>
          <a:p>
            <a:r>
              <a:rPr lang="en-US" dirty="0"/>
              <a:t>Actors</a:t>
            </a:r>
          </a:p>
          <a:p>
            <a:r>
              <a:rPr lang="en-US" dirty="0"/>
              <a:t>Transactions</a:t>
            </a:r>
          </a:p>
          <a:p>
            <a:r>
              <a:rPr lang="en-US" dirty="0"/>
              <a:t>Questions</a:t>
            </a:r>
          </a:p>
        </p:txBody>
      </p:sp>
    </p:spTree>
    <p:extLst>
      <p:ext uri="{BB962C8B-B14F-4D97-AF65-F5344CB8AC3E}">
        <p14:creationId xmlns:p14="http://schemas.microsoft.com/office/powerpoint/2010/main" val="3925482171"/>
      </p:ext>
    </p:extLst>
  </p:cSld>
  <p:clrMapOvr>
    <a:masterClrMapping/>
  </p:clrMapOvr>
  <mc:AlternateContent xmlns:mc="http://schemas.openxmlformats.org/markup-compatibility/2006" xmlns:p14="http://schemas.microsoft.com/office/powerpoint/2010/main">
    <mc:Choice Requires="p14">
      <p:transition spd="slow" p14:dur="2000" advTm="133174"/>
    </mc:Choice>
    <mc:Fallback xmlns="">
      <p:transition spd="slow" advTm="1331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502B-A8DB-A1A0-619F-1A66E766C102}"/>
              </a:ext>
            </a:extLst>
          </p:cNvPr>
          <p:cNvSpPr>
            <a:spLocks noGrp="1"/>
          </p:cNvSpPr>
          <p:nvPr>
            <p:ph type="title"/>
          </p:nvPr>
        </p:nvSpPr>
        <p:spPr/>
        <p:txBody>
          <a:bodyPr>
            <a:normAutofit/>
          </a:bodyPr>
          <a:lstStyle/>
          <a:p>
            <a:r>
              <a:rPr lang="en-US" dirty="0"/>
              <a:t>History and Acknowledgment:</a:t>
            </a:r>
          </a:p>
        </p:txBody>
      </p:sp>
      <p:sp>
        <p:nvSpPr>
          <p:cNvPr id="3" name="Content Placeholder 2">
            <a:extLst>
              <a:ext uri="{FF2B5EF4-FFF2-40B4-BE49-F238E27FC236}">
                <a16:creationId xmlns:a16="http://schemas.microsoft.com/office/drawing/2014/main" id="{0897033B-F833-2B2C-A095-B2969C826CF7}"/>
              </a:ext>
            </a:extLst>
          </p:cNvPr>
          <p:cNvSpPr>
            <a:spLocks noGrp="1"/>
          </p:cNvSpPr>
          <p:nvPr>
            <p:ph idx="1"/>
          </p:nvPr>
        </p:nvSpPr>
        <p:spPr>
          <a:xfrm>
            <a:off x="609599" y="1600201"/>
            <a:ext cx="11324095" cy="4525963"/>
          </a:xfrm>
        </p:spPr>
        <p:txBody>
          <a:bodyPr>
            <a:normAutofit fontScale="70000" lnSpcReduction="20000"/>
          </a:bodyPr>
          <a:lstStyle/>
          <a:p>
            <a:pPr marL="0" indent="0">
              <a:buNone/>
            </a:pPr>
            <a:r>
              <a:rPr lang="en-US" sz="5100" dirty="0"/>
              <a:t>Based on the Argonaut Scheduling Implementation Guide. </a:t>
            </a:r>
          </a:p>
          <a:p>
            <a:pPr marL="0" indent="0">
              <a:buNone/>
            </a:pPr>
            <a:endParaRPr lang="en-US" dirty="0"/>
          </a:p>
          <a:p>
            <a:pPr marL="0" indent="0">
              <a:buNone/>
            </a:pPr>
            <a:r>
              <a:rPr lang="en-US" sz="4000" dirty="0"/>
              <a:t>The following are some of the major differences from the Argonaut IG:</a:t>
            </a:r>
          </a:p>
          <a:p>
            <a:endParaRPr lang="en-US" sz="3400" dirty="0"/>
          </a:p>
          <a:p>
            <a:pPr>
              <a:lnSpc>
                <a:spcPct val="120000"/>
              </a:lnSpc>
            </a:pPr>
            <a:r>
              <a:rPr lang="en-US" sz="3400" dirty="0"/>
              <a:t>The IHE Profile is based on FHIR R4</a:t>
            </a:r>
          </a:p>
          <a:p>
            <a:pPr>
              <a:lnSpc>
                <a:spcPct val="120000"/>
              </a:lnSpc>
            </a:pPr>
            <a:r>
              <a:rPr lang="en-US" sz="3400" dirty="0"/>
              <a:t>The IHE Profile is intended for international use, and it does not have required bindings or any dependencies to national profiles</a:t>
            </a:r>
          </a:p>
          <a:p>
            <a:pPr>
              <a:lnSpc>
                <a:spcPct val="120000"/>
              </a:lnSpc>
            </a:pPr>
            <a:r>
              <a:rPr lang="en-US" sz="3400" dirty="0"/>
              <a:t>The operations described are $find, $hold, and $book</a:t>
            </a:r>
          </a:p>
          <a:p>
            <a:pPr>
              <a:lnSpc>
                <a:spcPct val="120000"/>
              </a:lnSpc>
            </a:pPr>
            <a:r>
              <a:rPr lang="en-US" sz="3400" dirty="0"/>
              <a:t>A separate transaction describes the use of FHIR Search for the Appointment resource</a:t>
            </a:r>
          </a:p>
          <a:p>
            <a:pPr>
              <a:lnSpc>
                <a:spcPct val="120000"/>
              </a:lnSpc>
            </a:pPr>
            <a:r>
              <a:rPr lang="en-US" sz="3400" dirty="0"/>
              <a:t>The operation parameters use explicit data types, and support only POST transactions</a:t>
            </a:r>
          </a:p>
        </p:txBody>
      </p:sp>
    </p:spTree>
    <p:extLst>
      <p:ext uri="{BB962C8B-B14F-4D97-AF65-F5344CB8AC3E}">
        <p14:creationId xmlns:p14="http://schemas.microsoft.com/office/powerpoint/2010/main" val="258757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3EAB-BF07-B309-4063-53E909486A0B}"/>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0E09DB01-7849-19E3-52BB-9D2A83FD7530}"/>
              </a:ext>
            </a:extLst>
          </p:cNvPr>
          <p:cNvSpPr>
            <a:spLocks noGrp="1"/>
          </p:cNvSpPr>
          <p:nvPr>
            <p:ph idx="1"/>
          </p:nvPr>
        </p:nvSpPr>
        <p:spPr/>
        <p:txBody>
          <a:bodyPr>
            <a:normAutofit fontScale="92500" lnSpcReduction="20000"/>
          </a:bodyPr>
          <a:lstStyle/>
          <a:p>
            <a:pPr marL="0" indent="0">
              <a:buNone/>
            </a:pPr>
            <a:r>
              <a:rPr lang="en-US" dirty="0"/>
              <a:t>The Scheduling Profile is a vendor agnostic specification providing FHIR APIs and guidance for access to, and booking of, appointments for patients by both patient and practitioner end users, including cross-organizational workflows. </a:t>
            </a:r>
          </a:p>
          <a:p>
            <a:pPr marL="0" indent="0">
              <a:buNone/>
            </a:pPr>
            <a:endParaRPr lang="en-US" dirty="0"/>
          </a:p>
          <a:p>
            <a:r>
              <a:rPr lang="en-US" dirty="0"/>
              <a:t>FHIR </a:t>
            </a:r>
            <a:r>
              <a:rPr lang="en-US"/>
              <a:t>R4: </a:t>
            </a:r>
            <a:r>
              <a:rPr lang="en-US" dirty="0"/>
              <a:t>Appointment resources.</a:t>
            </a:r>
          </a:p>
          <a:p>
            <a:endParaRPr lang="en-US" dirty="0"/>
          </a:p>
          <a:p>
            <a:r>
              <a:rPr lang="en-US" dirty="0"/>
              <a:t>This workflow profile defines transactions that allow a scheduling client to obtain information about possible appointment opportunities based on specific parameters and based on that information, allow the client to book an appointment.</a:t>
            </a:r>
          </a:p>
          <a:p>
            <a:endParaRPr lang="en-US" dirty="0"/>
          </a:p>
        </p:txBody>
      </p:sp>
    </p:spTree>
    <p:extLst>
      <p:ext uri="{BB962C8B-B14F-4D97-AF65-F5344CB8AC3E}">
        <p14:creationId xmlns:p14="http://schemas.microsoft.com/office/powerpoint/2010/main" val="390320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2CC-461A-2989-E859-3D04D9877237}"/>
              </a:ext>
            </a:extLst>
          </p:cNvPr>
          <p:cNvSpPr>
            <a:spLocks noGrp="1"/>
          </p:cNvSpPr>
          <p:nvPr>
            <p:ph type="title"/>
          </p:nvPr>
        </p:nvSpPr>
        <p:spPr/>
        <p:txBody>
          <a:bodyPr/>
          <a:lstStyle/>
          <a:p>
            <a:r>
              <a:rPr lang="en-US" dirty="0"/>
              <a:t>Profiling Goal</a:t>
            </a:r>
          </a:p>
        </p:txBody>
      </p:sp>
      <p:sp>
        <p:nvSpPr>
          <p:cNvPr id="3" name="Content Placeholder 2">
            <a:extLst>
              <a:ext uri="{FF2B5EF4-FFF2-40B4-BE49-F238E27FC236}">
                <a16:creationId xmlns:a16="http://schemas.microsoft.com/office/drawing/2014/main" id="{A693BBA5-D494-AE1F-3461-7E800D748EEC}"/>
              </a:ext>
            </a:extLst>
          </p:cNvPr>
          <p:cNvSpPr>
            <a:spLocks noGrp="1"/>
          </p:cNvSpPr>
          <p:nvPr>
            <p:ph idx="1"/>
          </p:nvPr>
        </p:nvSpPr>
        <p:spPr/>
        <p:txBody>
          <a:bodyPr/>
          <a:lstStyle/>
          <a:p>
            <a:r>
              <a:rPr lang="en-US" dirty="0"/>
              <a:t>Support Servers that are not natively FHIR</a:t>
            </a:r>
          </a:p>
          <a:p>
            <a:pPr lvl="1">
              <a:buFont typeface="Wingdings" panose="05000000000000000000" pitchFamily="2" charset="2"/>
              <a:buChar char="à"/>
            </a:pPr>
            <a:r>
              <a:rPr lang="en-US" dirty="0">
                <a:sym typeface="Wingdings" panose="05000000000000000000" pitchFamily="2" charset="2"/>
              </a:rPr>
              <a:t>Use of Operations for most transactions</a:t>
            </a:r>
          </a:p>
          <a:p>
            <a:pPr lvl="1">
              <a:buFont typeface="Wingdings" panose="05000000000000000000" pitchFamily="2" charset="2"/>
              <a:buChar char="à"/>
            </a:pPr>
            <a:r>
              <a:rPr lang="en-US" dirty="0">
                <a:sym typeface="Wingdings" panose="05000000000000000000" pitchFamily="2" charset="2"/>
              </a:rPr>
              <a:t>No use of Schedule and Slot explicitly</a:t>
            </a:r>
          </a:p>
          <a:p>
            <a:r>
              <a:rPr lang="en-US" dirty="0">
                <a:sym typeface="Wingdings" panose="05000000000000000000" pitchFamily="2" charset="2"/>
              </a:rPr>
              <a:t>User can be Patient, Related Person, or external Practitioner</a:t>
            </a:r>
          </a:p>
          <a:p>
            <a:pPr lvl="1"/>
            <a:r>
              <a:rPr lang="en-US" dirty="0">
                <a:sym typeface="Wingdings" panose="05000000000000000000" pitchFamily="2" charset="2"/>
              </a:rPr>
              <a:t>Cross-Organizational or Patient initiated</a:t>
            </a:r>
          </a:p>
          <a:p>
            <a:r>
              <a:rPr lang="en-US" dirty="0">
                <a:sym typeface="Wingdings" panose="05000000000000000000" pitchFamily="2" charset="2"/>
              </a:rPr>
              <a:t>Patient is identified to a common Patient – PDQm</a:t>
            </a:r>
          </a:p>
          <a:p>
            <a:r>
              <a:rPr lang="en-US" dirty="0">
                <a:sym typeface="Wingdings" panose="05000000000000000000" pitchFamily="2" charset="2"/>
              </a:rPr>
              <a:t>Security and Privacy – ATNA, IUA, BALP, PCF</a:t>
            </a:r>
          </a:p>
          <a:p>
            <a:r>
              <a:rPr lang="en-US" dirty="0">
                <a:sym typeface="Wingdings" panose="05000000000000000000" pitchFamily="2" charset="2"/>
              </a:rPr>
              <a:t>Discovery of Scheduling Service - mCSD</a:t>
            </a:r>
          </a:p>
        </p:txBody>
      </p:sp>
    </p:spTree>
    <p:extLst>
      <p:ext uri="{BB962C8B-B14F-4D97-AF65-F5344CB8AC3E}">
        <p14:creationId xmlns:p14="http://schemas.microsoft.com/office/powerpoint/2010/main" val="178206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6CD8-C3E8-AEEB-47B0-8E219BB66BC5}"/>
              </a:ext>
            </a:extLst>
          </p:cNvPr>
          <p:cNvSpPr>
            <a:spLocks noGrp="1"/>
          </p:cNvSpPr>
          <p:nvPr>
            <p:ph type="title"/>
          </p:nvPr>
        </p:nvSpPr>
        <p:spPr/>
        <p:txBody>
          <a:bodyPr/>
          <a:lstStyle/>
          <a:p>
            <a:r>
              <a:rPr lang="en-US" dirty="0"/>
              <a:t>Use-Cases</a:t>
            </a:r>
          </a:p>
        </p:txBody>
      </p:sp>
      <p:sp>
        <p:nvSpPr>
          <p:cNvPr id="3" name="Content Placeholder 2">
            <a:extLst>
              <a:ext uri="{FF2B5EF4-FFF2-40B4-BE49-F238E27FC236}">
                <a16:creationId xmlns:a16="http://schemas.microsoft.com/office/drawing/2014/main" id="{50DA9331-160F-CA97-2CA3-533F311AE0B1}"/>
              </a:ext>
            </a:extLst>
          </p:cNvPr>
          <p:cNvSpPr>
            <a:spLocks noGrp="1"/>
          </p:cNvSpPr>
          <p:nvPr>
            <p:ph idx="1"/>
          </p:nvPr>
        </p:nvSpPr>
        <p:spPr/>
        <p:txBody>
          <a:bodyPr/>
          <a:lstStyle/>
          <a:p>
            <a:r>
              <a:rPr lang="en-US" dirty="0"/>
              <a:t>Post Hospital Discharge  – Schedule follow-up at PCP</a:t>
            </a:r>
          </a:p>
          <a:p>
            <a:r>
              <a:rPr lang="en-US" dirty="0"/>
              <a:t>Scheduling aware of other appointments that the patient has</a:t>
            </a:r>
          </a:p>
          <a:p>
            <a:r>
              <a:rPr lang="en-US" dirty="0"/>
              <a:t>Patient scheduling an appointment</a:t>
            </a:r>
          </a:p>
        </p:txBody>
      </p:sp>
    </p:spTree>
    <p:extLst>
      <p:ext uri="{BB962C8B-B14F-4D97-AF65-F5344CB8AC3E}">
        <p14:creationId xmlns:p14="http://schemas.microsoft.com/office/powerpoint/2010/main" val="273461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B5EA-C04C-9827-2119-0EA8E3A42F49}"/>
              </a:ext>
            </a:extLst>
          </p:cNvPr>
          <p:cNvSpPr>
            <a:spLocks noGrp="1"/>
          </p:cNvSpPr>
          <p:nvPr>
            <p:ph type="title"/>
          </p:nvPr>
        </p:nvSpPr>
        <p:spPr/>
        <p:txBody>
          <a:bodyPr/>
          <a:lstStyle/>
          <a:p>
            <a:r>
              <a:rPr lang="en-US" dirty="0"/>
              <a:t>Actors / Transactions</a:t>
            </a:r>
          </a:p>
        </p:txBody>
      </p:sp>
      <p:sp>
        <p:nvSpPr>
          <p:cNvPr id="3" name="Content Placeholder 2">
            <a:extLst>
              <a:ext uri="{FF2B5EF4-FFF2-40B4-BE49-F238E27FC236}">
                <a16:creationId xmlns:a16="http://schemas.microsoft.com/office/drawing/2014/main" id="{1405C0A9-41DD-488D-D79A-079DB37B9442}"/>
              </a:ext>
            </a:extLst>
          </p:cNvPr>
          <p:cNvSpPr>
            <a:spLocks noGrp="1"/>
          </p:cNvSpPr>
          <p:nvPr>
            <p:ph idx="1"/>
          </p:nvPr>
        </p:nvSpPr>
        <p:spPr>
          <a:xfrm>
            <a:off x="609600" y="3890125"/>
            <a:ext cx="10972800" cy="2572668"/>
          </a:xfrm>
        </p:spPr>
        <p:txBody>
          <a:bodyPr>
            <a:normAutofit fontScale="92500" lnSpcReduction="10000"/>
          </a:bodyPr>
          <a:lstStyle/>
          <a:p>
            <a:r>
              <a:rPr lang="en-US" dirty="0"/>
              <a:t>Find Potential Appointments</a:t>
            </a:r>
          </a:p>
          <a:p>
            <a:r>
              <a:rPr lang="en-US" dirty="0"/>
              <a:t>Book Appointment</a:t>
            </a:r>
          </a:p>
          <a:p>
            <a:r>
              <a:rPr lang="en-US" dirty="0"/>
              <a:t>Optional (Client probes Server capabilities)</a:t>
            </a:r>
          </a:p>
          <a:p>
            <a:pPr lvl="1"/>
            <a:r>
              <a:rPr lang="en-US" dirty="0"/>
              <a:t>Hold Appointment</a:t>
            </a:r>
          </a:p>
          <a:p>
            <a:pPr lvl="1"/>
            <a:r>
              <a:rPr lang="en-US" dirty="0"/>
              <a:t>Find Existing Appointments</a:t>
            </a:r>
          </a:p>
        </p:txBody>
      </p:sp>
      <p:pic>
        <p:nvPicPr>
          <p:cNvPr id="5" name="Picture 4">
            <a:extLst>
              <a:ext uri="{FF2B5EF4-FFF2-40B4-BE49-F238E27FC236}">
                <a16:creationId xmlns:a16="http://schemas.microsoft.com/office/drawing/2014/main" id="{5D9CC40E-FFF2-F68C-17EA-5A5F60D676CB}"/>
              </a:ext>
            </a:extLst>
          </p:cNvPr>
          <p:cNvPicPr>
            <a:picLocks noChangeAspect="1"/>
          </p:cNvPicPr>
          <p:nvPr/>
        </p:nvPicPr>
        <p:blipFill>
          <a:blip r:embed="rId3"/>
          <a:stretch>
            <a:fillRect/>
          </a:stretch>
        </p:blipFill>
        <p:spPr>
          <a:xfrm>
            <a:off x="123986" y="1600201"/>
            <a:ext cx="11747716" cy="2289924"/>
          </a:xfrm>
          <a:prstGeom prst="rect">
            <a:avLst/>
          </a:prstGeom>
        </p:spPr>
      </p:pic>
    </p:spTree>
    <p:extLst>
      <p:ext uri="{BB962C8B-B14F-4D97-AF65-F5344CB8AC3E}">
        <p14:creationId xmlns:p14="http://schemas.microsoft.com/office/powerpoint/2010/main" val="166279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59FB-314F-0AEA-2CF0-9B2761EF33D7}"/>
              </a:ext>
            </a:extLst>
          </p:cNvPr>
          <p:cNvSpPr>
            <a:spLocks noGrp="1"/>
          </p:cNvSpPr>
          <p:nvPr>
            <p:ph type="title"/>
          </p:nvPr>
        </p:nvSpPr>
        <p:spPr/>
        <p:txBody>
          <a:bodyPr/>
          <a:lstStyle/>
          <a:p>
            <a:r>
              <a:rPr lang="en-US" dirty="0"/>
              <a:t>Find Potential Appointments [ITI-115]</a:t>
            </a:r>
          </a:p>
        </p:txBody>
      </p:sp>
      <p:sp>
        <p:nvSpPr>
          <p:cNvPr id="3" name="Content Placeholder 2">
            <a:extLst>
              <a:ext uri="{FF2B5EF4-FFF2-40B4-BE49-F238E27FC236}">
                <a16:creationId xmlns:a16="http://schemas.microsoft.com/office/drawing/2014/main" id="{F2813FD9-70B3-6639-F007-E480F21A2872}"/>
              </a:ext>
            </a:extLst>
          </p:cNvPr>
          <p:cNvSpPr>
            <a:spLocks noGrp="1"/>
          </p:cNvSpPr>
          <p:nvPr>
            <p:ph sz="half" idx="1"/>
          </p:nvPr>
        </p:nvSpPr>
        <p:spPr/>
        <p:txBody>
          <a:bodyPr>
            <a:normAutofit fontScale="92500" lnSpcReduction="10000"/>
          </a:bodyPr>
          <a:lstStyle/>
          <a:p>
            <a:r>
              <a:rPr lang="en-US" dirty="0"/>
              <a:t>Input</a:t>
            </a:r>
          </a:p>
          <a:p>
            <a:pPr lvl="1"/>
            <a:r>
              <a:rPr lang="en-US" dirty="0"/>
              <a:t>start </a:t>
            </a:r>
            <a:r>
              <a:rPr lang="en-US" dirty="0" err="1"/>
              <a:t>dateTime</a:t>
            </a:r>
            <a:endParaRPr lang="en-US" dirty="0"/>
          </a:p>
          <a:p>
            <a:pPr lvl="1"/>
            <a:r>
              <a:rPr lang="en-US" dirty="0"/>
              <a:t>end </a:t>
            </a:r>
            <a:r>
              <a:rPr lang="en-US" dirty="0" err="1"/>
              <a:t>dateTime</a:t>
            </a:r>
            <a:endParaRPr lang="en-US" dirty="0"/>
          </a:p>
          <a:p>
            <a:pPr lvl="1"/>
            <a:r>
              <a:rPr lang="en-US" dirty="0"/>
              <a:t>specialty</a:t>
            </a:r>
          </a:p>
          <a:p>
            <a:pPr lvl="1"/>
            <a:r>
              <a:rPr lang="en-US" dirty="0"/>
              <a:t>visit-type</a:t>
            </a:r>
          </a:p>
          <a:p>
            <a:pPr lvl="1"/>
            <a:r>
              <a:rPr lang="en-US" dirty="0"/>
              <a:t>practitioner </a:t>
            </a:r>
          </a:p>
          <a:p>
            <a:pPr lvl="1"/>
            <a:r>
              <a:rPr lang="en-US" dirty="0"/>
              <a:t>organization</a:t>
            </a:r>
          </a:p>
          <a:p>
            <a:pPr lvl="1"/>
            <a:r>
              <a:rPr lang="en-US" dirty="0"/>
              <a:t>location (string or reference)</a:t>
            </a:r>
          </a:p>
          <a:p>
            <a:pPr lvl="1"/>
            <a:r>
              <a:rPr lang="en-US" dirty="0"/>
              <a:t>Patient (reference or resource)</a:t>
            </a:r>
          </a:p>
          <a:p>
            <a:pPr lvl="1"/>
            <a:r>
              <a:rPr lang="en-US" dirty="0"/>
              <a:t>reason</a:t>
            </a:r>
          </a:p>
          <a:p>
            <a:pPr lvl="1"/>
            <a:r>
              <a:rPr lang="en-US" dirty="0"/>
              <a:t>timing</a:t>
            </a:r>
          </a:p>
          <a:p>
            <a:pPr lvl="1"/>
            <a:r>
              <a:rPr lang="en-US" dirty="0"/>
              <a:t>insurance- (</a:t>
            </a:r>
            <a:r>
              <a:rPr lang="en-US" dirty="0" err="1"/>
              <a:t>InsurancePlan</a:t>
            </a:r>
            <a:r>
              <a:rPr lang="en-US" dirty="0"/>
              <a:t>)</a:t>
            </a:r>
          </a:p>
          <a:p>
            <a:pPr lvl="1"/>
            <a:endParaRPr lang="en-US" dirty="0"/>
          </a:p>
        </p:txBody>
      </p:sp>
      <p:sp>
        <p:nvSpPr>
          <p:cNvPr id="4" name="Content Placeholder 3">
            <a:extLst>
              <a:ext uri="{FF2B5EF4-FFF2-40B4-BE49-F238E27FC236}">
                <a16:creationId xmlns:a16="http://schemas.microsoft.com/office/drawing/2014/main" id="{392A56A1-41DB-4D2E-56D8-3280BE63EF5A}"/>
              </a:ext>
            </a:extLst>
          </p:cNvPr>
          <p:cNvSpPr>
            <a:spLocks noGrp="1"/>
          </p:cNvSpPr>
          <p:nvPr>
            <p:ph sz="half" idx="2"/>
          </p:nvPr>
        </p:nvSpPr>
        <p:spPr/>
        <p:txBody>
          <a:bodyPr>
            <a:normAutofit fontScale="92500" lnSpcReduction="10000"/>
          </a:bodyPr>
          <a:lstStyle/>
          <a:p>
            <a:r>
              <a:rPr lang="en-US" dirty="0"/>
              <a:t>Output</a:t>
            </a:r>
          </a:p>
          <a:p>
            <a:pPr lvl="1"/>
            <a:r>
              <a:rPr lang="en-US" dirty="0"/>
              <a:t>Bundle of potential Appointment</a:t>
            </a:r>
          </a:p>
        </p:txBody>
      </p:sp>
    </p:spTree>
    <p:extLst>
      <p:ext uri="{BB962C8B-B14F-4D97-AF65-F5344CB8AC3E}">
        <p14:creationId xmlns:p14="http://schemas.microsoft.com/office/powerpoint/2010/main" val="34029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6675-128C-B997-BEB8-47D53F2B4B52}"/>
              </a:ext>
            </a:extLst>
          </p:cNvPr>
          <p:cNvSpPr>
            <a:spLocks noGrp="1"/>
          </p:cNvSpPr>
          <p:nvPr>
            <p:ph type="title"/>
          </p:nvPr>
        </p:nvSpPr>
        <p:spPr/>
        <p:txBody>
          <a:bodyPr/>
          <a:lstStyle/>
          <a:p>
            <a:r>
              <a:rPr lang="en-US" dirty="0"/>
              <a:t>Hold Appointment [ITI-116]</a:t>
            </a:r>
          </a:p>
        </p:txBody>
      </p:sp>
      <p:sp>
        <p:nvSpPr>
          <p:cNvPr id="4" name="Content Placeholder 3">
            <a:extLst>
              <a:ext uri="{FF2B5EF4-FFF2-40B4-BE49-F238E27FC236}">
                <a16:creationId xmlns:a16="http://schemas.microsoft.com/office/drawing/2014/main" id="{EED1B9E9-1BD1-05FE-093D-605AC3A60AE3}"/>
              </a:ext>
            </a:extLst>
          </p:cNvPr>
          <p:cNvSpPr>
            <a:spLocks noGrp="1"/>
          </p:cNvSpPr>
          <p:nvPr>
            <p:ph sz="half" idx="1"/>
          </p:nvPr>
        </p:nvSpPr>
        <p:spPr>
          <a:xfrm>
            <a:off x="609600" y="1600201"/>
            <a:ext cx="5384800" cy="1828799"/>
          </a:xfrm>
        </p:spPr>
        <p:txBody>
          <a:bodyPr/>
          <a:lstStyle/>
          <a:p>
            <a:r>
              <a:rPr lang="en-US" dirty="0"/>
              <a:t>Input</a:t>
            </a:r>
          </a:p>
          <a:p>
            <a:pPr lvl="1"/>
            <a:r>
              <a:rPr lang="en-US" dirty="0"/>
              <a:t>Appointment-reference [1..1]</a:t>
            </a:r>
          </a:p>
        </p:txBody>
      </p:sp>
      <p:sp>
        <p:nvSpPr>
          <p:cNvPr id="5" name="Content Placeholder 4">
            <a:extLst>
              <a:ext uri="{FF2B5EF4-FFF2-40B4-BE49-F238E27FC236}">
                <a16:creationId xmlns:a16="http://schemas.microsoft.com/office/drawing/2014/main" id="{F6B76436-DD59-4691-50B3-B4900856CCA4}"/>
              </a:ext>
            </a:extLst>
          </p:cNvPr>
          <p:cNvSpPr>
            <a:spLocks noGrp="1"/>
          </p:cNvSpPr>
          <p:nvPr>
            <p:ph sz="half" idx="2"/>
          </p:nvPr>
        </p:nvSpPr>
        <p:spPr>
          <a:xfrm>
            <a:off x="6197600" y="1600201"/>
            <a:ext cx="5384800" cy="1828799"/>
          </a:xfrm>
        </p:spPr>
        <p:txBody>
          <a:bodyPr/>
          <a:lstStyle/>
          <a:p>
            <a:r>
              <a:rPr lang="en-US" dirty="0"/>
              <a:t>Output</a:t>
            </a:r>
          </a:p>
          <a:p>
            <a:pPr lvl="1"/>
            <a:r>
              <a:rPr lang="en-US" dirty="0"/>
              <a:t>Bundle</a:t>
            </a:r>
          </a:p>
          <a:p>
            <a:pPr lvl="2"/>
            <a:r>
              <a:rPr lang="en-US" dirty="0"/>
              <a:t>Appointment</a:t>
            </a:r>
          </a:p>
          <a:p>
            <a:pPr lvl="2"/>
            <a:r>
              <a:rPr lang="en-US" dirty="0"/>
              <a:t>OperationOutcome</a:t>
            </a:r>
          </a:p>
        </p:txBody>
      </p:sp>
      <p:sp>
        <p:nvSpPr>
          <p:cNvPr id="6" name="Content Placeholder 4">
            <a:extLst>
              <a:ext uri="{FF2B5EF4-FFF2-40B4-BE49-F238E27FC236}">
                <a16:creationId xmlns:a16="http://schemas.microsoft.com/office/drawing/2014/main" id="{5E63027F-1704-76A7-8EC6-86A81CB01898}"/>
              </a:ext>
            </a:extLst>
          </p:cNvPr>
          <p:cNvSpPr txBox="1">
            <a:spLocks/>
          </p:cNvSpPr>
          <p:nvPr/>
        </p:nvSpPr>
        <p:spPr>
          <a:xfrm>
            <a:off x="609600" y="4015353"/>
            <a:ext cx="9960244" cy="229245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OPTIONAL transaction:</a:t>
            </a:r>
          </a:p>
          <a:p>
            <a:r>
              <a:rPr lang="en-US" dirty="0"/>
              <a:t>Used to “hold” an appointment for a server defined amount of time. </a:t>
            </a:r>
          </a:p>
          <a:p>
            <a:r>
              <a:rPr lang="en-US" dirty="0"/>
              <a:t>Often needed when a few minutes are need such as while a user is filling out forms.</a:t>
            </a:r>
          </a:p>
        </p:txBody>
      </p:sp>
    </p:spTree>
    <p:extLst>
      <p:ext uri="{BB962C8B-B14F-4D97-AF65-F5344CB8AC3E}">
        <p14:creationId xmlns:p14="http://schemas.microsoft.com/office/powerpoint/2010/main" val="644039631"/>
      </p:ext>
    </p:extLst>
  </p:cSld>
  <p:clrMapOvr>
    <a:masterClrMapping/>
  </p:clrMapOvr>
</p:sld>
</file>

<file path=ppt/theme/theme1.xml><?xml version="1.0" encoding="utf-8"?>
<a:theme xmlns:a="http://schemas.openxmlformats.org/drawingml/2006/main" name="IH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HE" id="{6208E3DA-BBDF-42AF-A6E6-ACEF5D2CC65E}" vid="{A1B042FF-C446-4906-A6F3-606DD0694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IHE</Template>
  <TotalTime>0</TotalTime>
  <Words>831</Words>
  <Application>Microsoft Office PowerPoint</Application>
  <PresentationFormat>Widescreen</PresentationFormat>
  <Paragraphs>127</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 Neue</vt:lpstr>
      <vt:lpstr>verdana</vt:lpstr>
      <vt:lpstr>Wingdings</vt:lpstr>
      <vt:lpstr>IHE</vt:lpstr>
      <vt:lpstr>IHE Scheduling Profile (access to and booking of appointments for patients) https://profiles.ihe.net/ITI/Scheduling </vt:lpstr>
      <vt:lpstr>Agenda</vt:lpstr>
      <vt:lpstr>History and Acknowledgment:</vt:lpstr>
      <vt:lpstr>Scope</vt:lpstr>
      <vt:lpstr>Profiling Goal</vt:lpstr>
      <vt:lpstr>Use-Cases</vt:lpstr>
      <vt:lpstr>Actors / Transactions</vt:lpstr>
      <vt:lpstr>Find Potential Appointments [ITI-115]</vt:lpstr>
      <vt:lpstr>Hold Appointment [ITI-116]</vt:lpstr>
      <vt:lpstr>Book Appointment [ITI-117]</vt:lpstr>
      <vt:lpstr>Find Existing Appointment [ITI-118]</vt:lpstr>
      <vt:lpstr>Typical Flow</vt:lpstr>
      <vt:lpstr>IHE Scheduling Profile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2023-11-18T04:01:47Z</dcterms:created>
  <dcterms:modified xsi:type="dcterms:W3CDTF">2024-12-18T21:31:56Z</dcterms:modified>
</cp:coreProperties>
</file>