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A24"/>
    <a:srgbClr val="2E1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0"/>
    <p:restoredTop sz="94626"/>
  </p:normalViewPr>
  <p:slideViewPr>
    <p:cSldViewPr snapToGrid="0" snapToObjects="1">
      <p:cViewPr varScale="1">
        <p:scale>
          <a:sx n="83" d="100"/>
          <a:sy n="83" d="100"/>
        </p:scale>
        <p:origin x="74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2CE6-F134-ED4A-8A15-F9129D00A650}" type="datetimeFigureOut">
              <a:rPr lang="it-IT" smtClean="0"/>
              <a:t>13/09/2022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4F1DD-6B9C-5A4D-AE62-04442FCD21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350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4F1DD-6B9C-5A4D-AE62-04442FCD212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6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onnectathon.ihe-europe.net/ihe-europe-experience-day-2022" TargetMode="Externa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connectathon.ihe-europe.net/ihe-europe-experience-day-2022" TargetMode="Externa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connectathon.ihe-europe.net/ihe-europe-experience-day-2022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connectathon.ihe-europe.net/ihe-europe-experience-day-2022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5" Type="http://schemas.openxmlformats.org/officeDocument/2006/relationships/hyperlink" Target="https://connectathon.ihe-europe.net/ihe-europe-experience-day-2022" TargetMode="Externa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5" Type="http://schemas.openxmlformats.org/officeDocument/2006/relationships/hyperlink" Target="https://connectathon.ihe-europe.net/ihe-europe-experience-day-2022" TargetMode="Externa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Relationship Id="rId5" Type="http://schemas.openxmlformats.org/officeDocument/2006/relationships/hyperlink" Target="https://connectathon.ihe-europe.net/ihe-europe-experience-day-2022" TargetMode="External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838200" y="4215211"/>
            <a:ext cx="9144000" cy="130801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  </a:t>
            </a:r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395CE68-7A5B-1F49-B03C-787D6BEE316A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4A6F1623-A12B-9B4F-85B0-75A44744138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31850" y="5523221"/>
            <a:ext cx="10515600" cy="56642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CB2F6F-E136-6B4D-9A8D-7F53394F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37122" y="6356350"/>
            <a:ext cx="2743200" cy="365125"/>
          </a:xfrm>
        </p:spPr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13F34A8-39CE-0B4D-AFC2-762683EF1A5D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75C51AF-1F7F-1B44-9F78-A52DE5C1DB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165" r="4542"/>
          <a:stretch/>
        </p:blipFill>
        <p:spPr>
          <a:xfrm>
            <a:off x="-53788" y="-14260"/>
            <a:ext cx="12294734" cy="35819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0E6E145-D478-EA4C-BFBE-F77F149C5E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30465" y="1281384"/>
            <a:ext cx="5706657" cy="140144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0BBED8D-217D-994A-A008-9457EF0F94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38294" y="4215211"/>
            <a:ext cx="1670705" cy="104080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4918CD4-E2F8-AF48-BF12-C53C77A75DA5}"/>
              </a:ext>
            </a:extLst>
          </p:cNvPr>
          <p:cNvSpPr txBox="1"/>
          <p:nvPr userDrawn="1"/>
        </p:nvSpPr>
        <p:spPr>
          <a:xfrm>
            <a:off x="4482255" y="6394058"/>
            <a:ext cx="340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IHE-Europe EXPERIENCE  DAY 2022</a:t>
            </a:r>
            <a:endParaRPr lang="it-IT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1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1" y="1885261"/>
            <a:ext cx="1726096" cy="1325564"/>
          </a:xfrm>
        </p:spPr>
        <p:txBody>
          <a:bodyPr/>
          <a:lstStyle/>
          <a:p>
            <a:pPr lvl="0"/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B9B-076D-1A48-A581-A50A05C2A4A4}" type="datetime1">
              <a:rPr lang="it-IT" smtClean="0"/>
              <a:t>13/09/2022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241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2BC7B-5507-B144-A2B3-AABA80D46C09}" type="datetime1">
              <a:rPr lang="it-IT" smtClean="0"/>
              <a:t>13/09/2022</a:t>
            </a:fld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98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BBE1-51CB-1240-86F5-258EF6A54369}" type="datetime1">
              <a:rPr lang="it-IT" smtClean="0"/>
              <a:t>13/09/2022</a:t>
            </a:fld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734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D6D0-F3B6-AE4A-9279-FAA89E7FE6E1}" type="datetime1">
              <a:rPr lang="it-IT" smtClean="0"/>
              <a:t>13/09/2022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089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BC2D-171E-A345-972A-DD1071170254}" type="datetime1">
              <a:rPr lang="it-IT" smtClean="0"/>
              <a:t>13/09/2022</a:t>
            </a:fld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577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21A5-9C03-2C4E-AFA5-DA4CFB86D0AB}" type="datetime1">
              <a:rPr lang="it-IT" smtClean="0"/>
              <a:t>13/09/2022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497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B230-1DF6-7441-9823-AED8B9D01158}" type="datetime1">
              <a:rPr lang="it-IT" smtClean="0"/>
              <a:t>13/09/2022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256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385390" y="4215211"/>
            <a:ext cx="7596809" cy="130801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 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BCD1639-FAA9-1B4D-8E2F-59683F7EC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165" r="4542"/>
          <a:stretch/>
        </p:blipFill>
        <p:spPr>
          <a:xfrm>
            <a:off x="-53788" y="-14260"/>
            <a:ext cx="12294734" cy="3581994"/>
          </a:xfrm>
          <a:prstGeom prst="rect">
            <a:avLst/>
          </a:prstGeom>
        </p:spPr>
      </p:pic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E71B521-3E5E-9A4E-9F48-AEBBE47D9074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4A6F1623-A12B-9B4F-85B0-75A44744138C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385390" y="5523221"/>
            <a:ext cx="8962060" cy="56642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5D9803D0-5C30-244D-B3EF-F59967BD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13F34A8-39CE-0B4D-AFC2-762683EF1A5D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C4E18197-FBE0-D84B-A778-693176529A15}"/>
              </a:ext>
            </a:extLst>
          </p:cNvPr>
          <p:cNvSpPr>
            <a:spLocks noGrp="1" noChangeAspect="1"/>
          </p:cNvSpPr>
          <p:nvPr>
            <p:ph sz="half" idx="13" hasCustomPrompt="1"/>
          </p:nvPr>
        </p:nvSpPr>
        <p:spPr>
          <a:xfrm>
            <a:off x="450710" y="4234654"/>
            <a:ext cx="1778400" cy="1778520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Foto</a:t>
            </a:r>
          </a:p>
          <a:p>
            <a:pPr lvl="0"/>
            <a:r>
              <a:rPr lang="it-IT" dirty="0"/>
              <a:t>speaker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2984822-A383-464D-9710-B60773A8AE9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30465" y="1281384"/>
            <a:ext cx="5706657" cy="140144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E8E9212-B21F-A04C-938E-5CA1D0B2ADD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38294" y="4215211"/>
            <a:ext cx="1670705" cy="104080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08331E4-BE82-7D40-864A-DE0E93847D6E}"/>
              </a:ext>
            </a:extLst>
          </p:cNvPr>
          <p:cNvSpPr txBox="1"/>
          <p:nvPr userDrawn="1"/>
        </p:nvSpPr>
        <p:spPr>
          <a:xfrm>
            <a:off x="4482255" y="6394058"/>
            <a:ext cx="340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IHE-Europe EXPERIENCE  DAY 2022</a:t>
            </a:r>
            <a:endParaRPr lang="it-IT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755374" y="3807285"/>
            <a:ext cx="9226825" cy="130801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  </a:t>
            </a:r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4815B3F-8D79-C946-A41A-B7C5460C5BDF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4A6F1623-A12B-9B4F-85B0-75A44744138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209800" y="5036043"/>
            <a:ext cx="1706217" cy="85786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Speaker 01</a:t>
            </a:r>
          </a:p>
          <a:p>
            <a:pPr lvl="0"/>
            <a:endParaRPr lang="it-IT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5D9803D0-5C30-244D-B3EF-F59967BD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13F34A8-39CE-0B4D-AFC2-762683EF1A5D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0018C3D-0EFC-EC48-A4B1-4F9D0C2144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73687" y="5036043"/>
            <a:ext cx="1706217" cy="85786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Speaker 02</a:t>
            </a:r>
          </a:p>
          <a:p>
            <a:pPr lvl="0"/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AE3A33E-F05F-3E4A-9393-648C03FFD31D}"/>
              </a:ext>
            </a:extLst>
          </p:cNvPr>
          <p:cNvSpPr>
            <a:spLocks noGrp="1" noChangeAspect="1"/>
          </p:cNvSpPr>
          <p:nvPr>
            <p:ph sz="half" idx="16" hasCustomPrompt="1"/>
          </p:nvPr>
        </p:nvSpPr>
        <p:spPr>
          <a:xfrm>
            <a:off x="698707" y="4855641"/>
            <a:ext cx="1440000" cy="144009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Foto</a:t>
            </a:r>
          </a:p>
          <a:p>
            <a:pPr lvl="0"/>
            <a:r>
              <a:rPr lang="it-IT" dirty="0"/>
              <a:t>speaker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4B06B92-DFB6-574F-8016-A94DD78270D4}"/>
              </a:ext>
            </a:extLst>
          </p:cNvPr>
          <p:cNvSpPr>
            <a:spLocks noGrp="1" noChangeAspect="1"/>
          </p:cNvSpPr>
          <p:nvPr>
            <p:ph sz="half" idx="17" hasCustomPrompt="1"/>
          </p:nvPr>
        </p:nvSpPr>
        <p:spPr>
          <a:xfrm>
            <a:off x="4969493" y="4855641"/>
            <a:ext cx="1440000" cy="144009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Foto</a:t>
            </a:r>
          </a:p>
          <a:p>
            <a:pPr lvl="0"/>
            <a:r>
              <a:rPr lang="it-IT" dirty="0"/>
              <a:t>speaker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3A76009-9AC1-1443-92A7-E3163F789B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165" r="4542"/>
          <a:stretch/>
        </p:blipFill>
        <p:spPr>
          <a:xfrm>
            <a:off x="-53788" y="-14260"/>
            <a:ext cx="12294734" cy="358199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B13C3BD-F35C-8F43-80C7-70AE469E65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30465" y="1281384"/>
            <a:ext cx="5706657" cy="1401448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A1821DF-383D-1B47-84A1-B20333EFB4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8294" y="3814840"/>
            <a:ext cx="1670705" cy="1040801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1C98390-5B37-1C4F-B958-4C78FA726813}"/>
              </a:ext>
            </a:extLst>
          </p:cNvPr>
          <p:cNvSpPr txBox="1"/>
          <p:nvPr userDrawn="1"/>
        </p:nvSpPr>
        <p:spPr>
          <a:xfrm>
            <a:off x="4482255" y="6394058"/>
            <a:ext cx="340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IHE-Europe EXPERIENCE  DAY 2022</a:t>
            </a:r>
            <a:endParaRPr lang="it-IT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8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755374" y="3807285"/>
            <a:ext cx="9226825" cy="130801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  </a:t>
            </a:r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14D7C17-322C-E54A-8497-0C1F8B4FF344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4A6F1623-A12B-9B4F-85B0-75A44744138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209800" y="5036043"/>
            <a:ext cx="1706217" cy="85786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Speaker 01</a:t>
            </a:r>
          </a:p>
          <a:p>
            <a:pPr lvl="0"/>
            <a:endParaRPr lang="it-IT" dirty="0"/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5D9803D0-5C30-244D-B3EF-F59967BD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13F34A8-39CE-0B4D-AFC2-762683EF1A5D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0018C3D-0EFC-EC48-A4B1-4F9D0C21448C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096000" y="5036043"/>
            <a:ext cx="1706217" cy="85786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Speaker 02</a:t>
            </a:r>
          </a:p>
          <a:p>
            <a:pPr lvl="0"/>
            <a:endParaRPr lang="it-IT" dirty="0"/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ACA35C0F-86EB-C04C-AD23-DB2B9A835BF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862931" y="5036043"/>
            <a:ext cx="1706217" cy="85786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Speaker 03</a:t>
            </a:r>
          </a:p>
          <a:p>
            <a:pPr lvl="0"/>
            <a:endParaRPr lang="it-IT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8CB3CC1B-9CD7-724A-97AC-3DF51684C5AD}"/>
              </a:ext>
            </a:extLst>
          </p:cNvPr>
          <p:cNvSpPr>
            <a:spLocks noGrp="1" noChangeAspect="1"/>
          </p:cNvSpPr>
          <p:nvPr>
            <p:ph sz="half" idx="18" hasCustomPrompt="1"/>
          </p:nvPr>
        </p:nvSpPr>
        <p:spPr>
          <a:xfrm>
            <a:off x="698707" y="4855641"/>
            <a:ext cx="1440000" cy="144009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Foto</a:t>
            </a:r>
          </a:p>
          <a:p>
            <a:pPr lvl="0"/>
            <a:r>
              <a:rPr lang="it-IT" dirty="0"/>
              <a:t>speaker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5FCD911-50CE-2C4F-91F6-01ECD45B71EE}"/>
              </a:ext>
            </a:extLst>
          </p:cNvPr>
          <p:cNvSpPr>
            <a:spLocks noGrp="1" noChangeAspect="1"/>
          </p:cNvSpPr>
          <p:nvPr>
            <p:ph sz="half" idx="19" hasCustomPrompt="1"/>
          </p:nvPr>
        </p:nvSpPr>
        <p:spPr>
          <a:xfrm>
            <a:off x="4553985" y="4855641"/>
            <a:ext cx="1440000" cy="144009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Foto</a:t>
            </a:r>
          </a:p>
          <a:p>
            <a:pPr lvl="0"/>
            <a:r>
              <a:rPr lang="it-IT" dirty="0"/>
              <a:t>speaker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62D13FC-19E2-FE49-9A74-F30CED7B904D}"/>
              </a:ext>
            </a:extLst>
          </p:cNvPr>
          <p:cNvSpPr>
            <a:spLocks noGrp="1" noChangeAspect="1"/>
          </p:cNvSpPr>
          <p:nvPr>
            <p:ph sz="half" idx="20" hasCustomPrompt="1"/>
          </p:nvPr>
        </p:nvSpPr>
        <p:spPr>
          <a:xfrm>
            <a:off x="8329920" y="4855641"/>
            <a:ext cx="1440000" cy="1440097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 dirty="0"/>
              <a:t>Foto</a:t>
            </a:r>
          </a:p>
          <a:p>
            <a:pPr lvl="0"/>
            <a:r>
              <a:rPr lang="it-IT" dirty="0"/>
              <a:t>speaker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754E0BC-9F04-5043-A667-06EE637E83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8165" r="4542"/>
          <a:stretch/>
        </p:blipFill>
        <p:spPr>
          <a:xfrm>
            <a:off x="-53788" y="-14260"/>
            <a:ext cx="12294734" cy="358199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7A5914E-E2DC-354D-8A7A-286355BEA95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30465" y="1281384"/>
            <a:ext cx="5706657" cy="140144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487BFC86-80D7-0A4B-8B93-75C377A484E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8294" y="3814840"/>
            <a:ext cx="1670705" cy="104080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D5AAB9D-7B33-9843-9D6D-DFD2A23B6C9A}"/>
              </a:ext>
            </a:extLst>
          </p:cNvPr>
          <p:cNvSpPr txBox="1"/>
          <p:nvPr userDrawn="1"/>
        </p:nvSpPr>
        <p:spPr>
          <a:xfrm>
            <a:off x="4482255" y="6394058"/>
            <a:ext cx="340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IHE-Europe EXPERIENCE  DAY 2022</a:t>
            </a:r>
            <a:endParaRPr lang="it-IT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5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lor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6BF2775E-B17B-2249-A211-55A32E9D26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4527" r="11711" b="4356"/>
          <a:stretch/>
        </p:blipFill>
        <p:spPr>
          <a:xfrm>
            <a:off x="-26142" y="-8500"/>
            <a:ext cx="12302956" cy="1233002"/>
          </a:xfrm>
          <a:prstGeom prst="rect">
            <a:avLst/>
          </a:prstGeom>
        </p:spPr>
      </p:pic>
      <p:sp>
        <p:nvSpPr>
          <p:cNvPr id="2" name="Rettangolo 1"/>
          <p:cNvSpPr/>
          <p:nvPr userDrawn="1"/>
        </p:nvSpPr>
        <p:spPr>
          <a:xfrm>
            <a:off x="-119270" y="1224502"/>
            <a:ext cx="6237772" cy="5766988"/>
          </a:xfrm>
          <a:prstGeom prst="rect">
            <a:avLst/>
          </a:prstGeom>
          <a:solidFill>
            <a:srgbClr val="2E135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Segnaposto contenuto 2"/>
          <p:cNvSpPr>
            <a:spLocks noGrp="1"/>
          </p:cNvSpPr>
          <p:nvPr>
            <p:ph sz="half" idx="1"/>
          </p:nvPr>
        </p:nvSpPr>
        <p:spPr>
          <a:xfrm>
            <a:off x="371795" y="1665186"/>
            <a:ext cx="5181600" cy="4351338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25" name="Segnaposto contenuto 3"/>
          <p:cNvSpPr>
            <a:spLocks noGrp="1"/>
          </p:cNvSpPr>
          <p:nvPr>
            <p:ph sz="half" idx="2"/>
          </p:nvPr>
        </p:nvSpPr>
        <p:spPr>
          <a:xfrm>
            <a:off x="6658550" y="1665186"/>
            <a:ext cx="5013858" cy="4351338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400" b="0" i="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sz="2000" b="0" i="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sz="1800" b="0" i="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600" b="0" i="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A37AB85B-B0A3-3F4D-A385-7C58B48DA78D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13F34A8-39CE-0B4D-AFC2-762683EF1A5D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AA82E2F8-4211-F449-BCC3-BD0B53A894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1400" y="216798"/>
            <a:ext cx="6910633" cy="813162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5F9A012-9F0C-5647-A4FE-3F0F8A29046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0915" y="320656"/>
            <a:ext cx="3009708" cy="73912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5B95D0-10FB-7341-AB6B-5ECD99D42421}"/>
              </a:ext>
            </a:extLst>
          </p:cNvPr>
          <p:cNvSpPr txBox="1"/>
          <p:nvPr userDrawn="1"/>
        </p:nvSpPr>
        <p:spPr>
          <a:xfrm>
            <a:off x="4482255" y="6394058"/>
            <a:ext cx="340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IHE-Europe EXPERIENCE  DAY 2022</a:t>
            </a:r>
            <a:endParaRPr lang="it-IT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9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49F66CF1-BD53-754E-92AF-F1AD95E73332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13F34A8-39CE-0B4D-AFC2-762683EF1A5D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65E78AC-79E1-874F-9181-BE845E0D49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4527" r="11711" b="4356"/>
          <a:stretch/>
        </p:blipFill>
        <p:spPr>
          <a:xfrm>
            <a:off x="-26142" y="-8500"/>
            <a:ext cx="12302956" cy="123300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D195A69-0D74-6749-B5A8-CD78A27586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0915" y="320656"/>
            <a:ext cx="3009708" cy="73912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C4A0047-03C8-C94E-8CCE-ADD7DFB7752A}"/>
              </a:ext>
            </a:extLst>
          </p:cNvPr>
          <p:cNvSpPr txBox="1"/>
          <p:nvPr userDrawn="1"/>
        </p:nvSpPr>
        <p:spPr>
          <a:xfrm>
            <a:off x="4482255" y="6394058"/>
            <a:ext cx="340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IHE-Europe EXPERIENCE  DAY 2022</a:t>
            </a:r>
            <a:endParaRPr lang="it-IT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0039D26-4AEE-DE43-850F-EB3D5CBC18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1400" y="186943"/>
            <a:ext cx="7620786" cy="859377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1309676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22126" y="1686771"/>
            <a:ext cx="10515600" cy="4413319"/>
          </a:xfrm>
        </p:spPr>
        <p:txBody>
          <a:bodyPr/>
          <a:lstStyle>
            <a:lvl1pPr marL="0" indent="0">
              <a:buNone/>
              <a:defRPr sz="3200" b="0" i="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b="0" i="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b="0" i="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b="0" i="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sz="1600" b="0" i="0">
                <a:solidFill>
                  <a:srgbClr val="2E135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0" name="Segnaposto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b="0" i="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113F34A8-39CE-0B4D-AFC2-762683EF1A5D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1907CBE-13EA-AC46-B79E-A696C47AA1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34527" r="11711" b="4356"/>
          <a:stretch/>
        </p:blipFill>
        <p:spPr>
          <a:xfrm>
            <a:off x="-26142" y="-8500"/>
            <a:ext cx="12302956" cy="123300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92BDFE4-C348-5C40-85FD-8BBC7803B7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0915" y="320656"/>
            <a:ext cx="3009708" cy="7391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24B1B68-ED94-0440-AABC-417A6E06E457}"/>
              </a:ext>
            </a:extLst>
          </p:cNvPr>
          <p:cNvSpPr txBox="1"/>
          <p:nvPr userDrawn="1"/>
        </p:nvSpPr>
        <p:spPr>
          <a:xfrm>
            <a:off x="4482255" y="6394058"/>
            <a:ext cx="34030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IHE-Europe EXPERIENCE  DAY 2022</a:t>
            </a:r>
            <a:endParaRPr lang="it-IT" sz="12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E90C5B-58C6-BA41-9287-2CE17D2C46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327" y="186942"/>
            <a:ext cx="7498237" cy="859377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2103475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172D-C5DF-934F-A17D-3B3367D811EB}" type="datetime1">
              <a:rPr lang="it-IT" smtClean="0"/>
              <a:t>13/09/2022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164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7B5C-CAC0-3B49-BD8B-7A34BA291FA2}" type="datetime1">
              <a:rPr lang="it-IT" smtClean="0"/>
              <a:t>13/09/2022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260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0C8B-5A6D-7D4E-BF95-1A0CC2B69249}" type="datetime1">
              <a:rPr lang="it-IT" smtClean="0"/>
              <a:t>13/09/2022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F34A8-39CE-0B4D-AFC2-762683EF1A5D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583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61" r:id="rId5"/>
    <p:sldLayoutId id="2147483660" r:id="rId6"/>
    <p:sldLayoutId id="2147483652" r:id="rId7"/>
    <p:sldLayoutId id="2147483650" r:id="rId8"/>
    <p:sldLayoutId id="2147483651" r:id="rId9"/>
    <p:sldLayoutId id="2147483662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rofiles.ihe.net/ITI/MHDS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hnmoehrk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witter.com/johnmoehrke" TargetMode="External"/><Relationship Id="rId4" Type="http://schemas.openxmlformats.org/officeDocument/2006/relationships/hyperlink" Target="https://healthcaresecprivacy.blogspo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he.net/uploadedFiles/Documents/PCC/IHE_PCC_Suppl_QEDm.pdf" TargetMode="External"/><Relationship Id="rId2" Type="http://schemas.openxmlformats.org/officeDocument/2006/relationships/hyperlink" Target="https://profiles.ihe.net/ITI/TF/Volume1/ch-45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s.ihe.net/ITI/TF/Volume3/index.html#4" TargetMode="External"/><Relationship Id="rId2" Type="http://schemas.openxmlformats.org/officeDocument/2006/relationships/hyperlink" Target="https://profiles.ihe.net/ITI/T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he.net/Technical_Framework/upload/IHE_ITI_White_Paper_XDS_Affinity_Domain_Template_TI_2008-12-02.pdf" TargetMode="External"/><Relationship Id="rId5" Type="http://schemas.openxmlformats.org/officeDocument/2006/relationships/hyperlink" Target="https://profiles.ihe.net/ITI/papers/metadata/index.html" TargetMode="External"/><Relationship Id="rId4" Type="http://schemas.openxmlformats.org/officeDocument/2006/relationships/hyperlink" Target="https://profiles.ihe.net/ITI/HIE-Whitepaper/index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ttotitolo 4">
            <a:extLst>
              <a:ext uri="{FF2B5EF4-FFF2-40B4-BE49-F238E27FC236}">
                <a16:creationId xmlns:a16="http://schemas.microsoft.com/office/drawing/2014/main" id="{79F46CEC-C3B8-A24A-9A14-41AA35096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15211"/>
            <a:ext cx="9377218" cy="1308010"/>
          </a:xfrm>
        </p:spPr>
        <p:txBody>
          <a:bodyPr/>
          <a:lstStyle/>
          <a:p>
            <a:r>
              <a:rPr lang="it-IT" dirty="0"/>
              <a:t>IHE Document Sharing using FHIR platform: Mobile Health Document Sharing (MHDS)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D0D2C2-AE1F-5746-97EC-D1DBA64A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C5524-7BC9-2E46-9A48-4EAC9A7D2800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2A695086-14D3-5341-B8EB-E5D9ED82758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John Moehrke – IHE IT-Infrastructure co-chair</a:t>
            </a:r>
          </a:p>
          <a:p>
            <a:r>
              <a:rPr lang="it-IT" dirty="0"/>
              <a:t>By Light Consulting</a:t>
            </a:r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F06CEC87-208B-7C44-94ED-6557A26639A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1200" b="0" i="0" kern="1200">
                <a:solidFill>
                  <a:srgbClr val="F25A24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3F34A8-39CE-0B4D-AFC2-762683EF1A5D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55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F4A32B-A8C5-4F4C-9716-2AB623C83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126" y="3799002"/>
            <a:ext cx="10515600" cy="2301088"/>
          </a:xfrm>
        </p:spPr>
        <p:txBody>
          <a:bodyPr/>
          <a:lstStyle/>
          <a:p>
            <a:r>
              <a:rPr lang="en-US" dirty="0"/>
              <a:t>MHD: Document Consumer -&gt; Document Responder</a:t>
            </a:r>
          </a:p>
          <a:p>
            <a:r>
              <a:rPr lang="en-US" dirty="0"/>
              <a:t>	ITI-67 – Find DocumentReference</a:t>
            </a:r>
          </a:p>
          <a:p>
            <a:r>
              <a:rPr lang="en-US" dirty="0"/>
              <a:t>	ITI-66 – Find Lists (</a:t>
            </a:r>
            <a:r>
              <a:rPr lang="en-US" dirty="0" err="1"/>
              <a:t>SubmissionSets</a:t>
            </a:r>
            <a:r>
              <a:rPr lang="en-US" dirty="0"/>
              <a:t> or Folders)</a:t>
            </a:r>
          </a:p>
          <a:p>
            <a:r>
              <a:rPr lang="en-US" dirty="0"/>
              <a:t>	ITI-68 – Retrieve Document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37F4E-DC5E-4486-975B-E8BAC8E6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453AD-C622-4752-8285-11CDC3CC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F13FF9-37DB-4E81-B898-18BC8E8C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1: Retrieve Documents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BF988-FE7B-45A7-A267-D0A2D7F5C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32" y="1302579"/>
            <a:ext cx="976448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5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CC0248-C536-447B-B6F9-85EC6E119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19" y="1256172"/>
            <a:ext cx="10416619" cy="521576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46924-69AA-4B27-9FCF-0E2E976B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DCBE6-54C1-43DA-936E-274DF631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A08B06-6AD8-437E-A025-98EC55BA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2: Retrieve FHIR Resources</a:t>
            </a:r>
          </a:p>
        </p:txBody>
      </p:sp>
    </p:spTree>
    <p:extLst>
      <p:ext uri="{BB962C8B-B14F-4D97-AF65-F5344CB8AC3E}">
        <p14:creationId xmlns:p14="http://schemas.microsoft.com/office/powerpoint/2010/main" val="75160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D5FD5-8019-41C9-80E9-5D40E6A8A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126" y="3505200"/>
            <a:ext cx="10515600" cy="2594890"/>
          </a:xfrm>
        </p:spPr>
        <p:txBody>
          <a:bodyPr/>
          <a:lstStyle/>
          <a:p>
            <a:r>
              <a:rPr lang="en-US" dirty="0"/>
              <a:t>SVCM – to retrieve commonly managed codes, </a:t>
            </a:r>
            <a:r>
              <a:rPr lang="en-US" dirty="0" err="1"/>
              <a:t>valuesets</a:t>
            </a:r>
            <a:r>
              <a:rPr lang="en-US" dirty="0"/>
              <a:t>, and concept maps</a:t>
            </a:r>
          </a:p>
          <a:p>
            <a:r>
              <a:rPr lang="en-US" dirty="0"/>
              <a:t>mCSD – to retrieve organizational information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EE22B-9351-4850-9CE5-9F36D62E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0CB94-60C7-4308-BD36-C886BF0F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33148C-31A3-461E-9E67-DDAF1AFA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Codes and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1FD81-729D-4462-9864-74F2DF05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294" y="1506302"/>
            <a:ext cx="1134585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8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37D156-8D38-4117-99D1-AE3CF1D0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6472" y="1225485"/>
            <a:ext cx="9545787" cy="488994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0B3E6F-EC2D-4224-A8F1-CF73C167A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1374" y="2019300"/>
            <a:ext cx="5057776" cy="4080790"/>
          </a:xfrm>
        </p:spPr>
        <p:txBody>
          <a:bodyPr>
            <a:normAutofit/>
          </a:bodyPr>
          <a:lstStyle/>
          <a:p>
            <a:r>
              <a:rPr lang="en-US" sz="2800" dirty="0"/>
              <a:t>Publish new documents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Many kinds of document types profiled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Many more possible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International Patient 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1509D-0B91-4501-B652-90E3365C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0EBA-0650-467E-8635-81F984D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9B76E2-2A3A-4746-B0FB-ED864555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Document</a:t>
            </a:r>
          </a:p>
        </p:txBody>
      </p:sp>
    </p:spTree>
    <p:extLst>
      <p:ext uri="{BB962C8B-B14F-4D97-AF65-F5344CB8AC3E}">
        <p14:creationId xmlns:p14="http://schemas.microsoft.com/office/powerpoint/2010/main" val="6526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EA8CB5-696A-4B0D-97E8-8DD8AAEC62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MHDS is based on concepts learned from XDS</a:t>
            </a:r>
          </a:p>
          <a:p>
            <a:pPr marL="457200" indent="-457200">
              <a:buFontTx/>
              <a:buChar char="-"/>
            </a:pPr>
            <a:r>
              <a:rPr lang="en-US" dirty="0"/>
              <a:t>Brings them all together into one Implementation Guide</a:t>
            </a:r>
          </a:p>
          <a:p>
            <a:pPr marL="457200" indent="-457200">
              <a:buFontTx/>
              <a:buChar char="-"/>
            </a:pPr>
            <a:r>
              <a:rPr lang="en-US" dirty="0"/>
              <a:t>Organizational Directory</a:t>
            </a:r>
          </a:p>
          <a:p>
            <a:pPr marL="457200" indent="-457200">
              <a:buFontTx/>
              <a:buChar char="-"/>
            </a:pPr>
            <a:r>
              <a:rPr lang="en-US" dirty="0"/>
              <a:t>Patient Management (golden patient)</a:t>
            </a:r>
          </a:p>
          <a:p>
            <a:pPr marL="457200" indent="-457200">
              <a:buFontTx/>
              <a:buChar char="-"/>
            </a:pPr>
            <a:r>
              <a:rPr lang="en-US" dirty="0"/>
              <a:t>Security / Privacy</a:t>
            </a:r>
          </a:p>
          <a:p>
            <a:pPr marL="457200" indent="-457200">
              <a:buFontTx/>
              <a:buChar char="-"/>
            </a:pPr>
            <a:r>
              <a:rPr lang="en-US" dirty="0"/>
              <a:t>Document Management</a:t>
            </a:r>
          </a:p>
          <a:p>
            <a:pPr marL="457200" indent="-457200">
              <a:buFontTx/>
              <a:buChar char="-"/>
            </a:pPr>
            <a:r>
              <a:rPr lang="en-US" dirty="0"/>
              <a:t>Alternative - Retrieve FHIR Resources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00982-4784-475C-AF6C-5BF1A8CD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1C988-FA87-4AC5-A5D2-2C0043B2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14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F87589-BD10-4F90-B993-B342D83B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6023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312F63-7C9D-4827-9BBA-F8C0AC61B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https://profiles.ihe.net/ITI/MHDS/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7E4C7-387D-4E05-A485-6F371C43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E6BA-387A-4501-8DF0-242C6F85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15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8BFDF8-014A-449D-A4DC-A2BF0215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MHDS Spec</a:t>
            </a:r>
          </a:p>
        </p:txBody>
      </p:sp>
    </p:spTree>
    <p:extLst>
      <p:ext uri="{BB962C8B-B14F-4D97-AF65-F5344CB8AC3E}">
        <p14:creationId xmlns:p14="http://schemas.microsoft.com/office/powerpoint/2010/main" val="402985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D086F9-BF9F-F844-970D-B69DD1B1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EFCFC-B89C-CD40-AF51-BC3F8E60E204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3FE259-1962-584C-99FF-252B682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5FE56B5-5F74-4884-AA50-35FAF75E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3" y="1823029"/>
            <a:ext cx="3951943" cy="3909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AF874F-C63E-400F-AA33-1C3266690C99}"/>
              </a:ext>
            </a:extLst>
          </p:cNvPr>
          <p:cNvSpPr txBox="1"/>
          <p:nvPr/>
        </p:nvSpPr>
        <p:spPr>
          <a:xfrm>
            <a:off x="838200" y="5758695"/>
            <a:ext cx="2858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John Moehrke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7D119-CA5F-4BC4-8DCB-A832080F0509}"/>
              </a:ext>
            </a:extLst>
          </p:cNvPr>
          <p:cNvSpPr txBox="1"/>
          <p:nvPr/>
        </p:nvSpPr>
        <p:spPr>
          <a:xfrm>
            <a:off x="4692074" y="1376218"/>
            <a:ext cx="7269018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Architect: Healthcare Informatics Standards - Interoperability, Privacy, and Security</a:t>
            </a:r>
            <a:endParaRPr lang="en-US" sz="16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CyberPrivacy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Enabling authorized communications while respecting Privacy</a:t>
            </a:r>
            <a:endParaRPr lang="en-US" sz="16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IHE Co-Chair IT Infrastructure Planning &amp; Technical Committee</a:t>
            </a:r>
            <a:endParaRPr lang="en-US" sz="16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HL7 Co-Chair Security WG, FHIR Management Group, FHIR facilitator, and </a:t>
            </a:r>
            <a:endParaRPr lang="en-US" sz="16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FHIR Foundation founding member</a:t>
            </a:r>
            <a:endParaRPr lang="en-US" sz="16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br>
              <a:rPr lang="en-US" sz="1600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Employee of ByLight Professional IT Services -- Contractor to VHA MyHealtheVet </a:t>
            </a:r>
            <a:endParaRPr lang="en-US" sz="16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JohnMoehrke@gmail.com  </a:t>
            </a: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https://www.linkedin.com/in/johnmoehrke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|   </a:t>
            </a:r>
            <a:endParaRPr lang="en-US" sz="16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4"/>
              </a:rPr>
              <a:t>https://healthcaresecprivacy.blogspot.com</a:t>
            </a:r>
            <a:endParaRPr lang="en-US" sz="16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Twitter: </a:t>
            </a:r>
            <a:r>
              <a:rPr lang="en-US" sz="1600" b="0" i="0" u="sng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5"/>
              </a:rPr>
              <a:t>@JohnMoehrke</a:t>
            </a:r>
            <a:endParaRPr lang="en-US" sz="1600" b="0" dirty="0">
              <a:effectLst/>
            </a:endParaRPr>
          </a:p>
          <a:p>
            <a:pPr rtl="0">
              <a:spcBef>
                <a:spcPts val="600"/>
              </a:spcBef>
              <a:spcAft>
                <a:spcPts val="0"/>
              </a:spcAft>
            </a:pPr>
            <a:br>
              <a:rPr lang="en-US" sz="1600" b="0" dirty="0">
                <a:effectLst/>
              </a:rPr>
            </a:b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Courtney's third law: There are no technical solutions to management problems, but there are management solutions to technical problems.</a:t>
            </a:r>
            <a:endParaRPr lang="en-US" sz="1600" b="0" dirty="0">
              <a:effectLst/>
            </a:endParaRPr>
          </a:p>
          <a:p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897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DBB8FAF3-95B1-7840-95C8-DB5B66158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126" y="1686771"/>
            <a:ext cx="10515600" cy="4669579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Publication of Document based information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Content agnostic but CDA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®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and FHIR</a:t>
            </a:r>
            <a:r>
              <a:rPr lang="en-US" b="0" i="0" baseline="3000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®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preferred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Persistence and lifecycle management of Documents, DocumentReference, and List resources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Enabling centralized document storage, or distributed document storage at a service identified at the 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Patient Identity Management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specifically, a golden patient identity for use within the domain, cross-reference to other identities, and lifecycle of updates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Appropriate comprehensive handling of patient identity updates including merge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Participant Organizations management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Enabling use of mCSD directory for author identity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Authorization management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Consent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User Role-Based-Access-Control (RBAC) or Attribute-Based-Access-Control (ABAC)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Application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PurposeOfUse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Encryption and Integrity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Audit Log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Consumption side can be further refined using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  <a:hlinkClick r:id="rId2"/>
              </a:rPr>
              <a:t>mXDE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  <a:hlinkClick r:id="rId3"/>
              </a:rPr>
              <a:t>QEDm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2FF460-283C-0D4C-82AD-BA782561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79744-730D-9645-AB51-EB6030B85196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B4D905-0F7B-5D40-8E9D-2F3A1FA6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93BC971E-779C-874D-9EFC-1C751E2C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216798"/>
            <a:ext cx="7772400" cy="813162"/>
          </a:xfrm>
        </p:spPr>
        <p:txBody>
          <a:bodyPr/>
          <a:lstStyle/>
          <a:p>
            <a:r>
              <a:rPr lang="en-US" dirty="0"/>
              <a:t>Core business functions provided by MHDS Profile: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0886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9DEEE-A62D-4BBB-BBA0-04A36804B4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  <a:hlinkClick r:id="rId2"/>
              </a:rPr>
              <a:t>ITI Technical Framework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: </a:t>
            </a:r>
            <a:r>
              <a:rPr lang="en-US" sz="2400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  <a:hlinkClick r:id="rId3"/>
              </a:rPr>
              <a:t>Vol. 3 - Section 4.0 Metadata used in Document Sharing</a:t>
            </a:r>
            <a:endParaRPr lang="en-US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  <a:hlinkClick r:id="rId4"/>
              </a:rPr>
              <a:t>Health Information Exchange: Enabling Document Sharing Using IHE Profiles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  <a:hlinkClick r:id="rId5"/>
              </a:rPr>
              <a:t>Document Sharing Metadata Handbook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verdana" panose="020B0604030504040204" pitchFamily="34" charset="0"/>
                <a:hlinkClick r:id="rId6"/>
              </a:rPr>
              <a:t>Template for XDS Affinity Domain Deployment Planning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6A95B-2F3D-4E11-84E9-20544974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4CEA5-6F83-4374-97FD-48D25FCE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608ACE-3D41-4E31-B723-9BA6DC2C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Publications</a:t>
            </a:r>
          </a:p>
        </p:txBody>
      </p:sp>
    </p:spTree>
    <p:extLst>
      <p:ext uri="{BB962C8B-B14F-4D97-AF65-F5344CB8AC3E}">
        <p14:creationId xmlns:p14="http://schemas.microsoft.com/office/powerpoint/2010/main" val="60089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953B4-4609-44F7-88CC-F0CCCBA5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96F3B-4A28-478D-8A15-07D88081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52E91B-5207-4F67-9DEE-756A44CA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View of components of MHDS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202EF-1612-443A-A8AA-FE2CAF9F5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673" y="1791604"/>
            <a:ext cx="8822653" cy="399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3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622D1-0B2D-4986-862F-456EF7FC4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9B391-99CC-461D-A8A1-9D691926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964EF4-C788-4E36-A452-141D3BB4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MHDS Document Registry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02097AD-BA50-4204-9823-BD1E78DEEA0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57" y="1234909"/>
            <a:ext cx="9115332" cy="51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6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1E860E-21AE-4F4B-8002-FAC3DE164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305" y="1686771"/>
            <a:ext cx="10515600" cy="4413319"/>
          </a:xfrm>
        </p:spPr>
        <p:txBody>
          <a:bodyPr/>
          <a:lstStyle/>
          <a:p>
            <a:r>
              <a:rPr lang="en-US" dirty="0"/>
              <a:t>Sample Use-Case</a:t>
            </a:r>
          </a:p>
          <a:p>
            <a:r>
              <a:rPr lang="en-US" dirty="0"/>
              <a:t>Flow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2E9B5-7485-4A5A-A47C-C755C194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5F090-C518-478D-B3C2-D5E4BE3C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1B24FB-2F2C-4222-A8D8-17D314FE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3C073-A530-4748-BCF5-ED10CA4E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12" y="0"/>
            <a:ext cx="5271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5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AE126D-83A8-4AE5-AF48-14347EBA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760" y="1489909"/>
            <a:ext cx="8533175" cy="481127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831D2D-6BD5-458F-B58A-343ACB5B7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1900" y="1819275"/>
            <a:ext cx="4248150" cy="428081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Configuration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Directory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Time Sync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Code Conformance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App / User Identity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Oauth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Secure Communication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TLS (https)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Audit Logging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FHIR AuditEvent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85EFF-1E6F-4A07-AFA8-30E67EF4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74C9-4A1C-4F45-82C6-771B1210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5B716-0213-4610-8053-E43D6F48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Configuration, Security, and Privacy</a:t>
            </a:r>
          </a:p>
        </p:txBody>
      </p:sp>
    </p:spTree>
    <p:extLst>
      <p:ext uri="{BB962C8B-B14F-4D97-AF65-F5344CB8AC3E}">
        <p14:creationId xmlns:p14="http://schemas.microsoft.com/office/powerpoint/2010/main" val="22635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AE945-90E4-42CE-B427-3CA2ADC8E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126" y="4295775"/>
            <a:ext cx="10515600" cy="1804315"/>
          </a:xfrm>
        </p:spPr>
        <p:txBody>
          <a:bodyPr/>
          <a:lstStyle/>
          <a:p>
            <a:r>
              <a:rPr lang="en-US" dirty="0"/>
              <a:t>PDQm or PIXm to lookup patient</a:t>
            </a:r>
          </a:p>
          <a:p>
            <a:r>
              <a:rPr lang="en-US" dirty="0"/>
              <a:t>PMIR if necessary to update the golden patient identity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D7E53-CCB6-4BC2-9003-39439E15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B1D95-A565-9241-A846-E56053FB21EB}" type="datetime1">
              <a:rPr lang="it-IT" smtClean="0"/>
              <a:t>13/09/2022</a:t>
            </a:fld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4609-8172-480D-BA18-00A76200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F34A8-39CE-0B4D-AFC2-762683EF1A5D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B9FF1E-CA62-4D6E-AD80-1BBA0B28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Identity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BD89C-35AD-4CF8-9F6D-47B0D6571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956" y="1499999"/>
            <a:ext cx="832601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81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517</Words>
  <Application>Microsoft Office PowerPoint</Application>
  <PresentationFormat>Widescreen</PresentationFormat>
  <Paragraphs>115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Tema di Office</vt:lpstr>
      <vt:lpstr>PowerPoint Presentation</vt:lpstr>
      <vt:lpstr>PowerPoint Presentation</vt:lpstr>
      <vt:lpstr>Core business functions provided by MHDS Profile:</vt:lpstr>
      <vt:lpstr>Support Publications</vt:lpstr>
      <vt:lpstr>High Level View of components of MHDS</vt:lpstr>
      <vt:lpstr>The MHDS Document Registry</vt:lpstr>
      <vt:lpstr>PowerPoint Presentation</vt:lpstr>
      <vt:lpstr>Configuration, Security, and Privacy</vt:lpstr>
      <vt:lpstr>Patient Identity</vt:lpstr>
      <vt:lpstr>Alternative 1: Retrieve Documents</vt:lpstr>
      <vt:lpstr>Alternative 2: Retrieve FHIR Resources</vt:lpstr>
      <vt:lpstr>Codes and Organization</vt:lpstr>
      <vt:lpstr>Publish Document</vt:lpstr>
      <vt:lpstr>Conclusion</vt:lpstr>
      <vt:lpstr>MHDS Spec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Gabriele Rizzello</dc:creator>
  <cp:lastModifiedBy>John Moehrke</cp:lastModifiedBy>
  <cp:revision>37</cp:revision>
  <dcterms:created xsi:type="dcterms:W3CDTF">2021-05-26T07:48:32Z</dcterms:created>
  <dcterms:modified xsi:type="dcterms:W3CDTF">2022-09-13T10:49:49Z</dcterms:modified>
</cp:coreProperties>
</file>