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
  </p:notesMasterIdLst>
  <p:handoutMasterIdLst>
    <p:handoutMasterId r:id="rId13"/>
  </p:handoutMasterIdLst>
  <p:sldIdLst>
    <p:sldId id="256" r:id="rId2"/>
    <p:sldId id="258" r:id="rId3"/>
    <p:sldId id="259" r:id="rId4"/>
    <p:sldId id="260" r:id="rId5"/>
    <p:sldId id="261" r:id="rId6"/>
    <p:sldId id="262" r:id="rId7"/>
    <p:sldId id="267" r:id="rId8"/>
    <p:sldId id="264" r:id="rId9"/>
    <p:sldId id="268"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bdel Tamoudi" initials="AT" lastIdx="0" clrIdx="0"/>
  <p:cmAuthor id="1" name="Parisot, Charles (GE Healthcare)" initials="PC(H" lastIdx="5" clrIdx="1">
    <p:extLst>
      <p:ext uri="{19B8F6BF-5375-455C-9EA6-DF929625EA0E}">
        <p15:presenceInfo xmlns:p15="http://schemas.microsoft.com/office/powerpoint/2012/main" userId="S-1-5-21-3672398596-3227583511-885490141-3390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4099"/>
    <a:srgbClr val="6600FF"/>
    <a:srgbClr val="E0DDEE"/>
    <a:srgbClr val="9A4EE1"/>
    <a:srgbClr val="F0E28C"/>
    <a:srgbClr val="4A8BF1"/>
    <a:srgbClr val="F0E32D"/>
    <a:srgbClr val="C1946E"/>
    <a:srgbClr val="898989"/>
    <a:srgbClr val="2410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2" autoAdjust="0"/>
    <p:restoredTop sz="94095" autoAdjust="0"/>
  </p:normalViewPr>
  <p:slideViewPr>
    <p:cSldViewPr snapToGrid="0" snapToObjects="1">
      <p:cViewPr varScale="1">
        <p:scale>
          <a:sx n="81" d="100"/>
          <a:sy n="81" d="100"/>
        </p:scale>
        <p:origin x="64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792"/>
    </p:cViewPr>
  </p:sorterViewPr>
  <p:notesViewPr>
    <p:cSldViewPr snapToGrid="0" snapToObjects="1">
      <p:cViewPr varScale="1">
        <p:scale>
          <a:sx n="70" d="100"/>
          <a:sy n="70" d="100"/>
        </p:scale>
        <p:origin x="-306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088E8-6624-494D-BEAE-16BFD78A471D}" type="datetimeFigureOut">
              <a:rPr lang="nl-NL" smtClean="0"/>
              <a:pPr/>
              <a:t>29-10-2019</a:t>
            </a:fld>
            <a:endParaRPr lang="en-GB"/>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C5FE7E-C31A-EA41-A1DE-5AD65F671CF7}" type="slidenum">
              <a:rPr lang="en-GB" smtClean="0"/>
              <a:pPr/>
              <a:t>‹#›</a:t>
            </a:fld>
            <a:endParaRPr lang="en-GB"/>
          </a:p>
        </p:txBody>
      </p:sp>
    </p:spTree>
    <p:extLst>
      <p:ext uri="{BB962C8B-B14F-4D97-AF65-F5344CB8AC3E}">
        <p14:creationId xmlns:p14="http://schemas.microsoft.com/office/powerpoint/2010/main" val="2964720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B3921B-37F6-304E-9107-A01DA7E883E6}" type="datetimeFigureOut">
              <a:rPr lang="nl-NL" smtClean="0"/>
              <a:pPr/>
              <a:t>29-10-2019</a:t>
            </a:fld>
            <a:endParaRPr lang="en-GB"/>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GB"/>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6A105A-9F4B-BB45-9178-B01AF2767CB1}" type="slidenum">
              <a:rPr lang="en-GB" smtClean="0"/>
              <a:pPr/>
              <a:t>‹#›</a:t>
            </a:fld>
            <a:endParaRPr lang="en-GB"/>
          </a:p>
        </p:txBody>
      </p:sp>
    </p:spTree>
    <p:extLst>
      <p:ext uri="{BB962C8B-B14F-4D97-AF65-F5344CB8AC3E}">
        <p14:creationId xmlns:p14="http://schemas.microsoft.com/office/powerpoint/2010/main" val="9326928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10"/>
          </p:nvPr>
        </p:nvSpPr>
        <p:spPr/>
        <p:txBody>
          <a:bodyPr/>
          <a:lstStyle/>
          <a:p>
            <a:fld id="{396A105A-9F4B-BB45-9178-B01AF2767CB1}" type="slidenum">
              <a:rPr lang="en-GB" smtClean="0"/>
              <a:pPr/>
              <a:t>1</a:t>
            </a:fld>
            <a:endParaRPr lang="en-GB"/>
          </a:p>
        </p:txBody>
      </p:sp>
    </p:spTree>
    <p:extLst>
      <p:ext uri="{BB962C8B-B14F-4D97-AF65-F5344CB8AC3E}">
        <p14:creationId xmlns:p14="http://schemas.microsoft.com/office/powerpoint/2010/main" val="3792796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dirty="0"/>
              <a:t>Confidential</a:t>
            </a:r>
          </a:p>
        </p:txBody>
      </p:sp>
      <p:sp>
        <p:nvSpPr>
          <p:cNvPr id="5" name="Footer Placeholder 4"/>
          <p:cNvSpPr>
            <a:spLocks noGrp="1"/>
          </p:cNvSpPr>
          <p:nvPr>
            <p:ph type="ftr" sz="quarter" idx="11"/>
          </p:nvPr>
        </p:nvSpPr>
        <p:spPr/>
        <p:txBody>
          <a:bodyPr/>
          <a:lstStyle/>
          <a:p>
            <a:r>
              <a:rPr lang="en-US"/>
              <a:t>Rijnmondnet</a:t>
            </a:r>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Rijnmondnet</a:t>
            </a:r>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Rijnmondnet</a:t>
            </a:r>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descr="Background_Duo_266.jpg"/>
          <p:cNvPicPr>
            <a:picLocks noChangeAspect="1"/>
          </p:cNvPicPr>
          <p:nvPr userDrawn="1"/>
        </p:nvPicPr>
        <p:blipFill>
          <a:blip r:embed="rId2" cstate="email">
            <a:alphaModFix amt="60000"/>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Rijnmondnet</a:t>
            </a:r>
          </a:p>
        </p:txBody>
      </p:sp>
      <p:sp>
        <p:nvSpPr>
          <p:cNvPr id="5" name="Slide Number Placeholder 4"/>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1295809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4" name="Image"/>
          <p:cNvSpPr>
            <a:spLocks noGrp="1"/>
          </p:cNvSpPr>
          <p:nvPr>
            <p:ph type="pic" sz="half" idx="13"/>
          </p:nvPr>
        </p:nvSpPr>
        <p:spPr>
          <a:xfrm>
            <a:off x="5072062" y="1937742"/>
            <a:ext cx="3527227" cy="4018359"/>
          </a:xfrm>
          <a:prstGeom prst="rect">
            <a:avLst/>
          </a:prstGeom>
          <a:ln w="9525">
            <a:round/>
          </a:ln>
        </p:spPr>
        <p:txBody>
          <a:bodyPr lIns="91439" tIns="45719" rIns="91439" bIns="45719" anchor="t">
            <a:noAutofit/>
          </a:bodyPr>
          <a:lstStyle/>
          <a:p>
            <a:endParaRPr/>
          </a:p>
        </p:txBody>
      </p:sp>
      <p:sp>
        <p:nvSpPr>
          <p:cNvPr id="65" name="Title Text"/>
          <p:cNvSpPr txBox="1">
            <a:spLocks noGrp="1"/>
          </p:cNvSpPr>
          <p:nvPr>
            <p:ph type="title"/>
          </p:nvPr>
        </p:nvSpPr>
        <p:spPr>
          <a:prstGeom prst="rect">
            <a:avLst/>
          </a:prstGeom>
        </p:spPr>
        <p:txBody>
          <a:bodyPr/>
          <a:lstStyle/>
          <a:p>
            <a:r>
              <a:t>Title Text</a:t>
            </a:r>
          </a:p>
        </p:txBody>
      </p:sp>
      <p:sp>
        <p:nvSpPr>
          <p:cNvPr id="66" name="Body Level One…"/>
          <p:cNvSpPr txBox="1">
            <a:spLocks noGrp="1"/>
          </p:cNvSpPr>
          <p:nvPr>
            <p:ph type="body" sz="half" idx="1"/>
          </p:nvPr>
        </p:nvSpPr>
        <p:spPr>
          <a:xfrm>
            <a:off x="553640" y="1946672"/>
            <a:ext cx="3812977" cy="4018359"/>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67"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extLst>
      <p:ext uri="{BB962C8B-B14F-4D97-AF65-F5344CB8AC3E}">
        <p14:creationId xmlns:p14="http://schemas.microsoft.com/office/powerpoint/2010/main" val="67961971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5" name="Title Text"/>
          <p:cNvSpPr txBox="1">
            <a:spLocks noGrp="1"/>
          </p:cNvSpPr>
          <p:nvPr>
            <p:ph type="title"/>
          </p:nvPr>
        </p:nvSpPr>
        <p:spPr>
          <a:prstGeom prst="rect">
            <a:avLst/>
          </a:prstGeom>
        </p:spPr>
        <p:txBody>
          <a:bodyPr/>
          <a:lstStyle/>
          <a:p>
            <a:r>
              <a:t>Title Text</a:t>
            </a:r>
          </a:p>
        </p:txBody>
      </p:sp>
      <p:sp>
        <p:nvSpPr>
          <p:cNvPr id="56" name="Body Level One…"/>
          <p:cNvSpPr txBox="1">
            <a:spLocks noGrp="1"/>
          </p:cNvSpPr>
          <p:nvPr>
            <p:ph type="body" idx="1"/>
          </p:nvPr>
        </p:nvSpPr>
        <p:spPr>
          <a:xfrm>
            <a:off x="553641" y="1946672"/>
            <a:ext cx="8036719" cy="4018359"/>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extLst>
      <p:ext uri="{BB962C8B-B14F-4D97-AF65-F5344CB8AC3E}">
        <p14:creationId xmlns:p14="http://schemas.microsoft.com/office/powerpoint/2010/main" val="279562391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580430" y="642937"/>
            <a:ext cx="7974211" cy="4036219"/>
          </a:xfrm>
          <a:prstGeom prst="rect">
            <a:avLst/>
          </a:prstGeom>
          <a:ln w="9525">
            <a:round/>
          </a:ln>
        </p:spPr>
        <p:txBody>
          <a:bodyPr lIns="91439" tIns="45719" rIns="91439" bIns="45719" anchor="t">
            <a:noAutofit/>
          </a:bodyPr>
          <a:lstStyle/>
          <a:p>
            <a:endParaRPr/>
          </a:p>
        </p:txBody>
      </p:sp>
      <p:sp>
        <p:nvSpPr>
          <p:cNvPr id="21" name="Title Text"/>
          <p:cNvSpPr txBox="1">
            <a:spLocks noGrp="1"/>
          </p:cNvSpPr>
          <p:nvPr>
            <p:ph type="title"/>
          </p:nvPr>
        </p:nvSpPr>
        <p:spPr>
          <a:xfrm>
            <a:off x="553641" y="4786313"/>
            <a:ext cx="8036719" cy="857250"/>
          </a:xfrm>
          <a:prstGeom prst="rect">
            <a:avLst/>
          </a:prstGeom>
        </p:spPr>
        <p:txBody>
          <a:bodyPr anchor="b"/>
          <a:lstStyle/>
          <a:p>
            <a:r>
              <a:t>Title Text</a:t>
            </a:r>
          </a:p>
        </p:txBody>
      </p:sp>
      <p:sp>
        <p:nvSpPr>
          <p:cNvPr id="22" name="Slide Number"/>
          <p:cNvSpPr txBox="1">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extLst>
      <p:ext uri="{BB962C8B-B14F-4D97-AF65-F5344CB8AC3E}">
        <p14:creationId xmlns:p14="http://schemas.microsoft.com/office/powerpoint/2010/main" val="44524259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Confidential</a:t>
            </a:r>
          </a:p>
        </p:txBody>
      </p:sp>
      <p:sp>
        <p:nvSpPr>
          <p:cNvPr id="5" name="Footer Placeholder 4"/>
          <p:cNvSpPr>
            <a:spLocks noGrp="1"/>
          </p:cNvSpPr>
          <p:nvPr>
            <p:ph type="ftr" sz="quarter" idx="11"/>
          </p:nvPr>
        </p:nvSpPr>
        <p:spPr/>
        <p:txBody>
          <a:bodyPr/>
          <a:lstStyle>
            <a:lvl1pPr>
              <a:defRPr/>
            </a:lvl1pPr>
          </a:lstStyle>
          <a:p>
            <a:r>
              <a:rPr lang="en-US" dirty="0"/>
              <a:t>© IHE Services Copyright</a:t>
            </a:r>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Rijnmondnet</a:t>
            </a:r>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Rijnmondnet</a:t>
            </a:r>
          </a:p>
        </p:txBody>
      </p:sp>
      <p:sp>
        <p:nvSpPr>
          <p:cNvPr id="7" name="Slide Number Placeholder 6"/>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Rijnmondnet</a:t>
            </a:r>
          </a:p>
        </p:txBody>
      </p:sp>
      <p:sp>
        <p:nvSpPr>
          <p:cNvPr id="9" name="Slide Number Placeholder 8"/>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5"/>
            <a:ext cx="8229600" cy="1143000"/>
          </a:xfrm>
        </p:spPr>
        <p:txBody>
          <a:bodyPr/>
          <a:lstStyle/>
          <a:p>
            <a:r>
              <a:rPr lang="en-US"/>
              <a:t>Click to edit Master title style</a:t>
            </a:r>
          </a:p>
        </p:txBody>
      </p:sp>
      <p:sp>
        <p:nvSpPr>
          <p:cNvPr id="5" name="Slide Number Placeholder 4"/>
          <p:cNvSpPr>
            <a:spLocks noGrp="1"/>
          </p:cNvSpPr>
          <p:nvPr>
            <p:ph type="sldNum" sz="quarter" idx="12"/>
          </p:nvPr>
        </p:nvSpPr>
        <p:spPr>
          <a:xfrm>
            <a:off x="3505200" y="6343317"/>
            <a:ext cx="2133600" cy="365125"/>
          </a:xfrm>
        </p:spPr>
        <p:txBody>
          <a:bodyPr/>
          <a:lstStyle>
            <a:lvl1pPr algn="ctr">
              <a:defRPr/>
            </a:lvl1pPr>
          </a:lstStyle>
          <a:p>
            <a:fld id="{85218B40-3F69-6B44-8E8A-E8299366DA7F}" type="slidenum">
              <a:rPr lang="en-US" smtClean="0"/>
              <a:pPr/>
              <a:t>‹#›</a:t>
            </a:fld>
            <a:endParaRPr lang="en-US" dirty="0"/>
          </a:p>
        </p:txBody>
      </p:sp>
      <p:pic>
        <p:nvPicPr>
          <p:cNvPr id="7" name="Afbeelding 6" descr="IHE_Services_CMYK.ep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720" y="16602"/>
            <a:ext cx="1982022" cy="616812"/>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Rijnmondnet</a:t>
            </a:r>
          </a:p>
        </p:txBody>
      </p:sp>
      <p:sp>
        <p:nvSpPr>
          <p:cNvPr id="4" name="Slide Number Placeholder 3"/>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Rijnmondnet</a:t>
            </a:r>
          </a:p>
        </p:txBody>
      </p:sp>
      <p:sp>
        <p:nvSpPr>
          <p:cNvPr id="7" name="Slide Number Placeholder 6"/>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Rijnmondnet</a:t>
            </a:r>
          </a:p>
        </p:txBody>
      </p:sp>
      <p:sp>
        <p:nvSpPr>
          <p:cNvPr id="7" name="Slide Number Placeholder 6"/>
          <p:cNvSpPr>
            <a:spLocks noGrp="1"/>
          </p:cNvSpPr>
          <p:nvPr>
            <p:ph type="sldNum" sz="quarter" idx="12"/>
          </p:nvPr>
        </p:nvSpPr>
        <p:spPr/>
        <p:txBody>
          <a:bodyPr/>
          <a:lstStyle/>
          <a:p>
            <a:fld id="{3CA07176-4D28-144C-AB30-ACED7F44A34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Background_Duo_266.jpg"/>
          <p:cNvPicPr>
            <a:picLocks noChangeAspect="1"/>
          </p:cNvPicPr>
          <p:nvPr userDrawn="1"/>
        </p:nvPicPr>
        <p:blipFill>
          <a:blip r:embed="rId17" cstate="email">
            <a:alphaModFix amt="60000"/>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Rijnmondnet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A07176-4D28-144C-AB30-ACED7F44A340}" type="slidenum">
              <a:rPr lang="en-US" smtClean="0"/>
              <a:pPr/>
              <a:t>‹#›</a:t>
            </a:fld>
            <a:endParaRPr lang="en-US"/>
          </a:p>
        </p:txBody>
      </p:sp>
      <p:pic>
        <p:nvPicPr>
          <p:cNvPr id="8" name="Picture 5" descr="PurpleGlobe.png"/>
          <p:cNvPicPr>
            <a:picLocks noChangeAspect="1"/>
          </p:cNvPicPr>
          <p:nvPr userDrawn="1"/>
        </p:nvPicPr>
        <p:blipFill>
          <a:blip r:embed="rId18"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685800" y="2687402"/>
            <a:ext cx="7772400" cy="1470025"/>
          </a:xfrm>
        </p:spPr>
        <p:txBody>
          <a:bodyPr>
            <a:normAutofit/>
          </a:bodyPr>
          <a:lstStyle/>
          <a:p>
            <a:r>
              <a:rPr lang="en-US" dirty="0">
                <a:solidFill>
                  <a:srgbClr val="5A4099"/>
                </a:solidFill>
                <a:latin typeface="Arial"/>
                <a:cs typeface="Arial"/>
              </a:rPr>
              <a:t>Survey of Network Interfaces Form (SNIF)</a:t>
            </a:r>
          </a:p>
        </p:txBody>
      </p:sp>
      <p:sp>
        <p:nvSpPr>
          <p:cNvPr id="3" name="Subtitle 2"/>
          <p:cNvSpPr>
            <a:spLocks noGrp="1"/>
          </p:cNvSpPr>
          <p:nvPr>
            <p:ph type="subTitle" idx="1"/>
          </p:nvPr>
        </p:nvSpPr>
        <p:spPr>
          <a:xfrm>
            <a:off x="685800" y="4892440"/>
            <a:ext cx="8229600" cy="857729"/>
          </a:xfrm>
        </p:spPr>
        <p:txBody>
          <a:bodyPr>
            <a:normAutofit fontScale="85000" lnSpcReduction="20000"/>
          </a:bodyPr>
          <a:lstStyle/>
          <a:p>
            <a:r>
              <a:rPr lang="en-US" dirty="0">
                <a:latin typeface="Arial" panose="020B0604020202020204" pitchFamily="34" charset="0"/>
                <a:cs typeface="Arial" panose="020B0604020202020204" pitchFamily="34" charset="0"/>
              </a:rPr>
              <a:t>IHE ITI Profile Proposal</a:t>
            </a:r>
          </a:p>
          <a:p>
            <a:r>
              <a:rPr lang="en-US" dirty="0">
                <a:latin typeface="Arial" panose="020B0604020202020204" pitchFamily="34" charset="0"/>
                <a:cs typeface="Arial" panose="020B0604020202020204" pitchFamily="34" charset="0"/>
              </a:rPr>
              <a:t>28 October, 2019</a:t>
            </a:r>
          </a:p>
        </p:txBody>
      </p:sp>
      <p:pic>
        <p:nvPicPr>
          <p:cNvPr id="4" name="Picture 3">
            <a:extLst>
              <a:ext uri="{FF2B5EF4-FFF2-40B4-BE49-F238E27FC236}">
                <a16:creationId xmlns:a16="http://schemas.microsoft.com/office/drawing/2014/main" id="{119E3764-CE14-4EA5-ADA2-16CF445076B3}"/>
              </a:ext>
            </a:extLst>
          </p:cNvPr>
          <p:cNvPicPr>
            <a:picLocks noChangeAspect="1"/>
          </p:cNvPicPr>
          <p:nvPr/>
        </p:nvPicPr>
        <p:blipFill rotWithShape="1">
          <a:blip r:embed="rId3"/>
          <a:srcRect b="52640"/>
          <a:stretch/>
        </p:blipFill>
        <p:spPr>
          <a:xfrm>
            <a:off x="3027774" y="554454"/>
            <a:ext cx="3802620" cy="11067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 name="fullsizeoutput_a.jpeg" descr="fullsizeoutput_a.jpeg"/>
          <p:cNvPicPr>
            <a:picLocks noGrp="1"/>
          </p:cNvPicPr>
          <p:nvPr>
            <p:ph type="pic" idx="13"/>
          </p:nvPr>
        </p:nvPicPr>
        <p:blipFill>
          <a:blip r:embed="rId2">
            <a:extLst/>
          </a:blip>
          <a:stretch>
            <a:fillRect/>
          </a:stretch>
        </p:blipFill>
        <p:spPr>
          <a:xfrm>
            <a:off x="446485" y="508993"/>
            <a:ext cx="8251032" cy="4326489"/>
          </a:xfrm>
          <a:prstGeom prst="rect">
            <a:avLst/>
          </a:prstGeom>
        </p:spPr>
      </p:pic>
      <p:sp>
        <p:nvSpPr>
          <p:cNvPr id="156" name="consistent, simple, usable"/>
          <p:cNvSpPr txBox="1">
            <a:spLocks noGrp="1"/>
          </p:cNvSpPr>
          <p:nvPr>
            <p:ph type="title"/>
          </p:nvPr>
        </p:nvSpPr>
        <p:spPr>
          <a:prstGeom prst="rect">
            <a:avLst/>
          </a:prstGeom>
        </p:spPr>
        <p:txBody>
          <a:bodyPr/>
          <a:lstStyle/>
          <a:p>
            <a:r>
              <a:rPr dirty="0">
                <a:solidFill>
                  <a:srgbClr val="5A4099"/>
                </a:solidFill>
                <a:latin typeface="Arial" panose="020B0604020202020204" pitchFamily="34" charset="0"/>
                <a:cs typeface="Arial" panose="020B0604020202020204" pitchFamily="34" charset="0"/>
              </a:rPr>
              <a:t>consistent, simple, usable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HealthCare Interfacing"/>
          <p:cNvSpPr txBox="1">
            <a:spLocks noGrp="1"/>
          </p:cNvSpPr>
          <p:nvPr>
            <p:ph type="title"/>
          </p:nvPr>
        </p:nvSpPr>
        <p:spPr>
          <a:prstGeom prst="rect">
            <a:avLst/>
          </a:prstGeom>
        </p:spPr>
        <p:txBody>
          <a:bodyPr>
            <a:normAutofit/>
          </a:bodyPr>
          <a:lstStyle>
            <a:lvl1pPr>
              <a:defRPr sz="6000"/>
            </a:lvl1pPr>
          </a:lstStyle>
          <a:p>
            <a:r>
              <a:rPr sz="4400" dirty="0">
                <a:solidFill>
                  <a:srgbClr val="5A4099"/>
                </a:solidFill>
                <a:latin typeface="Arial" panose="020B0604020202020204" pitchFamily="34" charset="0"/>
                <a:cs typeface="Arial" panose="020B0604020202020204" pitchFamily="34" charset="0"/>
              </a:rPr>
              <a:t>HealthCare Interfacing</a:t>
            </a:r>
          </a:p>
        </p:txBody>
      </p:sp>
      <p:sp>
        <p:nvSpPr>
          <p:cNvPr id="122" name="How do the new systems (represented in red) join this environment?"/>
          <p:cNvSpPr txBox="1">
            <a:spLocks noGrp="1"/>
          </p:cNvSpPr>
          <p:nvPr>
            <p:ph type="body" sz="quarter" idx="1"/>
          </p:nvPr>
        </p:nvSpPr>
        <p:spPr>
          <a:xfrm>
            <a:off x="556536" y="5050123"/>
            <a:ext cx="8105261" cy="1235541"/>
          </a:xfrm>
          <a:prstGeom prst="rect">
            <a:avLst/>
          </a:prstGeom>
        </p:spPr>
        <p:txBody>
          <a:bodyPr>
            <a:normAutofit/>
          </a:bodyPr>
          <a:lstStyle>
            <a:lvl1pPr>
              <a:buBlip>
                <a:blip r:embed="rId2"/>
              </a:buBlip>
            </a:lvl1pPr>
          </a:lstStyle>
          <a:p>
            <a:pPr>
              <a:buFont typeface="Arial" panose="020B0604020202020204" pitchFamily="34" charset="0"/>
              <a:buChar char="•"/>
            </a:pPr>
            <a:r>
              <a:rPr sz="2800" dirty="0">
                <a:solidFill>
                  <a:srgbClr val="5A4099"/>
                </a:solidFill>
                <a:latin typeface="Arial" panose="020B0604020202020204" pitchFamily="34" charset="0"/>
                <a:cs typeface="Arial" panose="020B0604020202020204" pitchFamily="34" charset="0"/>
              </a:rPr>
              <a:t>How do new systems (represented in </a:t>
            </a:r>
            <a:r>
              <a:rPr sz="2800" dirty="0">
                <a:solidFill>
                  <a:srgbClr val="FF0000"/>
                </a:solidFill>
                <a:latin typeface="Arial" panose="020B0604020202020204" pitchFamily="34" charset="0"/>
                <a:cs typeface="Arial" panose="020B0604020202020204" pitchFamily="34" charset="0"/>
              </a:rPr>
              <a:t>red</a:t>
            </a:r>
            <a:r>
              <a:rPr sz="2800" dirty="0">
                <a:solidFill>
                  <a:srgbClr val="5A4099"/>
                </a:solidFill>
                <a:latin typeface="Arial" panose="020B0604020202020204" pitchFamily="34" charset="0"/>
                <a:cs typeface="Arial" panose="020B0604020202020204" pitchFamily="34" charset="0"/>
              </a:rPr>
              <a:t>) join this environment? </a:t>
            </a:r>
          </a:p>
        </p:txBody>
      </p:sp>
      <p:pic>
        <p:nvPicPr>
          <p:cNvPr id="124" name="Image" descr="Image"/>
          <p:cNvPicPr>
            <a:picLocks noChangeAspect="1"/>
          </p:cNvPicPr>
          <p:nvPr/>
        </p:nvPicPr>
        <p:blipFill>
          <a:blip r:embed="rId3">
            <a:extLst/>
          </a:blip>
          <a:stretch>
            <a:fillRect/>
          </a:stretch>
        </p:blipFill>
        <p:spPr>
          <a:xfrm>
            <a:off x="2049364" y="2187774"/>
            <a:ext cx="5045273" cy="2366367"/>
          </a:xfrm>
          <a:prstGeom prst="rect">
            <a:avLst/>
          </a:prstGeom>
          <a:noFill/>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Interface staffing"/>
          <p:cNvSpPr txBox="1">
            <a:spLocks noGrp="1"/>
          </p:cNvSpPr>
          <p:nvPr>
            <p:ph type="title"/>
          </p:nvPr>
        </p:nvSpPr>
        <p:spPr>
          <a:prstGeom prst="rect">
            <a:avLst/>
          </a:prstGeom>
        </p:spPr>
        <p:txBody>
          <a:bodyPr/>
          <a:lstStyle/>
          <a:p>
            <a:r>
              <a:rPr dirty="0">
                <a:solidFill>
                  <a:srgbClr val="5A4099"/>
                </a:solidFill>
                <a:latin typeface="Arial" panose="020B0604020202020204" pitchFamily="34" charset="0"/>
                <a:cs typeface="Arial" panose="020B0604020202020204" pitchFamily="34" charset="0"/>
              </a:rPr>
              <a:t>Interface </a:t>
            </a:r>
            <a:r>
              <a:rPr lang="en-US" dirty="0">
                <a:solidFill>
                  <a:srgbClr val="5A4099"/>
                </a:solidFill>
                <a:latin typeface="Arial" panose="020B0604020202020204" pitchFamily="34" charset="0"/>
                <a:cs typeface="Arial" panose="020B0604020202020204" pitchFamily="34" charset="0"/>
              </a:rPr>
              <a:t>S</a:t>
            </a:r>
            <a:r>
              <a:rPr dirty="0">
                <a:solidFill>
                  <a:srgbClr val="5A4099"/>
                </a:solidFill>
                <a:latin typeface="Arial" panose="020B0604020202020204" pitchFamily="34" charset="0"/>
                <a:cs typeface="Arial" panose="020B0604020202020204" pitchFamily="34" charset="0"/>
              </a:rPr>
              <a:t>taffing</a:t>
            </a:r>
          </a:p>
        </p:txBody>
      </p:sp>
      <p:sp>
        <p:nvSpPr>
          <p:cNvPr id="127" name="Hospitals hire consultants or temporary interface analysts…"/>
          <p:cNvSpPr txBox="1">
            <a:spLocks noGrp="1"/>
          </p:cNvSpPr>
          <p:nvPr>
            <p:ph type="body" sz="half" idx="1"/>
          </p:nvPr>
        </p:nvSpPr>
        <p:spPr>
          <a:xfrm>
            <a:off x="553639" y="2635440"/>
            <a:ext cx="5063389" cy="2577827"/>
          </a:xfrm>
          <a:prstGeom prst="rect">
            <a:avLst/>
          </a:prstGeom>
        </p:spPr>
        <p:txBody>
          <a:bodyPr>
            <a:normAutofit lnSpcReduction="10000"/>
          </a:bodyPr>
          <a:lstStyle/>
          <a:p>
            <a:pPr>
              <a:spcBef>
                <a:spcPts val="1400"/>
              </a:spcBef>
              <a:buFont typeface="Arial" panose="020B0604020202020204" pitchFamily="34" charset="0"/>
              <a:buChar char="•"/>
            </a:pPr>
            <a:r>
              <a:rPr sz="2800" dirty="0">
                <a:solidFill>
                  <a:srgbClr val="5A4099"/>
                </a:solidFill>
                <a:latin typeface="Arial" panose="020B0604020202020204" pitchFamily="34" charset="0"/>
                <a:cs typeface="Arial" panose="020B0604020202020204" pitchFamily="34" charset="0"/>
              </a:rPr>
              <a:t>Hospitals hire consultants or temporary interface analysts</a:t>
            </a:r>
          </a:p>
          <a:p>
            <a:pPr>
              <a:spcBef>
                <a:spcPts val="1400"/>
              </a:spcBef>
              <a:buFont typeface="Arial" panose="020B0604020202020204" pitchFamily="34" charset="0"/>
              <a:buChar char="•"/>
            </a:pPr>
            <a:r>
              <a:rPr sz="2800" dirty="0">
                <a:solidFill>
                  <a:srgbClr val="5A4099"/>
                </a:solidFill>
                <a:latin typeface="Arial" panose="020B0604020202020204" pitchFamily="34" charset="0"/>
                <a:cs typeface="Arial" panose="020B0604020202020204" pitchFamily="34" charset="0"/>
              </a:rPr>
              <a:t>After install, interface staff is reduced to bare minimum</a:t>
            </a:r>
          </a:p>
          <a:p>
            <a:pPr>
              <a:spcBef>
                <a:spcPts val="1400"/>
              </a:spcBef>
              <a:buFont typeface="Arial" panose="020B0604020202020204" pitchFamily="34" charset="0"/>
              <a:buChar char="•"/>
            </a:pPr>
            <a:r>
              <a:rPr sz="2800" dirty="0">
                <a:solidFill>
                  <a:srgbClr val="5A4099"/>
                </a:solidFill>
                <a:latin typeface="Arial" panose="020B0604020202020204" pitchFamily="34" charset="0"/>
                <a:cs typeface="Arial" panose="020B0604020202020204" pitchFamily="34" charset="0"/>
              </a:rPr>
              <a:t>Knowledge is lost</a:t>
            </a:r>
          </a:p>
        </p:txBody>
      </p:sp>
      <p:pic>
        <p:nvPicPr>
          <p:cNvPr id="129" name="Image" descr="Image"/>
          <p:cNvPicPr>
            <a:picLocks noChangeAspect="1"/>
          </p:cNvPicPr>
          <p:nvPr/>
        </p:nvPicPr>
        <p:blipFill>
          <a:blip r:embed="rId2">
            <a:extLst/>
          </a:blip>
          <a:stretch>
            <a:fillRect/>
          </a:stretch>
        </p:blipFill>
        <p:spPr>
          <a:xfrm>
            <a:off x="5736429" y="3419760"/>
            <a:ext cx="2853931" cy="1009186"/>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imple Solution"/>
          <p:cNvSpPr txBox="1">
            <a:spLocks noGrp="1"/>
          </p:cNvSpPr>
          <p:nvPr>
            <p:ph type="title"/>
          </p:nvPr>
        </p:nvSpPr>
        <p:spPr>
          <a:prstGeom prst="rect">
            <a:avLst/>
          </a:prstGeom>
        </p:spPr>
        <p:txBody>
          <a:bodyPr/>
          <a:lstStyle/>
          <a:p>
            <a:r>
              <a:rPr lang="en-US" dirty="0">
                <a:solidFill>
                  <a:srgbClr val="5A4099"/>
                </a:solidFill>
                <a:latin typeface="Arial" panose="020B0604020202020204" pitchFamily="34" charset="0"/>
                <a:cs typeface="Arial" panose="020B0604020202020204" pitchFamily="34" charset="0"/>
              </a:rPr>
              <a:t>Proposal</a:t>
            </a:r>
            <a:endParaRPr dirty="0">
              <a:solidFill>
                <a:srgbClr val="5A4099"/>
              </a:solidFill>
              <a:latin typeface="Arial" panose="020B0604020202020204" pitchFamily="34" charset="0"/>
              <a:cs typeface="Arial" panose="020B0604020202020204" pitchFamily="34" charset="0"/>
            </a:endParaRPr>
          </a:p>
        </p:txBody>
      </p:sp>
      <p:sp>
        <p:nvSpPr>
          <p:cNvPr id="132" name="Record the information when it is fresh…"/>
          <p:cNvSpPr txBox="1">
            <a:spLocks noGrp="1"/>
          </p:cNvSpPr>
          <p:nvPr>
            <p:ph type="body" sz="half" idx="1"/>
          </p:nvPr>
        </p:nvSpPr>
        <p:spPr>
          <a:xfrm>
            <a:off x="553640" y="1946672"/>
            <a:ext cx="4814838" cy="4018359"/>
          </a:xfrm>
          <a:prstGeom prst="rect">
            <a:avLst/>
          </a:prstGeom>
        </p:spPr>
        <p:txBody>
          <a:bodyPr>
            <a:noAutofit/>
          </a:bodyPr>
          <a:lstStyle/>
          <a:p>
            <a:pPr>
              <a:spcBef>
                <a:spcPts val="1400"/>
              </a:spcBef>
              <a:buFont typeface="Arial" panose="020B0604020202020204" pitchFamily="34" charset="0"/>
              <a:buChar char="•"/>
            </a:pPr>
            <a:r>
              <a:rPr sz="2800" dirty="0">
                <a:solidFill>
                  <a:srgbClr val="5A4099"/>
                </a:solidFill>
                <a:latin typeface="Arial" panose="020B0604020202020204" pitchFamily="34" charset="0"/>
                <a:cs typeface="Arial" panose="020B0604020202020204" pitchFamily="34" charset="0"/>
              </a:rPr>
              <a:t>Record the information when it is fresh</a:t>
            </a:r>
          </a:p>
          <a:p>
            <a:pPr>
              <a:spcBef>
                <a:spcPts val="1400"/>
              </a:spcBef>
              <a:buFont typeface="Arial" panose="020B0604020202020204" pitchFamily="34" charset="0"/>
              <a:buChar char="•"/>
            </a:pPr>
            <a:r>
              <a:rPr lang="en-US" sz="2800" dirty="0">
                <a:solidFill>
                  <a:srgbClr val="5A4099"/>
                </a:solidFill>
                <a:latin typeface="Arial" panose="020B0604020202020204" pitchFamily="34" charset="0"/>
                <a:cs typeface="Arial" panose="020B0604020202020204" pitchFamily="34" charset="0"/>
              </a:rPr>
              <a:t>Machine readable</a:t>
            </a:r>
            <a:endParaRPr sz="2800" dirty="0">
              <a:solidFill>
                <a:srgbClr val="5A4099"/>
              </a:solidFill>
              <a:latin typeface="Arial" panose="020B0604020202020204" pitchFamily="34" charset="0"/>
              <a:cs typeface="Arial" panose="020B0604020202020204" pitchFamily="34" charset="0"/>
            </a:endParaRPr>
          </a:p>
          <a:p>
            <a:pPr>
              <a:spcBef>
                <a:spcPts val="1400"/>
              </a:spcBef>
              <a:buFont typeface="Arial" panose="020B0604020202020204" pitchFamily="34" charset="0"/>
              <a:buChar char="•"/>
            </a:pPr>
            <a:r>
              <a:rPr sz="2800" dirty="0">
                <a:solidFill>
                  <a:srgbClr val="5A4099"/>
                </a:solidFill>
                <a:latin typeface="Arial" panose="020B0604020202020204" pitchFamily="34" charset="0"/>
                <a:cs typeface="Arial" panose="020B0604020202020204" pitchFamily="34" charset="0"/>
              </a:rPr>
              <a:t>Make it available in a protected manner (certificates, web form</a:t>
            </a:r>
            <a:r>
              <a:rPr lang="en-US" sz="2800" dirty="0">
                <a:solidFill>
                  <a:srgbClr val="5A4099"/>
                </a:solidFill>
                <a:latin typeface="Arial" panose="020B0604020202020204" pitchFamily="34" charset="0"/>
                <a:cs typeface="Arial" panose="020B0604020202020204" pitchFamily="34" charset="0"/>
              </a:rPr>
              <a:t>, access controls</a:t>
            </a:r>
            <a:r>
              <a:rPr sz="2800" dirty="0">
                <a:solidFill>
                  <a:srgbClr val="5A4099"/>
                </a:solidFill>
                <a:latin typeface="Arial" panose="020B0604020202020204" pitchFamily="34" charset="0"/>
                <a:cs typeface="Arial" panose="020B0604020202020204" pitchFamily="34" charset="0"/>
              </a:rPr>
              <a:t>)</a:t>
            </a:r>
          </a:p>
        </p:txBody>
      </p:sp>
      <p:pic>
        <p:nvPicPr>
          <p:cNvPr id="134" name="Image" descr="Image"/>
          <p:cNvPicPr>
            <a:picLocks noChangeAspect="1"/>
          </p:cNvPicPr>
          <p:nvPr/>
        </p:nvPicPr>
        <p:blipFill>
          <a:blip r:embed="rId2">
            <a:extLst/>
          </a:blip>
          <a:stretch>
            <a:fillRect/>
          </a:stretch>
        </p:blipFill>
        <p:spPr>
          <a:xfrm>
            <a:off x="5368478" y="2214562"/>
            <a:ext cx="3598665" cy="3482579"/>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How does this help?"/>
          <p:cNvSpPr txBox="1">
            <a:spLocks noGrp="1"/>
          </p:cNvSpPr>
          <p:nvPr>
            <p:ph type="title"/>
          </p:nvPr>
        </p:nvSpPr>
        <p:spPr>
          <a:prstGeom prst="rect">
            <a:avLst/>
          </a:prstGeom>
        </p:spPr>
        <p:txBody>
          <a:bodyPr/>
          <a:lstStyle/>
          <a:p>
            <a:r>
              <a:rPr dirty="0">
                <a:solidFill>
                  <a:srgbClr val="5A4099"/>
                </a:solidFill>
                <a:latin typeface="Arial" panose="020B0604020202020204" pitchFamily="34" charset="0"/>
                <a:cs typeface="Arial" panose="020B0604020202020204" pitchFamily="34" charset="0"/>
              </a:rPr>
              <a:t>How </a:t>
            </a:r>
            <a:r>
              <a:rPr lang="en-US" dirty="0">
                <a:solidFill>
                  <a:srgbClr val="5A4099"/>
                </a:solidFill>
                <a:latin typeface="Arial" panose="020B0604020202020204" pitchFamily="34" charset="0"/>
                <a:cs typeface="Arial" panose="020B0604020202020204" pitchFamily="34" charset="0"/>
              </a:rPr>
              <a:t>D</a:t>
            </a:r>
            <a:r>
              <a:rPr dirty="0">
                <a:solidFill>
                  <a:srgbClr val="5A4099"/>
                </a:solidFill>
                <a:latin typeface="Arial" panose="020B0604020202020204" pitchFamily="34" charset="0"/>
                <a:cs typeface="Arial" panose="020B0604020202020204" pitchFamily="34" charset="0"/>
              </a:rPr>
              <a:t>oes </a:t>
            </a:r>
            <a:r>
              <a:rPr lang="en-US" dirty="0">
                <a:solidFill>
                  <a:srgbClr val="5A4099"/>
                </a:solidFill>
                <a:latin typeface="Arial" panose="020B0604020202020204" pitchFamily="34" charset="0"/>
                <a:cs typeface="Arial" panose="020B0604020202020204" pitchFamily="34" charset="0"/>
              </a:rPr>
              <a:t>T</a:t>
            </a:r>
            <a:r>
              <a:rPr dirty="0">
                <a:solidFill>
                  <a:srgbClr val="5A4099"/>
                </a:solidFill>
                <a:latin typeface="Arial" panose="020B0604020202020204" pitchFamily="34" charset="0"/>
                <a:cs typeface="Arial" panose="020B0604020202020204" pitchFamily="34" charset="0"/>
              </a:rPr>
              <a:t>his </a:t>
            </a:r>
            <a:r>
              <a:rPr lang="en-US" dirty="0">
                <a:solidFill>
                  <a:srgbClr val="5A4099"/>
                </a:solidFill>
                <a:latin typeface="Arial" panose="020B0604020202020204" pitchFamily="34" charset="0"/>
                <a:cs typeface="Arial" panose="020B0604020202020204" pitchFamily="34" charset="0"/>
              </a:rPr>
              <a:t>H</a:t>
            </a:r>
            <a:r>
              <a:rPr dirty="0">
                <a:solidFill>
                  <a:srgbClr val="5A4099"/>
                </a:solidFill>
                <a:latin typeface="Arial" panose="020B0604020202020204" pitchFamily="34" charset="0"/>
                <a:cs typeface="Arial" panose="020B0604020202020204" pitchFamily="34" charset="0"/>
              </a:rPr>
              <a:t>elp?</a:t>
            </a:r>
          </a:p>
        </p:txBody>
      </p:sp>
      <p:sp>
        <p:nvSpPr>
          <p:cNvPr id="137" name="The information remains with all the details that are known at installation…"/>
          <p:cNvSpPr txBox="1">
            <a:spLocks noGrp="1"/>
          </p:cNvSpPr>
          <p:nvPr>
            <p:ph type="body" sz="half" idx="1"/>
          </p:nvPr>
        </p:nvSpPr>
        <p:spPr>
          <a:xfrm>
            <a:off x="553640" y="2136677"/>
            <a:ext cx="5324646" cy="3064715"/>
          </a:xfrm>
          <a:prstGeom prst="rect">
            <a:avLst/>
          </a:prstGeom>
        </p:spPr>
        <p:txBody>
          <a:bodyPr>
            <a:normAutofit lnSpcReduction="10000"/>
          </a:bodyPr>
          <a:lstStyle/>
          <a:p>
            <a:pPr>
              <a:spcBef>
                <a:spcPts val="1400"/>
              </a:spcBef>
              <a:buFont typeface="Arial" panose="020B0604020202020204" pitchFamily="34" charset="0"/>
              <a:buChar char="•"/>
            </a:pPr>
            <a:r>
              <a:rPr sz="2800" dirty="0">
                <a:solidFill>
                  <a:srgbClr val="5A4099"/>
                </a:solidFill>
                <a:latin typeface="Arial" panose="020B0604020202020204" pitchFamily="34" charset="0"/>
                <a:cs typeface="Arial" panose="020B0604020202020204" pitchFamily="34" charset="0"/>
              </a:rPr>
              <a:t>The information remains with</a:t>
            </a:r>
            <a:r>
              <a:rPr lang="en-US" sz="2800" dirty="0">
                <a:solidFill>
                  <a:srgbClr val="5A4099"/>
                </a:solidFill>
                <a:latin typeface="Arial" panose="020B0604020202020204" pitchFamily="34" charset="0"/>
                <a:cs typeface="Arial" panose="020B0604020202020204" pitchFamily="34" charset="0"/>
              </a:rPr>
              <a:t> </a:t>
            </a:r>
            <a:r>
              <a:rPr sz="2800" dirty="0">
                <a:solidFill>
                  <a:srgbClr val="5A4099"/>
                </a:solidFill>
                <a:latin typeface="Arial" panose="020B0604020202020204" pitchFamily="34" charset="0"/>
                <a:cs typeface="Arial" panose="020B0604020202020204" pitchFamily="34" charset="0"/>
              </a:rPr>
              <a:t>all the details that are known at installation</a:t>
            </a:r>
            <a:r>
              <a:rPr lang="en-US" sz="2800" dirty="0">
                <a:solidFill>
                  <a:srgbClr val="5A4099"/>
                </a:solidFill>
                <a:latin typeface="Arial" panose="020B0604020202020204" pitchFamily="34" charset="0"/>
                <a:cs typeface="Arial" panose="020B0604020202020204" pitchFamily="34" charset="0"/>
              </a:rPr>
              <a:t>.</a:t>
            </a:r>
            <a:endParaRPr sz="2800" dirty="0">
              <a:solidFill>
                <a:srgbClr val="5A4099"/>
              </a:solidFill>
              <a:latin typeface="Arial" panose="020B0604020202020204" pitchFamily="34" charset="0"/>
              <a:cs typeface="Arial" panose="020B0604020202020204" pitchFamily="34" charset="0"/>
            </a:endParaRPr>
          </a:p>
          <a:p>
            <a:pPr>
              <a:spcBef>
                <a:spcPts val="1400"/>
              </a:spcBef>
              <a:buFont typeface="Arial" panose="020B0604020202020204" pitchFamily="34" charset="0"/>
              <a:buChar char="•"/>
            </a:pPr>
            <a:r>
              <a:rPr lang="en-US" sz="2800" dirty="0">
                <a:solidFill>
                  <a:srgbClr val="5A4099"/>
                </a:solidFill>
                <a:latin typeface="Arial" panose="020B0604020202020204" pitchFamily="34" charset="0"/>
                <a:cs typeface="Arial" panose="020B0604020202020204" pitchFamily="34" charset="0"/>
              </a:rPr>
              <a:t>Available (</a:t>
            </a:r>
            <a:r>
              <a:rPr sz="2800" dirty="0">
                <a:solidFill>
                  <a:srgbClr val="5A4099"/>
                </a:solidFill>
                <a:latin typeface="Arial" panose="020B0604020202020204" pitchFamily="34" charset="0"/>
                <a:cs typeface="Arial" panose="020B0604020202020204" pitchFamily="34" charset="0"/>
              </a:rPr>
              <a:t>easy to find</a:t>
            </a:r>
            <a:r>
              <a:rPr lang="en-US" sz="2800" dirty="0">
                <a:solidFill>
                  <a:srgbClr val="5A4099"/>
                </a:solidFill>
                <a:latin typeface="Arial" panose="020B0604020202020204" pitchFamily="34" charset="0"/>
                <a:cs typeface="Arial" panose="020B0604020202020204" pitchFamily="34" charset="0"/>
              </a:rPr>
              <a:t>)</a:t>
            </a:r>
            <a:endParaRPr sz="2800" dirty="0">
              <a:solidFill>
                <a:srgbClr val="5A4099"/>
              </a:solidFill>
              <a:latin typeface="Arial" panose="020B0604020202020204" pitchFamily="34" charset="0"/>
              <a:cs typeface="Arial" panose="020B0604020202020204" pitchFamily="34" charset="0"/>
            </a:endParaRPr>
          </a:p>
          <a:p>
            <a:pPr>
              <a:spcBef>
                <a:spcPts val="1400"/>
              </a:spcBef>
              <a:buFont typeface="Arial" panose="020B0604020202020204" pitchFamily="34" charset="0"/>
              <a:buChar char="•"/>
            </a:pPr>
            <a:r>
              <a:rPr lang="en-US" sz="2800" dirty="0">
                <a:solidFill>
                  <a:srgbClr val="5A4099"/>
                </a:solidFill>
                <a:latin typeface="Arial" panose="020B0604020202020204" pitchFamily="34" charset="0"/>
                <a:cs typeface="Arial" panose="020B0604020202020204" pitchFamily="34" charset="0"/>
              </a:rPr>
              <a:t>Consolidated</a:t>
            </a:r>
            <a:endParaRPr sz="2800" dirty="0">
              <a:solidFill>
                <a:srgbClr val="5A4099"/>
              </a:solidFill>
              <a:latin typeface="Arial" panose="020B0604020202020204" pitchFamily="34" charset="0"/>
              <a:cs typeface="Arial" panose="020B0604020202020204" pitchFamily="34" charset="0"/>
            </a:endParaRPr>
          </a:p>
          <a:p>
            <a:pPr>
              <a:spcBef>
                <a:spcPts val="1400"/>
              </a:spcBef>
              <a:buFont typeface="Arial" panose="020B0604020202020204" pitchFamily="34" charset="0"/>
              <a:buChar char="•"/>
            </a:pPr>
            <a:r>
              <a:rPr lang="en-US" sz="2800" dirty="0">
                <a:solidFill>
                  <a:srgbClr val="5A4099"/>
                </a:solidFill>
                <a:latin typeface="Arial" panose="020B0604020202020204" pitchFamily="34" charset="0"/>
                <a:cs typeface="Arial" panose="020B0604020202020204" pitchFamily="34" charset="0"/>
              </a:rPr>
              <a:t>S</a:t>
            </a:r>
            <a:r>
              <a:rPr sz="2800" dirty="0">
                <a:solidFill>
                  <a:srgbClr val="5A4099"/>
                </a:solidFill>
                <a:latin typeface="Arial" panose="020B0604020202020204" pitchFamily="34" charset="0"/>
                <a:cs typeface="Arial" panose="020B0604020202020204" pitchFamily="34" charset="0"/>
              </a:rPr>
              <a:t>tandardized format</a:t>
            </a:r>
          </a:p>
        </p:txBody>
      </p:sp>
      <p:pic>
        <p:nvPicPr>
          <p:cNvPr id="139" name="Image" descr="Image"/>
          <p:cNvPicPr>
            <a:picLocks noChangeAspect="1"/>
          </p:cNvPicPr>
          <p:nvPr/>
        </p:nvPicPr>
        <p:blipFill>
          <a:blip r:embed="rId2">
            <a:extLst/>
          </a:blip>
          <a:stretch>
            <a:fillRect/>
          </a:stretch>
        </p:blipFill>
        <p:spPr>
          <a:xfrm>
            <a:off x="6238137" y="3097535"/>
            <a:ext cx="1416326" cy="1142999"/>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olution"/>
          <p:cNvSpPr txBox="1">
            <a:spLocks noGrp="1"/>
          </p:cNvSpPr>
          <p:nvPr>
            <p:ph type="title"/>
          </p:nvPr>
        </p:nvSpPr>
        <p:spPr>
          <a:prstGeom prst="rect">
            <a:avLst/>
          </a:prstGeom>
        </p:spPr>
        <p:txBody>
          <a:bodyPr>
            <a:normAutofit/>
          </a:bodyPr>
          <a:lstStyle>
            <a:lvl1pPr>
              <a:defRPr sz="6000"/>
            </a:lvl1pPr>
          </a:lstStyle>
          <a:p>
            <a:r>
              <a:rPr sz="4400" dirty="0">
                <a:solidFill>
                  <a:srgbClr val="5A4099"/>
                </a:solidFill>
                <a:latin typeface="Arial" panose="020B0604020202020204" pitchFamily="34" charset="0"/>
                <a:cs typeface="Arial" panose="020B0604020202020204" pitchFamily="34" charset="0"/>
              </a:rPr>
              <a:t>Solution</a:t>
            </a:r>
          </a:p>
        </p:txBody>
      </p:sp>
      <p:sp>
        <p:nvSpPr>
          <p:cNvPr id="142" name="The new systems are granted access to the form and have access to all the details about the available information."/>
          <p:cNvSpPr txBox="1">
            <a:spLocks noGrp="1"/>
          </p:cNvSpPr>
          <p:nvPr>
            <p:ph type="body" sz="quarter" idx="1"/>
          </p:nvPr>
        </p:nvSpPr>
        <p:spPr>
          <a:xfrm>
            <a:off x="556536" y="4919490"/>
            <a:ext cx="8105261" cy="1235541"/>
          </a:xfrm>
          <a:prstGeom prst="rect">
            <a:avLst/>
          </a:prstGeom>
        </p:spPr>
        <p:txBody>
          <a:bodyPr>
            <a:noAutofit/>
          </a:bodyPr>
          <a:lstStyle>
            <a:lvl1pPr marL="440055" indent="-440055" defTabSz="578358">
              <a:spcBef>
                <a:spcPts val="3500"/>
              </a:spcBef>
              <a:buBlip>
                <a:blip r:embed="rId2"/>
              </a:buBlip>
              <a:defRPr sz="3564">
                <a:effectLst>
                  <a:outerShdw blurRad="50292" dist="37719" dir="5400000" rotWithShape="0">
                    <a:srgbClr val="000000"/>
                  </a:outerShdw>
                </a:effectLst>
              </a:defRPr>
            </a:lvl1pPr>
          </a:lstStyle>
          <a:p>
            <a:pPr defTabSz="457200">
              <a:spcBef>
                <a:spcPct val="0"/>
              </a:spcBef>
              <a:buFont typeface="Arial" panose="020B0604020202020204" pitchFamily="34" charset="0"/>
              <a:buChar char="•"/>
            </a:pPr>
            <a:r>
              <a:rPr sz="2800" dirty="0">
                <a:solidFill>
                  <a:srgbClr val="5A4099"/>
                </a:solidFill>
                <a:effectLst/>
                <a:latin typeface="Arial" panose="020B0604020202020204" pitchFamily="34" charset="0"/>
                <a:ea typeface="+mj-ea"/>
                <a:cs typeface="Arial" panose="020B0604020202020204" pitchFamily="34" charset="0"/>
              </a:rPr>
              <a:t>The new systems are granted access to the form and have access to all the details about the available information.</a:t>
            </a:r>
          </a:p>
        </p:txBody>
      </p:sp>
      <p:pic>
        <p:nvPicPr>
          <p:cNvPr id="144" name="Image" descr="Image"/>
          <p:cNvPicPr>
            <a:picLocks noChangeAspect="1"/>
          </p:cNvPicPr>
          <p:nvPr/>
        </p:nvPicPr>
        <p:blipFill>
          <a:blip r:embed="rId3">
            <a:extLst/>
          </a:blip>
          <a:stretch>
            <a:fillRect/>
          </a:stretch>
        </p:blipFill>
        <p:spPr>
          <a:xfrm>
            <a:off x="2049364" y="2187774"/>
            <a:ext cx="5045273" cy="2366367"/>
          </a:xfrm>
          <a:prstGeom prst="rect">
            <a:avLst/>
          </a:prstGeom>
          <a:ln w="12700">
            <a:miter lim="400000"/>
          </a:ln>
        </p:spPr>
      </p:pic>
      <p:sp>
        <p:nvSpPr>
          <p:cNvPr id="2" name="TextBox 1">
            <a:extLst>
              <a:ext uri="{FF2B5EF4-FFF2-40B4-BE49-F238E27FC236}">
                <a16:creationId xmlns:a16="http://schemas.microsoft.com/office/drawing/2014/main" id="{48816817-23BF-4290-851E-C1B20A60CB5B}"/>
              </a:ext>
            </a:extLst>
          </p:cNvPr>
          <p:cNvSpPr txBox="1"/>
          <p:nvPr/>
        </p:nvSpPr>
        <p:spPr>
          <a:xfrm>
            <a:off x="5674801" y="2353639"/>
            <a:ext cx="334113" cy="369332"/>
          </a:xfrm>
          <a:prstGeom prst="rect">
            <a:avLst/>
          </a:prstGeom>
          <a:noFill/>
        </p:spPr>
        <p:txBody>
          <a:bodyPr wrap="square" rtlCol="0">
            <a:spAutoFit/>
          </a:bodyPr>
          <a:lstStyle/>
          <a:p>
            <a:pPr marL="285750" indent="-285750">
              <a:buFont typeface="Wingdings" panose="05000000000000000000" pitchFamily="2" charset="2"/>
              <a:buChar char="ü"/>
            </a:pPr>
            <a:r>
              <a:rPr lang="en-US" dirty="0"/>
              <a:t> </a:t>
            </a:r>
          </a:p>
        </p:txBody>
      </p:sp>
      <p:sp>
        <p:nvSpPr>
          <p:cNvPr id="6" name="TextBox 5">
            <a:extLst>
              <a:ext uri="{FF2B5EF4-FFF2-40B4-BE49-F238E27FC236}">
                <a16:creationId xmlns:a16="http://schemas.microsoft.com/office/drawing/2014/main" id="{FC7CFBA1-007A-4156-AA27-63D13F5E30AC}"/>
              </a:ext>
            </a:extLst>
          </p:cNvPr>
          <p:cNvSpPr txBox="1"/>
          <p:nvPr/>
        </p:nvSpPr>
        <p:spPr>
          <a:xfrm>
            <a:off x="5674801" y="3156432"/>
            <a:ext cx="334113" cy="369332"/>
          </a:xfrm>
          <a:prstGeom prst="rect">
            <a:avLst/>
          </a:prstGeom>
          <a:noFill/>
        </p:spPr>
        <p:txBody>
          <a:bodyPr wrap="square" rtlCol="0">
            <a:spAutoFit/>
          </a:bodyPr>
          <a:lstStyle/>
          <a:p>
            <a:pPr marL="285750" indent="-285750">
              <a:buFont typeface="Wingdings" panose="05000000000000000000" pitchFamily="2" charset="2"/>
              <a:buChar char="ü"/>
            </a:pPr>
            <a:r>
              <a:rPr lang="en-US" dirty="0"/>
              <a:t>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Details about the form"/>
          <p:cNvSpPr txBox="1">
            <a:spLocks noGrp="1"/>
          </p:cNvSpPr>
          <p:nvPr>
            <p:ph type="title"/>
          </p:nvPr>
        </p:nvSpPr>
        <p:spPr>
          <a:prstGeom prst="rect">
            <a:avLst/>
          </a:prstGeom>
        </p:spPr>
        <p:txBody>
          <a:bodyPr/>
          <a:lstStyle/>
          <a:p>
            <a:r>
              <a:rPr lang="en-US" dirty="0">
                <a:solidFill>
                  <a:srgbClr val="5A4099"/>
                </a:solidFill>
                <a:latin typeface="Arial" panose="020B0604020202020204" pitchFamily="34" charset="0"/>
                <a:cs typeface="Arial" panose="020B0604020202020204" pitchFamily="34" charset="0"/>
              </a:rPr>
              <a:t>A</a:t>
            </a:r>
            <a:r>
              <a:rPr dirty="0">
                <a:solidFill>
                  <a:srgbClr val="5A4099"/>
                </a:solidFill>
                <a:latin typeface="Arial" panose="020B0604020202020204" pitchFamily="34" charset="0"/>
                <a:cs typeface="Arial" panose="020B0604020202020204" pitchFamily="34" charset="0"/>
              </a:rPr>
              <a:t>bout the </a:t>
            </a:r>
            <a:r>
              <a:rPr lang="en-US" dirty="0">
                <a:solidFill>
                  <a:srgbClr val="5A4099"/>
                </a:solidFill>
                <a:latin typeface="Arial" panose="020B0604020202020204" pitchFamily="34" charset="0"/>
                <a:cs typeface="Arial" panose="020B0604020202020204" pitchFamily="34" charset="0"/>
              </a:rPr>
              <a:t>F</a:t>
            </a:r>
            <a:r>
              <a:rPr dirty="0">
                <a:solidFill>
                  <a:srgbClr val="5A4099"/>
                </a:solidFill>
                <a:latin typeface="Arial" panose="020B0604020202020204" pitchFamily="34" charset="0"/>
                <a:cs typeface="Arial" panose="020B0604020202020204" pitchFamily="34" charset="0"/>
              </a:rPr>
              <a:t>orm</a:t>
            </a:r>
          </a:p>
        </p:txBody>
      </p:sp>
      <p:sp>
        <p:nvSpPr>
          <p:cNvPr id="6" name="The new systems are granted access to the form and have access to all the details about the available information.">
            <a:extLst>
              <a:ext uri="{FF2B5EF4-FFF2-40B4-BE49-F238E27FC236}">
                <a16:creationId xmlns:a16="http://schemas.microsoft.com/office/drawing/2014/main" id="{4BB472D8-6FD8-4381-B3B1-3443B152FA1E}"/>
              </a:ext>
            </a:extLst>
          </p:cNvPr>
          <p:cNvSpPr txBox="1">
            <a:spLocks noGrp="1"/>
          </p:cNvSpPr>
          <p:nvPr>
            <p:ph type="body" sz="quarter" idx="1"/>
          </p:nvPr>
        </p:nvSpPr>
        <p:spPr>
          <a:xfrm>
            <a:off x="581539" y="1638170"/>
            <a:ext cx="8105261" cy="4606389"/>
          </a:xfrm>
          <a:prstGeom prst="rect">
            <a:avLst/>
          </a:prstGeom>
        </p:spPr>
        <p:txBody>
          <a:bodyPr>
            <a:spAutoFit/>
          </a:bodyPr>
          <a:lstStyle>
            <a:lvl1pPr marL="440055" indent="-440055" defTabSz="578358">
              <a:spcBef>
                <a:spcPts val="3500"/>
              </a:spcBef>
              <a:buBlip>
                <a:blip r:embed="rId2"/>
              </a:buBlip>
              <a:defRPr sz="3564">
                <a:effectLst>
                  <a:outerShdw blurRad="50292" dist="37719" dir="5400000" rotWithShape="0">
                    <a:srgbClr val="000000"/>
                  </a:outerShdw>
                </a:effectLst>
              </a:defRPr>
            </a:lvl1pPr>
          </a:lstStyle>
          <a:p>
            <a:pPr defTabSz="457200">
              <a:spcBef>
                <a:spcPts val="1000"/>
              </a:spcBef>
              <a:buFont typeface="Arial" panose="020B0604020202020204" pitchFamily="34" charset="0"/>
              <a:buChar char="•"/>
            </a:pPr>
            <a:r>
              <a:rPr lang="en-US" sz="2000" dirty="0">
                <a:solidFill>
                  <a:srgbClr val="5A4099"/>
                </a:solidFill>
                <a:effectLst/>
                <a:latin typeface="Arial" panose="020B0604020202020204" pitchFamily="34" charset="0"/>
                <a:ea typeface="+mj-ea"/>
                <a:cs typeface="Arial" panose="020B0604020202020204" pitchFamily="34" charset="0"/>
              </a:rPr>
              <a:t>The form can provide for granular information which allows the user to fill out only what they know.  (For example, if they know they use an HL7 ADT interface but are not sure of the version).</a:t>
            </a:r>
          </a:p>
          <a:p>
            <a:pPr defTabSz="457200">
              <a:spcBef>
                <a:spcPts val="1000"/>
              </a:spcBef>
              <a:buFont typeface="Arial" panose="020B0604020202020204" pitchFamily="34" charset="0"/>
              <a:buChar char="•"/>
            </a:pPr>
            <a:r>
              <a:rPr lang="en-US" sz="2000" dirty="0">
                <a:solidFill>
                  <a:srgbClr val="5A4099"/>
                </a:solidFill>
                <a:effectLst/>
                <a:latin typeface="Arial" panose="020B0604020202020204" pitchFamily="34" charset="0"/>
                <a:ea typeface="+mj-ea"/>
                <a:cs typeface="Arial" panose="020B0604020202020204" pitchFamily="34" charset="0"/>
              </a:rPr>
              <a:t>Encourage users to be accurate rather than trying to fill in all the boxes, the absence of information is also good to have.</a:t>
            </a:r>
          </a:p>
          <a:p>
            <a:pPr defTabSz="457200">
              <a:spcBef>
                <a:spcPts val="1000"/>
              </a:spcBef>
              <a:buFont typeface="Arial" panose="020B0604020202020204" pitchFamily="34" charset="0"/>
              <a:buChar char="•"/>
            </a:pPr>
            <a:r>
              <a:rPr lang="en-US" sz="2000" dirty="0">
                <a:solidFill>
                  <a:srgbClr val="5A4099"/>
                </a:solidFill>
                <a:effectLst/>
                <a:latin typeface="Arial" panose="020B0604020202020204" pitchFamily="34" charset="0"/>
                <a:ea typeface="+mj-ea"/>
                <a:cs typeface="Arial" panose="020B0604020202020204" pitchFamily="34" charset="0"/>
              </a:rPr>
              <a:t>An xml form is discoverable by other software.  New systems could read (sniff) the form and automatically connect based on the information.</a:t>
            </a:r>
          </a:p>
          <a:p>
            <a:pPr defTabSz="457200">
              <a:spcBef>
                <a:spcPts val="1000"/>
              </a:spcBef>
              <a:buFont typeface="Arial" panose="020B0604020202020204" pitchFamily="34" charset="0"/>
              <a:buChar char="•"/>
            </a:pPr>
            <a:r>
              <a:rPr lang="en-US" sz="2000" dirty="0">
                <a:solidFill>
                  <a:srgbClr val="5A4099"/>
                </a:solidFill>
                <a:effectLst/>
                <a:latin typeface="Arial" panose="020B0604020202020204" pitchFamily="34" charset="0"/>
                <a:ea typeface="+mj-ea"/>
                <a:cs typeface="Arial" panose="020B0604020202020204" pitchFamily="34" charset="0"/>
              </a:rPr>
              <a:t>The form also allows organizations an easy way to track information.</a:t>
            </a:r>
          </a:p>
          <a:p>
            <a:pPr defTabSz="457200">
              <a:spcBef>
                <a:spcPts val="1000"/>
              </a:spcBef>
              <a:buFont typeface="Arial" panose="020B0604020202020204" pitchFamily="34" charset="0"/>
              <a:buChar char="•"/>
            </a:pPr>
            <a:r>
              <a:rPr lang="en-US" sz="2000" dirty="0">
                <a:solidFill>
                  <a:srgbClr val="5A4099"/>
                </a:solidFill>
                <a:effectLst/>
                <a:latin typeface="Arial" panose="020B0604020202020204" pitchFamily="34" charset="0"/>
                <a:ea typeface="+mj-ea"/>
                <a:cs typeface="Arial" panose="020B0604020202020204" pitchFamily="34" charset="0"/>
              </a:rPr>
              <a:t>The form could have different levels of security , for example the basic list of interfaces, formats, versions, IG’s might be less secure than the actual connection points.</a:t>
            </a:r>
          </a:p>
        </p:txBody>
      </p:sp>
    </p:spTree>
    <p:extLst>
      <p:ext uri="{BB962C8B-B14F-4D97-AF65-F5344CB8AC3E}">
        <p14:creationId xmlns:p14="http://schemas.microsoft.com/office/powerpoint/2010/main" val="93174154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y IHE?"/>
          <p:cNvSpPr txBox="1">
            <a:spLocks noGrp="1"/>
          </p:cNvSpPr>
          <p:nvPr>
            <p:ph type="title"/>
          </p:nvPr>
        </p:nvSpPr>
        <p:spPr>
          <a:prstGeom prst="rect">
            <a:avLst/>
          </a:prstGeom>
        </p:spPr>
        <p:txBody>
          <a:bodyPr>
            <a:normAutofit/>
          </a:bodyPr>
          <a:lstStyle/>
          <a:p>
            <a:r>
              <a:rPr dirty="0">
                <a:solidFill>
                  <a:srgbClr val="5A4099"/>
                </a:solidFill>
                <a:latin typeface="Arial" panose="020B0604020202020204" pitchFamily="34" charset="0"/>
                <a:cs typeface="Arial" panose="020B0604020202020204" pitchFamily="34" charset="0"/>
              </a:rPr>
              <a:t>Why IHE?</a:t>
            </a:r>
          </a:p>
        </p:txBody>
      </p:sp>
      <p:sp>
        <p:nvSpPr>
          <p:cNvPr id="150" name="Encourage use of one format to store the data…"/>
          <p:cNvSpPr txBox="1">
            <a:spLocks noGrp="1"/>
          </p:cNvSpPr>
          <p:nvPr>
            <p:ph type="body" idx="1"/>
          </p:nvPr>
        </p:nvSpPr>
        <p:spPr>
          <a:xfrm>
            <a:off x="553641" y="1946672"/>
            <a:ext cx="8036719" cy="2791583"/>
          </a:xfrm>
          <a:prstGeom prst="rect">
            <a:avLst/>
          </a:prstGeom>
        </p:spPr>
        <p:txBody>
          <a:bodyPr>
            <a:normAutofit/>
          </a:bodyPr>
          <a:lstStyle/>
          <a:p>
            <a:pPr>
              <a:spcBef>
                <a:spcPts val="1400"/>
              </a:spcBef>
              <a:buFont typeface="Arial" panose="020B0604020202020204" pitchFamily="34" charset="0"/>
              <a:buChar char="•"/>
            </a:pPr>
            <a:r>
              <a:rPr sz="2800" dirty="0">
                <a:solidFill>
                  <a:srgbClr val="5A4099"/>
                </a:solidFill>
                <a:latin typeface="Arial" panose="020B0604020202020204" pitchFamily="34" charset="0"/>
                <a:cs typeface="Arial" panose="020B0604020202020204" pitchFamily="34" charset="0"/>
              </a:rPr>
              <a:t>Encourage use of one format to store the data</a:t>
            </a:r>
            <a:r>
              <a:rPr lang="en-US" sz="2800" dirty="0">
                <a:solidFill>
                  <a:srgbClr val="5A4099"/>
                </a:solidFill>
                <a:latin typeface="Arial" panose="020B0604020202020204" pitchFamily="34" charset="0"/>
                <a:cs typeface="Arial" panose="020B0604020202020204" pitchFamily="34" charset="0"/>
              </a:rPr>
              <a:t>.</a:t>
            </a:r>
            <a:endParaRPr sz="2800" dirty="0">
              <a:solidFill>
                <a:srgbClr val="5A4099"/>
              </a:solidFill>
              <a:latin typeface="Arial" panose="020B0604020202020204" pitchFamily="34" charset="0"/>
              <a:cs typeface="Arial" panose="020B0604020202020204" pitchFamily="34" charset="0"/>
            </a:endParaRPr>
          </a:p>
          <a:p>
            <a:pPr>
              <a:spcBef>
                <a:spcPts val="1400"/>
              </a:spcBef>
              <a:buFont typeface="Arial" panose="020B0604020202020204" pitchFamily="34" charset="0"/>
              <a:buChar char="•"/>
            </a:pPr>
            <a:r>
              <a:rPr sz="2800" dirty="0">
                <a:solidFill>
                  <a:srgbClr val="5A4099"/>
                </a:solidFill>
                <a:latin typeface="Arial" panose="020B0604020202020204" pitchFamily="34" charset="0"/>
                <a:cs typeface="Arial" panose="020B0604020202020204" pitchFamily="34" charset="0"/>
              </a:rPr>
              <a:t>Reminder to institutions to catalogue this information</a:t>
            </a:r>
            <a:r>
              <a:rPr lang="en-US" sz="2800" dirty="0">
                <a:solidFill>
                  <a:srgbClr val="5A4099"/>
                </a:solidFill>
                <a:latin typeface="Arial" panose="020B0604020202020204" pitchFamily="34" charset="0"/>
                <a:cs typeface="Arial" panose="020B0604020202020204" pitchFamily="34" charset="0"/>
              </a:rPr>
              <a:t>.</a:t>
            </a:r>
            <a:endParaRPr sz="2800" dirty="0">
              <a:solidFill>
                <a:srgbClr val="5A4099"/>
              </a:solidFill>
              <a:latin typeface="Arial" panose="020B0604020202020204" pitchFamily="34" charset="0"/>
              <a:cs typeface="Arial" panose="020B0604020202020204" pitchFamily="34" charset="0"/>
            </a:endParaRPr>
          </a:p>
          <a:p>
            <a:pPr>
              <a:spcBef>
                <a:spcPts val="1400"/>
              </a:spcBef>
              <a:buFont typeface="Arial" panose="020B0604020202020204" pitchFamily="34" charset="0"/>
              <a:buChar char="•"/>
            </a:pPr>
            <a:r>
              <a:rPr sz="2800" dirty="0">
                <a:solidFill>
                  <a:srgbClr val="5A4099"/>
                </a:solidFill>
                <a:latin typeface="Arial" panose="020B0604020202020204" pitchFamily="34" charset="0"/>
                <a:cs typeface="Arial" panose="020B0604020202020204" pitchFamily="34" charset="0"/>
              </a:rPr>
              <a:t>Gather community insights during the process of creating the profile and refining it</a:t>
            </a:r>
            <a:r>
              <a:rPr lang="en-US" sz="2800" dirty="0">
                <a:solidFill>
                  <a:srgbClr val="5A4099"/>
                </a:solidFill>
                <a:latin typeface="Arial" panose="020B0604020202020204" pitchFamily="34" charset="0"/>
                <a:cs typeface="Arial" panose="020B0604020202020204" pitchFamily="34" charset="0"/>
              </a:rPr>
              <a:t>.</a:t>
            </a:r>
            <a:endParaRPr sz="2800" dirty="0">
              <a:solidFill>
                <a:srgbClr val="5A4099"/>
              </a:solidFill>
              <a:latin typeface="Arial" panose="020B0604020202020204" pitchFamily="34" charset="0"/>
              <a:cs typeface="Arial" panose="020B0604020202020204" pitchFamily="34" charset="0"/>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Why IHE?"/>
          <p:cNvSpPr txBox="1">
            <a:spLocks noGrp="1"/>
          </p:cNvSpPr>
          <p:nvPr>
            <p:ph type="title"/>
          </p:nvPr>
        </p:nvSpPr>
        <p:spPr>
          <a:prstGeom prst="rect">
            <a:avLst/>
          </a:prstGeom>
        </p:spPr>
        <p:txBody>
          <a:bodyPr>
            <a:normAutofit fontScale="90000"/>
          </a:bodyPr>
          <a:lstStyle/>
          <a:p>
            <a:r>
              <a:rPr lang="en-US" dirty="0">
                <a:solidFill>
                  <a:srgbClr val="5A4099"/>
                </a:solidFill>
                <a:latin typeface="Arial" panose="020B0604020202020204" pitchFamily="34" charset="0"/>
                <a:cs typeface="Arial" panose="020B0604020202020204" pitchFamily="34" charset="0"/>
              </a:rPr>
              <a:t>Questions for Healthcare Delivery Organizations (HDOs)</a:t>
            </a:r>
            <a:endParaRPr dirty="0">
              <a:solidFill>
                <a:srgbClr val="5A4099"/>
              </a:solidFill>
              <a:latin typeface="Arial" panose="020B0604020202020204" pitchFamily="34" charset="0"/>
              <a:cs typeface="Arial" panose="020B0604020202020204" pitchFamily="34" charset="0"/>
            </a:endParaRPr>
          </a:p>
        </p:txBody>
      </p:sp>
      <p:sp>
        <p:nvSpPr>
          <p:cNvPr id="150" name="Encourage use of one format to store the data…"/>
          <p:cNvSpPr txBox="1">
            <a:spLocks noGrp="1"/>
          </p:cNvSpPr>
          <p:nvPr>
            <p:ph type="body" idx="1"/>
          </p:nvPr>
        </p:nvSpPr>
        <p:spPr>
          <a:xfrm>
            <a:off x="553641" y="1946672"/>
            <a:ext cx="8036719" cy="4157245"/>
          </a:xfrm>
          <a:prstGeom prst="rect">
            <a:avLst/>
          </a:prstGeom>
        </p:spPr>
        <p:txBody>
          <a:bodyPr>
            <a:normAutofit/>
          </a:bodyPr>
          <a:lstStyle/>
          <a:p>
            <a:pPr>
              <a:spcBef>
                <a:spcPts val="1400"/>
              </a:spcBef>
              <a:buFont typeface="Arial" panose="020B0604020202020204" pitchFamily="34" charset="0"/>
              <a:buChar char="•"/>
            </a:pPr>
            <a:r>
              <a:rPr lang="en-US" sz="2800" dirty="0">
                <a:solidFill>
                  <a:srgbClr val="5A4099"/>
                </a:solidFill>
                <a:latin typeface="Arial" panose="020B0604020202020204" pitchFamily="34" charset="0"/>
                <a:cs typeface="Arial" panose="020B0604020202020204" pitchFamily="34" charset="0"/>
              </a:rPr>
              <a:t>How are interface endpoints catalogued today?</a:t>
            </a:r>
          </a:p>
          <a:p>
            <a:pPr>
              <a:spcBef>
                <a:spcPts val="1400"/>
              </a:spcBef>
              <a:buFont typeface="Arial" panose="020B0604020202020204" pitchFamily="34" charset="0"/>
              <a:buChar char="•"/>
            </a:pPr>
            <a:r>
              <a:rPr lang="en-US" sz="2800" dirty="0">
                <a:solidFill>
                  <a:srgbClr val="5A4099"/>
                </a:solidFill>
                <a:latin typeface="Arial" panose="020B0604020202020204" pitchFamily="34" charset="0"/>
                <a:cs typeface="Arial" panose="020B0604020202020204" pitchFamily="34" charset="0"/>
              </a:rPr>
              <a:t>Who maintains the catalogue?</a:t>
            </a:r>
          </a:p>
          <a:p>
            <a:pPr>
              <a:spcBef>
                <a:spcPts val="1400"/>
              </a:spcBef>
              <a:buFont typeface="Arial" panose="020B0604020202020204" pitchFamily="34" charset="0"/>
              <a:buChar char="•"/>
            </a:pPr>
            <a:r>
              <a:rPr lang="en-US" sz="2800" dirty="0">
                <a:solidFill>
                  <a:srgbClr val="5A4099"/>
                </a:solidFill>
                <a:latin typeface="Arial" panose="020B0604020202020204" pitchFamily="34" charset="0"/>
                <a:cs typeface="Arial" panose="020B0604020202020204" pitchFamily="34" charset="0"/>
              </a:rPr>
              <a:t>If an endpoint catalogue was standardized, would you adopt it?</a:t>
            </a:r>
          </a:p>
          <a:p>
            <a:pPr>
              <a:spcBef>
                <a:spcPts val="1400"/>
              </a:spcBef>
              <a:buFont typeface="Arial" panose="020B0604020202020204" pitchFamily="34" charset="0"/>
              <a:buChar char="•"/>
            </a:pPr>
            <a:r>
              <a:rPr lang="en-US" sz="2800" dirty="0">
                <a:solidFill>
                  <a:srgbClr val="5A4099"/>
                </a:solidFill>
                <a:latin typeface="Arial" panose="020B0604020202020204" pitchFamily="34" charset="0"/>
                <a:cs typeface="Arial" panose="020B0604020202020204" pitchFamily="34" charset="0"/>
              </a:rPr>
              <a:t>Would you transition your current system to this one?</a:t>
            </a:r>
          </a:p>
        </p:txBody>
      </p:sp>
    </p:spTree>
    <p:extLst>
      <p:ext uri="{BB962C8B-B14F-4D97-AF65-F5344CB8AC3E}">
        <p14:creationId xmlns:p14="http://schemas.microsoft.com/office/powerpoint/2010/main" val="430032799"/>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8051</TotalTime>
  <Words>358</Words>
  <Application>Microsoft Office PowerPoint</Application>
  <PresentationFormat>On-screen Show (4:3)</PresentationFormat>
  <Paragraphs>39</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Office Theme</vt:lpstr>
      <vt:lpstr>Survey of Network Interfaces Form (SNIF)</vt:lpstr>
      <vt:lpstr>HealthCare Interfacing</vt:lpstr>
      <vt:lpstr>Interface Staffing</vt:lpstr>
      <vt:lpstr>Proposal</vt:lpstr>
      <vt:lpstr>How Does This Help?</vt:lpstr>
      <vt:lpstr>Solution</vt:lpstr>
      <vt:lpstr>About the Form</vt:lpstr>
      <vt:lpstr>Why IHE?</vt:lpstr>
      <vt:lpstr>Questions for Healthcare Delivery Organizations (HDOs)</vt:lpstr>
      <vt:lpstr>consistent, simple, usable</vt:lpstr>
    </vt:vector>
  </TitlesOfParts>
  <Company>IN-SYSTEM/IHE-Europe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Slide 1</dc:title>
  <dc:creator>Karima Bourquard</dc:creator>
  <cp:lastModifiedBy>Nichols, Steven (GE Healthcare)</cp:lastModifiedBy>
  <cp:revision>594</cp:revision>
  <cp:lastPrinted>2013-02-21T14:05:33Z</cp:lastPrinted>
  <dcterms:created xsi:type="dcterms:W3CDTF">2011-05-17T16:43:13Z</dcterms:created>
  <dcterms:modified xsi:type="dcterms:W3CDTF">2019-10-29T14:59:54Z</dcterms:modified>
</cp:coreProperties>
</file>