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72DA-1286-434E-B1DB-A05C65F48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9604F-2A36-49D9-96B2-A35DC36D4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ECEC-B7DC-41D0-8E29-FADD9C19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BD86-A5C7-47B2-8392-527C5982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9D5C6-9AF0-4BBD-8AED-B745AECE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ABC-2CD1-40A8-AFA3-18F7C3D8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15E1-C63C-41DC-ADC0-EC9A42DB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C652-A1DD-428C-9AA7-32F1445D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CD69-61ED-4568-9BFA-201127A9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8123-6711-4E42-9CAF-3D464A79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9A689-4AD4-4F12-998E-64A19ABB3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1CA77-C54F-4B54-BD39-7468E3D82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69D7-D7DD-49C8-9B74-2AD026CC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2E0B-6520-4BEE-8D50-A70439A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49DF8-9CC6-4EC2-9F52-7BC560C7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72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52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4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0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3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20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488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0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9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5C49-0863-47DE-8FD6-9FDFB22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6B86-A6A8-4CA5-AC8B-3E27CE2C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16FA-6738-4047-87D1-36D3DB27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0C6C-E184-4F0F-A5DE-E09525A7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F0F6-390A-4210-B735-6EFA7712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14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83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1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EBB0-AAF8-49B2-8534-B47F0F1D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A227-5B3A-470B-B89D-AFA71704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F9B1-FD6C-4251-BB88-6823D160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C5F4-CD70-468F-B85C-5808B0B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55564-6727-4352-830E-BAEFACA5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5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05C-A7F9-4F13-B236-AEBB3855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C06F-7F8D-48BC-A221-5A1B198C6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5270B-3AC5-4B5A-BB9C-3A8DFBA38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5BE7-51EB-461D-9182-B2ED76C0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3EAE8-8B43-470A-8637-30A3A304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4977-2CD2-466A-8441-AC201ECD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6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7139-4774-4D79-8A00-2819F88D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96DC2-6657-4CCB-B4DC-4EA2E765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3076C-1426-4CBF-9420-7B6E0931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03126-ABD6-4E0E-9F7C-073950BC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D9927-FD1E-4924-8F4E-41E2BF574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D18C3-C0DF-48B2-A03A-5365DD65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E6B15-F2E6-4BA1-9F73-63BF09C6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6B486-3928-41F3-88AC-E35282B2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9DC8-2C6C-41FA-A4E1-282276A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9A577-E3A2-424F-B327-7456BD9D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BBC4-E20D-4285-9908-2B9E6E6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4AEC1-AE7D-4CBF-8768-DC01894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3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BD38C-44E0-4F2E-9F05-AEDD83A0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6B9EB-E588-4C8D-9F3C-BDE19125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0AACA-2579-433E-872B-94205FAD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8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812-E921-4F99-A5B2-2F4BDF1C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1404-B210-4D95-847C-1CF1646D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1422C-928B-4E99-B72C-85BE5A4B1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C2BF2-5AA0-4266-9880-599142B6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1AC5-59DB-4E9D-A615-7D742513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622FA-7B9D-461C-8C32-C6B54A3C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5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B236-D474-4EF8-A474-9BA08D07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A1A99-EC3D-4924-B349-DD01FE59E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950A0-6E25-4853-9E93-CAF11C5F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BC475-3F77-4045-B257-B6D7F95F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71D9-7275-4B1C-82AD-FC05B7C1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21F5-7B98-4E72-A0E0-A2E997A1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0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BE572-D04E-4127-81D0-7D4A65C5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155A0-4306-4B0A-96C0-B924550B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2343-D47D-4386-829E-7092CA4B2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B2A9-562B-4498-A095-68B84EBBCBCB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9C90-50C1-41CA-9F01-E7201C0DE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87B3-8E76-418D-8D82-BDDB65F2C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8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45E5-9F09-47AC-A878-A6A6A2DC413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65AC5-835C-448B-89E4-E2B86DD1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8989" y="1265107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4885840" y="1104456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6862" y="82897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989" y="3062677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Facility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989" y="4758290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0" y="3079648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5487189" y="3639273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5487189" y="1841704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3329" y="2225212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67318" y="3810000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4725189" y="1553407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9973" y="2853338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6521288" y="1251015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66676" y="1384387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6172990" y="3396884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3132" y="31819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6589237" y="3239998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91411" y="486730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6171409" y="1603968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5468356" y="456811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6121078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7213257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4259328" y="50943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4257783" y="154617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8059157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8059157" y="365528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5460381" y="363047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5436119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5448376" y="18232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6180928" y="50905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4038600" y="13129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4950607" y="1047823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3200400" y="2293843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Jurisdiction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4038602" y="2870439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3978042" y="319892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4245904" y="336461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3630281" y="284344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3422105" y="2072138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2971800" y="17683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2589220" y="234458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3505200" y="205740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[0..1]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2634BB-84F3-4A77-896E-F67158180D75}"/>
              </a:ext>
            </a:extLst>
          </p:cNvPr>
          <p:cNvGrpSpPr/>
          <p:nvPr/>
        </p:nvGrpSpPr>
        <p:grpSpPr>
          <a:xfrm>
            <a:off x="6249848" y="3964867"/>
            <a:ext cx="1524000" cy="576596"/>
            <a:chOff x="1219200" y="1219200"/>
            <a:chExt cx="1524000" cy="957071"/>
          </a:xfrm>
        </p:grpSpPr>
        <p:sp>
          <p:nvSpPr>
            <p:cNvPr id="59" name="Flowchart: Card 58">
              <a:extLst>
                <a:ext uri="{FF2B5EF4-FFF2-40B4-BE49-F238E27FC236}">
                  <a16:creationId xmlns:a16="http://schemas.microsoft.com/office/drawing/2014/main" id="{A49BDA26-3D42-484B-B1C0-FF6E97AE0BF9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lowchart: Card 59">
              <a:extLst>
                <a:ext uri="{FF2B5EF4-FFF2-40B4-BE49-F238E27FC236}">
                  <a16:creationId xmlns:a16="http://schemas.microsoft.com/office/drawing/2014/main" id="{A5592721-1A83-4C35-866C-42D88B81098E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lowchart: Card 60">
              <a:extLst>
                <a:ext uri="{FF2B5EF4-FFF2-40B4-BE49-F238E27FC236}">
                  <a16:creationId xmlns:a16="http://schemas.microsoft.com/office/drawing/2014/main" id="{7818A927-A17F-4519-9547-23E0DA1BC565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Location</a:t>
              </a:r>
            </a:p>
          </p:txBody>
        </p:sp>
      </p:grpSp>
      <p:cxnSp>
        <p:nvCxnSpPr>
          <p:cNvPr id="62" name="Elbow Connector 13">
            <a:extLst>
              <a:ext uri="{FF2B5EF4-FFF2-40B4-BE49-F238E27FC236}">
                <a16:creationId xmlns:a16="http://schemas.microsoft.com/office/drawing/2014/main" id="{3FB47B8D-A63A-402A-845D-1D3DD6A148AC}"/>
              </a:ext>
            </a:extLst>
          </p:cNvPr>
          <p:cNvCxnSpPr>
            <a:cxnSpLocks/>
            <a:stCxn id="61" idx="2"/>
            <a:endCxn id="61" idx="3"/>
          </p:cNvCxnSpPr>
          <p:nvPr/>
        </p:nvCxnSpPr>
        <p:spPr>
          <a:xfrm rot="5400000" flipH="1" flipV="1">
            <a:off x="7309753" y="4077368"/>
            <a:ext cx="242390" cy="685800"/>
          </a:xfrm>
          <a:prstGeom prst="bentConnector4">
            <a:avLst>
              <a:gd name="adj1" fmla="val -94311"/>
              <a:gd name="adj2" fmla="val 1333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A16B4A-9893-40EA-92B6-4DD8D9BCE6F9}"/>
              </a:ext>
            </a:extLst>
          </p:cNvPr>
          <p:cNvSpPr txBox="1"/>
          <p:nvPr/>
        </p:nvSpPr>
        <p:spPr>
          <a:xfrm>
            <a:off x="7496802" y="4698288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B355B2-EA66-456E-BE40-52AC95D631FA}"/>
              </a:ext>
            </a:extLst>
          </p:cNvPr>
          <p:cNvSpPr txBox="1"/>
          <p:nvPr/>
        </p:nvSpPr>
        <p:spPr>
          <a:xfrm>
            <a:off x="7951476" y="423714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20A89E-92F9-4582-836D-A0C2D015ADA9}"/>
              </a:ext>
            </a:extLst>
          </p:cNvPr>
          <p:cNvSpPr txBox="1"/>
          <p:nvPr/>
        </p:nvSpPr>
        <p:spPr>
          <a:xfrm>
            <a:off x="7036420" y="4495556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[0..1]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889E375-4DEF-402E-BDC2-3FD856591775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5961030" y="3629865"/>
            <a:ext cx="441219" cy="6692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67D19E3-304F-4C9A-8D46-89D182B60801}"/>
              </a:ext>
            </a:extLst>
          </p:cNvPr>
          <p:cNvSpPr txBox="1"/>
          <p:nvPr/>
        </p:nvSpPr>
        <p:spPr>
          <a:xfrm rot="16200000">
            <a:off x="5620546" y="3986348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 of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408537-B21F-456C-9683-4F50092CD0F2}"/>
              </a:ext>
            </a:extLst>
          </p:cNvPr>
          <p:cNvSpPr txBox="1"/>
          <p:nvPr/>
        </p:nvSpPr>
        <p:spPr>
          <a:xfrm>
            <a:off x="5897744" y="424534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[0..1]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BB2C0A-7A2F-464D-B13B-A275CA4861F1}"/>
              </a:ext>
            </a:extLst>
          </p:cNvPr>
          <p:cNvSpPr txBox="1"/>
          <p:nvPr/>
        </p:nvSpPr>
        <p:spPr>
          <a:xfrm>
            <a:off x="5935254" y="36588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7F6F2F9-44AF-4BEF-ADC3-7A60442138DF}"/>
              </a:ext>
            </a:extLst>
          </p:cNvPr>
          <p:cNvCxnSpPr>
            <a:cxnSpLocks/>
            <a:stCxn id="32" idx="1"/>
            <a:endCxn id="59" idx="0"/>
          </p:cNvCxnSpPr>
          <p:nvPr/>
        </p:nvCxnSpPr>
        <p:spPr>
          <a:xfrm rot="10800000" flipV="1">
            <a:off x="6935648" y="3413853"/>
            <a:ext cx="836752" cy="5510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E420CCA-8BF1-42C6-804C-278CCCDCBCC8}"/>
              </a:ext>
            </a:extLst>
          </p:cNvPr>
          <p:cNvSpPr txBox="1"/>
          <p:nvPr/>
        </p:nvSpPr>
        <p:spPr>
          <a:xfrm>
            <a:off x="6879966" y="370181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[0..*]</a:t>
            </a:r>
          </a:p>
        </p:txBody>
      </p:sp>
    </p:spTree>
    <p:extLst>
      <p:ext uri="{BB962C8B-B14F-4D97-AF65-F5344CB8AC3E}">
        <p14:creationId xmlns:p14="http://schemas.microsoft.com/office/powerpoint/2010/main" val="291943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524000" y="2221694"/>
            <a:ext cx="5410200" cy="356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Country Jurisdiction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52800" y="152400"/>
            <a:ext cx="4202830" cy="3886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Global Jurisdiction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209800" y="152400"/>
            <a:ext cx="11430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3307080" y="182880"/>
            <a:ext cx="91440" cy="1883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481445" y="245340"/>
            <a:ext cx="4923422" cy="1481679"/>
            <a:chOff x="654884" y="1025973"/>
            <a:chExt cx="6344674" cy="1909397"/>
          </a:xfrm>
          <a:solidFill>
            <a:schemeClr val="bg1"/>
          </a:solidFill>
        </p:grpSpPr>
        <p:sp>
          <p:nvSpPr>
            <p:cNvPr id="6" name="Rectangle 5"/>
            <p:cNvSpPr/>
            <p:nvPr/>
          </p:nvSpPr>
          <p:spPr>
            <a:xfrm>
              <a:off x="4801165" y="1218144"/>
              <a:ext cx="2198393" cy="1717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Global Server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654884" y="1025973"/>
              <a:ext cx="2199440" cy="10720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Global Client</a:t>
              </a: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4953565" y="1530017"/>
              <a:ext cx="1774652" cy="61187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Care Services Selective Supplier</a:t>
              </a: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32281" y="1364680"/>
              <a:ext cx="1927922" cy="6110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Care Services Selective Consumer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953565" y="2141894"/>
              <a:ext cx="1774652" cy="6374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Care Services </a:t>
              </a:r>
            </a:p>
            <a:p>
              <a:pPr algn="ctr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Update Consumer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700234" y="2600340"/>
            <a:ext cx="5122126" cy="1133460"/>
            <a:chOff x="268532" y="3316877"/>
            <a:chExt cx="5122126" cy="1133460"/>
          </a:xfrm>
          <a:solidFill>
            <a:schemeClr val="bg1"/>
          </a:solidFill>
        </p:grpSpPr>
        <p:grpSp>
          <p:nvGrpSpPr>
            <p:cNvPr id="14" name="Group 13"/>
            <p:cNvGrpSpPr/>
            <p:nvPr/>
          </p:nvGrpSpPr>
          <p:grpSpPr>
            <a:xfrm>
              <a:off x="268532" y="3316877"/>
              <a:ext cx="5122126" cy="1133460"/>
              <a:chOff x="741753" y="4115294"/>
              <a:chExt cx="7915060" cy="1751501"/>
            </a:xfrm>
            <a:grpFill/>
          </p:grpSpPr>
          <p:sp>
            <p:nvSpPr>
              <p:cNvPr id="8" name="Rectangle 7"/>
              <p:cNvSpPr/>
              <p:nvPr/>
            </p:nvSpPr>
            <p:spPr>
              <a:xfrm>
                <a:off x="4721059" y="4139287"/>
                <a:ext cx="3935754" cy="172750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Country Server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41753" y="4115294"/>
                <a:ext cx="2318159" cy="11511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Country Client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800600" y="4487174"/>
                <a:ext cx="1909546" cy="622411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Care Services</a:t>
                </a:r>
              </a:p>
              <a:p>
                <a:pPr algn="ctr"/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Selective Supplier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915080" y="4515508"/>
                <a:ext cx="2014346" cy="630396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Care Services Selective Consumer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4800600" y="5109584"/>
                <a:ext cx="1885104" cy="639459"/>
              </a:xfrm>
              <a:prstGeom prst="round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Care Services </a:t>
                </a:r>
              </a:p>
              <a:p>
                <a:pPr algn="ctr"/>
                <a:r>
                  <a:rPr lang="en-US" sz="1000" dirty="0">
                    <a:solidFill>
                      <a:prstClr val="black"/>
                    </a:solidFill>
                    <a:latin typeface="Calibri"/>
                  </a:rPr>
                  <a:t>Update Consumer</a:t>
                </a:r>
              </a:p>
            </p:txBody>
          </p:sp>
        </p:grpSp>
        <p:sp>
          <p:nvSpPr>
            <p:cNvPr id="16" name="Rounded Rectangle 15"/>
            <p:cNvSpPr/>
            <p:nvPr/>
          </p:nvSpPr>
          <p:spPr>
            <a:xfrm>
              <a:off x="4150989" y="3544275"/>
              <a:ext cx="1144082" cy="40278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Care Services 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Update Supplier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796527" y="4818182"/>
            <a:ext cx="1530336" cy="773175"/>
            <a:chOff x="4339000" y="4647807"/>
            <a:chExt cx="1530336" cy="773175"/>
          </a:xfrm>
          <a:solidFill>
            <a:schemeClr val="bg1"/>
          </a:solidFill>
        </p:grpSpPr>
        <p:sp>
          <p:nvSpPr>
            <p:cNvPr id="21" name="Rectangle 20"/>
            <p:cNvSpPr/>
            <p:nvPr/>
          </p:nvSpPr>
          <p:spPr>
            <a:xfrm>
              <a:off x="4339000" y="4647807"/>
              <a:ext cx="1530336" cy="7731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Local Server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53547" y="4901544"/>
              <a:ext cx="1320745" cy="3927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Care Services 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Update Supplier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90476" y="4837724"/>
            <a:ext cx="1607089" cy="773760"/>
            <a:chOff x="3992483" y="4392283"/>
            <a:chExt cx="1607089" cy="773760"/>
          </a:xfrm>
          <a:solidFill>
            <a:schemeClr val="bg1"/>
          </a:solidFill>
        </p:grpSpPr>
        <p:sp>
          <p:nvSpPr>
            <p:cNvPr id="29" name="Rectangle 28"/>
            <p:cNvSpPr/>
            <p:nvPr/>
          </p:nvSpPr>
          <p:spPr>
            <a:xfrm>
              <a:off x="3992483" y="4392283"/>
              <a:ext cx="1607089" cy="773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Local Server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111715" y="4626477"/>
              <a:ext cx="1335457" cy="3927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Care Services 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Update Supplier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81446" y="1173058"/>
            <a:ext cx="1708609" cy="858558"/>
            <a:chOff x="-3185500" y="2869816"/>
            <a:chExt cx="1708609" cy="858558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-3185500" y="2869816"/>
              <a:ext cx="1708609" cy="8585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Implementing Partner Server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-2956371" y="3167869"/>
              <a:ext cx="1343664" cy="47913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Care Services 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Update Supplier</a:t>
              </a:r>
            </a:p>
          </p:txBody>
        </p:sp>
      </p:grpSp>
      <p:cxnSp>
        <p:nvCxnSpPr>
          <p:cNvPr id="22" name="Straight Arrow Connector 21"/>
          <p:cNvCxnSpPr>
            <a:stCxn id="3" idx="3"/>
            <a:endCxn id="2" idx="1"/>
          </p:cNvCxnSpPr>
          <p:nvPr/>
        </p:nvCxnSpPr>
        <p:spPr>
          <a:xfrm>
            <a:off x="4115159" y="745255"/>
            <a:ext cx="1702033" cy="1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485136" y="5288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  <a:latin typeface="Calibri"/>
              </a:rPr>
              <a:t>Find Matching Care Services</a:t>
            </a:r>
          </a:p>
          <a:p>
            <a:pPr algn="ctr"/>
            <a:r>
              <a:rPr lang="en-US" sz="700" dirty="0">
                <a:solidFill>
                  <a:prstClr val="black"/>
                </a:solidFill>
                <a:latin typeface="Calibri"/>
              </a:rPr>
              <a:t>[ITI-Y1]</a:t>
            </a:r>
          </a:p>
        </p:txBody>
      </p:sp>
      <p:cxnSp>
        <p:nvCxnSpPr>
          <p:cNvPr id="45" name="Straight Arrow Connector 44"/>
          <p:cNvCxnSpPr>
            <a:stCxn id="11" idx="3"/>
            <a:endCxn id="10" idx="1"/>
          </p:cNvCxnSpPr>
          <p:nvPr/>
        </p:nvCxnSpPr>
        <p:spPr>
          <a:xfrm flipV="1">
            <a:off x="3115957" y="3042391"/>
            <a:ext cx="1210906" cy="209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114513" y="2771314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  <a:latin typeface="Calibri"/>
              </a:rPr>
              <a:t>Find Matching Care Services</a:t>
            </a:r>
          </a:p>
          <a:p>
            <a:pPr algn="ctr"/>
            <a:r>
              <a:rPr lang="en-US" sz="700" dirty="0">
                <a:solidFill>
                  <a:prstClr val="black"/>
                </a:solidFill>
                <a:latin typeface="Calibri"/>
              </a:rPr>
              <a:t>[ITI-Y1]</a:t>
            </a:r>
          </a:p>
        </p:txBody>
      </p:sp>
      <p:cxnSp>
        <p:nvCxnSpPr>
          <p:cNvPr id="34" name="Straight Arrow Connector 33"/>
          <p:cNvCxnSpPr>
            <a:stCxn id="13" idx="2"/>
            <a:endCxn id="20" idx="0"/>
          </p:cNvCxnSpPr>
          <p:nvPr/>
        </p:nvCxnSpPr>
        <p:spPr>
          <a:xfrm flipH="1">
            <a:off x="3571447" y="3657598"/>
            <a:ext cx="1365376" cy="141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419971" y="4092110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prstClr val="black"/>
                </a:solidFill>
                <a:latin typeface="Calibri"/>
              </a:rPr>
              <a:t>Request for Care Services Updates</a:t>
            </a:r>
          </a:p>
          <a:p>
            <a:pPr algn="r"/>
            <a:r>
              <a:rPr lang="en-US" sz="800" dirty="0">
                <a:solidFill>
                  <a:prstClr val="black"/>
                </a:solidFill>
                <a:latin typeface="Calibri"/>
              </a:rPr>
              <a:t>[ITI-Y2]</a:t>
            </a:r>
          </a:p>
        </p:txBody>
      </p:sp>
      <p:cxnSp>
        <p:nvCxnSpPr>
          <p:cNvPr id="47" name="Straight Arrow Connector 46"/>
          <p:cNvCxnSpPr>
            <a:stCxn id="7" idx="2"/>
            <a:endCxn id="16" idx="0"/>
          </p:cNvCxnSpPr>
          <p:nvPr/>
        </p:nvCxnSpPr>
        <p:spPr>
          <a:xfrm flipH="1">
            <a:off x="6154732" y="1605972"/>
            <a:ext cx="351018" cy="12217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00436" y="1752600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prstClr val="black"/>
                </a:solidFill>
                <a:latin typeface="Calibri"/>
              </a:rPr>
              <a:t>Request for Care Services Updates</a:t>
            </a:r>
          </a:p>
          <a:p>
            <a:pPr algn="r"/>
            <a:r>
              <a:rPr lang="en-US" sz="800" dirty="0">
                <a:solidFill>
                  <a:prstClr val="black"/>
                </a:solidFill>
                <a:latin typeface="Calibri"/>
              </a:rPr>
              <a:t>[ITI-Y2]</a:t>
            </a:r>
          </a:p>
        </p:txBody>
      </p:sp>
      <p:cxnSp>
        <p:nvCxnSpPr>
          <p:cNvPr id="51" name="Straight Arrow Connector 50"/>
          <p:cNvCxnSpPr>
            <a:stCxn id="13" idx="2"/>
            <a:endCxn id="30" idx="0"/>
          </p:cNvCxnSpPr>
          <p:nvPr/>
        </p:nvCxnSpPr>
        <p:spPr>
          <a:xfrm>
            <a:off x="4936824" y="3657598"/>
            <a:ext cx="640613" cy="141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206214" y="4103869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Calibri"/>
              </a:rPr>
              <a:t>Request for Care Services Updates</a:t>
            </a:r>
          </a:p>
          <a:p>
            <a:r>
              <a:rPr lang="en-US" sz="800" dirty="0">
                <a:solidFill>
                  <a:prstClr val="black"/>
                </a:solidFill>
                <a:latin typeface="Calibri"/>
              </a:rPr>
              <a:t>[ITI-Y2]</a:t>
            </a:r>
          </a:p>
        </p:txBody>
      </p:sp>
      <p:cxnSp>
        <p:nvCxnSpPr>
          <p:cNvPr id="55" name="Straight Arrow Connector 54"/>
          <p:cNvCxnSpPr>
            <a:stCxn id="7" idx="1"/>
            <a:endCxn id="43" idx="0"/>
          </p:cNvCxnSpPr>
          <p:nvPr/>
        </p:nvCxnSpPr>
        <p:spPr>
          <a:xfrm flipH="1">
            <a:off x="3382407" y="1358629"/>
            <a:ext cx="2434785" cy="1124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188195" y="1118593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prstClr val="black"/>
                </a:solidFill>
                <a:latin typeface="Calibri"/>
              </a:rPr>
              <a:t>Request for Care Services Updates</a:t>
            </a:r>
          </a:p>
          <a:p>
            <a:r>
              <a:rPr lang="en-US" sz="700" dirty="0">
                <a:solidFill>
                  <a:prstClr val="black"/>
                </a:solidFill>
                <a:latin typeface="Calibri"/>
              </a:rPr>
              <a:t>[ITI-Y2]</a:t>
            </a:r>
          </a:p>
        </p:txBody>
      </p:sp>
    </p:spTree>
    <p:extLst>
      <p:ext uri="{BB962C8B-B14F-4D97-AF65-F5344CB8AC3E}">
        <p14:creationId xmlns:p14="http://schemas.microsoft.com/office/powerpoint/2010/main" val="408913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CAE54-91C9-A6E3-D581-5B7661624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F02B6D0-37C1-E9C4-E71D-D00229454F24}"/>
              </a:ext>
            </a:extLst>
          </p:cNvPr>
          <p:cNvSpPr/>
          <p:nvPr/>
        </p:nvSpPr>
        <p:spPr>
          <a:xfrm>
            <a:off x="1524000" y="2221694"/>
            <a:ext cx="5410200" cy="35695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prstClr val="black"/>
                </a:solidFill>
                <a:latin typeface="Calibri"/>
              </a:rPr>
              <a:t>Country Jurisdiction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9F1D78-DBBF-9C36-DA57-30B7F0D4137E}"/>
              </a:ext>
            </a:extLst>
          </p:cNvPr>
          <p:cNvSpPr/>
          <p:nvPr/>
        </p:nvSpPr>
        <p:spPr>
          <a:xfrm>
            <a:off x="3352800" y="152400"/>
            <a:ext cx="4202830" cy="38862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Calibri"/>
              </a:rPr>
              <a:t>Global Jurisdiction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367060-B40C-2CFA-545F-53D7FBA9BD3F}"/>
              </a:ext>
            </a:extLst>
          </p:cNvPr>
          <p:cNvSpPr/>
          <p:nvPr/>
        </p:nvSpPr>
        <p:spPr>
          <a:xfrm>
            <a:off x="2209800" y="152400"/>
            <a:ext cx="1143000" cy="1943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B03D745-33BA-61ED-30AB-D43FC0F0C38F}"/>
              </a:ext>
            </a:extLst>
          </p:cNvPr>
          <p:cNvSpPr/>
          <p:nvPr/>
        </p:nvSpPr>
        <p:spPr>
          <a:xfrm>
            <a:off x="3307080" y="182880"/>
            <a:ext cx="91440" cy="18836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B5A71-A1A6-0AC0-C8F2-180233618D6C}"/>
              </a:ext>
            </a:extLst>
          </p:cNvPr>
          <p:cNvGrpSpPr/>
          <p:nvPr/>
        </p:nvGrpSpPr>
        <p:grpSpPr>
          <a:xfrm>
            <a:off x="2481445" y="245340"/>
            <a:ext cx="4923422" cy="1481679"/>
            <a:chOff x="654884" y="1025973"/>
            <a:chExt cx="6344674" cy="1909397"/>
          </a:xfrm>
          <a:solidFill>
            <a:schemeClr val="bg1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DA22D0-EA9E-0D74-1322-37DC607BE902}"/>
                </a:ext>
              </a:extLst>
            </p:cNvPr>
            <p:cNvSpPr/>
            <p:nvPr/>
          </p:nvSpPr>
          <p:spPr>
            <a:xfrm>
              <a:off x="4801165" y="1218144"/>
              <a:ext cx="2198393" cy="171722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Global Server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81C415-8AE6-3058-2DBD-CA3F9151DB21}"/>
                </a:ext>
              </a:extLst>
            </p:cNvPr>
            <p:cNvSpPr/>
            <p:nvPr/>
          </p:nvSpPr>
          <p:spPr>
            <a:xfrm>
              <a:off x="654884" y="1025973"/>
              <a:ext cx="2199440" cy="10720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Global Client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11F0707A-A2BF-AF55-F60C-0372AFF0E55C}"/>
                </a:ext>
              </a:extLst>
            </p:cNvPr>
            <p:cNvSpPr/>
            <p:nvPr/>
          </p:nvSpPr>
          <p:spPr>
            <a:xfrm>
              <a:off x="4953565" y="1530017"/>
              <a:ext cx="1774652" cy="611874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Directory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9D9A5C3-65FA-DCC7-174B-B9A1975A7F58}"/>
                </a:ext>
              </a:extLst>
            </p:cNvPr>
            <p:cNvSpPr/>
            <p:nvPr/>
          </p:nvSpPr>
          <p:spPr>
            <a:xfrm>
              <a:off x="832281" y="1364680"/>
              <a:ext cx="1927922" cy="61103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Query Client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691CD69-EE5E-4EB1-09DD-7F5C17C7C015}"/>
                </a:ext>
              </a:extLst>
            </p:cNvPr>
            <p:cNvSpPr/>
            <p:nvPr/>
          </p:nvSpPr>
          <p:spPr>
            <a:xfrm>
              <a:off x="4953565" y="2141894"/>
              <a:ext cx="1774652" cy="637487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Update Client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DDB245-39C3-B4BA-A16E-88D2AF4A2A1C}"/>
              </a:ext>
            </a:extLst>
          </p:cNvPr>
          <p:cNvGrpSpPr/>
          <p:nvPr/>
        </p:nvGrpSpPr>
        <p:grpSpPr>
          <a:xfrm>
            <a:off x="1700234" y="2600340"/>
            <a:ext cx="5122126" cy="1133460"/>
            <a:chOff x="741753" y="4115294"/>
            <a:chExt cx="7915060" cy="1751501"/>
          </a:xfrm>
          <a:solidFill>
            <a:schemeClr val="bg1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8FDCF1D-5965-2C7B-0293-4B4D85F5C9B4}"/>
                </a:ext>
              </a:extLst>
            </p:cNvPr>
            <p:cNvSpPr/>
            <p:nvPr/>
          </p:nvSpPr>
          <p:spPr>
            <a:xfrm>
              <a:off x="4721059" y="4139287"/>
              <a:ext cx="3935754" cy="172750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Country Server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275F8A-A86A-8442-3D87-F9CE65F8F54C}"/>
                </a:ext>
              </a:extLst>
            </p:cNvPr>
            <p:cNvSpPr/>
            <p:nvPr/>
          </p:nvSpPr>
          <p:spPr>
            <a:xfrm>
              <a:off x="741753" y="4115294"/>
              <a:ext cx="2318159" cy="11511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Country Client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0EE3432-75A4-1717-D980-AE90B4B8B9DA}"/>
                </a:ext>
              </a:extLst>
            </p:cNvPr>
            <p:cNvSpPr/>
            <p:nvPr/>
          </p:nvSpPr>
          <p:spPr>
            <a:xfrm>
              <a:off x="5778828" y="4487174"/>
              <a:ext cx="1909545" cy="622411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Directory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0628277-79D8-0A62-198B-00CA0120D754}"/>
                </a:ext>
              </a:extLst>
            </p:cNvPr>
            <p:cNvSpPr/>
            <p:nvPr/>
          </p:nvSpPr>
          <p:spPr>
            <a:xfrm>
              <a:off x="915080" y="4515508"/>
              <a:ext cx="2014346" cy="630396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Query Client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834A749-BBF0-62B2-CCB9-96D9B7FE7E2A}"/>
                </a:ext>
              </a:extLst>
            </p:cNvPr>
            <p:cNvSpPr/>
            <p:nvPr/>
          </p:nvSpPr>
          <p:spPr>
            <a:xfrm>
              <a:off x="5778828" y="5109584"/>
              <a:ext cx="1885104" cy="639459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Update Client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3C8748-D5FB-1F06-C1F4-ACA28DAD097B}"/>
              </a:ext>
            </a:extLst>
          </p:cNvPr>
          <p:cNvGrpSpPr/>
          <p:nvPr/>
        </p:nvGrpSpPr>
        <p:grpSpPr>
          <a:xfrm>
            <a:off x="2796527" y="4818182"/>
            <a:ext cx="1530336" cy="773175"/>
            <a:chOff x="4339000" y="4647807"/>
            <a:chExt cx="1530336" cy="773175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B4550D3-A40E-1A99-B225-58BE607118D8}"/>
                </a:ext>
              </a:extLst>
            </p:cNvPr>
            <p:cNvSpPr/>
            <p:nvPr/>
          </p:nvSpPr>
          <p:spPr>
            <a:xfrm>
              <a:off x="4339000" y="4647807"/>
              <a:ext cx="1530336" cy="7731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Local Server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6BECB67-C549-33AF-23A9-EF0DDCDA50F9}"/>
                </a:ext>
              </a:extLst>
            </p:cNvPr>
            <p:cNvSpPr/>
            <p:nvPr/>
          </p:nvSpPr>
          <p:spPr>
            <a:xfrm>
              <a:off x="4453547" y="4901544"/>
              <a:ext cx="1320745" cy="3927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Directory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1B5206-1C84-E207-7986-F5B8194AEB02}"/>
              </a:ext>
            </a:extLst>
          </p:cNvPr>
          <p:cNvGrpSpPr/>
          <p:nvPr/>
        </p:nvGrpSpPr>
        <p:grpSpPr>
          <a:xfrm>
            <a:off x="4790476" y="4837724"/>
            <a:ext cx="1607089" cy="773760"/>
            <a:chOff x="3992483" y="4392283"/>
            <a:chExt cx="1607089" cy="773760"/>
          </a:xfrm>
          <a:solidFill>
            <a:schemeClr val="bg1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B22804-0C31-11C1-98AF-64B55857C06A}"/>
                </a:ext>
              </a:extLst>
            </p:cNvPr>
            <p:cNvSpPr/>
            <p:nvPr/>
          </p:nvSpPr>
          <p:spPr>
            <a:xfrm>
              <a:off x="3992483" y="4392283"/>
              <a:ext cx="1607089" cy="77376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Local Server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52D96583-2D3A-EE48-1A83-7546606BC47D}"/>
                </a:ext>
              </a:extLst>
            </p:cNvPr>
            <p:cNvSpPr/>
            <p:nvPr/>
          </p:nvSpPr>
          <p:spPr>
            <a:xfrm>
              <a:off x="4111715" y="4626477"/>
              <a:ext cx="1335457" cy="392760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Directory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49C314A-9748-6B27-3865-CE914922E337}"/>
              </a:ext>
            </a:extLst>
          </p:cNvPr>
          <p:cNvGrpSpPr/>
          <p:nvPr/>
        </p:nvGrpSpPr>
        <p:grpSpPr>
          <a:xfrm>
            <a:off x="2481446" y="1173058"/>
            <a:ext cx="1708609" cy="887151"/>
            <a:chOff x="-3185500" y="2869816"/>
            <a:chExt cx="1708609" cy="887151"/>
          </a:xfrm>
          <a:solidFill>
            <a:schemeClr val="bg1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8F21B43-6C31-2B24-878B-1A9793B7E61B}"/>
                </a:ext>
              </a:extLst>
            </p:cNvPr>
            <p:cNvSpPr/>
            <p:nvPr/>
          </p:nvSpPr>
          <p:spPr>
            <a:xfrm>
              <a:off x="-3185500" y="2869816"/>
              <a:ext cx="1708609" cy="88715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Implementing Partner</a:t>
              </a:r>
            </a:p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Server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1849927-A8B6-71F3-91D4-D590FC4A62F2}"/>
                </a:ext>
              </a:extLst>
            </p:cNvPr>
            <p:cNvSpPr/>
            <p:nvPr/>
          </p:nvSpPr>
          <p:spPr>
            <a:xfrm>
              <a:off x="-2956371" y="3208061"/>
              <a:ext cx="1343664" cy="479133"/>
            </a:xfrm>
            <a:prstGeom prst="round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prstClr val="black"/>
                  </a:solidFill>
                  <a:latin typeface="Calibri"/>
                </a:rPr>
                <a:t>Directory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7E6AE8-EC9F-3E32-7ED1-BCB2C3F46CED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15159" y="745255"/>
            <a:ext cx="1702033" cy="1286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301995-DE91-09F7-338C-4F0642A32924}"/>
              </a:ext>
            </a:extLst>
          </p:cNvPr>
          <p:cNvSpPr txBox="1"/>
          <p:nvPr/>
        </p:nvSpPr>
        <p:spPr>
          <a:xfrm>
            <a:off x="4485136" y="528855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  <a:latin typeface="Calibri"/>
              </a:rPr>
              <a:t>Find Matching Care Services</a:t>
            </a:r>
          </a:p>
          <a:p>
            <a:pPr algn="ctr"/>
            <a:r>
              <a:rPr lang="en-US" sz="700" dirty="0">
                <a:solidFill>
                  <a:prstClr val="black"/>
                </a:solidFill>
                <a:latin typeface="Calibri"/>
              </a:rPr>
              <a:t>[ITI-90]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85A95B-E394-2524-A3B3-3C050048510F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 flipV="1">
            <a:off x="3115957" y="3042390"/>
            <a:ext cx="1843953" cy="209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9845839-81FE-740D-FA86-2D34EFA8B6FE}"/>
              </a:ext>
            </a:extLst>
          </p:cNvPr>
          <p:cNvSpPr txBox="1"/>
          <p:nvPr/>
        </p:nvSpPr>
        <p:spPr>
          <a:xfrm>
            <a:off x="3114513" y="2771314"/>
            <a:ext cx="1213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prstClr val="black"/>
                </a:solidFill>
                <a:latin typeface="Calibri"/>
              </a:rPr>
              <a:t>Find Matching Care Services</a:t>
            </a:r>
          </a:p>
          <a:p>
            <a:pPr algn="ctr"/>
            <a:r>
              <a:rPr lang="en-US" sz="700" dirty="0">
                <a:solidFill>
                  <a:prstClr val="black"/>
                </a:solidFill>
                <a:latin typeface="Calibri"/>
              </a:rPr>
              <a:t>[ITI-90]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0A54E78-DDEC-4956-CF8E-3B4204064D02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71447" y="3657598"/>
            <a:ext cx="1998423" cy="141432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507312-E82E-420A-2A8D-860FEEC61AC2}"/>
              </a:ext>
            </a:extLst>
          </p:cNvPr>
          <p:cNvSpPr txBox="1"/>
          <p:nvPr/>
        </p:nvSpPr>
        <p:spPr>
          <a:xfrm>
            <a:off x="2781708" y="4232783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prstClr val="black"/>
                </a:solidFill>
                <a:latin typeface="Calibri"/>
              </a:rPr>
              <a:t>Request for Care Services Updates</a:t>
            </a:r>
          </a:p>
          <a:p>
            <a:pPr algn="r"/>
            <a:r>
              <a:rPr lang="en-US" sz="800" dirty="0">
                <a:solidFill>
                  <a:prstClr val="black"/>
                </a:solidFill>
                <a:latin typeface="Calibri"/>
              </a:rPr>
              <a:t>[ITI-91]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36C31FD-AC14-DE0D-906C-64D64A513BEC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6195647" y="1605973"/>
            <a:ext cx="310103" cy="14364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9357DBB-0602-B185-4106-6FC8AE88F073}"/>
              </a:ext>
            </a:extLst>
          </p:cNvPr>
          <p:cNvSpPr txBox="1"/>
          <p:nvPr/>
        </p:nvSpPr>
        <p:spPr>
          <a:xfrm>
            <a:off x="5400436" y="1752600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prstClr val="black"/>
                </a:solidFill>
                <a:latin typeface="Calibri"/>
              </a:rPr>
              <a:t>Request for Care Services Updates</a:t>
            </a:r>
          </a:p>
          <a:p>
            <a:pPr algn="r"/>
            <a:r>
              <a:rPr lang="en-US" sz="800" dirty="0">
                <a:solidFill>
                  <a:prstClr val="black"/>
                </a:solidFill>
                <a:latin typeface="Calibri"/>
              </a:rPr>
              <a:t>[ITI-91]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49568F4-83F4-13F0-5E30-8D56EC2E33B0}"/>
              </a:ext>
            </a:extLst>
          </p:cNvPr>
          <p:cNvCxnSpPr>
            <a:stCxn id="13" idx="2"/>
            <a:endCxn id="30" idx="0"/>
          </p:cNvCxnSpPr>
          <p:nvPr/>
        </p:nvCxnSpPr>
        <p:spPr>
          <a:xfrm>
            <a:off x="5569870" y="3657598"/>
            <a:ext cx="7567" cy="14143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41DD579-F264-8C3B-4948-1ABBECFBF858}"/>
              </a:ext>
            </a:extLst>
          </p:cNvPr>
          <p:cNvSpPr txBox="1"/>
          <p:nvPr/>
        </p:nvSpPr>
        <p:spPr>
          <a:xfrm>
            <a:off x="5206214" y="4103869"/>
            <a:ext cx="1616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prstClr val="black"/>
                </a:solidFill>
                <a:latin typeface="Calibri"/>
              </a:rPr>
              <a:t>Request for Care Services Updates</a:t>
            </a:r>
          </a:p>
          <a:p>
            <a:r>
              <a:rPr lang="en-US" sz="800" dirty="0">
                <a:solidFill>
                  <a:prstClr val="black"/>
                </a:solidFill>
                <a:latin typeface="Calibri"/>
              </a:rPr>
              <a:t>[ITI-91]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63281AC-1F20-D213-204C-BAB53E376E2A}"/>
              </a:ext>
            </a:extLst>
          </p:cNvPr>
          <p:cNvCxnSpPr>
            <a:cxnSpLocks/>
            <a:stCxn id="7" idx="1"/>
            <a:endCxn id="43" idx="3"/>
          </p:cNvCxnSpPr>
          <p:nvPr/>
        </p:nvCxnSpPr>
        <p:spPr>
          <a:xfrm flipH="1">
            <a:off x="4054239" y="1358630"/>
            <a:ext cx="1762952" cy="3922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D365A65-B0D4-927F-DD0B-9A38190362E7}"/>
              </a:ext>
            </a:extLst>
          </p:cNvPr>
          <p:cNvSpPr txBox="1"/>
          <p:nvPr/>
        </p:nvSpPr>
        <p:spPr>
          <a:xfrm>
            <a:off x="4188195" y="1229121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prstClr val="black"/>
                </a:solidFill>
                <a:latin typeface="Calibri"/>
              </a:rPr>
              <a:t>Request for Care Services Updates</a:t>
            </a:r>
          </a:p>
          <a:p>
            <a:r>
              <a:rPr lang="en-US" sz="700" dirty="0">
                <a:solidFill>
                  <a:prstClr val="black"/>
                </a:solidFill>
                <a:latin typeface="Calibri"/>
              </a:rPr>
              <a:t>[ITI-91]</a:t>
            </a:r>
          </a:p>
        </p:txBody>
      </p:sp>
    </p:spTree>
    <p:extLst>
      <p:ext uri="{BB962C8B-B14F-4D97-AF65-F5344CB8AC3E}">
        <p14:creationId xmlns:p14="http://schemas.microsoft.com/office/powerpoint/2010/main" val="34627948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289</Words>
  <Application>Microsoft Office PowerPoint</Application>
  <PresentationFormat>Widescreen</PresentationFormat>
  <Paragraphs>109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Luke Duncan</cp:lastModifiedBy>
  <cp:revision>4</cp:revision>
  <dcterms:created xsi:type="dcterms:W3CDTF">2019-09-11T17:38:37Z</dcterms:created>
  <dcterms:modified xsi:type="dcterms:W3CDTF">2025-02-26T20:56:00Z</dcterms:modified>
</cp:coreProperties>
</file>