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69" r:id="rId3"/>
    <p:sldId id="256" r:id="rId4"/>
    <p:sldId id="259" r:id="rId5"/>
    <p:sldId id="257" r:id="rId6"/>
    <p:sldId id="258" r:id="rId7"/>
    <p:sldId id="260" r:id="rId8"/>
    <p:sldId id="261" r:id="rId9"/>
    <p:sldId id="262" r:id="rId10"/>
    <p:sldId id="263" r:id="rId11"/>
    <p:sldId id="265" r:id="rId12"/>
    <p:sldId id="266" r:id="rId13"/>
    <p:sldId id="270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213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3E2D8-20F5-4A8B-B706-0956FAB48E2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B7B3D-7225-48D5-AB16-BFC164711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5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B7B3D-7225-48D5-AB16-BFC164711B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3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45E5-9F09-47AC-A878-A6A6A2DC413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4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45E5-9F09-47AC-A878-A6A6A2DC413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5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45E5-9F09-47AC-A878-A6A6A2DC413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45E5-9F09-47AC-A878-A6A6A2DC413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5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45E5-9F09-47AC-A878-A6A6A2DC413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8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45E5-9F09-47AC-A878-A6A6A2DC413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0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45E5-9F09-47AC-A878-A6A6A2DC413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2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45E5-9F09-47AC-A878-A6A6A2DC413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9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45E5-9F09-47AC-A878-A6A6A2DC413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0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45E5-9F09-47AC-A878-A6A6A2DC413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1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45E5-9F09-47AC-A878-A6A6A2DC413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E45E5-9F09-47AC-A878-A6A6A2DC413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4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9D5974-BD19-CB5D-4374-B76CA14E2D1E}"/>
              </a:ext>
            </a:extLst>
          </p:cNvPr>
          <p:cNvSpPr/>
          <p:nvPr/>
        </p:nvSpPr>
        <p:spPr>
          <a:xfrm>
            <a:off x="685800" y="121920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 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630967-62AC-A613-3026-74CDBF41857F}"/>
              </a:ext>
            </a:extLst>
          </p:cNvPr>
          <p:cNvSpPr/>
          <p:nvPr/>
        </p:nvSpPr>
        <p:spPr>
          <a:xfrm>
            <a:off x="685800" y="220980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88831-81EF-C33A-B44C-34546584A267}"/>
              </a:ext>
            </a:extLst>
          </p:cNvPr>
          <p:cNvSpPr/>
          <p:nvPr/>
        </p:nvSpPr>
        <p:spPr>
          <a:xfrm>
            <a:off x="685800" y="3200400"/>
            <a:ext cx="24384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D5ED9B-0CFF-9418-EB35-6C668A2CE555}"/>
              </a:ext>
            </a:extLst>
          </p:cNvPr>
          <p:cNvSpPr/>
          <p:nvPr/>
        </p:nvSpPr>
        <p:spPr>
          <a:xfrm>
            <a:off x="6324600" y="1219200"/>
            <a:ext cx="2438400" cy="243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Directory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E4F6EE-E376-186E-0AC5-F074D2E1C88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24200" y="1447800"/>
            <a:ext cx="320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4087BD-9289-FE82-AB73-10EB22A591D6}"/>
              </a:ext>
            </a:extLst>
          </p:cNvPr>
          <p:cNvSpPr txBox="1"/>
          <p:nvPr/>
        </p:nvSpPr>
        <p:spPr>
          <a:xfrm>
            <a:off x="3352800" y="1143000"/>
            <a:ext cx="2797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Find Matching Care Services [ITI-90]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2B666C-E423-48AA-54C2-CC797011BC1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124200" y="2438400"/>
            <a:ext cx="320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B534AD-9A74-D163-E38D-2789A7147AFD}"/>
              </a:ext>
            </a:extLst>
          </p:cNvPr>
          <p:cNvSpPr txBox="1"/>
          <p:nvPr/>
        </p:nvSpPr>
        <p:spPr>
          <a:xfrm>
            <a:off x="3250272" y="2111131"/>
            <a:ext cx="2998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 Care Services Updates [ITI-91]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4A8511-D9F0-E744-B19E-60D1C3FDB18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24200" y="3429000"/>
            <a:ext cx="320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392FDC7-857A-7B96-C921-1876343E4CD2}"/>
              </a:ext>
            </a:extLst>
          </p:cNvPr>
          <p:cNvSpPr txBox="1"/>
          <p:nvPr/>
        </p:nvSpPr>
        <p:spPr>
          <a:xfrm>
            <a:off x="3666285" y="3140716"/>
            <a:ext cx="2201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Care Services Feed [ITI-130]</a:t>
            </a:r>
          </a:p>
        </p:txBody>
      </p:sp>
    </p:spTree>
    <p:extLst>
      <p:ext uri="{BB962C8B-B14F-4D97-AF65-F5344CB8AC3E}">
        <p14:creationId xmlns:p14="http://schemas.microsoft.com/office/powerpoint/2010/main" val="17837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24989" y="1265107"/>
            <a:ext cx="1524000" cy="576596"/>
            <a:chOff x="1219200" y="1219200"/>
            <a:chExt cx="1524000" cy="957072"/>
          </a:xfrm>
        </p:grpSpPr>
        <p:sp>
          <p:nvSpPr>
            <p:cNvPr id="5" name="Flowchart: Card 4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Card 7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Card 8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Organization</a:t>
              </a:r>
            </a:p>
          </p:txBody>
        </p:sp>
      </p:grpSp>
      <p:cxnSp>
        <p:nvCxnSpPr>
          <p:cNvPr id="14" name="Elbow Connector 13"/>
          <p:cNvCxnSpPr>
            <a:stCxn id="5" idx="0"/>
            <a:endCxn id="8" idx="1"/>
          </p:cNvCxnSpPr>
          <p:nvPr/>
        </p:nvCxnSpPr>
        <p:spPr>
          <a:xfrm rot="16200000" flipH="1" flipV="1">
            <a:off x="3361840" y="1104456"/>
            <a:ext cx="288298" cy="609600"/>
          </a:xfrm>
          <a:prstGeom prst="bentConnector4">
            <a:avLst>
              <a:gd name="adj1" fmla="val -79293"/>
              <a:gd name="adj2" fmla="val 1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02862" y="828973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part of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124989" y="3062677"/>
            <a:ext cx="1524000" cy="576596"/>
            <a:chOff x="1219200" y="1219200"/>
            <a:chExt cx="1524000" cy="957072"/>
          </a:xfrm>
        </p:grpSpPr>
        <p:sp>
          <p:nvSpPr>
            <p:cNvPr id="22" name="Flowchart: Card 21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lowchart: Card 22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Card 23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Facility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124989" y="4758290"/>
            <a:ext cx="1524000" cy="576596"/>
            <a:chOff x="1219200" y="1219200"/>
            <a:chExt cx="1524000" cy="957072"/>
          </a:xfrm>
        </p:grpSpPr>
        <p:sp>
          <p:nvSpPr>
            <p:cNvPr id="26" name="Flowchart: Card 25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Card 26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Card 27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Service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96000" y="3079648"/>
            <a:ext cx="1524000" cy="576596"/>
            <a:chOff x="1219200" y="1219200"/>
            <a:chExt cx="1524000" cy="957071"/>
          </a:xfrm>
        </p:grpSpPr>
        <p:sp>
          <p:nvSpPr>
            <p:cNvPr id="30" name="Flowchart: Card 29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Flowchart: Card 30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Flowchart: Card 31"/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Practitioner</a:t>
              </a:r>
            </a:p>
          </p:txBody>
        </p:sp>
      </p:grpSp>
      <p:cxnSp>
        <p:nvCxnSpPr>
          <p:cNvPr id="34" name="Straight Arrow Connector 33"/>
          <p:cNvCxnSpPr>
            <a:stCxn id="28" idx="0"/>
            <a:endCxn id="24" idx="2"/>
          </p:cNvCxnSpPr>
          <p:nvPr/>
        </p:nvCxnSpPr>
        <p:spPr>
          <a:xfrm flipV="1">
            <a:off x="3963189" y="3639273"/>
            <a:ext cx="0" cy="121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0"/>
            <a:endCxn id="9" idx="2"/>
          </p:cNvCxnSpPr>
          <p:nvPr/>
        </p:nvCxnSpPr>
        <p:spPr>
          <a:xfrm flipV="1">
            <a:off x="3963189" y="1841703"/>
            <a:ext cx="0" cy="13127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39329" y="2225212"/>
            <a:ext cx="338554" cy="44178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Part of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43318" y="3810000"/>
            <a:ext cx="338554" cy="7126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delivered at</a:t>
            </a:r>
          </a:p>
        </p:txBody>
      </p:sp>
      <p:cxnSp>
        <p:nvCxnSpPr>
          <p:cNvPr id="69" name="Elbow Connector 68"/>
          <p:cNvCxnSpPr>
            <a:cxnSpLocks/>
            <a:stCxn id="28" idx="1"/>
            <a:endCxn id="8" idx="1"/>
          </p:cNvCxnSpPr>
          <p:nvPr/>
        </p:nvCxnSpPr>
        <p:spPr>
          <a:xfrm rot="10800000">
            <a:off x="3201189" y="1553406"/>
            <a:ext cx="76200" cy="3539091"/>
          </a:xfrm>
          <a:prstGeom prst="bentConnector3">
            <a:avLst>
              <a:gd name="adj1" fmla="val 31930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05973" y="2853338"/>
            <a:ext cx="338554" cy="7110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provided by</a:t>
            </a:r>
          </a:p>
        </p:txBody>
      </p:sp>
      <p:cxnSp>
        <p:nvCxnSpPr>
          <p:cNvPr id="75" name="Elbow Connector 74"/>
          <p:cNvCxnSpPr>
            <a:cxnSpLocks/>
            <a:endCxn id="9" idx="3"/>
          </p:cNvCxnSpPr>
          <p:nvPr/>
        </p:nvCxnSpPr>
        <p:spPr>
          <a:xfrm rot="16200000" flipV="1">
            <a:off x="4997288" y="1251014"/>
            <a:ext cx="1572150" cy="22687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942675" y="138438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managed by</a:t>
            </a:r>
          </a:p>
        </p:txBody>
      </p:sp>
      <p:cxnSp>
        <p:nvCxnSpPr>
          <p:cNvPr id="80" name="Straight Arrow Connector 79"/>
          <p:cNvCxnSpPr>
            <a:cxnSpLocks/>
            <a:endCxn id="24" idx="3"/>
          </p:cNvCxnSpPr>
          <p:nvPr/>
        </p:nvCxnSpPr>
        <p:spPr>
          <a:xfrm flipH="1" flipV="1">
            <a:off x="4648989" y="3396883"/>
            <a:ext cx="1582947" cy="169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029131" y="3181956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provided at</a:t>
            </a:r>
          </a:p>
        </p:txBody>
      </p:sp>
      <p:cxnSp>
        <p:nvCxnSpPr>
          <p:cNvPr id="85" name="Elbow Connector 84"/>
          <p:cNvCxnSpPr>
            <a:cxnSpLocks/>
            <a:endCxn id="28" idx="3"/>
          </p:cNvCxnSpPr>
          <p:nvPr/>
        </p:nvCxnSpPr>
        <p:spPr>
          <a:xfrm rot="5400000">
            <a:off x="5065237" y="3239997"/>
            <a:ext cx="1436252" cy="22687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467411" y="4867305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provides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C9602-EADD-4B70-A093-50E2F0739B90}"/>
              </a:ext>
            </a:extLst>
          </p:cNvPr>
          <p:cNvSpPr txBox="1"/>
          <p:nvPr/>
        </p:nvSpPr>
        <p:spPr>
          <a:xfrm>
            <a:off x="4647408" y="1603967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14C717-0D44-4BAA-9D40-AE9171713B1A}"/>
              </a:ext>
            </a:extLst>
          </p:cNvPr>
          <p:cNvSpPr txBox="1"/>
          <p:nvPr/>
        </p:nvSpPr>
        <p:spPr>
          <a:xfrm>
            <a:off x="3944356" y="4568118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715178-023E-4227-94F9-BF747DCFFB39}"/>
              </a:ext>
            </a:extLst>
          </p:cNvPr>
          <p:cNvSpPr txBox="1"/>
          <p:nvPr/>
        </p:nvSpPr>
        <p:spPr>
          <a:xfrm>
            <a:off x="4597078" y="3372129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6735A7-8314-499A-886C-C0590036893A}"/>
              </a:ext>
            </a:extLst>
          </p:cNvPr>
          <p:cNvSpPr txBox="1"/>
          <p:nvPr/>
        </p:nvSpPr>
        <p:spPr>
          <a:xfrm>
            <a:off x="5689257" y="3372129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8B4640-99B2-4C87-8321-9027506B7D50}"/>
              </a:ext>
            </a:extLst>
          </p:cNvPr>
          <p:cNvSpPr txBox="1"/>
          <p:nvPr/>
        </p:nvSpPr>
        <p:spPr>
          <a:xfrm>
            <a:off x="2735328" y="5094366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792947-5EBD-4B4F-BE5D-2777CD214016}"/>
              </a:ext>
            </a:extLst>
          </p:cNvPr>
          <p:cNvSpPr txBox="1"/>
          <p:nvPr/>
        </p:nvSpPr>
        <p:spPr>
          <a:xfrm>
            <a:off x="2733783" y="1546176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D34439-5889-431D-9466-FBD42BF31708}"/>
              </a:ext>
            </a:extLst>
          </p:cNvPr>
          <p:cNvSpPr txBox="1"/>
          <p:nvPr/>
        </p:nvSpPr>
        <p:spPr>
          <a:xfrm>
            <a:off x="6535157" y="281940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4598DA-CC16-4358-8D83-6F533BB4F20F}"/>
              </a:ext>
            </a:extLst>
          </p:cNvPr>
          <p:cNvSpPr txBox="1"/>
          <p:nvPr/>
        </p:nvSpPr>
        <p:spPr>
          <a:xfrm>
            <a:off x="6535157" y="3655286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F54F19-6277-4A57-84D2-00165D7E06DF}"/>
              </a:ext>
            </a:extLst>
          </p:cNvPr>
          <p:cNvSpPr txBox="1"/>
          <p:nvPr/>
        </p:nvSpPr>
        <p:spPr>
          <a:xfrm>
            <a:off x="3936381" y="3630478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171EEF-B72A-4C2E-96D0-BA6C58351101}"/>
              </a:ext>
            </a:extLst>
          </p:cNvPr>
          <p:cNvSpPr txBox="1"/>
          <p:nvPr/>
        </p:nvSpPr>
        <p:spPr>
          <a:xfrm>
            <a:off x="3912119" y="281940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62DFE3-1E49-452B-B1B8-1E6A2D00E428}"/>
              </a:ext>
            </a:extLst>
          </p:cNvPr>
          <p:cNvSpPr txBox="1"/>
          <p:nvPr/>
        </p:nvSpPr>
        <p:spPr>
          <a:xfrm>
            <a:off x="3924376" y="182326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35D292E-4EE4-41E8-85F7-16E2B787886B}"/>
              </a:ext>
            </a:extLst>
          </p:cNvPr>
          <p:cNvSpPr txBox="1"/>
          <p:nvPr/>
        </p:nvSpPr>
        <p:spPr>
          <a:xfrm>
            <a:off x="4656928" y="509058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BB751E8-EC96-4AC8-B9F7-DB676BACACDB}"/>
              </a:ext>
            </a:extLst>
          </p:cNvPr>
          <p:cNvSpPr txBox="1"/>
          <p:nvPr/>
        </p:nvSpPr>
        <p:spPr>
          <a:xfrm>
            <a:off x="2514600" y="1312966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[0..*]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B5D322-F4F5-4A05-960D-FDF35A74DAF2}"/>
              </a:ext>
            </a:extLst>
          </p:cNvPr>
          <p:cNvSpPr txBox="1"/>
          <p:nvPr/>
        </p:nvSpPr>
        <p:spPr>
          <a:xfrm>
            <a:off x="3426607" y="104782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[0..1]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F1CE0C2-FF1A-40CD-8139-56CB68750038}"/>
              </a:ext>
            </a:extLst>
          </p:cNvPr>
          <p:cNvGrpSpPr/>
          <p:nvPr/>
        </p:nvGrpSpPr>
        <p:grpSpPr>
          <a:xfrm>
            <a:off x="1676400" y="2293843"/>
            <a:ext cx="1524000" cy="576596"/>
            <a:chOff x="1219200" y="1219200"/>
            <a:chExt cx="1524000" cy="957071"/>
          </a:xfrm>
        </p:grpSpPr>
        <p:sp>
          <p:nvSpPr>
            <p:cNvPr id="86" name="Flowchart: Card 85">
              <a:extLst>
                <a:ext uri="{FF2B5EF4-FFF2-40B4-BE49-F238E27FC236}">
                  <a16:creationId xmlns:a16="http://schemas.microsoft.com/office/drawing/2014/main" id="{B07DDA8E-A5C8-478F-BBC0-0752D9E35F20}"/>
                </a:ext>
              </a:extLst>
            </p:cNvPr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Flowchart: Card 86">
              <a:extLst>
                <a:ext uri="{FF2B5EF4-FFF2-40B4-BE49-F238E27FC236}">
                  <a16:creationId xmlns:a16="http://schemas.microsoft.com/office/drawing/2014/main" id="{BF34B5FF-9027-46C8-B7A2-4D24E13D237A}"/>
                </a:ext>
              </a:extLst>
            </p:cNvPr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Flowchart: Card 87">
              <a:extLst>
                <a:ext uri="{FF2B5EF4-FFF2-40B4-BE49-F238E27FC236}">
                  <a16:creationId xmlns:a16="http://schemas.microsoft.com/office/drawing/2014/main" id="{A6F7FE68-03E4-4BC4-B74F-3B5D7C807AFE}"/>
                </a:ext>
              </a:extLst>
            </p:cNvPr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Location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CD08DFA-EB17-4896-9644-D9ED039F409D}"/>
              </a:ext>
            </a:extLst>
          </p:cNvPr>
          <p:cNvCxnSpPr>
            <a:cxnSpLocks/>
            <a:stCxn id="24" idx="1"/>
            <a:endCxn id="88" idx="2"/>
          </p:cNvCxnSpPr>
          <p:nvPr/>
        </p:nvCxnSpPr>
        <p:spPr>
          <a:xfrm rot="10800000">
            <a:off x="2514601" y="2870439"/>
            <a:ext cx="762789" cy="5264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F072B95-595B-4ACB-8CA2-BEE3A93899D5}"/>
              </a:ext>
            </a:extLst>
          </p:cNvPr>
          <p:cNvSpPr txBox="1"/>
          <p:nvPr/>
        </p:nvSpPr>
        <p:spPr>
          <a:xfrm>
            <a:off x="2454042" y="3198928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 of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150973-2771-47C6-BDEA-C8DB8CCF04EE}"/>
              </a:ext>
            </a:extLst>
          </p:cNvPr>
          <p:cNvSpPr txBox="1"/>
          <p:nvPr/>
        </p:nvSpPr>
        <p:spPr>
          <a:xfrm>
            <a:off x="2721904" y="3364611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[0..1]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B13F3D-66C1-4CDB-A827-F03C56A7207C}"/>
              </a:ext>
            </a:extLst>
          </p:cNvPr>
          <p:cNvSpPr txBox="1"/>
          <p:nvPr/>
        </p:nvSpPr>
        <p:spPr>
          <a:xfrm>
            <a:off x="2106281" y="2843448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cxnSp>
        <p:nvCxnSpPr>
          <p:cNvPr id="94" name="Elbow Connector 13">
            <a:extLst>
              <a:ext uri="{FF2B5EF4-FFF2-40B4-BE49-F238E27FC236}">
                <a16:creationId xmlns:a16="http://schemas.microsoft.com/office/drawing/2014/main" id="{2829575F-E68A-434F-8793-81E79DBC42D0}"/>
              </a:ext>
            </a:extLst>
          </p:cNvPr>
          <p:cNvCxnSpPr>
            <a:cxnSpLocks/>
            <a:stCxn id="86" idx="0"/>
            <a:endCxn id="86" idx="1"/>
          </p:cNvCxnSpPr>
          <p:nvPr/>
        </p:nvCxnSpPr>
        <p:spPr>
          <a:xfrm rot="16200000" flipH="1" flipV="1">
            <a:off x="1898104" y="2072138"/>
            <a:ext cx="242391" cy="685800"/>
          </a:xfrm>
          <a:prstGeom prst="bentConnector4">
            <a:avLst>
              <a:gd name="adj1" fmla="val -123833"/>
              <a:gd name="adj2" fmla="val 13449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ED52DA-58F7-442D-9D67-5DD03F3F3D90}"/>
              </a:ext>
            </a:extLst>
          </p:cNvPr>
          <p:cNvSpPr txBox="1"/>
          <p:nvPr/>
        </p:nvSpPr>
        <p:spPr>
          <a:xfrm>
            <a:off x="1447800" y="1768375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part of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B48D9C-E989-4B97-A99B-5ABCF8403272}"/>
              </a:ext>
            </a:extLst>
          </p:cNvPr>
          <p:cNvSpPr txBox="1"/>
          <p:nvPr/>
        </p:nvSpPr>
        <p:spPr>
          <a:xfrm>
            <a:off x="1065220" y="2344579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[0..*]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E1C20B-74CA-4E1D-9D53-6A5D08ADD298}"/>
              </a:ext>
            </a:extLst>
          </p:cNvPr>
          <p:cNvSpPr txBox="1"/>
          <p:nvPr/>
        </p:nvSpPr>
        <p:spPr>
          <a:xfrm>
            <a:off x="1981200" y="2057400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[0..1]</a:t>
            </a:r>
          </a:p>
        </p:txBody>
      </p:sp>
    </p:spTree>
    <p:extLst>
      <p:ext uri="{BB962C8B-B14F-4D97-AF65-F5344CB8AC3E}">
        <p14:creationId xmlns:p14="http://schemas.microsoft.com/office/powerpoint/2010/main" val="3845731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48200" y="1345720"/>
            <a:ext cx="2192547" cy="1245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1345721"/>
            <a:ext cx="2209800" cy="1245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800600" y="1752600"/>
            <a:ext cx="1905000" cy="6858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 Services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Selective Supplier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143000" y="1752600"/>
            <a:ext cx="1905000" cy="6858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 Services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Selective Consumer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895600" y="4114800"/>
            <a:ext cx="20574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Find Matching Care Services</a:t>
            </a:r>
          </a:p>
        </p:txBody>
      </p:sp>
      <p:cxnSp>
        <p:nvCxnSpPr>
          <p:cNvPr id="8" name="Straight Arrow Connector 7"/>
          <p:cNvCxnSpPr>
            <a:stCxn id="3" idx="3"/>
            <a:endCxn id="2" idx="1"/>
          </p:cNvCxnSpPr>
          <p:nvPr/>
        </p:nvCxnSpPr>
        <p:spPr>
          <a:xfrm>
            <a:off x="3048000" y="2095500"/>
            <a:ext cx="1752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00896" y="176426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Find Matching Care Services</a:t>
            </a:r>
          </a:p>
          <a:p>
            <a:pPr algn="ctr"/>
            <a:r>
              <a:rPr lang="en-US" sz="900" dirty="0"/>
              <a:t>[ITI-Y1]</a:t>
            </a:r>
          </a:p>
        </p:txBody>
      </p:sp>
    </p:spTree>
    <p:extLst>
      <p:ext uri="{BB962C8B-B14F-4D97-AF65-F5344CB8AC3E}">
        <p14:creationId xmlns:p14="http://schemas.microsoft.com/office/powerpoint/2010/main" val="4061388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2221693"/>
            <a:ext cx="5410200" cy="3569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Country Jurisdiction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828800" y="152400"/>
            <a:ext cx="4202830" cy="38862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Global Jurisdiction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85800" y="152400"/>
            <a:ext cx="1143000" cy="194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783080" y="182880"/>
            <a:ext cx="91440" cy="1883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957445" y="245339"/>
            <a:ext cx="4923422" cy="1481679"/>
            <a:chOff x="654884" y="1025973"/>
            <a:chExt cx="6344674" cy="1909397"/>
          </a:xfrm>
          <a:solidFill>
            <a:schemeClr val="bg1"/>
          </a:solidFill>
        </p:grpSpPr>
        <p:sp>
          <p:nvSpPr>
            <p:cNvPr id="6" name="Rectangle 5"/>
            <p:cNvSpPr/>
            <p:nvPr/>
          </p:nvSpPr>
          <p:spPr>
            <a:xfrm>
              <a:off x="4801165" y="1218144"/>
              <a:ext cx="2198393" cy="1717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Global Server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54884" y="1025973"/>
              <a:ext cx="2199440" cy="10720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Global Client</a:t>
              </a: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4953565" y="1530017"/>
              <a:ext cx="1774652" cy="61187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Directory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2281" y="1364680"/>
              <a:ext cx="1927922" cy="61103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Query Client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953565" y="2141894"/>
              <a:ext cx="1774652" cy="63748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Update Client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6234" y="2600340"/>
            <a:ext cx="5122126" cy="1133460"/>
            <a:chOff x="268532" y="3316877"/>
            <a:chExt cx="5122126" cy="1133460"/>
          </a:xfrm>
          <a:solidFill>
            <a:schemeClr val="bg1"/>
          </a:solidFill>
        </p:grpSpPr>
        <p:grpSp>
          <p:nvGrpSpPr>
            <p:cNvPr id="14" name="Group 13"/>
            <p:cNvGrpSpPr/>
            <p:nvPr/>
          </p:nvGrpSpPr>
          <p:grpSpPr>
            <a:xfrm>
              <a:off x="268532" y="3316877"/>
              <a:ext cx="5122126" cy="1133460"/>
              <a:chOff x="741753" y="4115294"/>
              <a:chExt cx="7915060" cy="1751501"/>
            </a:xfrm>
            <a:grpFill/>
          </p:grpSpPr>
          <p:sp>
            <p:nvSpPr>
              <p:cNvPr id="8" name="Rectangle 7"/>
              <p:cNvSpPr/>
              <p:nvPr/>
            </p:nvSpPr>
            <p:spPr>
              <a:xfrm>
                <a:off x="4721059" y="4139287"/>
                <a:ext cx="3935754" cy="172750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Country Server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41753" y="4115294"/>
                <a:ext cx="2318159" cy="115113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Country Client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800600" y="4487174"/>
                <a:ext cx="1909546" cy="622411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Care Services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Selective Supplier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080" y="4515508"/>
                <a:ext cx="2014346" cy="630396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Care Services Selective Consumer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4800600" y="5109584"/>
                <a:ext cx="1885104" cy="639459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Update Client</a:t>
                </a:r>
              </a:p>
            </p:txBody>
          </p:sp>
        </p:grpSp>
        <p:sp>
          <p:nvSpPr>
            <p:cNvPr id="16" name="Rounded Rectangle 15"/>
            <p:cNvSpPr/>
            <p:nvPr/>
          </p:nvSpPr>
          <p:spPr>
            <a:xfrm>
              <a:off x="4150989" y="3544275"/>
              <a:ext cx="1144082" cy="4027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Care Services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Update Supplier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272527" y="4818181"/>
            <a:ext cx="1530336" cy="773175"/>
            <a:chOff x="4339000" y="4647807"/>
            <a:chExt cx="1530336" cy="773175"/>
          </a:xfrm>
          <a:solidFill>
            <a:schemeClr val="bg1"/>
          </a:solidFill>
        </p:grpSpPr>
        <p:sp>
          <p:nvSpPr>
            <p:cNvPr id="21" name="Rectangle 20"/>
            <p:cNvSpPr/>
            <p:nvPr/>
          </p:nvSpPr>
          <p:spPr>
            <a:xfrm>
              <a:off x="4339000" y="4647807"/>
              <a:ext cx="1530336" cy="77317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Local Server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453547" y="4901544"/>
              <a:ext cx="1320745" cy="39276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Care Services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Update Supplier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266475" y="4837724"/>
            <a:ext cx="1607089" cy="773760"/>
            <a:chOff x="3992483" y="4392283"/>
            <a:chExt cx="1607089" cy="773760"/>
          </a:xfrm>
          <a:solidFill>
            <a:schemeClr val="bg1"/>
          </a:solidFill>
        </p:grpSpPr>
        <p:sp>
          <p:nvSpPr>
            <p:cNvPr id="29" name="Rectangle 28"/>
            <p:cNvSpPr/>
            <p:nvPr/>
          </p:nvSpPr>
          <p:spPr>
            <a:xfrm>
              <a:off x="3992483" y="4392283"/>
              <a:ext cx="1607089" cy="77376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Local Server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111715" y="4626477"/>
              <a:ext cx="1335457" cy="39276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Care Services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Update Supplier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57445" y="1173058"/>
            <a:ext cx="1708609" cy="858558"/>
            <a:chOff x="-3185500" y="2869816"/>
            <a:chExt cx="1708609" cy="858558"/>
          </a:xfrm>
          <a:solidFill>
            <a:schemeClr val="bg1"/>
          </a:solidFill>
        </p:grpSpPr>
        <p:sp>
          <p:nvSpPr>
            <p:cNvPr id="42" name="Rectangle 41"/>
            <p:cNvSpPr/>
            <p:nvPr/>
          </p:nvSpPr>
          <p:spPr>
            <a:xfrm>
              <a:off x="-3185500" y="2869816"/>
              <a:ext cx="1708609" cy="8585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Implementing Partner Server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-2956371" y="3167869"/>
              <a:ext cx="1343664" cy="47913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Directory</a:t>
              </a:r>
            </a:p>
          </p:txBody>
        </p:sp>
      </p:grpSp>
      <p:cxnSp>
        <p:nvCxnSpPr>
          <p:cNvPr id="22" name="Straight Arrow Connector 21"/>
          <p:cNvCxnSpPr>
            <a:stCxn id="3" idx="3"/>
            <a:endCxn id="2" idx="1"/>
          </p:cNvCxnSpPr>
          <p:nvPr/>
        </p:nvCxnSpPr>
        <p:spPr>
          <a:xfrm>
            <a:off x="2591158" y="745254"/>
            <a:ext cx="1702033" cy="1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61136" y="528854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Find Matching Care Services</a:t>
            </a:r>
          </a:p>
          <a:p>
            <a:pPr algn="ctr"/>
            <a:r>
              <a:rPr lang="en-US" sz="700" dirty="0"/>
              <a:t>[ITI-Y1]</a:t>
            </a:r>
          </a:p>
        </p:txBody>
      </p:sp>
      <p:cxnSp>
        <p:nvCxnSpPr>
          <p:cNvPr id="45" name="Straight Arrow Connector 44"/>
          <p:cNvCxnSpPr>
            <a:cxnSpLocks/>
            <a:stCxn id="11" idx="3"/>
            <a:endCxn id="10" idx="1"/>
          </p:cNvCxnSpPr>
          <p:nvPr/>
        </p:nvCxnSpPr>
        <p:spPr>
          <a:xfrm flipV="1">
            <a:off x="1591957" y="3042390"/>
            <a:ext cx="1210906" cy="209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90513" y="2771313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Find Matching Care Services</a:t>
            </a:r>
          </a:p>
          <a:p>
            <a:pPr algn="ctr"/>
            <a:r>
              <a:rPr lang="en-US" sz="700" dirty="0"/>
              <a:t>[ITI-Y1]</a:t>
            </a:r>
          </a:p>
        </p:txBody>
      </p:sp>
      <p:cxnSp>
        <p:nvCxnSpPr>
          <p:cNvPr id="34" name="Straight Arrow Connector 33"/>
          <p:cNvCxnSpPr>
            <a:stCxn id="13" idx="2"/>
            <a:endCxn id="20" idx="0"/>
          </p:cNvCxnSpPr>
          <p:nvPr/>
        </p:nvCxnSpPr>
        <p:spPr>
          <a:xfrm flipH="1">
            <a:off x="2047447" y="3657598"/>
            <a:ext cx="1365376" cy="1414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95970" y="4092110"/>
            <a:ext cx="1616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Request for Care Services Updates</a:t>
            </a:r>
          </a:p>
          <a:p>
            <a:pPr algn="r"/>
            <a:r>
              <a:rPr lang="en-US" sz="800" dirty="0"/>
              <a:t>[ITI-Y2]</a:t>
            </a:r>
          </a:p>
        </p:txBody>
      </p:sp>
      <p:cxnSp>
        <p:nvCxnSpPr>
          <p:cNvPr id="47" name="Straight Arrow Connector 46"/>
          <p:cNvCxnSpPr>
            <a:cxnSpLocks/>
            <a:stCxn id="7" idx="2"/>
            <a:endCxn id="16" idx="0"/>
          </p:cNvCxnSpPr>
          <p:nvPr/>
        </p:nvCxnSpPr>
        <p:spPr>
          <a:xfrm flipH="1">
            <a:off x="4630732" y="1605972"/>
            <a:ext cx="351018" cy="12217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876435" y="1752600"/>
            <a:ext cx="1616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Request for Care Services Updates</a:t>
            </a:r>
          </a:p>
          <a:p>
            <a:pPr algn="r"/>
            <a:r>
              <a:rPr lang="en-US" sz="800" dirty="0"/>
              <a:t>[ITI-Y2]</a:t>
            </a:r>
          </a:p>
        </p:txBody>
      </p:sp>
      <p:cxnSp>
        <p:nvCxnSpPr>
          <p:cNvPr id="51" name="Straight Arrow Connector 50"/>
          <p:cNvCxnSpPr>
            <a:stCxn id="13" idx="2"/>
            <a:endCxn id="30" idx="0"/>
          </p:cNvCxnSpPr>
          <p:nvPr/>
        </p:nvCxnSpPr>
        <p:spPr>
          <a:xfrm>
            <a:off x="3412823" y="3657598"/>
            <a:ext cx="640613" cy="1414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682213" y="4103869"/>
            <a:ext cx="1616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Request for Care Services Updates</a:t>
            </a:r>
          </a:p>
          <a:p>
            <a:r>
              <a:rPr lang="en-US" sz="800" dirty="0"/>
              <a:t>[ITI-Y2]</a:t>
            </a:r>
          </a:p>
        </p:txBody>
      </p:sp>
      <p:cxnSp>
        <p:nvCxnSpPr>
          <p:cNvPr id="55" name="Straight Arrow Connector 54"/>
          <p:cNvCxnSpPr>
            <a:cxnSpLocks/>
            <a:stCxn id="7" idx="1"/>
            <a:endCxn id="43" idx="3"/>
          </p:cNvCxnSpPr>
          <p:nvPr/>
        </p:nvCxnSpPr>
        <p:spPr>
          <a:xfrm flipH="1">
            <a:off x="2530238" y="1358629"/>
            <a:ext cx="1762953" cy="3520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64195" y="1118592"/>
            <a:ext cx="14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Request for Care Services Updates</a:t>
            </a:r>
          </a:p>
          <a:p>
            <a:r>
              <a:rPr lang="en-US" sz="700" dirty="0"/>
              <a:t>[ITI-Y2]</a:t>
            </a:r>
          </a:p>
        </p:txBody>
      </p:sp>
    </p:spTree>
    <p:extLst>
      <p:ext uri="{BB962C8B-B14F-4D97-AF65-F5344CB8AC3E}">
        <p14:creationId xmlns:p14="http://schemas.microsoft.com/office/powerpoint/2010/main" val="408913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5F69C-F5CE-7514-410B-03442C6A4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808BAC6-B937-8E81-8B6A-C308A1FC6200}"/>
              </a:ext>
            </a:extLst>
          </p:cNvPr>
          <p:cNvSpPr/>
          <p:nvPr/>
        </p:nvSpPr>
        <p:spPr>
          <a:xfrm>
            <a:off x="0" y="2221693"/>
            <a:ext cx="5410200" cy="3569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Country Jurisdiction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1CD46DC-EBBD-3154-EA1F-EBEE3C9AE9BC}"/>
              </a:ext>
            </a:extLst>
          </p:cNvPr>
          <p:cNvSpPr/>
          <p:nvPr/>
        </p:nvSpPr>
        <p:spPr>
          <a:xfrm>
            <a:off x="1828800" y="152400"/>
            <a:ext cx="4202830" cy="38862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Global Jurisdiction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10357BE-50EC-4558-6A29-DCCB47B474F6}"/>
              </a:ext>
            </a:extLst>
          </p:cNvPr>
          <p:cNvSpPr/>
          <p:nvPr/>
        </p:nvSpPr>
        <p:spPr>
          <a:xfrm>
            <a:off x="685800" y="152400"/>
            <a:ext cx="1143000" cy="194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EC32449-93D2-FE0E-0941-66E8535C0FA7}"/>
              </a:ext>
            </a:extLst>
          </p:cNvPr>
          <p:cNvSpPr/>
          <p:nvPr/>
        </p:nvSpPr>
        <p:spPr>
          <a:xfrm>
            <a:off x="1783080" y="182880"/>
            <a:ext cx="91440" cy="1883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39BB2B-CDB1-05E8-FA1B-DB9F275C23DD}"/>
              </a:ext>
            </a:extLst>
          </p:cNvPr>
          <p:cNvGrpSpPr/>
          <p:nvPr/>
        </p:nvGrpSpPr>
        <p:grpSpPr>
          <a:xfrm>
            <a:off x="957445" y="245339"/>
            <a:ext cx="4923422" cy="1481679"/>
            <a:chOff x="654884" y="1025973"/>
            <a:chExt cx="6344674" cy="1909397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3A11D1-B2F2-1421-0090-E13D46CAFC87}"/>
                </a:ext>
              </a:extLst>
            </p:cNvPr>
            <p:cNvSpPr/>
            <p:nvPr/>
          </p:nvSpPr>
          <p:spPr>
            <a:xfrm>
              <a:off x="4801165" y="1218144"/>
              <a:ext cx="2198393" cy="1717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Global Server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3EFB882-5322-A474-CA8C-88BE4CC25FD1}"/>
                </a:ext>
              </a:extLst>
            </p:cNvPr>
            <p:cNvSpPr/>
            <p:nvPr/>
          </p:nvSpPr>
          <p:spPr>
            <a:xfrm>
              <a:off x="654884" y="1025973"/>
              <a:ext cx="2199440" cy="10720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Global Client</a:t>
              </a: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B7FB921A-8EC1-6999-2236-4FE1139BB50A}"/>
                </a:ext>
              </a:extLst>
            </p:cNvPr>
            <p:cNvSpPr/>
            <p:nvPr/>
          </p:nvSpPr>
          <p:spPr>
            <a:xfrm>
              <a:off x="4953565" y="1530017"/>
              <a:ext cx="1774652" cy="61187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Directory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A8AFDD2B-F159-E755-DFAC-0D1ABBD11B75}"/>
                </a:ext>
              </a:extLst>
            </p:cNvPr>
            <p:cNvSpPr/>
            <p:nvPr/>
          </p:nvSpPr>
          <p:spPr>
            <a:xfrm>
              <a:off x="832281" y="1364680"/>
              <a:ext cx="1927922" cy="61103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Query Client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4AD8B28-9F2E-44B5-E0E7-A229155F9A3C}"/>
                </a:ext>
              </a:extLst>
            </p:cNvPr>
            <p:cNvSpPr/>
            <p:nvPr/>
          </p:nvSpPr>
          <p:spPr>
            <a:xfrm>
              <a:off x="4953565" y="2141894"/>
              <a:ext cx="1774652" cy="63748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Update Client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5823D8-F30D-20CA-A46E-F59CB7A34E19}"/>
              </a:ext>
            </a:extLst>
          </p:cNvPr>
          <p:cNvGrpSpPr/>
          <p:nvPr/>
        </p:nvGrpSpPr>
        <p:grpSpPr>
          <a:xfrm>
            <a:off x="176234" y="2600340"/>
            <a:ext cx="4805516" cy="1133460"/>
            <a:chOff x="268532" y="3316877"/>
            <a:chExt cx="4805516" cy="1133460"/>
          </a:xfrm>
          <a:solidFill>
            <a:schemeClr val="bg1"/>
          </a:soli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2C5DC4-03A8-DF37-DA5C-574EF913A871}"/>
                </a:ext>
              </a:extLst>
            </p:cNvPr>
            <p:cNvGrpSpPr/>
            <p:nvPr/>
          </p:nvGrpSpPr>
          <p:grpSpPr>
            <a:xfrm>
              <a:off x="268532" y="3316877"/>
              <a:ext cx="4805516" cy="1133460"/>
              <a:chOff x="741753" y="4115294"/>
              <a:chExt cx="7425813" cy="1751501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894159A-9D25-9FAD-DBCD-30363637C837}"/>
                  </a:ext>
                </a:extLst>
              </p:cNvPr>
              <p:cNvSpPr/>
              <p:nvPr/>
            </p:nvSpPr>
            <p:spPr>
              <a:xfrm>
                <a:off x="5462754" y="4139287"/>
                <a:ext cx="2704812" cy="172750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Country Server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A8706A2-814F-1C39-09C7-E0C753490FDF}"/>
                  </a:ext>
                </a:extLst>
              </p:cNvPr>
              <p:cNvSpPr/>
              <p:nvPr/>
            </p:nvSpPr>
            <p:spPr>
              <a:xfrm>
                <a:off x="741753" y="4115294"/>
                <a:ext cx="2318159" cy="115113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Country Client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6BD4C706-FF2F-BAE6-79E9-E51AD5E13CEB}"/>
                  </a:ext>
                </a:extLst>
              </p:cNvPr>
              <p:cNvSpPr/>
              <p:nvPr/>
            </p:nvSpPr>
            <p:spPr>
              <a:xfrm>
                <a:off x="915080" y="4515508"/>
                <a:ext cx="2014346" cy="630396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Query Client</a:t>
                </a: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5BAAD6A-D8AE-0050-B6AD-B688C8601623}"/>
                  </a:ext>
                </a:extLst>
              </p:cNvPr>
              <p:cNvSpPr/>
              <p:nvPr/>
            </p:nvSpPr>
            <p:spPr>
              <a:xfrm>
                <a:off x="5884787" y="5109584"/>
                <a:ext cx="1885104" cy="639459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Update Client</a:t>
                </a:r>
              </a:p>
            </p:txBody>
          </p:sp>
        </p:grp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C2BCC6A-F06C-E62A-BE5E-58802A5D791F}"/>
                </a:ext>
              </a:extLst>
            </p:cNvPr>
            <p:cNvSpPr/>
            <p:nvPr/>
          </p:nvSpPr>
          <p:spPr>
            <a:xfrm>
              <a:off x="3596416" y="3544275"/>
              <a:ext cx="1217046" cy="4027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Directory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FC88E1-B402-E82B-F196-C14A9E2A9EC2}"/>
              </a:ext>
            </a:extLst>
          </p:cNvPr>
          <p:cNvGrpSpPr/>
          <p:nvPr/>
        </p:nvGrpSpPr>
        <p:grpSpPr>
          <a:xfrm>
            <a:off x="1272527" y="4818181"/>
            <a:ext cx="1530336" cy="773175"/>
            <a:chOff x="4339000" y="4647807"/>
            <a:chExt cx="1530336" cy="773175"/>
          </a:xfrm>
          <a:solidFill>
            <a:schemeClr val="bg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CA4B427-B028-E902-A1B6-2658D41D3480}"/>
                </a:ext>
              </a:extLst>
            </p:cNvPr>
            <p:cNvSpPr/>
            <p:nvPr/>
          </p:nvSpPr>
          <p:spPr>
            <a:xfrm>
              <a:off x="4339000" y="4647807"/>
              <a:ext cx="1530336" cy="77317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Local Server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39796CF-1E47-E36A-43F9-FDDBCDFAD5DE}"/>
                </a:ext>
              </a:extLst>
            </p:cNvPr>
            <p:cNvSpPr/>
            <p:nvPr/>
          </p:nvSpPr>
          <p:spPr>
            <a:xfrm>
              <a:off x="4453547" y="4901544"/>
              <a:ext cx="1320745" cy="39276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Directory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39C6D7-C26B-E701-5A69-3717CAE6AAA7}"/>
              </a:ext>
            </a:extLst>
          </p:cNvPr>
          <p:cNvGrpSpPr/>
          <p:nvPr/>
        </p:nvGrpSpPr>
        <p:grpSpPr>
          <a:xfrm>
            <a:off x="3266475" y="4837724"/>
            <a:ext cx="1607089" cy="773760"/>
            <a:chOff x="3992483" y="4392283"/>
            <a:chExt cx="1607089" cy="773760"/>
          </a:xfrm>
          <a:solidFill>
            <a:schemeClr val="bg1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3480CB-698F-2D79-8F4A-BCFE57C176CC}"/>
                </a:ext>
              </a:extLst>
            </p:cNvPr>
            <p:cNvSpPr/>
            <p:nvPr/>
          </p:nvSpPr>
          <p:spPr>
            <a:xfrm>
              <a:off x="3992483" y="4392283"/>
              <a:ext cx="1607089" cy="77376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Local Server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3391D8D-116A-4DAF-9A07-34F7D3FE3E4D}"/>
                </a:ext>
              </a:extLst>
            </p:cNvPr>
            <p:cNvSpPr/>
            <p:nvPr/>
          </p:nvSpPr>
          <p:spPr>
            <a:xfrm>
              <a:off x="4111715" y="4626477"/>
              <a:ext cx="1335457" cy="39276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Directory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D83F313-A3D9-6D54-892E-9FBB32A6844D}"/>
              </a:ext>
            </a:extLst>
          </p:cNvPr>
          <p:cNvGrpSpPr/>
          <p:nvPr/>
        </p:nvGrpSpPr>
        <p:grpSpPr>
          <a:xfrm>
            <a:off x="957445" y="1173058"/>
            <a:ext cx="1708609" cy="858558"/>
            <a:chOff x="-3185500" y="2869816"/>
            <a:chExt cx="1708609" cy="858558"/>
          </a:xfrm>
          <a:solidFill>
            <a:schemeClr val="bg1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9CD8C90-3F9E-ED1F-9BC4-A0944149DEB7}"/>
                </a:ext>
              </a:extLst>
            </p:cNvPr>
            <p:cNvSpPr/>
            <p:nvPr/>
          </p:nvSpPr>
          <p:spPr>
            <a:xfrm>
              <a:off x="-3185500" y="2869816"/>
              <a:ext cx="1708609" cy="8585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Implementing Partner Server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BB31ABF-1489-CC89-617A-357CF35FFFF4}"/>
                </a:ext>
              </a:extLst>
            </p:cNvPr>
            <p:cNvSpPr/>
            <p:nvPr/>
          </p:nvSpPr>
          <p:spPr>
            <a:xfrm>
              <a:off x="-2956371" y="3167869"/>
              <a:ext cx="1343664" cy="47913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Directory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5373CE-B9CD-A248-DE3E-C951544DD570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2591158" y="745254"/>
            <a:ext cx="1702033" cy="1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D23021-E2FA-33DF-5A97-DC3B116DC892}"/>
              </a:ext>
            </a:extLst>
          </p:cNvPr>
          <p:cNvSpPr txBox="1"/>
          <p:nvPr/>
        </p:nvSpPr>
        <p:spPr>
          <a:xfrm>
            <a:off x="2961136" y="528854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Find Matching Care Services</a:t>
            </a:r>
          </a:p>
          <a:p>
            <a:pPr algn="ctr"/>
            <a:r>
              <a:rPr lang="en-US" sz="700" dirty="0"/>
              <a:t>[ITI-Y1]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780E752-5B8E-67CD-FBFD-5844E4BE4ADB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1591957" y="3029130"/>
            <a:ext cx="1912161" cy="34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AD8A2A8-C6F8-7A44-2B7E-C6EDDEA2BFBD}"/>
              </a:ext>
            </a:extLst>
          </p:cNvPr>
          <p:cNvSpPr txBox="1"/>
          <p:nvPr/>
        </p:nvSpPr>
        <p:spPr>
          <a:xfrm>
            <a:off x="1815333" y="2750369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Find Matching Care Services</a:t>
            </a:r>
          </a:p>
          <a:p>
            <a:pPr algn="ctr"/>
            <a:r>
              <a:rPr lang="en-US" sz="700" dirty="0"/>
              <a:t>[ITI-Y1]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DB9025-B57E-5599-7CA4-4875F13795B5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 flipH="1">
            <a:off x="2047447" y="3657598"/>
            <a:ext cx="2066993" cy="1414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BF6F2A7-AC73-CF15-879B-5F454090DBB6}"/>
              </a:ext>
            </a:extLst>
          </p:cNvPr>
          <p:cNvSpPr txBox="1"/>
          <p:nvPr/>
        </p:nvSpPr>
        <p:spPr>
          <a:xfrm>
            <a:off x="1279453" y="4092110"/>
            <a:ext cx="1616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Request for Care Services Updates</a:t>
            </a:r>
          </a:p>
          <a:p>
            <a:pPr algn="r"/>
            <a:r>
              <a:rPr lang="en-US" sz="800" dirty="0"/>
              <a:t>[ITI-Y2]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79CF6C1-34A2-5103-ECCA-BC1DCDD60209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flipH="1">
            <a:off x="4112641" y="1605972"/>
            <a:ext cx="869109" cy="12217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5F5FAAB-0E01-E4FE-D307-FDED6FDC1783}"/>
              </a:ext>
            </a:extLst>
          </p:cNvPr>
          <p:cNvSpPr txBox="1"/>
          <p:nvPr/>
        </p:nvSpPr>
        <p:spPr>
          <a:xfrm>
            <a:off x="3876435" y="1752600"/>
            <a:ext cx="1616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Request for Care Services Updates</a:t>
            </a:r>
          </a:p>
          <a:p>
            <a:pPr algn="r"/>
            <a:r>
              <a:rPr lang="en-US" sz="800" dirty="0"/>
              <a:t>[ITI-Y2]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8A7470F-304F-1336-83C7-F08DFCBCAF33}"/>
              </a:ext>
            </a:extLst>
          </p:cNvPr>
          <p:cNvCxnSpPr>
            <a:stCxn id="13" idx="2"/>
            <a:endCxn id="30" idx="0"/>
          </p:cNvCxnSpPr>
          <p:nvPr/>
        </p:nvCxnSpPr>
        <p:spPr>
          <a:xfrm flipH="1">
            <a:off x="4053436" y="3657598"/>
            <a:ext cx="61004" cy="1414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DB4179D-8B36-BA57-4045-FD62E0157BB5}"/>
              </a:ext>
            </a:extLst>
          </p:cNvPr>
          <p:cNvSpPr txBox="1"/>
          <p:nvPr/>
        </p:nvSpPr>
        <p:spPr>
          <a:xfrm>
            <a:off x="3682213" y="4103869"/>
            <a:ext cx="1616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Request for Care Services Updates</a:t>
            </a:r>
          </a:p>
          <a:p>
            <a:r>
              <a:rPr lang="en-US" sz="800" dirty="0"/>
              <a:t>[ITI-Y2]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EF4D09-3E13-D872-5427-1664F6B31E0F}"/>
              </a:ext>
            </a:extLst>
          </p:cNvPr>
          <p:cNvCxnSpPr>
            <a:cxnSpLocks/>
            <a:stCxn id="7" idx="1"/>
            <a:endCxn id="43" idx="3"/>
          </p:cNvCxnSpPr>
          <p:nvPr/>
        </p:nvCxnSpPr>
        <p:spPr>
          <a:xfrm flipH="1">
            <a:off x="2530238" y="1358629"/>
            <a:ext cx="1762953" cy="3520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DF7CB4D-6B58-A297-7A11-962C72483CC8}"/>
              </a:ext>
            </a:extLst>
          </p:cNvPr>
          <p:cNvSpPr txBox="1"/>
          <p:nvPr/>
        </p:nvSpPr>
        <p:spPr>
          <a:xfrm>
            <a:off x="2664195" y="1216223"/>
            <a:ext cx="14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Request for Care Services Updates</a:t>
            </a:r>
          </a:p>
          <a:p>
            <a:r>
              <a:rPr lang="en-US" sz="700" dirty="0"/>
              <a:t>[ITI-Y2]</a:t>
            </a:r>
          </a:p>
        </p:txBody>
      </p:sp>
    </p:spTree>
    <p:extLst>
      <p:ext uri="{BB962C8B-B14F-4D97-AF65-F5344CB8AC3E}">
        <p14:creationId xmlns:p14="http://schemas.microsoft.com/office/powerpoint/2010/main" val="649285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D34640-1875-4CEA-8AE2-5EA29A937CD1}"/>
              </a:ext>
            </a:extLst>
          </p:cNvPr>
          <p:cNvCxnSpPr>
            <a:cxnSpLocks/>
            <a:stCxn id="2" idx="0"/>
            <a:endCxn id="10" idx="2"/>
          </p:cNvCxnSpPr>
          <p:nvPr/>
        </p:nvCxnSpPr>
        <p:spPr>
          <a:xfrm flipV="1">
            <a:off x="4489450" y="2032000"/>
            <a:ext cx="1822450" cy="342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E5BEA15-3A7D-49BB-AD96-394CDE2E7A44}"/>
              </a:ext>
            </a:extLst>
          </p:cNvPr>
          <p:cNvSpPr/>
          <p:nvPr/>
        </p:nvSpPr>
        <p:spPr>
          <a:xfrm>
            <a:off x="3378200" y="5461000"/>
            <a:ext cx="2222500" cy="706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Facility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E238E0F-78E7-49C8-A355-B5C96D13954E}"/>
              </a:ext>
            </a:extLst>
          </p:cNvPr>
          <p:cNvSpPr/>
          <p:nvPr/>
        </p:nvSpPr>
        <p:spPr>
          <a:xfrm>
            <a:off x="1587500" y="3556000"/>
            <a:ext cx="2438400" cy="7061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Health District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4EEBC7-E5B8-43AF-B50A-E3AE3DB68542}"/>
              </a:ext>
            </a:extLst>
          </p:cNvPr>
          <p:cNvSpPr/>
          <p:nvPr/>
        </p:nvSpPr>
        <p:spPr>
          <a:xfrm>
            <a:off x="368300" y="5461000"/>
            <a:ext cx="2222500" cy="706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Facility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7822E-F4A6-4B12-B17C-7BE49B16667E}"/>
              </a:ext>
            </a:extLst>
          </p:cNvPr>
          <p:cNvSpPr/>
          <p:nvPr/>
        </p:nvSpPr>
        <p:spPr>
          <a:xfrm>
            <a:off x="6388100" y="5466080"/>
            <a:ext cx="2222500" cy="706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Facility 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230327-523C-402A-B691-CAE0B7463B58}"/>
              </a:ext>
            </a:extLst>
          </p:cNvPr>
          <p:cNvSpPr/>
          <p:nvPr/>
        </p:nvSpPr>
        <p:spPr>
          <a:xfrm>
            <a:off x="3149600" y="2449649"/>
            <a:ext cx="2438400" cy="74033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Health Region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8FD72A-2E40-4563-B634-3D79F6582246}"/>
              </a:ext>
            </a:extLst>
          </p:cNvPr>
          <p:cNvSpPr/>
          <p:nvPr/>
        </p:nvSpPr>
        <p:spPr>
          <a:xfrm>
            <a:off x="977900" y="1453969"/>
            <a:ext cx="2743200" cy="5780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Administrative/Finance District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01F3F0-F35F-43F5-9590-D5564ACA6831}"/>
              </a:ext>
            </a:extLst>
          </p:cNvPr>
          <p:cNvSpPr/>
          <p:nvPr/>
        </p:nvSpPr>
        <p:spPr>
          <a:xfrm>
            <a:off x="4940300" y="1455420"/>
            <a:ext cx="2743200" cy="5765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Administrative/Finance District 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4605DF-A1D4-4FA4-B04E-4937D58818B1}"/>
              </a:ext>
            </a:extLst>
          </p:cNvPr>
          <p:cNvSpPr/>
          <p:nvPr/>
        </p:nvSpPr>
        <p:spPr>
          <a:xfrm>
            <a:off x="4711700" y="3556000"/>
            <a:ext cx="2438400" cy="74033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Health District 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53451F5-2805-448F-87FF-207A8153AEDF}"/>
              </a:ext>
            </a:extLst>
          </p:cNvPr>
          <p:cNvSpPr/>
          <p:nvPr/>
        </p:nvSpPr>
        <p:spPr>
          <a:xfrm>
            <a:off x="2959100" y="431800"/>
            <a:ext cx="2743200" cy="6110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Administrative/Finance Region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A9196-E4FA-475E-9597-519509067CEC}"/>
              </a:ext>
            </a:extLst>
          </p:cNvPr>
          <p:cNvCxnSpPr>
            <a:cxnSpLocks/>
            <a:stCxn id="12" idx="0"/>
            <a:endCxn id="7" idx="5"/>
          </p:cNvCxnSpPr>
          <p:nvPr/>
        </p:nvCxnSpPr>
        <p:spPr>
          <a:xfrm flipH="1" flipV="1">
            <a:off x="5230905" y="3081568"/>
            <a:ext cx="699995" cy="47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7DF4B-7D76-4359-86BB-14792A32B642}"/>
              </a:ext>
            </a:extLst>
          </p:cNvPr>
          <p:cNvCxnSpPr>
            <a:cxnSpLocks/>
            <a:stCxn id="3" idx="0"/>
            <a:endCxn id="7" idx="3"/>
          </p:cNvCxnSpPr>
          <p:nvPr/>
        </p:nvCxnSpPr>
        <p:spPr>
          <a:xfrm flipV="1">
            <a:off x="2806700" y="3081568"/>
            <a:ext cx="699995" cy="47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807509-DB48-472D-B639-CFC8B1A5D58D}"/>
              </a:ext>
            </a:extLst>
          </p:cNvPr>
          <p:cNvCxnSpPr>
            <a:cxnSpLocks/>
            <a:stCxn id="10" idx="0"/>
            <a:endCxn id="14" idx="3"/>
          </p:cNvCxnSpPr>
          <p:nvPr/>
        </p:nvCxnSpPr>
        <p:spPr>
          <a:xfrm flipH="1" flipV="1">
            <a:off x="5702300" y="737326"/>
            <a:ext cx="609600" cy="71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8BB1D2-F434-40D7-A17F-CDE8FA3C5C2A}"/>
              </a:ext>
            </a:extLst>
          </p:cNvPr>
          <p:cNvCxnSpPr>
            <a:cxnSpLocks/>
            <a:stCxn id="8" idx="0"/>
            <a:endCxn id="14" idx="1"/>
          </p:cNvCxnSpPr>
          <p:nvPr/>
        </p:nvCxnSpPr>
        <p:spPr>
          <a:xfrm flipV="1">
            <a:off x="2349500" y="737326"/>
            <a:ext cx="609600" cy="716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9D18CD-18FD-4756-89A2-BAEB28118118}"/>
              </a:ext>
            </a:extLst>
          </p:cNvPr>
          <p:cNvCxnSpPr>
            <a:cxnSpLocks/>
            <a:stCxn id="4" idx="0"/>
            <a:endCxn id="3" idx="4"/>
          </p:cNvCxnSpPr>
          <p:nvPr/>
        </p:nvCxnSpPr>
        <p:spPr>
          <a:xfrm flipV="1">
            <a:off x="1479550" y="4262120"/>
            <a:ext cx="1327150" cy="119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87F78EF-CD74-4A3A-8D29-FFFB2D7A84D7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flipH="1" flipV="1">
            <a:off x="977900" y="1742985"/>
            <a:ext cx="501650" cy="371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C91E23F-9C8B-4B0F-BC3E-CE9C3CF2A4C5}"/>
              </a:ext>
            </a:extLst>
          </p:cNvPr>
          <p:cNvCxnSpPr>
            <a:cxnSpLocks/>
            <a:stCxn id="2" idx="0"/>
            <a:endCxn id="3" idx="5"/>
          </p:cNvCxnSpPr>
          <p:nvPr/>
        </p:nvCxnSpPr>
        <p:spPr>
          <a:xfrm flipH="1" flipV="1">
            <a:off x="3668805" y="4158711"/>
            <a:ext cx="820645" cy="130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7B6A0CD-693C-4643-BABE-6277E3FE252B}"/>
              </a:ext>
            </a:extLst>
          </p:cNvPr>
          <p:cNvCxnSpPr>
            <a:cxnSpLocks/>
            <a:stCxn id="5" idx="0"/>
            <a:endCxn id="12" idx="4"/>
          </p:cNvCxnSpPr>
          <p:nvPr/>
        </p:nvCxnSpPr>
        <p:spPr>
          <a:xfrm flipH="1" flipV="1">
            <a:off x="5930900" y="4296339"/>
            <a:ext cx="1568450" cy="1169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F4A66B9-DFF4-4B35-BE62-EA4CBA743450}"/>
              </a:ext>
            </a:extLst>
          </p:cNvPr>
          <p:cNvCxnSpPr>
            <a:cxnSpLocks/>
            <a:stCxn id="5" idx="0"/>
            <a:endCxn id="10" idx="3"/>
          </p:cNvCxnSpPr>
          <p:nvPr/>
        </p:nvCxnSpPr>
        <p:spPr>
          <a:xfrm flipV="1">
            <a:off x="7499350" y="1743710"/>
            <a:ext cx="184150" cy="372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68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1A160-8CAC-F87F-299F-EFBF84501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B056B36-A78B-D9CE-8DCB-4B455F8C8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775" y="2266950"/>
            <a:ext cx="74104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5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1447800"/>
            <a:ext cx="3962400" cy="320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57377" y="1694788"/>
            <a:ext cx="1219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Finder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08480" y="1920193"/>
            <a:ext cx="1219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Directory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11530" y="3505200"/>
            <a:ext cx="1600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</a:t>
            </a:r>
            <a:r>
              <a:rPr lang="en-US" dirty="0" err="1"/>
              <a:t>InfoManager</a:t>
            </a:r>
            <a:endParaRPr lang="en-US" dirty="0"/>
          </a:p>
        </p:txBody>
      </p:sp>
      <p:cxnSp>
        <p:nvCxnSpPr>
          <p:cNvPr id="11" name="Elbow Connector 10"/>
          <p:cNvCxnSpPr>
            <a:stCxn id="4" idx="2"/>
            <a:endCxn id="6" idx="1"/>
          </p:cNvCxnSpPr>
          <p:nvPr/>
        </p:nvCxnSpPr>
        <p:spPr>
          <a:xfrm rot="16200000" flipH="1">
            <a:off x="2224547" y="1999217"/>
            <a:ext cx="1429412" cy="23445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1200" y="3274367"/>
            <a:ext cx="110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Matching </a:t>
            </a:r>
          </a:p>
          <a:p>
            <a:r>
              <a:rPr lang="en-US" sz="1200" dirty="0"/>
              <a:t>Resources</a:t>
            </a:r>
          </a:p>
        </p:txBody>
      </p:sp>
      <p:cxnSp>
        <p:nvCxnSpPr>
          <p:cNvPr id="15" name="Elbow Connector 14"/>
          <p:cNvCxnSpPr>
            <a:stCxn id="6" idx="3"/>
            <a:endCxn id="5" idx="2"/>
          </p:cNvCxnSpPr>
          <p:nvPr/>
        </p:nvCxnSpPr>
        <p:spPr>
          <a:xfrm flipV="1">
            <a:off x="5711730" y="2682193"/>
            <a:ext cx="6350" cy="12040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87930" y="2897636"/>
            <a:ext cx="1295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Query for</a:t>
            </a:r>
          </a:p>
          <a:p>
            <a:r>
              <a:rPr lang="en-US" sz="1100" dirty="0"/>
              <a:t>Updated Resources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086334"/>
              </p:ext>
            </p:extLst>
          </p:nvPr>
        </p:nvGraphicFramePr>
        <p:xfrm>
          <a:off x="1295400" y="4953000"/>
          <a:ext cx="675513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Actors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Transactions </a:t>
                      </a:r>
                      <a:endParaRPr lang="en-US" sz="10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Optionality</a:t>
                      </a:r>
                      <a:endParaRPr lang="en-US" sz="10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Reference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Resource Finder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Find Matching Resources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ITI TF-2: 3.Y1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Resource </a:t>
                      </a:r>
                      <a:r>
                        <a:rPr lang="en-US" sz="900" dirty="0" err="1">
                          <a:effectLst/>
                        </a:rPr>
                        <a:t>InfoManager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Find Matching Resources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ITI TF-2: 3.Y1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Query for Updated Resources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</a:rPr>
                        <a:t>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ITI TF-2: 3.Y2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Resource Directory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Query for Updated Resources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ITI TF-2: 3.Y1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Times New Roman"/>
                        </a:rPr>
                        <a:t>Integrated </a:t>
                      </a:r>
                      <a:r>
                        <a:rPr lang="en-US" sz="900" dirty="0" err="1">
                          <a:effectLst/>
                          <a:latin typeface="+mn-lt"/>
                          <a:ea typeface="Times New Roman"/>
                        </a:rPr>
                        <a:t>InfoManager</a:t>
                      </a:r>
                      <a:endParaRPr lang="en-US" sz="9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Times New Roman"/>
                        </a:rPr>
                        <a:t>Find Matching Resources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Times New Roman"/>
                        </a:rPr>
                        <a:t>R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2362200" y="228600"/>
            <a:ext cx="4350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Current</a:t>
            </a:r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Actors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74766" y="1378789"/>
            <a:ext cx="337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Integrated </a:t>
            </a:r>
            <a:r>
              <a:rPr lang="en-US" dirty="0" err="1"/>
              <a:t>InfoManager</a:t>
            </a:r>
            <a:r>
              <a:rPr lang="en-US" dirty="0"/>
              <a:t>/Directory</a:t>
            </a:r>
          </a:p>
        </p:txBody>
      </p:sp>
    </p:spTree>
    <p:extLst>
      <p:ext uri="{BB962C8B-B14F-4D97-AF65-F5344CB8AC3E}">
        <p14:creationId xmlns:p14="http://schemas.microsoft.com/office/powerpoint/2010/main" val="16898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06530" y="1694789"/>
            <a:ext cx="1219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Finder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02130" y="1770989"/>
            <a:ext cx="1219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Directory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35214" y="3371189"/>
            <a:ext cx="1600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</a:t>
            </a:r>
            <a:r>
              <a:rPr lang="en-US" dirty="0" err="1"/>
              <a:t>InfoManager</a:t>
            </a:r>
            <a:endParaRPr lang="en-US" dirty="0"/>
          </a:p>
        </p:txBody>
      </p:sp>
      <p:cxnSp>
        <p:nvCxnSpPr>
          <p:cNvPr id="11" name="Elbow Connector 10"/>
          <p:cNvCxnSpPr>
            <a:stCxn id="4" idx="2"/>
            <a:endCxn id="6" idx="1"/>
          </p:cNvCxnSpPr>
          <p:nvPr/>
        </p:nvCxnSpPr>
        <p:spPr>
          <a:xfrm rot="16200000" flipH="1">
            <a:off x="2477972" y="2794947"/>
            <a:ext cx="1295400" cy="6190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78594" y="2643804"/>
            <a:ext cx="110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Matching </a:t>
            </a:r>
          </a:p>
          <a:p>
            <a:r>
              <a:rPr lang="en-US" sz="1200" dirty="0"/>
              <a:t>Resources</a:t>
            </a:r>
          </a:p>
        </p:txBody>
      </p:sp>
      <p:cxnSp>
        <p:nvCxnSpPr>
          <p:cNvPr id="15" name="Elbow Connector 14"/>
          <p:cNvCxnSpPr>
            <a:stCxn id="6" idx="3"/>
            <a:endCxn id="5" idx="2"/>
          </p:cNvCxnSpPr>
          <p:nvPr/>
        </p:nvCxnSpPr>
        <p:spPr>
          <a:xfrm flipV="1">
            <a:off x="5035414" y="2532989"/>
            <a:ext cx="676316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87930" y="2682193"/>
            <a:ext cx="9989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Find Matching</a:t>
            </a:r>
          </a:p>
          <a:p>
            <a:r>
              <a:rPr lang="en-US" sz="1100" dirty="0"/>
              <a:t>Resources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70959"/>
              </p:ext>
            </p:extLst>
          </p:nvPr>
        </p:nvGraphicFramePr>
        <p:xfrm>
          <a:off x="1295400" y="4953000"/>
          <a:ext cx="6755130" cy="56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Actors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Transactions </a:t>
                      </a:r>
                      <a:endParaRPr lang="en-US" sz="10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Optionality</a:t>
                      </a:r>
                      <a:endParaRPr lang="en-US" sz="10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Reference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Resource Finder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Find Matching Resources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ITI TF-2: 3.Y1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Resource </a:t>
                      </a:r>
                      <a:r>
                        <a:rPr lang="en-US" sz="900" dirty="0" err="1">
                          <a:effectLst/>
                        </a:rPr>
                        <a:t>InfoManager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Find Matching Resources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R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ITI TF-2: 3.Y1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Resource Directory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Find Matching Resources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ITI TF-2: 3.Y1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527410" y="228600"/>
            <a:ext cx="4019947" cy="12926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Option 1:</a:t>
            </a:r>
          </a:p>
          <a:p>
            <a:pPr algn="ctr"/>
            <a:r>
              <a:rPr lang="en-US" sz="2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Thre</a:t>
            </a: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Actors, One Transaction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865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06530" y="1694789"/>
            <a:ext cx="1219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Finder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05400" y="1694789"/>
            <a:ext cx="1219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Directory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44951" y="2133600"/>
            <a:ext cx="110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Matching </a:t>
            </a:r>
          </a:p>
          <a:p>
            <a:r>
              <a:rPr lang="en-US" sz="1200" dirty="0"/>
              <a:t>Resources</a:t>
            </a:r>
          </a:p>
        </p:txBody>
      </p:sp>
      <p:cxnSp>
        <p:nvCxnSpPr>
          <p:cNvPr id="15" name="Elbow Connector 14"/>
          <p:cNvCxnSpPr>
            <a:stCxn id="4" idx="2"/>
            <a:endCxn id="5" idx="2"/>
          </p:cNvCxnSpPr>
          <p:nvPr/>
        </p:nvCxnSpPr>
        <p:spPr>
          <a:xfrm rot="16200000" flipH="1">
            <a:off x="4265565" y="1007354"/>
            <a:ext cx="12700" cy="289887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4951" y="2748951"/>
            <a:ext cx="1295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Query for</a:t>
            </a:r>
          </a:p>
          <a:p>
            <a:r>
              <a:rPr lang="en-US" sz="1100" dirty="0"/>
              <a:t>Updated Resources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782735"/>
              </p:ext>
            </p:extLst>
          </p:nvPr>
        </p:nvGraphicFramePr>
        <p:xfrm>
          <a:off x="1159820" y="3657600"/>
          <a:ext cx="6755130" cy="701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Actors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Transactions </a:t>
                      </a:r>
                      <a:endParaRPr lang="en-US" sz="10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Optionality</a:t>
                      </a:r>
                      <a:endParaRPr lang="en-US" sz="10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Reference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Resource Finder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Find Matching Resources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ITI TF-2: 3.Y1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Resource Directory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Find Matching Resources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O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>
                          <a:effectLst/>
                        </a:rPr>
                        <a:t>ITI TF-2: 3.Y1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Query for Updated Resources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</a:rPr>
                        <a:t>O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ITI TF-2: 3.Y2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stCxn id="4" idx="3"/>
            <a:endCxn id="5" idx="1"/>
          </p:cNvCxnSpPr>
          <p:nvPr/>
        </p:nvCxnSpPr>
        <p:spPr>
          <a:xfrm>
            <a:off x="3425730" y="2075789"/>
            <a:ext cx="16796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562133" y="228600"/>
            <a:ext cx="3950505" cy="12926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Option 2:</a:t>
            </a:r>
          </a:p>
          <a:p>
            <a:pPr algn="ctr"/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Two Actors, Two Transactions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4373"/>
              </p:ext>
            </p:extLst>
          </p:nvPr>
        </p:nvGraphicFramePr>
        <p:xfrm>
          <a:off x="1600200" y="4724400"/>
          <a:ext cx="6006465" cy="545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3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Actor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Option Name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Reference</a:t>
                      </a:r>
                    </a:p>
                  </a:txBody>
                  <a:tcPr marL="73025" marR="7302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marL="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Resource Directory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Query for Updates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--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Resource Directory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Query for Parameters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--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81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06530" y="1694789"/>
            <a:ext cx="1219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Finder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05400" y="1694789"/>
            <a:ext cx="1219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Directory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44951" y="2133600"/>
            <a:ext cx="110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Matching </a:t>
            </a:r>
          </a:p>
          <a:p>
            <a:r>
              <a:rPr lang="en-US" sz="1200" dirty="0"/>
              <a:t>Resources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604819"/>
              </p:ext>
            </p:extLst>
          </p:nvPr>
        </p:nvGraphicFramePr>
        <p:xfrm>
          <a:off x="1275318" y="3429000"/>
          <a:ext cx="675513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Actors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Transactions </a:t>
                      </a:r>
                      <a:endParaRPr lang="en-US" sz="10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Optionality</a:t>
                      </a:r>
                      <a:endParaRPr lang="en-US" sz="10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Reference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Resource Finder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Find Matching Resources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ITI TF-2: 3.Y1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Resource Directory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Find Matching Resources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</a:rPr>
                        <a:t>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ITI TF-2: 3.Y1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>
            <a:stCxn id="4" idx="3"/>
            <a:endCxn id="5" idx="1"/>
          </p:cNvCxnSpPr>
          <p:nvPr/>
        </p:nvCxnSpPr>
        <p:spPr>
          <a:xfrm>
            <a:off x="3425730" y="2075789"/>
            <a:ext cx="16796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875382"/>
              </p:ext>
            </p:extLst>
          </p:nvPr>
        </p:nvGraphicFramePr>
        <p:xfrm>
          <a:off x="1600200" y="4724400"/>
          <a:ext cx="6006465" cy="545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3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Actor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Option Name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Reference</a:t>
                      </a:r>
                    </a:p>
                  </a:txBody>
                  <a:tcPr marL="73025" marR="7302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marL="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Resource Directory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Query for Updates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--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Resource Directory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Query for Parameters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--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689907" y="228600"/>
            <a:ext cx="5694957" cy="12926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Option 3:</a:t>
            </a:r>
          </a:p>
          <a:p>
            <a:pPr algn="ctr"/>
            <a:r>
              <a:rPr lang="en-US" sz="24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Two </a:t>
            </a:r>
            <a:r>
              <a:rPr lang="en-US" sz="24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Actors (Two Options), </a:t>
            </a: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One Transaction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472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60668" y="1687600"/>
            <a:ext cx="213033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Care Services Selective Consumer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57800" y="1687600"/>
            <a:ext cx="1905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Care Services Selective Supplier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70433" y="2068600"/>
            <a:ext cx="110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Matching </a:t>
            </a:r>
          </a:p>
          <a:p>
            <a:r>
              <a:rPr lang="en-US" sz="1200" dirty="0"/>
              <a:t>Care Services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842339"/>
              </p:ext>
            </p:extLst>
          </p:nvPr>
        </p:nvGraphicFramePr>
        <p:xfrm>
          <a:off x="1159821" y="5715000"/>
          <a:ext cx="6755130" cy="975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Actors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Transactions </a:t>
                      </a:r>
                      <a:endParaRPr lang="en-US" sz="10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</a:rPr>
                        <a:t>Optionality</a:t>
                      </a:r>
                      <a:endParaRPr lang="en-US" sz="10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</a:rPr>
                        <a:t>Reference</a:t>
                      </a:r>
                      <a:endParaRPr lang="en-US" sz="10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Resource Finder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Find Matching Resources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ITI TF-2: 3.Y1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Resource Directory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Query for Updated Resources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</a:rPr>
                        <a:t>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</a:rPr>
                        <a:t>ITI TF-2: 3.Y2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Times New Roman"/>
                        </a:rPr>
                        <a:t>Resource</a:t>
                      </a:r>
                      <a:r>
                        <a:rPr lang="en-US" sz="900" baseline="0" dirty="0">
                          <a:effectLst/>
                          <a:latin typeface="+mn-lt"/>
                          <a:ea typeface="Times New Roman"/>
                        </a:rPr>
                        <a:t> Registry</a:t>
                      </a:r>
                      <a:endParaRPr lang="en-US" sz="9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Times New Roman"/>
                        </a:rPr>
                        <a:t>Find Matching Resource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Times New Roman"/>
                        </a:rPr>
                        <a:t>R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Times New Roman"/>
                        </a:rPr>
                        <a:t>Resource Synchronizer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Times New Roman"/>
                        </a:rPr>
                        <a:t>Query</a:t>
                      </a:r>
                      <a:r>
                        <a:rPr lang="en-US" sz="900" baseline="0" dirty="0">
                          <a:effectLst/>
                          <a:latin typeface="+mn-lt"/>
                          <a:ea typeface="Times New Roman"/>
                        </a:rPr>
                        <a:t> for Updated Resources</a:t>
                      </a:r>
                      <a:endParaRPr lang="en-US" sz="9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Times New Roman"/>
                        </a:rPr>
                        <a:t>R</a:t>
                      </a: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4572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stCxn id="4" idx="3"/>
            <a:endCxn id="5" idx="1"/>
          </p:cNvCxnSpPr>
          <p:nvPr/>
        </p:nvCxnSpPr>
        <p:spPr>
          <a:xfrm>
            <a:off x="3590998" y="2068600"/>
            <a:ext cx="16668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541391" y="228600"/>
            <a:ext cx="3991991" cy="12926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Option 4:</a:t>
            </a:r>
          </a:p>
          <a:p>
            <a:pPr algn="ctr"/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Four Actors, Two Transactions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60668" y="3177179"/>
            <a:ext cx="213033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Care Services Update Consumer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57800" y="3177179"/>
            <a:ext cx="1905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Care Services Update Supplier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98078" y="3558179"/>
            <a:ext cx="14526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Request for</a:t>
            </a:r>
          </a:p>
          <a:p>
            <a:r>
              <a:rPr lang="en-US" sz="1100" dirty="0"/>
              <a:t>Care Services Updates</a:t>
            </a:r>
          </a:p>
        </p:txBody>
      </p:sp>
      <p:cxnSp>
        <p:nvCxnSpPr>
          <p:cNvPr id="21" name="Straight Arrow Connector 20"/>
          <p:cNvCxnSpPr>
            <a:stCxn id="11" idx="3"/>
            <a:endCxn id="12" idx="1"/>
          </p:cNvCxnSpPr>
          <p:nvPr/>
        </p:nvCxnSpPr>
        <p:spPr>
          <a:xfrm>
            <a:off x="3590998" y="3558179"/>
            <a:ext cx="16668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31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45903" y="1371600"/>
            <a:ext cx="243010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Organization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07634" y="1371600"/>
            <a:ext cx="175973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0208" y="2698630"/>
            <a:ext cx="26815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Practitioner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24921" y="2698630"/>
            <a:ext cx="3124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HealthcareService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556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3407434" y="2863917"/>
            <a:ext cx="1776894" cy="45252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295400" y="1694789"/>
            <a:ext cx="213033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Care Services Selective Consumer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12222" y="1690174"/>
            <a:ext cx="2026778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Care Services Selective Supplier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717807"/>
            <a:ext cx="2112034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Care Services Update Consumer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02624" y="2709181"/>
            <a:ext cx="2036376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Care Services Update Supplier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425730" y="1833473"/>
            <a:ext cx="1776894" cy="45252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6196" y="1944320"/>
            <a:ext cx="17764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Find Matching  Care Services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1850" y="2974765"/>
            <a:ext cx="17924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Request for Care Services Updates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4267200"/>
            <a:ext cx="20306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Care Services</a:t>
            </a:r>
          </a:p>
          <a:p>
            <a:pPr algn="ctr"/>
            <a:r>
              <a:rPr lang="en-US" dirty="0"/>
              <a:t>Selective Consumer</a:t>
            </a:r>
          </a:p>
        </p:txBody>
      </p:sp>
      <p:cxnSp>
        <p:nvCxnSpPr>
          <p:cNvPr id="13" name="Straight Arrow Connector 12"/>
          <p:cNvCxnSpPr>
            <a:stCxn id="3" idx="3"/>
            <a:endCxn id="15" idx="1"/>
          </p:cNvCxnSpPr>
          <p:nvPr/>
        </p:nvCxnSpPr>
        <p:spPr>
          <a:xfrm flipV="1">
            <a:off x="3326084" y="4587491"/>
            <a:ext cx="2012784" cy="2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8868" y="4264325"/>
            <a:ext cx="18447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Care Services</a:t>
            </a:r>
          </a:p>
          <a:p>
            <a:pPr algn="ctr"/>
            <a:r>
              <a:rPr lang="en-US" dirty="0"/>
              <a:t>Selective Supplier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59768" y="4159478"/>
            <a:ext cx="17908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Find Matching Care Services</a:t>
            </a:r>
          </a:p>
          <a:p>
            <a:pPr algn="ctr"/>
            <a:r>
              <a:rPr lang="en-US" sz="1050" dirty="0"/>
              <a:t>[ITI-Y1]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95400" y="5410200"/>
            <a:ext cx="20306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Care Services</a:t>
            </a:r>
          </a:p>
          <a:p>
            <a:pPr algn="ctr"/>
            <a:r>
              <a:rPr lang="en-US" dirty="0"/>
              <a:t>Update Consumer</a:t>
            </a:r>
          </a:p>
        </p:txBody>
      </p:sp>
      <p:cxnSp>
        <p:nvCxnSpPr>
          <p:cNvPr id="19" name="Straight Arrow Connector 18"/>
          <p:cNvCxnSpPr>
            <a:stCxn id="18" idx="3"/>
            <a:endCxn id="20" idx="1"/>
          </p:cNvCxnSpPr>
          <p:nvPr/>
        </p:nvCxnSpPr>
        <p:spPr>
          <a:xfrm>
            <a:off x="3326084" y="5733366"/>
            <a:ext cx="2012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38868" y="5410200"/>
            <a:ext cx="18431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Care Services</a:t>
            </a:r>
          </a:p>
          <a:p>
            <a:pPr algn="ctr"/>
            <a:r>
              <a:rPr lang="en-US" dirty="0"/>
              <a:t>Update Supplier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04071" y="5302478"/>
            <a:ext cx="20649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Request for Care Services Updates</a:t>
            </a:r>
          </a:p>
          <a:p>
            <a:pPr algn="ctr"/>
            <a:r>
              <a:rPr lang="en-US" sz="1050" dirty="0"/>
              <a:t>[ITI-Y2]</a:t>
            </a:r>
          </a:p>
        </p:txBody>
      </p:sp>
    </p:spTree>
    <p:extLst>
      <p:ext uri="{BB962C8B-B14F-4D97-AF65-F5344CB8AC3E}">
        <p14:creationId xmlns:p14="http://schemas.microsoft.com/office/powerpoint/2010/main" val="326765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3299</TotalTime>
  <Words>740</Words>
  <Application>Microsoft Office PowerPoint</Application>
  <PresentationFormat>On-screen Show (4:3)</PresentationFormat>
  <Paragraphs>288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Duncan</dc:creator>
  <cp:lastModifiedBy>Luke Duncan</cp:lastModifiedBy>
  <cp:revision>60</cp:revision>
  <dcterms:created xsi:type="dcterms:W3CDTF">2017-02-06T15:11:36Z</dcterms:created>
  <dcterms:modified xsi:type="dcterms:W3CDTF">2025-02-26T20:41:20Z</dcterms:modified>
</cp:coreProperties>
</file>