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4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8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3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2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4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62082-832E-4009-B638-D1DE76E58E9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3A61A-F20C-454C-BEED-A9DE58ED3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3559981-7083-5530-3F0B-F9495DCC95BA}"/>
              </a:ext>
            </a:extLst>
          </p:cNvPr>
          <p:cNvSpPr/>
          <p:nvPr/>
        </p:nvSpPr>
        <p:spPr>
          <a:xfrm>
            <a:off x="1209870" y="877078"/>
            <a:ext cx="5943600" cy="4186555"/>
          </a:xfrm>
          <a:prstGeom prst="rect">
            <a:avLst/>
          </a:prstGeom>
          <a:noFill/>
        </p:spPr>
      </p:sp>
      <p:grpSp>
        <p:nvGrpSpPr>
          <p:cNvPr id="34" name="Gruppo 90">
            <a:extLst>
              <a:ext uri="{FF2B5EF4-FFF2-40B4-BE49-F238E27FC236}">
                <a16:creationId xmlns:a16="http://schemas.microsoft.com/office/drawing/2014/main" id="{9254D650-73F6-2037-8AEB-0F5D1BDBB407}"/>
              </a:ext>
            </a:extLst>
          </p:cNvPr>
          <p:cNvGrpSpPr/>
          <p:nvPr/>
        </p:nvGrpSpPr>
        <p:grpSpPr>
          <a:xfrm>
            <a:off x="3204405" y="2756142"/>
            <a:ext cx="3248026" cy="2271682"/>
            <a:chOff x="1932501" y="2230321"/>
            <a:chExt cx="3473238" cy="2362276"/>
          </a:xfrm>
        </p:grpSpPr>
        <p:sp>
          <p:nvSpPr>
            <p:cNvPr id="50" name="Thought Bubble: Cloud 49">
              <a:extLst>
                <a:ext uri="{FF2B5EF4-FFF2-40B4-BE49-F238E27FC236}">
                  <a16:creationId xmlns:a16="http://schemas.microsoft.com/office/drawing/2014/main" id="{5D5D47FE-6EE8-37EC-EE5E-0715B506C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501" y="2230321"/>
              <a:ext cx="3473238" cy="2362276"/>
            </a:xfrm>
            <a:prstGeom prst="cloudCallout">
              <a:avLst>
                <a:gd name="adj1" fmla="val -12301"/>
                <a:gd name="adj2" fmla="val 15458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 w="12700">
              <a:solidFill>
                <a:schemeClr val="accent1">
                  <a:lumMod val="75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51" name="Esagono 6">
              <a:extLst>
                <a:ext uri="{FF2B5EF4-FFF2-40B4-BE49-F238E27FC236}">
                  <a16:creationId xmlns:a16="http://schemas.microsoft.com/office/drawing/2014/main" id="{05C5B1F2-606F-5A74-FFDD-80A7CE25FA80}"/>
                </a:ext>
              </a:extLst>
            </p:cNvPr>
            <p:cNvSpPr/>
            <p:nvPr/>
          </p:nvSpPr>
          <p:spPr>
            <a:xfrm>
              <a:off x="3735830" y="2874440"/>
              <a:ext cx="1116205" cy="895522"/>
            </a:xfrm>
            <a:prstGeom prst="hexagon">
              <a:avLst/>
            </a:prstGeom>
            <a:pattFill prst="pct10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b="1">
                  <a:solidFill>
                    <a:srgbClr val="0D0D0D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</a:rPr>
                <a:t>Clinical Data Source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37D6321-DD60-D978-881D-1546D1BE2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5300" y="2910840"/>
              <a:ext cx="1105800" cy="786130"/>
              <a:chOff x="15736" y="28814"/>
              <a:chExt cx="11058" cy="8474"/>
            </a:xfrm>
          </p:grpSpPr>
          <p:sp>
            <p:nvSpPr>
              <p:cNvPr id="57" name="Flowchart: Magnetic Disk 56">
                <a:extLst>
                  <a:ext uri="{FF2B5EF4-FFF2-40B4-BE49-F238E27FC236}">
                    <a16:creationId xmlns:a16="http://schemas.microsoft.com/office/drawing/2014/main" id="{D650359A-F6A2-631C-EE47-B60C56905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6" y="28814"/>
                <a:ext cx="11058" cy="8283"/>
              </a:xfrm>
              <a:prstGeom prst="flowChartMagneticDisk">
                <a:avLst/>
              </a:prstGeom>
              <a:solidFill>
                <a:schemeClr val="bg2">
                  <a:lumMod val="75000"/>
                  <a:lumOff val="0"/>
                </a:schemeClr>
              </a:solidFill>
              <a:ln w="19050">
                <a:solidFill>
                  <a:schemeClr val="tx1">
                    <a:lumMod val="100000"/>
                    <a:lumOff val="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ctr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32690E3-287A-A999-6C56-65BBAE6CF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3" y="32040"/>
                <a:ext cx="10451" cy="5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000" b="1">
                    <a:latin typeface="Times New Roman" panose="02020603050405020304" pitchFamily="18" charset="0"/>
                    <a:ea typeface="Arial Unicode MS" panose="020B0604020202020204" pitchFamily="34" charset="-128"/>
                  </a:rPr>
                  <a:t>Document</a:t>
                </a:r>
                <a:br>
                  <a:rPr lang="en-US" sz="1000" b="1">
                    <a:latin typeface="Times New Roman" panose="02020603050405020304" pitchFamily="18" charset="0"/>
                    <a:ea typeface="Arial Unicode MS" panose="020B0604020202020204" pitchFamily="34" charset="-128"/>
                  </a:rPr>
                </a:br>
                <a:r>
                  <a:rPr lang="en-US" sz="1000" b="1">
                    <a:latin typeface="Times New Roman" panose="02020603050405020304" pitchFamily="18" charset="0"/>
                    <a:ea typeface="Arial Unicode MS" panose="020B0604020202020204" pitchFamily="34" charset="-128"/>
                  </a:rPr>
                  <a:t>Repository</a:t>
                </a:r>
                <a:endParaRPr lang="en-US" sz="12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53" name="Sun 52">
              <a:extLst>
                <a:ext uri="{FF2B5EF4-FFF2-40B4-BE49-F238E27FC236}">
                  <a16:creationId xmlns:a16="http://schemas.microsoft.com/office/drawing/2014/main" id="{06060366-8D1F-9357-953C-DB024C3B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6500" y="3572068"/>
              <a:ext cx="1722500" cy="787315"/>
            </a:xfrm>
            <a:prstGeom prst="sun">
              <a:avLst>
                <a:gd name="adj" fmla="val 25000"/>
              </a:avLst>
            </a:prstGeom>
            <a:solidFill>
              <a:schemeClr val="bg1">
                <a:lumMod val="75000"/>
                <a:lumOff val="0"/>
              </a:schemeClr>
            </a:solidFill>
            <a:ln w="1905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F9BA305-2F57-122D-7C31-607065B6B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500" y="3763372"/>
              <a:ext cx="1116400" cy="468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it-IT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Document 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it-IT" sz="1000" b="1">
                  <a:latin typeface="Times New Roman" panose="02020603050405020304" pitchFamily="18" charset="0"/>
                  <a:ea typeface="Arial Unicode MS" panose="020B0604020202020204" pitchFamily="34" charset="-128"/>
                </a:rPr>
                <a:t>Registry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Arrow: Curved Down 54">
              <a:extLst>
                <a:ext uri="{FF2B5EF4-FFF2-40B4-BE49-F238E27FC236}">
                  <a16:creationId xmlns:a16="http://schemas.microsoft.com/office/drawing/2014/main" id="{EAD02E1B-715F-C60B-BF70-00EDF1E51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548" y="2744909"/>
              <a:ext cx="1079218" cy="236832"/>
            </a:xfrm>
            <a:prstGeom prst="curvedDownArrow">
              <a:avLst>
                <a:gd name="adj1" fmla="val 25002"/>
                <a:gd name="adj2" fmla="val 50004"/>
                <a:gd name="adj3" fmla="val 25000"/>
              </a:avLst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accent1">
                  <a:lumMod val="5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1AE49DF3-D186-6198-D60E-6D798D55A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300" y="2453684"/>
              <a:ext cx="2197536" cy="318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45720" rIns="0" bIns="45720" anchor="t" anchorCtr="0" upright="1">
              <a:noAutofit/>
            </a:bodyPr>
            <a:lstStyle/>
            <a:p>
              <a:pPr algn="ctr"/>
              <a:r>
                <a:rPr lang="it-IT" sz="1200" b="1">
                  <a:solidFill>
                    <a:srgbClr val="2F5496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</a:rPr>
                <a:t>Data </a:t>
              </a:r>
              <a:r>
                <a:rPr lang="en-US" sz="1200" b="1">
                  <a:solidFill>
                    <a:srgbClr val="2F5496"/>
                  </a:solidFill>
                  <a:latin typeface="Times New Roman" panose="02020603050405020304" pitchFamily="18" charset="0"/>
                  <a:ea typeface="Arial Unicode MS" panose="020B0604020202020204" pitchFamily="34" charset="-128"/>
                </a:rPr>
                <a:t>Element Extractor</a:t>
              </a:r>
              <a:endParaRPr lang="en-US" sz="12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3DFE287-E965-1AB7-397F-998D2FAF1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400" y="877088"/>
            <a:ext cx="5273970" cy="135761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1100" b="1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e.g., Point of Care System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29D2AC-5DD3-FEC5-EC0E-349968C7F4BC}"/>
              </a:ext>
            </a:extLst>
          </p:cNvPr>
          <p:cNvCxnSpPr>
            <a:cxnSpLocks noChangeShapeType="1"/>
            <a:stCxn id="38" idx="2"/>
          </p:cNvCxnSpPr>
          <p:nvPr/>
        </p:nvCxnSpPr>
        <p:spPr bwMode="auto">
          <a:xfrm flipH="1">
            <a:off x="5560890" y="2066544"/>
            <a:ext cx="102480" cy="1580300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<a:noFill/>
              </a14:hiddenFill>
            </a:ext>
          </a:ex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6DE6F18-20C0-31B3-C9B1-61BCCAFB3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870" y="1591136"/>
            <a:ext cx="1045000" cy="475408"/>
          </a:xfrm>
          <a:prstGeom prst="rect">
            <a:avLst/>
          </a:prstGeom>
          <a:solidFill>
            <a:srgbClr val="BFBFB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Document Consumer</a:t>
            </a:r>
            <a:endParaRPr lang="en-US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323927-C268-F025-A8EC-1ED662D0E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870" y="1599088"/>
            <a:ext cx="1045000" cy="467456"/>
          </a:xfrm>
          <a:prstGeom prst="rect">
            <a:avLst/>
          </a:prstGeom>
          <a:pattFill prst="pct20">
            <a:fgClr>
              <a:srgbClr val="BFBFBF"/>
            </a:fgClr>
            <a:bgClr>
              <a:schemeClr val="bg1">
                <a:lumMod val="100000"/>
                <a:lumOff val="0"/>
              </a:schemeClr>
            </a:bgClr>
          </a:patt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000" b="1">
                <a:latin typeface="Times New Roman" panose="02020603050405020304" pitchFamily="18" charset="0"/>
                <a:ea typeface="Arial Unicode MS" panose="020B0604020202020204" pitchFamily="34" charset="-128"/>
              </a:rPr>
              <a:t>Clinical Data Consumer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94CE173D-7BB6-CD34-E7FA-4A5BACBD8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979" y="3572696"/>
            <a:ext cx="1000100" cy="22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45720" rIns="0" bIns="45720" anchor="t" anchorCtr="0" upright="1">
            <a:noAutofit/>
          </a:bodyPr>
          <a:lstStyle/>
          <a:p>
            <a:r>
              <a:rPr lang="en-US" sz="900">
                <a:latin typeface="Times New Roman" panose="02020603050405020304" pitchFamily="18" charset="0"/>
                <a:ea typeface="Arial Unicode MS" panose="020B0604020202020204" pitchFamily="34" charset="-128"/>
              </a:rPr>
              <a:t>Publish Documents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it-IT" sz="110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1477E1-A29C-E0B1-6130-F6AA39041D25}"/>
              </a:ext>
            </a:extLst>
          </p:cNvPr>
          <p:cNvCxnSpPr>
            <a:cxnSpLocks noChangeShapeType="1"/>
            <a:stCxn id="46" idx="3"/>
            <a:endCxn id="57" idx="2"/>
          </p:cNvCxnSpPr>
          <p:nvPr/>
        </p:nvCxnSpPr>
        <p:spPr bwMode="auto">
          <a:xfrm flipV="1">
            <a:off x="2653860" y="3780035"/>
            <a:ext cx="1291937" cy="5958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<a:noFill/>
              </a14:hiddenFill>
            </a:ext>
          </a:extLst>
        </p:spPr>
      </p:cxnSp>
      <p:sp>
        <p:nvSpPr>
          <p:cNvPr id="41" name="Text Box 11">
            <a:extLst>
              <a:ext uri="{FF2B5EF4-FFF2-40B4-BE49-F238E27FC236}">
                <a16:creationId xmlns:a16="http://schemas.microsoft.com/office/drawing/2014/main" id="{1DBE0177-A450-1DFE-94F3-6C4E8710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170" y="2479818"/>
            <a:ext cx="1000100" cy="36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45720" rIns="0" bIns="45720" anchor="t" anchorCtr="0" upright="1">
            <a:noAutofit/>
          </a:bodyPr>
          <a:lstStyle/>
          <a:p>
            <a:pPr algn="ctr"/>
            <a:r>
              <a:rPr lang="it-IT" sz="900">
                <a:latin typeface="Times New Roman" panose="02020603050405020304" pitchFamily="18" charset="0"/>
                <a:ea typeface="Arial Unicode MS" panose="020B0604020202020204" pitchFamily="34" charset="-128"/>
              </a:rPr>
              <a:t>Query and Retrieve </a:t>
            </a:r>
            <a:r>
              <a:rPr lang="en-US" sz="900">
                <a:latin typeface="Times New Roman" panose="02020603050405020304" pitchFamily="18" charset="0"/>
                <a:ea typeface="Arial Unicode MS" panose="020B0604020202020204" pitchFamily="34" charset="-128"/>
              </a:rPr>
              <a:t>Documents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</a:pPr>
            <a:r>
              <a:rPr lang="it-IT" sz="110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59CC79-565D-9B99-EEF7-8B8C42D94F5D}"/>
              </a:ext>
            </a:extLst>
          </p:cNvPr>
          <p:cNvCxnSpPr>
            <a:cxnSpLocks noChangeShapeType="1"/>
            <a:stCxn id="37" idx="2"/>
          </p:cNvCxnSpPr>
          <p:nvPr/>
        </p:nvCxnSpPr>
        <p:spPr bwMode="auto">
          <a:xfrm>
            <a:off x="3142370" y="2066462"/>
            <a:ext cx="1163125" cy="1544291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<a:noFill/>
              </a14:hiddenFill>
            </a:ext>
          </a:extLst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1BEF95-A0D2-57D7-F01C-30D90972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870" y="1591135"/>
            <a:ext cx="1045000" cy="470931"/>
          </a:xfrm>
          <a:prstGeom prst="rect">
            <a:avLst/>
          </a:prstGeom>
          <a:pattFill prst="pct20">
            <a:fgClr>
              <a:srgbClr val="BFBFBF"/>
            </a:fgClr>
            <a:bgClr>
              <a:schemeClr val="bg1">
                <a:lumMod val="100000"/>
                <a:lumOff val="0"/>
              </a:schemeClr>
            </a:bgClr>
          </a:patt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000" b="1">
                <a:latin typeface="Times New Roman" panose="02020603050405020304" pitchFamily="18" charset="0"/>
                <a:ea typeface="Arial Unicode MS" panose="020B0604020202020204" pitchFamily="34" charset="-128"/>
              </a:rPr>
              <a:t>Clinical Data Consumer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54F63F-9D8B-C689-E903-A6BC541BA561}"/>
              </a:ext>
            </a:extLst>
          </p:cNvPr>
          <p:cNvCxnSpPr>
            <a:cxnSpLocks noChangeShapeType="1"/>
            <a:stCxn id="43" idx="2"/>
          </p:cNvCxnSpPr>
          <p:nvPr/>
        </p:nvCxnSpPr>
        <p:spPr bwMode="auto">
          <a:xfrm>
            <a:off x="4187370" y="2062066"/>
            <a:ext cx="1083960" cy="1584778"/>
          </a:xfrm>
          <a:prstGeom prst="straightConnector1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<a:noFill/>
              </a14:hiddenFill>
            </a:ext>
          </a:extLst>
        </p:spPr>
      </p:cxnSp>
      <p:sp>
        <p:nvSpPr>
          <p:cNvPr id="45" name="Text Box 11">
            <a:extLst>
              <a:ext uri="{FF2B5EF4-FFF2-40B4-BE49-F238E27FC236}">
                <a16:creationId xmlns:a16="http://schemas.microsoft.com/office/drawing/2014/main" id="{21B9AF2C-7F53-9CAB-93DD-FA4D68C72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307" y="1121489"/>
            <a:ext cx="2067340" cy="45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45720" rIns="0" bIns="45720" anchor="t" anchorCtr="0" upright="1">
            <a:noAutofit/>
          </a:bodyPr>
          <a:lstStyle/>
          <a:p>
            <a:pPr algn="ctr"/>
            <a:r>
              <a:rPr lang="it-IT" sz="1200" b="1">
                <a:solidFill>
                  <a:srgbClr val="2F5496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Data </a:t>
            </a:r>
            <a:r>
              <a:rPr lang="en-US" sz="1200" b="1">
                <a:solidFill>
                  <a:srgbClr val="2F5496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Element Provenance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it-IT" sz="1200" b="1">
                <a:solidFill>
                  <a:srgbClr val="2F5496"/>
                </a:solidFill>
                <a:latin typeface="Times New Roman" panose="02020603050405020304" pitchFamily="18" charset="0"/>
                <a:ea typeface="Arial Unicode MS" panose="020B0604020202020204" pitchFamily="34" charset="-128"/>
              </a:rPr>
              <a:t>Consumer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942C5C-C7BA-0FEC-1177-B3477C3D2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165" y="3518043"/>
            <a:ext cx="988695" cy="535899"/>
          </a:xfrm>
          <a:prstGeom prst="rect">
            <a:avLst/>
          </a:prstGeom>
          <a:solidFill>
            <a:srgbClr val="BFBFB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algn="ctr"/>
            <a:r>
              <a:rPr lang="en-US" sz="1000" b="1">
                <a:latin typeface="Times New Roman" panose="02020603050405020304" pitchFamily="18" charset="0"/>
                <a:ea typeface="Arial Unicode MS" panose="020B0604020202020204" pitchFamily="34" charset="-128"/>
              </a:rPr>
              <a:t>Document Source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Text Box 11">
            <a:extLst>
              <a:ext uri="{FF2B5EF4-FFF2-40B4-BE49-F238E27FC236}">
                <a16:creationId xmlns:a16="http://schemas.microsoft.com/office/drawing/2014/main" id="{D84A2BA8-4F57-378D-1A4A-5152DFA7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333" y="2384599"/>
            <a:ext cx="1051900" cy="37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900">
                <a:latin typeface="Times New Roman" panose="02020603050405020304" pitchFamily="18" charset="0"/>
                <a:ea typeface="Arial Unicode MS" panose="020B0604020202020204" pitchFamily="34" charset="-128"/>
              </a:rPr>
              <a:t>Mobile Query for Existing Data 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8" name="Text Box 11">
            <a:extLst>
              <a:ext uri="{FF2B5EF4-FFF2-40B4-BE49-F238E27FC236}">
                <a16:creationId xmlns:a16="http://schemas.microsoft.com/office/drawing/2014/main" id="{E565FC68-3BDC-2DDC-CABD-F8D1F7ADF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870" y="2384599"/>
            <a:ext cx="1052000" cy="392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id="http://schemas.microsoft.com/office/word/2016/wordml/cid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arto="http://schemas.microsoft.com/office/word/2006/arto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en-US" sz="900">
                <a:latin typeface="Times New Roman" panose="02020603050405020304" pitchFamily="18" charset="0"/>
                <a:ea typeface="Arial Unicode MS" panose="020B0604020202020204" pitchFamily="34" charset="-128"/>
              </a:rPr>
              <a:t>Mobile Query for Existing Data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7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" name="Arrow: Curved Down 48">
            <a:extLst>
              <a:ext uri="{FF2B5EF4-FFF2-40B4-BE49-F238E27FC236}">
                <a16:creationId xmlns:a16="http://schemas.microsoft.com/office/drawing/2014/main" id="{D0881D71-0AFC-0439-060B-BF24B486A6F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92170" y="1300997"/>
            <a:ext cx="1190800" cy="279597"/>
          </a:xfrm>
          <a:prstGeom prst="curvedDownArrow">
            <a:avLst>
              <a:gd name="adj1" fmla="val 25002"/>
              <a:gd name="adj2" fmla="val 50004"/>
              <a:gd name="adj3" fmla="val 25000"/>
            </a:avLst>
          </a:prstGeom>
          <a:solidFill>
            <a:schemeClr val="accent1">
              <a:lumMod val="100000"/>
              <a:lumOff val="0"/>
            </a:schemeClr>
          </a:solidFill>
          <a:ln w="12700">
            <a:solidFill>
              <a:schemeClr val="accent1">
                <a:lumMod val="50000"/>
                <a:lumOff val="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53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4</cp:revision>
  <dcterms:created xsi:type="dcterms:W3CDTF">2023-01-06T18:06:05Z</dcterms:created>
  <dcterms:modified xsi:type="dcterms:W3CDTF">2023-01-12T21:55:07Z</dcterms:modified>
</cp:coreProperties>
</file>