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2" r:id="rId1"/>
    <p:sldMasterId id="2147483723" r:id="rId2"/>
    <p:sldMasterId id="2147483731" r:id="rId3"/>
  </p:sldMasterIdLst>
  <p:notesMasterIdLst>
    <p:notesMasterId r:id="rId24"/>
  </p:notesMasterIdLst>
  <p:handoutMasterIdLst>
    <p:handoutMasterId r:id="rId25"/>
  </p:handoutMasterIdLst>
  <p:sldIdLst>
    <p:sldId id="329" r:id="rId4"/>
    <p:sldId id="347" r:id="rId5"/>
    <p:sldId id="349" r:id="rId6"/>
    <p:sldId id="374" r:id="rId7"/>
    <p:sldId id="367" r:id="rId8"/>
    <p:sldId id="365" r:id="rId9"/>
    <p:sldId id="366" r:id="rId10"/>
    <p:sldId id="350" r:id="rId11"/>
    <p:sldId id="368" r:id="rId12"/>
    <p:sldId id="364" r:id="rId13"/>
    <p:sldId id="370" r:id="rId14"/>
    <p:sldId id="371" r:id="rId15"/>
    <p:sldId id="354" r:id="rId16"/>
    <p:sldId id="359" r:id="rId17"/>
    <p:sldId id="373" r:id="rId18"/>
    <p:sldId id="360" r:id="rId19"/>
    <p:sldId id="362" r:id="rId20"/>
    <p:sldId id="281" r:id="rId21"/>
    <p:sldId id="375" r:id="rId22"/>
    <p:sldId id="376" r:id="rId23"/>
  </p:sldIdLst>
  <p:sldSz cx="9144000" cy="6858000" type="screen4x3"/>
  <p:notesSz cx="6858000" cy="9144000"/>
  <p:defaultTextStyle>
    <a:defPPr>
      <a:defRPr lang="en-CA"/>
    </a:defPPr>
    <a:lvl1pPr algn="l" rtl="0" fontAlgn="base">
      <a:spcBef>
        <a:spcPct val="0"/>
      </a:spcBef>
      <a:spcAft>
        <a:spcPct val="0"/>
      </a:spcAft>
      <a:defRPr sz="2000" kern="1200">
        <a:solidFill>
          <a:schemeClr val="tx1"/>
        </a:solidFill>
        <a:latin typeface="Verdana" pitchFamily="34" charset="0"/>
        <a:ea typeface="MS PGothic" pitchFamily="34" charset="-128"/>
        <a:cs typeface="+mn-cs"/>
      </a:defRPr>
    </a:lvl1pPr>
    <a:lvl2pPr marL="457200" algn="l" rtl="0" fontAlgn="base">
      <a:spcBef>
        <a:spcPct val="0"/>
      </a:spcBef>
      <a:spcAft>
        <a:spcPct val="0"/>
      </a:spcAft>
      <a:defRPr sz="2000" kern="1200">
        <a:solidFill>
          <a:schemeClr val="tx1"/>
        </a:solidFill>
        <a:latin typeface="Verdana" pitchFamily="34" charset="0"/>
        <a:ea typeface="MS PGothic" pitchFamily="34" charset="-128"/>
        <a:cs typeface="+mn-cs"/>
      </a:defRPr>
    </a:lvl2pPr>
    <a:lvl3pPr marL="914400" algn="l" rtl="0" fontAlgn="base">
      <a:spcBef>
        <a:spcPct val="0"/>
      </a:spcBef>
      <a:spcAft>
        <a:spcPct val="0"/>
      </a:spcAft>
      <a:defRPr sz="2000" kern="1200">
        <a:solidFill>
          <a:schemeClr val="tx1"/>
        </a:solidFill>
        <a:latin typeface="Verdana" pitchFamily="34" charset="0"/>
        <a:ea typeface="MS PGothic" pitchFamily="34" charset="-128"/>
        <a:cs typeface="+mn-cs"/>
      </a:defRPr>
    </a:lvl3pPr>
    <a:lvl4pPr marL="1371600" algn="l" rtl="0" fontAlgn="base">
      <a:spcBef>
        <a:spcPct val="0"/>
      </a:spcBef>
      <a:spcAft>
        <a:spcPct val="0"/>
      </a:spcAft>
      <a:defRPr sz="2000" kern="1200">
        <a:solidFill>
          <a:schemeClr val="tx1"/>
        </a:solidFill>
        <a:latin typeface="Verdana" pitchFamily="34" charset="0"/>
        <a:ea typeface="MS PGothic" pitchFamily="34" charset="-128"/>
        <a:cs typeface="+mn-cs"/>
      </a:defRPr>
    </a:lvl4pPr>
    <a:lvl5pPr marL="1828800" algn="l" rtl="0" fontAlgn="base">
      <a:spcBef>
        <a:spcPct val="0"/>
      </a:spcBef>
      <a:spcAft>
        <a:spcPct val="0"/>
      </a:spcAft>
      <a:defRPr sz="2000" kern="1200">
        <a:solidFill>
          <a:schemeClr val="tx1"/>
        </a:solidFill>
        <a:latin typeface="Verdana" pitchFamily="34" charset="0"/>
        <a:ea typeface="MS PGothic" pitchFamily="34" charset="-128"/>
        <a:cs typeface="+mn-cs"/>
      </a:defRPr>
    </a:lvl5pPr>
    <a:lvl6pPr marL="2286000" algn="l" defTabSz="914400" rtl="0" eaLnBrk="1" latinLnBrk="0" hangingPunct="1">
      <a:defRPr sz="2000" kern="1200">
        <a:solidFill>
          <a:schemeClr val="tx1"/>
        </a:solidFill>
        <a:latin typeface="Verdana" pitchFamily="34" charset="0"/>
        <a:ea typeface="MS PGothic" pitchFamily="34" charset="-128"/>
        <a:cs typeface="+mn-cs"/>
      </a:defRPr>
    </a:lvl6pPr>
    <a:lvl7pPr marL="2743200" algn="l" defTabSz="914400" rtl="0" eaLnBrk="1" latinLnBrk="0" hangingPunct="1">
      <a:defRPr sz="2000" kern="1200">
        <a:solidFill>
          <a:schemeClr val="tx1"/>
        </a:solidFill>
        <a:latin typeface="Verdana" pitchFamily="34" charset="0"/>
        <a:ea typeface="MS PGothic" pitchFamily="34" charset="-128"/>
        <a:cs typeface="+mn-cs"/>
      </a:defRPr>
    </a:lvl7pPr>
    <a:lvl8pPr marL="3200400" algn="l" defTabSz="914400" rtl="0" eaLnBrk="1" latinLnBrk="0" hangingPunct="1">
      <a:defRPr sz="2000" kern="1200">
        <a:solidFill>
          <a:schemeClr val="tx1"/>
        </a:solidFill>
        <a:latin typeface="Verdana" pitchFamily="34" charset="0"/>
        <a:ea typeface="MS PGothic" pitchFamily="34" charset="-128"/>
        <a:cs typeface="+mn-cs"/>
      </a:defRPr>
    </a:lvl8pPr>
    <a:lvl9pPr marL="3657600" algn="l" defTabSz="914400" rtl="0" eaLnBrk="1" latinLnBrk="0" hangingPunct="1">
      <a:defRPr sz="2000" kern="1200">
        <a:solidFill>
          <a:schemeClr val="tx1"/>
        </a:solidFill>
        <a:latin typeface="Verdana" pitchFamily="34"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EAE8"/>
    <a:srgbClr val="979A91"/>
    <a:srgbClr val="DC5A23"/>
    <a:srgbClr val="5E6167"/>
    <a:srgbClr val="D74520"/>
    <a:srgbClr val="696A6D"/>
    <a:srgbClr val="005288"/>
    <a:srgbClr val="0062A4"/>
    <a:srgbClr val="ACB6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34527" autoAdjust="0"/>
    <p:restoredTop sz="86406" autoAdjust="0"/>
  </p:normalViewPr>
  <p:slideViewPr>
    <p:cSldViewPr>
      <p:cViewPr varScale="1">
        <p:scale>
          <a:sx n="85" d="100"/>
          <a:sy n="85" d="100"/>
        </p:scale>
        <p:origin x="-816" y="-104"/>
      </p:cViewPr>
      <p:guideLst>
        <p:guide orient="horz" pos="118"/>
        <p:guide orient="horz" pos="3385"/>
        <p:guide orient="horz" pos="2160"/>
        <p:guide orient="horz" pos="754"/>
        <p:guide orient="horz" pos="1071"/>
        <p:guide pos="2971"/>
        <p:guide pos="385"/>
        <p:guide pos="3787"/>
      </p:guideLst>
    </p:cSldViewPr>
  </p:slideViewPr>
  <p:outlineViewPr>
    <p:cViewPr>
      <p:scale>
        <a:sx n="33" d="100"/>
        <a:sy n="33" d="100"/>
      </p:scale>
      <p:origin x="0" y="14504"/>
    </p:cViewPr>
  </p:outlineViewPr>
  <p:notesTextViewPr>
    <p:cViewPr>
      <p:scale>
        <a:sx n="100" d="100"/>
        <a:sy n="100" d="100"/>
      </p:scale>
      <p:origin x="0" y="0"/>
    </p:cViewPr>
  </p:notesTextViewPr>
  <p:sorterViewPr>
    <p:cViewPr>
      <p:scale>
        <a:sx n="137" d="100"/>
        <a:sy n="137"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Verdana" charset="0"/>
                <a:ea typeface="ＭＳ Ｐゴシック" charset="0"/>
                <a:cs typeface="ＭＳ Ｐゴシック"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B2DC287B-46D5-4BC0-BA61-8F13D0F61C98}" type="datetimeFigureOut">
              <a:rPr lang="en-US"/>
              <a:pPr>
                <a:defRPr/>
              </a:pPr>
              <a:t>9/23/14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Verdana" charset="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ABAF7604-D812-4F27-9EDC-FF595C39819E}" type="slidenum">
              <a:rPr lang="en-US"/>
              <a:pPr>
                <a:defRPr/>
              </a:pPr>
              <a:t>‹#›</a:t>
            </a:fld>
            <a:endParaRPr lang="en-US"/>
          </a:p>
        </p:txBody>
      </p:sp>
    </p:spTree>
    <p:extLst>
      <p:ext uri="{BB962C8B-B14F-4D97-AF65-F5344CB8AC3E}">
        <p14:creationId xmlns:p14="http://schemas.microsoft.com/office/powerpoint/2010/main" val="36818135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latin typeface="Arial" charset="0"/>
                <a:ea typeface="ＭＳ Ｐゴシック" charset="0"/>
                <a:cs typeface="+mn-cs"/>
              </a:defRPr>
            </a:lvl1pPr>
          </a:lstStyle>
          <a:p>
            <a:pPr>
              <a:defRPr/>
            </a:pPr>
            <a:endParaRPr lang="en-CA"/>
          </a:p>
        </p:txBody>
      </p:sp>
      <p:sp>
        <p:nvSpPr>
          <p:cNvPr id="6147" name="Rectangle 3"/>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charset="0"/>
                <a:cs typeface="+mn-cs"/>
              </a:defRPr>
            </a:lvl1pPr>
          </a:lstStyle>
          <a:p>
            <a:pPr>
              <a:defRPr/>
            </a:pPr>
            <a:endParaRPr lang="en-CA"/>
          </a:p>
        </p:txBody>
      </p:sp>
      <p:sp>
        <p:nvSpPr>
          <p:cNvPr id="358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CA" noProof="0" smtClean="0"/>
              <a:t>Click to edit Master text styles</a:t>
            </a:r>
          </a:p>
          <a:p>
            <a:pPr lvl="1"/>
            <a:r>
              <a:rPr lang="en-CA" noProof="0" smtClean="0"/>
              <a:t>Second level</a:t>
            </a:r>
          </a:p>
          <a:p>
            <a:pPr lvl="2"/>
            <a:r>
              <a:rPr lang="en-CA" noProof="0" smtClean="0"/>
              <a:t>Third level</a:t>
            </a:r>
          </a:p>
          <a:p>
            <a:pPr lvl="3"/>
            <a:r>
              <a:rPr lang="en-CA" noProof="0" smtClean="0"/>
              <a:t>Fourth level</a:t>
            </a:r>
          </a:p>
          <a:p>
            <a:pPr lvl="4"/>
            <a:r>
              <a:rPr lang="en-CA" noProof="0" smtClean="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latin typeface="Arial" charset="0"/>
                <a:ea typeface="ＭＳ Ｐゴシック" charset="0"/>
                <a:cs typeface="+mn-cs"/>
              </a:defRPr>
            </a:lvl1pPr>
          </a:lstStyle>
          <a:p>
            <a:pPr>
              <a:defRPr/>
            </a:pPr>
            <a:endParaRPr lang="en-CA"/>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0147DD55-E850-4A60-A5F0-81B37B572B70}" type="slidenum">
              <a:rPr lang="en-CA"/>
              <a:pPr>
                <a:defRPr/>
              </a:pPr>
              <a:t>‹#›</a:t>
            </a:fld>
            <a:endParaRPr lang="en-CA"/>
          </a:p>
        </p:txBody>
      </p:sp>
    </p:spTree>
    <p:extLst>
      <p:ext uri="{BB962C8B-B14F-4D97-AF65-F5344CB8AC3E}">
        <p14:creationId xmlns:p14="http://schemas.microsoft.com/office/powerpoint/2010/main" val="204287174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S PGothic" pitchFamily="34" charset="-128"/>
                <a:cs typeface="ＭＳ Ｐゴシック" charset="0"/>
              </a:rPr>
              <a:t> </a:t>
            </a:r>
          </a:p>
          <a:p>
            <a:r>
              <a:rPr lang="en-US" sz="1200" kern="1200" dirty="0" smtClean="0">
                <a:solidFill>
                  <a:schemeClr val="tx1"/>
                </a:solidFill>
                <a:effectLst/>
                <a:latin typeface="Arial" charset="0"/>
                <a:ea typeface="MS PGothic" pitchFamily="34" charset="-128"/>
                <a:cs typeface="ＭＳ Ｐゴシック" charset="0"/>
              </a:rPr>
              <a:t>-IHE XDW profile is being aligned better with XCA (get rid of folders, in favor of reference IDs)</a:t>
            </a:r>
          </a:p>
          <a:p>
            <a:r>
              <a:rPr lang="en-US" sz="1200" kern="1200" dirty="0" smtClean="0">
                <a:solidFill>
                  <a:schemeClr val="tx1"/>
                </a:solidFill>
                <a:effectLst/>
                <a:latin typeface="Arial" charset="0"/>
                <a:ea typeface="MS PGothic" pitchFamily="34" charset="-128"/>
                <a:cs typeface="ＭＳ Ｐゴシック" charset="0"/>
              </a:rPr>
              <a:t> </a:t>
            </a:r>
          </a:p>
          <a:p>
            <a:r>
              <a:rPr lang="en-US" sz="1200" kern="1200" dirty="0" smtClean="0">
                <a:solidFill>
                  <a:schemeClr val="tx1"/>
                </a:solidFill>
                <a:effectLst/>
                <a:latin typeface="Arial" charset="0"/>
                <a:ea typeface="MS PGothic" pitchFamily="34" charset="-128"/>
                <a:cs typeface="ＭＳ Ｐゴシック" charset="0"/>
              </a:rPr>
              <a:t>-D-SUB being used for notifications</a:t>
            </a:r>
          </a:p>
          <a:p>
            <a:r>
              <a:rPr lang="en-US" sz="1200" kern="1200" dirty="0" smtClean="0">
                <a:solidFill>
                  <a:schemeClr val="tx1"/>
                </a:solidFill>
                <a:effectLst/>
                <a:latin typeface="Arial" charset="0"/>
                <a:ea typeface="MS PGothic" pitchFamily="34" charset="-128"/>
                <a:cs typeface="ＭＳ Ｐゴシック" charset="0"/>
              </a:rPr>
              <a:t> </a:t>
            </a:r>
          </a:p>
          <a:p>
            <a:r>
              <a:rPr lang="en-US" sz="1200" kern="1200" dirty="0" smtClean="0">
                <a:solidFill>
                  <a:schemeClr val="tx1"/>
                </a:solidFill>
                <a:effectLst/>
                <a:latin typeface="Arial" charset="0"/>
                <a:ea typeface="MS PGothic" pitchFamily="34" charset="-128"/>
                <a:cs typeface="ＭＳ Ｐゴシック" charset="0"/>
              </a:rPr>
              <a:t>XDS/XDW only defines protocols about how to communicate images and reports. (plumbing)    How the WORKFLOW Manager (usually a human, but could also be a business level workflow manager) assigns which exams to be read by whom and where and when.  (brains)</a:t>
            </a:r>
          </a:p>
          <a:p>
            <a:r>
              <a:rPr lang="en-US" sz="1200" kern="1200" dirty="0" smtClean="0">
                <a:solidFill>
                  <a:schemeClr val="tx1"/>
                </a:solidFill>
                <a:effectLst/>
                <a:latin typeface="Arial" charset="0"/>
                <a:ea typeface="MS PGothic" pitchFamily="34" charset="-128"/>
                <a:cs typeface="ＭＳ Ｐゴシック" charset="0"/>
              </a:rPr>
              <a:t> </a:t>
            </a:r>
          </a:p>
          <a:p>
            <a:r>
              <a:rPr lang="en-US" sz="1200" kern="1200" dirty="0" smtClean="0">
                <a:solidFill>
                  <a:schemeClr val="tx1"/>
                </a:solidFill>
                <a:effectLst/>
                <a:latin typeface="Arial" charset="0"/>
                <a:ea typeface="MS PGothic" pitchFamily="34" charset="-128"/>
                <a:cs typeface="ＭＳ Ｐゴシック" charset="0"/>
              </a:rPr>
              <a:t>Be careful not to give the false impression that implementing the plumbing (alone) will solve the problem.</a:t>
            </a:r>
          </a:p>
          <a:p>
            <a:r>
              <a:rPr lang="en-US" sz="1200" kern="1200" dirty="0" smtClean="0">
                <a:solidFill>
                  <a:schemeClr val="tx1"/>
                </a:solidFill>
                <a:effectLst/>
                <a:latin typeface="Arial" charset="0"/>
                <a:ea typeface="MS PGothic" pitchFamily="34" charset="-128"/>
                <a:cs typeface="ＭＳ Ｐゴシック" charset="0"/>
              </a:rPr>
              <a:t> </a:t>
            </a:r>
          </a:p>
          <a:p>
            <a:r>
              <a:rPr lang="en-US" sz="1200" kern="1200" dirty="0" smtClean="0">
                <a:solidFill>
                  <a:schemeClr val="tx1"/>
                </a:solidFill>
                <a:effectLst/>
                <a:latin typeface="Arial" charset="0"/>
                <a:ea typeface="MS PGothic" pitchFamily="34" charset="-128"/>
                <a:cs typeface="ＭＳ Ｐゴシック" charset="0"/>
              </a:rPr>
              <a:t>The VA has this problem exponentially in the U.S.</a:t>
            </a:r>
          </a:p>
          <a:p>
            <a:endParaRPr lang="en-US" dirty="0"/>
          </a:p>
        </p:txBody>
      </p:sp>
      <p:sp>
        <p:nvSpPr>
          <p:cNvPr id="4" name="Slide Number Placeholder 3"/>
          <p:cNvSpPr>
            <a:spLocks noGrp="1"/>
          </p:cNvSpPr>
          <p:nvPr>
            <p:ph type="sldNum" sz="quarter" idx="10"/>
          </p:nvPr>
        </p:nvSpPr>
        <p:spPr/>
        <p:txBody>
          <a:bodyPr/>
          <a:lstStyle/>
          <a:p>
            <a:pPr>
              <a:defRPr/>
            </a:pPr>
            <a:fld id="{0147DD55-E850-4A60-A5F0-81B37B572B70}" type="slidenum">
              <a:rPr lang="en-CA" smtClean="0"/>
              <a:pPr>
                <a:defRPr/>
              </a:pPr>
              <a:t>3</a:t>
            </a:fld>
            <a:endParaRPr lang="en-CA"/>
          </a:p>
        </p:txBody>
      </p:sp>
    </p:spTree>
    <p:extLst>
      <p:ext uri="{BB962C8B-B14F-4D97-AF65-F5344CB8AC3E}">
        <p14:creationId xmlns:p14="http://schemas.microsoft.com/office/powerpoint/2010/main" val="3245586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S PGothic" pitchFamily="34" charset="-128"/>
                <a:cs typeface="ＭＳ Ｐゴシック" charset="0"/>
              </a:rPr>
              <a:t>Need to be aware of over-read and double-read cases.   This document may not address the correlation of the results between the outcomes of double-reads, for example. </a:t>
            </a:r>
          </a:p>
          <a:p>
            <a:r>
              <a:rPr lang="en-US" sz="1200" kern="1200" dirty="0" smtClean="0">
                <a:solidFill>
                  <a:schemeClr val="tx1"/>
                </a:solidFill>
                <a:effectLst/>
                <a:latin typeface="Arial" charset="0"/>
                <a:ea typeface="MS PGothic" pitchFamily="34" charset="-128"/>
                <a:cs typeface="ＭＳ Ｐゴシック" charset="0"/>
              </a:rPr>
              <a:t> </a:t>
            </a:r>
          </a:p>
          <a:p>
            <a:r>
              <a:rPr lang="en-US" sz="1200" kern="1200" dirty="0" smtClean="0">
                <a:solidFill>
                  <a:schemeClr val="tx1"/>
                </a:solidFill>
                <a:effectLst/>
                <a:latin typeface="Arial" charset="0"/>
                <a:ea typeface="MS PGothic" pitchFamily="34" charset="-128"/>
                <a:cs typeface="ＭＳ Ｐゴシック" charset="0"/>
              </a:rPr>
              <a:t>Document very basic use case first, then look at variations.</a:t>
            </a:r>
          </a:p>
          <a:p>
            <a:r>
              <a:rPr lang="en-US" sz="1200" kern="1200" dirty="0" smtClean="0">
                <a:solidFill>
                  <a:schemeClr val="tx1"/>
                </a:solidFill>
                <a:effectLst/>
                <a:latin typeface="Arial" charset="0"/>
                <a:ea typeface="MS PGothic" pitchFamily="34" charset="-128"/>
                <a:cs typeface="ＭＳ Ｐゴシック" charset="0"/>
              </a:rPr>
              <a:t> </a:t>
            </a:r>
          </a:p>
          <a:p>
            <a:r>
              <a:rPr lang="en-US" sz="1200" kern="1200" dirty="0" smtClean="0">
                <a:solidFill>
                  <a:schemeClr val="tx1"/>
                </a:solidFill>
                <a:effectLst/>
                <a:latin typeface="Arial" charset="0"/>
                <a:ea typeface="MS PGothic" pitchFamily="34" charset="-128"/>
                <a:cs typeface="ＭＳ Ｐゴシック" charset="0"/>
              </a:rPr>
              <a:t>Need to comment on where studies are read.  e.g., remote browser or import directly into local PACS to be read.</a:t>
            </a:r>
          </a:p>
          <a:p>
            <a:endParaRPr lang="en-US" dirty="0" smtClean="0"/>
          </a:p>
          <a:p>
            <a:r>
              <a:rPr lang="en-US" sz="1200" kern="1200" dirty="0" smtClean="0">
                <a:solidFill>
                  <a:schemeClr val="tx1"/>
                </a:solidFill>
                <a:effectLst/>
                <a:latin typeface="Arial" charset="0"/>
                <a:ea typeface="MS PGothic" pitchFamily="34" charset="-128"/>
                <a:cs typeface="ＭＳ Ｐゴシック" charset="0"/>
              </a:rPr>
              <a:t>Workflow Manager would update status of work item. </a:t>
            </a:r>
          </a:p>
          <a:p>
            <a:r>
              <a:rPr lang="en-US" sz="1200" kern="1200" dirty="0" smtClean="0">
                <a:solidFill>
                  <a:schemeClr val="tx1"/>
                </a:solidFill>
                <a:effectLst/>
                <a:latin typeface="Arial" charset="0"/>
                <a:ea typeface="MS PGothic" pitchFamily="34" charset="-128"/>
                <a:cs typeface="ＭＳ Ｐゴシック" charset="0"/>
              </a:rPr>
              <a:t> </a:t>
            </a:r>
          </a:p>
          <a:p>
            <a:r>
              <a:rPr lang="en-US" sz="1200" kern="1200" dirty="0" smtClean="0">
                <a:solidFill>
                  <a:schemeClr val="tx1"/>
                </a:solidFill>
                <a:effectLst/>
                <a:latin typeface="Arial" charset="0"/>
                <a:ea typeface="MS PGothic" pitchFamily="34" charset="-128"/>
                <a:cs typeface="ＭＳ Ｐゴシック" charset="0"/>
              </a:rPr>
              <a:t>Use D-SUB to notify everyone of status changes. (e.g., back to originating RIS to initiate message to referring physician).</a:t>
            </a:r>
          </a:p>
          <a:p>
            <a:r>
              <a:rPr lang="en-US" sz="1200" kern="1200" dirty="0" smtClean="0">
                <a:solidFill>
                  <a:schemeClr val="tx1"/>
                </a:solidFill>
                <a:effectLst/>
                <a:latin typeface="Arial" charset="0"/>
                <a:ea typeface="MS PGothic" pitchFamily="34" charset="-128"/>
                <a:cs typeface="ＭＳ Ｐゴシック" charset="0"/>
              </a:rPr>
              <a:t> </a:t>
            </a:r>
          </a:p>
          <a:p>
            <a:r>
              <a:rPr lang="en-US" sz="1200" kern="1200" dirty="0" smtClean="0">
                <a:solidFill>
                  <a:schemeClr val="tx1"/>
                </a:solidFill>
                <a:effectLst/>
                <a:latin typeface="Arial" charset="0"/>
                <a:ea typeface="MS PGothic" pitchFamily="34" charset="-128"/>
                <a:cs typeface="ＭＳ Ｐゴシック" charset="0"/>
              </a:rPr>
              <a:t>Differences in ability to approve report across jurisdictional boundaries.  (</a:t>
            </a:r>
            <a:r>
              <a:rPr lang="en-US" sz="1200" kern="1200" dirty="0" err="1" smtClean="0">
                <a:solidFill>
                  <a:schemeClr val="tx1"/>
                </a:solidFill>
                <a:effectLst/>
                <a:latin typeface="Arial" charset="0"/>
                <a:ea typeface="MS PGothic" pitchFamily="34" charset="-128"/>
                <a:cs typeface="ＭＳ Ｐゴシック" charset="0"/>
              </a:rPr>
              <a:t>credentialling</a:t>
            </a:r>
            <a:r>
              <a:rPr lang="en-US" sz="1200" kern="1200" dirty="0" smtClean="0">
                <a:solidFill>
                  <a:schemeClr val="tx1"/>
                </a:solidFill>
                <a:effectLst/>
                <a:latin typeface="Arial" charset="0"/>
                <a:ea typeface="MS PGothic" pitchFamily="34" charset="-128"/>
                <a:cs typeface="ＭＳ Ｐゴシック" charset="0"/>
              </a:rPr>
              <a:t>)  NOT part of this.</a:t>
            </a:r>
          </a:p>
          <a:p>
            <a:r>
              <a:rPr lang="en-US" sz="1200" kern="1200" dirty="0" smtClean="0">
                <a:solidFill>
                  <a:schemeClr val="tx1"/>
                </a:solidFill>
                <a:effectLst/>
                <a:latin typeface="Arial" charset="0"/>
                <a:ea typeface="MS PGothic" pitchFamily="34" charset="-128"/>
                <a:cs typeface="ＭＳ Ｐゴシック" charset="0"/>
              </a:rPr>
              <a:t> </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0147DD55-E850-4A60-A5F0-81B37B572B70}" type="slidenum">
              <a:rPr lang="en-CA" smtClean="0"/>
              <a:pPr>
                <a:defRPr/>
              </a:pPr>
              <a:t>5</a:t>
            </a:fld>
            <a:endParaRPr lang="en-CA"/>
          </a:p>
        </p:txBody>
      </p:sp>
    </p:spTree>
    <p:extLst>
      <p:ext uri="{BB962C8B-B14F-4D97-AF65-F5344CB8AC3E}">
        <p14:creationId xmlns:p14="http://schemas.microsoft.com/office/powerpoint/2010/main" val="1835987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Arial" charset="0"/>
                <a:ea typeface="MS PGothic" pitchFamily="34" charset="-128"/>
                <a:cs typeface="ＭＳ Ｐゴシック" charset="0"/>
              </a:rPr>
              <a:t>Steps which occur in reading:</a:t>
            </a:r>
            <a:endParaRPr lang="en-US" sz="1200" kern="1200" dirty="0" smtClean="0">
              <a:solidFill>
                <a:schemeClr val="tx1"/>
              </a:solidFill>
              <a:effectLst/>
              <a:latin typeface="Arial" charset="0"/>
              <a:ea typeface="MS PGothic" pitchFamily="34" charset="-128"/>
              <a:cs typeface="ＭＳ Ｐゴシック" charset="0"/>
            </a:endParaRPr>
          </a:p>
          <a:p>
            <a:r>
              <a:rPr lang="en-US" sz="1200" kern="1200" dirty="0" smtClean="0">
                <a:solidFill>
                  <a:schemeClr val="tx1"/>
                </a:solidFill>
                <a:effectLst/>
                <a:latin typeface="Arial" charset="0"/>
                <a:ea typeface="MS PGothic" pitchFamily="34" charset="-128"/>
                <a:cs typeface="ＭＳ Ｐゴシック" charset="0"/>
              </a:rPr>
              <a:t> </a:t>
            </a:r>
          </a:p>
          <a:p>
            <a:r>
              <a:rPr lang="en-US" sz="1200" kern="1200" dirty="0" smtClean="0">
                <a:solidFill>
                  <a:schemeClr val="tx1"/>
                </a:solidFill>
                <a:effectLst/>
                <a:latin typeface="Arial" charset="0"/>
                <a:ea typeface="MS PGothic" pitchFamily="34" charset="-128"/>
                <a:cs typeface="ＭＳ Ｐゴシック" charset="0"/>
              </a:rPr>
              <a:t>Read Request  (state = N)</a:t>
            </a:r>
          </a:p>
          <a:p>
            <a:r>
              <a:rPr lang="en-US" sz="1200" kern="1200" dirty="0" smtClean="0">
                <a:solidFill>
                  <a:schemeClr val="tx1"/>
                </a:solidFill>
                <a:effectLst/>
                <a:latin typeface="Arial" charset="0"/>
                <a:ea typeface="MS PGothic" pitchFamily="34" charset="-128"/>
                <a:cs typeface="ＭＳ Ｐゴシック" charset="0"/>
              </a:rPr>
              <a:t>Assign Read (state = A)</a:t>
            </a:r>
          </a:p>
          <a:p>
            <a:r>
              <a:rPr lang="en-US" sz="1200" kern="1200" dirty="0" smtClean="0">
                <a:solidFill>
                  <a:schemeClr val="tx1"/>
                </a:solidFill>
                <a:effectLst/>
                <a:latin typeface="Arial" charset="0"/>
                <a:ea typeface="MS PGothic" pitchFamily="34" charset="-128"/>
                <a:cs typeface="ＭＳ Ｐゴシック" charset="0"/>
              </a:rPr>
              <a:t>Import locally and </a:t>
            </a:r>
            <a:r>
              <a:rPr lang="en-US" sz="1200" kern="1200" dirty="0" err="1" smtClean="0">
                <a:solidFill>
                  <a:schemeClr val="tx1"/>
                </a:solidFill>
                <a:effectLst/>
                <a:latin typeface="Arial" charset="0"/>
                <a:ea typeface="MS PGothic" pitchFamily="34" charset="-128"/>
                <a:cs typeface="ＭＳ Ｐゴシック" charset="0"/>
              </a:rPr>
              <a:t>prefetch</a:t>
            </a:r>
            <a:r>
              <a:rPr lang="en-US" sz="1200" kern="1200" dirty="0" smtClean="0">
                <a:solidFill>
                  <a:schemeClr val="tx1"/>
                </a:solidFill>
                <a:effectLst/>
                <a:latin typeface="Arial" charset="0"/>
                <a:ea typeface="MS PGothic" pitchFamily="34" charset="-128"/>
                <a:cs typeface="ＭＳ Ｐゴシック" charset="0"/>
              </a:rPr>
              <a:t>, if necessary</a:t>
            </a:r>
          </a:p>
          <a:p>
            <a:r>
              <a:rPr lang="en-US" sz="1200" kern="1200" dirty="0" smtClean="0">
                <a:solidFill>
                  <a:schemeClr val="tx1"/>
                </a:solidFill>
                <a:effectLst/>
                <a:latin typeface="Arial" charset="0"/>
                <a:ea typeface="MS PGothic" pitchFamily="34" charset="-128"/>
                <a:cs typeface="ＭＳ Ｐゴシック" charset="0"/>
              </a:rPr>
              <a:t>Read Images (state = R)</a:t>
            </a:r>
          </a:p>
          <a:p>
            <a:r>
              <a:rPr lang="en-US" sz="1200" kern="1200" dirty="0" smtClean="0">
                <a:solidFill>
                  <a:schemeClr val="tx1"/>
                </a:solidFill>
                <a:effectLst/>
                <a:latin typeface="Arial" charset="0"/>
                <a:ea typeface="MS PGothic" pitchFamily="34" charset="-128"/>
                <a:cs typeface="ＭＳ Ｐゴシック" charset="0"/>
              </a:rPr>
              <a:t>Create new Evidence Documents, if applicable</a:t>
            </a:r>
          </a:p>
          <a:p>
            <a:r>
              <a:rPr lang="en-US" sz="1200" kern="1200" dirty="0" smtClean="0">
                <a:solidFill>
                  <a:schemeClr val="tx1"/>
                </a:solidFill>
                <a:effectLst/>
                <a:latin typeface="Arial" charset="0"/>
                <a:ea typeface="MS PGothic" pitchFamily="34" charset="-128"/>
                <a:cs typeface="ＭＳ Ｐゴシック" charset="0"/>
              </a:rPr>
              <a:t>Create Report  (state = CR, whatever)</a:t>
            </a:r>
          </a:p>
          <a:p>
            <a:r>
              <a:rPr lang="en-US" sz="1200" kern="1200" dirty="0" smtClean="0">
                <a:solidFill>
                  <a:schemeClr val="tx1"/>
                </a:solidFill>
                <a:effectLst/>
                <a:latin typeface="Arial" charset="0"/>
                <a:ea typeface="MS PGothic" pitchFamily="34" charset="-128"/>
                <a:cs typeface="ＭＳ Ｐゴシック" charset="0"/>
              </a:rPr>
              <a:t>Approve Report (State = AP, whatever)</a:t>
            </a:r>
          </a:p>
          <a:p>
            <a:r>
              <a:rPr lang="en-US" sz="1200" kern="1200" dirty="0" smtClean="0">
                <a:solidFill>
                  <a:schemeClr val="tx1"/>
                </a:solidFill>
                <a:effectLst/>
                <a:latin typeface="Arial" charset="0"/>
                <a:ea typeface="MS PGothic" pitchFamily="34" charset="-128"/>
                <a:cs typeface="ＭＳ Ｐゴシック" charset="0"/>
              </a:rPr>
              <a:t> </a:t>
            </a:r>
          </a:p>
          <a:p>
            <a:r>
              <a:rPr lang="en-US" sz="1200" kern="1200" dirty="0" smtClean="0">
                <a:solidFill>
                  <a:schemeClr val="tx1"/>
                </a:solidFill>
                <a:effectLst/>
                <a:latin typeface="Arial" charset="0"/>
                <a:ea typeface="MS PGothic" pitchFamily="34" charset="-128"/>
                <a:cs typeface="ＭＳ Ｐゴシック" charset="0"/>
              </a:rPr>
              <a:t> </a:t>
            </a:r>
          </a:p>
          <a:p>
            <a:endParaRPr lang="en-US" dirty="0"/>
          </a:p>
        </p:txBody>
      </p:sp>
      <p:sp>
        <p:nvSpPr>
          <p:cNvPr id="4" name="Slide Number Placeholder 3"/>
          <p:cNvSpPr>
            <a:spLocks noGrp="1"/>
          </p:cNvSpPr>
          <p:nvPr>
            <p:ph type="sldNum" sz="quarter" idx="10"/>
          </p:nvPr>
        </p:nvSpPr>
        <p:spPr/>
        <p:txBody>
          <a:bodyPr/>
          <a:lstStyle/>
          <a:p>
            <a:pPr>
              <a:defRPr/>
            </a:pPr>
            <a:fld id="{0147DD55-E850-4A60-A5F0-81B37B572B70}" type="slidenum">
              <a:rPr lang="en-CA" smtClean="0"/>
              <a:pPr>
                <a:defRPr/>
              </a:pPr>
              <a:t>6</a:t>
            </a:fld>
            <a:endParaRPr lang="en-CA"/>
          </a:p>
        </p:txBody>
      </p:sp>
    </p:spTree>
    <p:extLst>
      <p:ext uri="{BB962C8B-B14F-4D97-AF65-F5344CB8AC3E}">
        <p14:creationId xmlns:p14="http://schemas.microsoft.com/office/powerpoint/2010/main" val="31692824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S PGothic" pitchFamily="34" charset="-128"/>
                <a:cs typeface="ＭＳ Ｐゴシック" charset="0"/>
              </a:rPr>
              <a:t>Remote Request Reader</a:t>
            </a:r>
          </a:p>
          <a:p>
            <a:r>
              <a:rPr lang="en-US" sz="1200" kern="1200" dirty="0" smtClean="0">
                <a:solidFill>
                  <a:schemeClr val="tx1"/>
                </a:solidFill>
                <a:effectLst/>
                <a:latin typeface="Arial" charset="0"/>
                <a:ea typeface="MS PGothic" pitchFamily="34" charset="-128"/>
                <a:cs typeface="ＭＳ Ｐゴシック" charset="0"/>
              </a:rPr>
              <a:t>Remote Request Scheduler</a:t>
            </a:r>
          </a:p>
          <a:p>
            <a:r>
              <a:rPr lang="en-US" sz="1200" kern="1200" dirty="0" smtClean="0">
                <a:solidFill>
                  <a:schemeClr val="tx1"/>
                </a:solidFill>
                <a:effectLst/>
                <a:latin typeface="Arial" charset="0"/>
                <a:ea typeface="MS PGothic" pitchFamily="34" charset="-128"/>
                <a:cs typeface="ＭＳ Ｐゴシック" charset="0"/>
              </a:rPr>
              <a:t>Remote Request Performer</a:t>
            </a:r>
          </a:p>
          <a:p>
            <a:r>
              <a:rPr lang="en-US" sz="1200" kern="1200" dirty="0" smtClean="0">
                <a:solidFill>
                  <a:schemeClr val="tx1"/>
                </a:solidFill>
                <a:effectLst/>
                <a:latin typeface="Arial" charset="0"/>
                <a:ea typeface="MS PGothic" pitchFamily="34" charset="-128"/>
                <a:cs typeface="ＭＳ Ｐゴシック" charset="0"/>
              </a:rPr>
              <a:t>Workflow Monitor - often same as Remote </a:t>
            </a:r>
            <a:r>
              <a:rPr lang="en-US" sz="1200" kern="1200" dirty="0" err="1" smtClean="0">
                <a:solidFill>
                  <a:schemeClr val="tx1"/>
                </a:solidFill>
                <a:effectLst/>
                <a:latin typeface="Arial" charset="0"/>
                <a:ea typeface="MS PGothic" pitchFamily="34" charset="-128"/>
                <a:cs typeface="ＭＳ Ｐゴシック" charset="0"/>
              </a:rPr>
              <a:t>Req</a:t>
            </a:r>
            <a:r>
              <a:rPr lang="en-US" sz="1200" kern="1200" dirty="0" smtClean="0">
                <a:solidFill>
                  <a:schemeClr val="tx1"/>
                </a:solidFill>
                <a:effectLst/>
                <a:latin typeface="Arial" charset="0"/>
                <a:ea typeface="MS PGothic" pitchFamily="34" charset="-128"/>
                <a:cs typeface="ＭＳ Ｐゴシック" charset="0"/>
              </a:rPr>
              <a:t> Scheduler</a:t>
            </a:r>
          </a:p>
          <a:p>
            <a:r>
              <a:rPr lang="en-US" sz="1200" kern="1200" dirty="0" smtClean="0">
                <a:solidFill>
                  <a:schemeClr val="tx1"/>
                </a:solidFill>
                <a:effectLst/>
                <a:latin typeface="Arial" charset="0"/>
                <a:ea typeface="MS PGothic" pitchFamily="34" charset="-128"/>
                <a:cs typeface="ＭＳ Ｐゴシック" charset="0"/>
              </a:rPr>
              <a:t> </a:t>
            </a:r>
          </a:p>
          <a:p>
            <a:r>
              <a:rPr lang="en-US" sz="1200" kern="1200" dirty="0" smtClean="0">
                <a:solidFill>
                  <a:schemeClr val="tx1"/>
                </a:solidFill>
                <a:effectLst/>
                <a:latin typeface="Arial" charset="0"/>
                <a:ea typeface="MS PGothic" pitchFamily="34" charset="-128"/>
                <a:cs typeface="ＭＳ Ｐゴシック" charset="0"/>
              </a:rPr>
              <a:t> </a:t>
            </a:r>
          </a:p>
          <a:p>
            <a:endParaRPr lang="en-US" dirty="0"/>
          </a:p>
        </p:txBody>
      </p:sp>
      <p:sp>
        <p:nvSpPr>
          <p:cNvPr id="4" name="Slide Number Placeholder 3"/>
          <p:cNvSpPr>
            <a:spLocks noGrp="1"/>
          </p:cNvSpPr>
          <p:nvPr>
            <p:ph type="sldNum" sz="quarter" idx="10"/>
          </p:nvPr>
        </p:nvSpPr>
        <p:spPr/>
        <p:txBody>
          <a:bodyPr/>
          <a:lstStyle/>
          <a:p>
            <a:pPr>
              <a:defRPr/>
            </a:pPr>
            <a:fld id="{0147DD55-E850-4A60-A5F0-81B37B572B70}" type="slidenum">
              <a:rPr lang="en-CA" smtClean="0"/>
              <a:pPr>
                <a:defRPr/>
              </a:pPr>
              <a:t>7</a:t>
            </a:fld>
            <a:endParaRPr lang="en-CA"/>
          </a:p>
        </p:txBody>
      </p:sp>
    </p:spTree>
    <p:extLst>
      <p:ext uri="{BB962C8B-B14F-4D97-AF65-F5344CB8AC3E}">
        <p14:creationId xmlns:p14="http://schemas.microsoft.com/office/powerpoint/2010/main" val="38874692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147DD55-E850-4A60-A5F0-81B37B572B70}" type="slidenum">
              <a:rPr lang="en-CA" smtClean="0"/>
              <a:pPr>
                <a:defRPr/>
              </a:pPr>
              <a:t>8</a:t>
            </a:fld>
            <a:endParaRPr lang="en-CA"/>
          </a:p>
        </p:txBody>
      </p:sp>
    </p:spTree>
    <p:extLst>
      <p:ext uri="{BB962C8B-B14F-4D97-AF65-F5344CB8AC3E}">
        <p14:creationId xmlns:p14="http://schemas.microsoft.com/office/powerpoint/2010/main" val="8433393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S PGothic" pitchFamily="34" charset="-128"/>
                <a:cs typeface="ＭＳ Ｐゴシック" charset="0"/>
              </a:rPr>
              <a:t>Time stamp standardization is important so that Workflow Monitor can look across all systems.</a:t>
            </a:r>
          </a:p>
          <a:p>
            <a:r>
              <a:rPr lang="en-US" sz="1200" kern="1200" dirty="0" smtClean="0">
                <a:solidFill>
                  <a:schemeClr val="tx1"/>
                </a:solidFill>
                <a:effectLst/>
                <a:latin typeface="Arial" charset="0"/>
                <a:ea typeface="MS PGothic" pitchFamily="34" charset="-128"/>
                <a:cs typeface="ＭＳ Ｐゴシック" charset="0"/>
              </a:rPr>
              <a:t> </a:t>
            </a:r>
          </a:p>
          <a:p>
            <a:r>
              <a:rPr lang="en-US" sz="1200" kern="1200" dirty="0" smtClean="0">
                <a:solidFill>
                  <a:schemeClr val="tx1"/>
                </a:solidFill>
                <a:effectLst/>
                <a:latin typeface="Arial" charset="0"/>
                <a:ea typeface="MS PGothic" pitchFamily="34" charset="-128"/>
                <a:cs typeface="ＭＳ Ｐゴシック" charset="0"/>
              </a:rPr>
              <a:t>Assign read to category (anyone reading XRs) or specific radiologist.</a:t>
            </a:r>
          </a:p>
          <a:p>
            <a:r>
              <a:rPr lang="en-US" sz="1200" kern="1200" dirty="0" smtClean="0">
                <a:solidFill>
                  <a:schemeClr val="tx1"/>
                </a:solidFill>
                <a:effectLst/>
                <a:latin typeface="Arial" charset="0"/>
                <a:ea typeface="MS PGothic" pitchFamily="34" charset="-128"/>
                <a:cs typeface="ＭＳ Ｐゴシック" charset="0"/>
              </a:rPr>
              <a:t> </a:t>
            </a:r>
          </a:p>
          <a:p>
            <a:r>
              <a:rPr lang="en-US" sz="1200" kern="1200" dirty="0" smtClean="0">
                <a:solidFill>
                  <a:schemeClr val="tx1"/>
                </a:solidFill>
                <a:effectLst/>
                <a:latin typeface="Arial" charset="0"/>
                <a:ea typeface="MS PGothic" pitchFamily="34" charset="-128"/>
                <a:cs typeface="ＭＳ Ｐゴシック" charset="0"/>
              </a:rPr>
              <a:t>Manual v. Automated work assignments possible:</a:t>
            </a:r>
          </a:p>
          <a:p>
            <a:r>
              <a:rPr lang="en-US" sz="1200" kern="1200" dirty="0" smtClean="0">
                <a:solidFill>
                  <a:schemeClr val="tx1"/>
                </a:solidFill>
                <a:effectLst/>
                <a:latin typeface="Arial" charset="0"/>
                <a:ea typeface="MS PGothic" pitchFamily="34" charset="-128"/>
                <a:cs typeface="ＭＳ Ｐゴシック" charset="0"/>
              </a:rPr>
              <a:t>Pull v. Push - Radiologist can request any open studies to be read.   Or, a case </a:t>
            </a:r>
          </a:p>
          <a:p>
            <a:r>
              <a:rPr lang="en-US" sz="1200" kern="1200" dirty="0" smtClean="0">
                <a:solidFill>
                  <a:schemeClr val="tx1"/>
                </a:solidFill>
                <a:effectLst/>
                <a:latin typeface="Arial" charset="0"/>
                <a:ea typeface="MS PGothic" pitchFamily="34" charset="-128"/>
                <a:cs typeface="ＭＳ Ｐゴシック" charset="0"/>
              </a:rPr>
              <a:t>can be assigned (pushed) to a specific radiologist.  (</a:t>
            </a:r>
            <a:r>
              <a:rPr lang="en-US" sz="1200" kern="1200" dirty="0" err="1" smtClean="0">
                <a:solidFill>
                  <a:schemeClr val="tx1"/>
                </a:solidFill>
                <a:effectLst/>
                <a:latin typeface="Arial" charset="0"/>
                <a:ea typeface="MS PGothic" pitchFamily="34" charset="-128"/>
                <a:cs typeface="ＭＳ Ｐゴシック" charset="0"/>
              </a:rPr>
              <a:t>esp</a:t>
            </a:r>
            <a:r>
              <a:rPr lang="en-US" sz="1200" kern="1200" dirty="0" smtClean="0">
                <a:solidFill>
                  <a:schemeClr val="tx1"/>
                </a:solidFill>
                <a:effectLst/>
                <a:latin typeface="Arial" charset="0"/>
                <a:ea typeface="MS PGothic" pitchFamily="34" charset="-128"/>
                <a:cs typeface="ＭＳ Ｐゴシック" charset="0"/>
              </a:rPr>
              <a:t> important for SPECT cases, PET, etc.)</a:t>
            </a:r>
          </a:p>
          <a:p>
            <a:r>
              <a:rPr lang="en-US" sz="1200" kern="1200" dirty="0" smtClean="0">
                <a:solidFill>
                  <a:schemeClr val="tx1"/>
                </a:solidFill>
                <a:effectLst/>
                <a:latin typeface="Arial" charset="0"/>
                <a:ea typeface="MS PGothic" pitchFamily="34" charset="-128"/>
                <a:cs typeface="ＭＳ Ｐゴシック" charset="0"/>
              </a:rPr>
              <a:t> </a:t>
            </a:r>
          </a:p>
          <a:p>
            <a:r>
              <a:rPr lang="en-US" sz="1200" kern="1200" dirty="0" smtClean="0">
                <a:solidFill>
                  <a:schemeClr val="tx1"/>
                </a:solidFill>
                <a:effectLst/>
                <a:latin typeface="Arial" charset="0"/>
                <a:ea typeface="MS PGothic" pitchFamily="34" charset="-128"/>
                <a:cs typeface="ＭＳ Ｐゴシック" charset="0"/>
              </a:rPr>
              <a:t>Business level logic and Business Agreements (e.g., all chest XRs will be read within 30 minutes) are implemented by the Workflow Monitor, not implemented in software/XDS.  (Business Agreement part of policy, not enforced through systems today.)</a:t>
            </a:r>
          </a:p>
          <a:p>
            <a:r>
              <a:rPr lang="en-US" sz="1200" kern="1200" dirty="0" smtClean="0">
                <a:solidFill>
                  <a:schemeClr val="tx1"/>
                </a:solidFill>
                <a:effectLst/>
                <a:latin typeface="Arial" charset="0"/>
                <a:ea typeface="MS PGothic" pitchFamily="34" charset="-128"/>
                <a:cs typeface="ＭＳ Ｐゴシック" charset="0"/>
              </a:rPr>
              <a:t> </a:t>
            </a:r>
          </a:p>
          <a:p>
            <a:r>
              <a:rPr lang="en-US" sz="1200" kern="1200" dirty="0" smtClean="0">
                <a:solidFill>
                  <a:schemeClr val="tx1"/>
                </a:solidFill>
                <a:effectLst/>
                <a:latin typeface="Arial" charset="0"/>
                <a:ea typeface="MS PGothic" pitchFamily="34" charset="-128"/>
                <a:cs typeface="ＭＳ Ｐゴシック" charset="0"/>
              </a:rPr>
              <a:t>Local read list can (but does not have to) be integrated with remote read list (integrated </a:t>
            </a:r>
            <a:r>
              <a:rPr lang="en-US" sz="1200" kern="1200" dirty="0" err="1" smtClean="0">
                <a:solidFill>
                  <a:schemeClr val="tx1"/>
                </a:solidFill>
                <a:effectLst/>
                <a:latin typeface="Arial" charset="0"/>
                <a:ea typeface="MS PGothic" pitchFamily="34" charset="-128"/>
                <a:cs typeface="ＭＳ Ｐゴシック" charset="0"/>
              </a:rPr>
              <a:t>worklist</a:t>
            </a:r>
            <a:r>
              <a:rPr lang="en-US" sz="1200" kern="1200" dirty="0" smtClean="0">
                <a:solidFill>
                  <a:schemeClr val="tx1"/>
                </a:solidFill>
                <a:effectLst/>
                <a:latin typeface="Arial" charset="0"/>
                <a:ea typeface="MS PGothic" pitchFamily="34" charset="-128"/>
                <a:cs typeface="ＭＳ Ｐゴシック" charset="0"/>
              </a:rPr>
              <a:t> or separate </a:t>
            </a:r>
            <a:r>
              <a:rPr lang="en-US" sz="1200" kern="1200" dirty="0" err="1" smtClean="0">
                <a:solidFill>
                  <a:schemeClr val="tx1"/>
                </a:solidFill>
                <a:effectLst/>
                <a:latin typeface="Arial" charset="0"/>
                <a:ea typeface="MS PGothic" pitchFamily="34" charset="-128"/>
                <a:cs typeface="ＭＳ Ｐゴシック" charset="0"/>
              </a:rPr>
              <a:t>worklist</a:t>
            </a:r>
            <a:r>
              <a:rPr lang="en-US" sz="1200" kern="1200" dirty="0" smtClean="0">
                <a:solidFill>
                  <a:schemeClr val="tx1"/>
                </a:solidFill>
                <a:effectLst/>
                <a:latin typeface="Arial" charset="0"/>
                <a:ea typeface="MS PGothic" pitchFamily="34" charset="-128"/>
                <a:cs typeface="ＭＳ Ｐゴシック" charset="0"/>
              </a:rPr>
              <a:t>).  Local RIS/PACS still implements local </a:t>
            </a:r>
            <a:r>
              <a:rPr lang="en-US" sz="1200" kern="1200" dirty="0" err="1" smtClean="0">
                <a:solidFill>
                  <a:schemeClr val="tx1"/>
                </a:solidFill>
                <a:effectLst/>
                <a:latin typeface="Arial" charset="0"/>
                <a:ea typeface="MS PGothic" pitchFamily="34" charset="-128"/>
                <a:cs typeface="ＭＳ Ｐゴシック" charset="0"/>
              </a:rPr>
              <a:t>worklist</a:t>
            </a:r>
            <a:r>
              <a:rPr lang="en-US" sz="1200" kern="1200" dirty="0" smtClean="0">
                <a:solidFill>
                  <a:schemeClr val="tx1"/>
                </a:solidFill>
                <a:effectLst/>
                <a:latin typeface="Arial" charset="0"/>
                <a:ea typeface="MS PGothic" pitchFamily="34" charset="-128"/>
                <a:cs typeface="ＭＳ Ｐゴシック" charset="0"/>
              </a:rPr>
              <a:t>.</a:t>
            </a:r>
          </a:p>
          <a:p>
            <a:endParaRPr lang="en-US" dirty="0"/>
          </a:p>
        </p:txBody>
      </p:sp>
      <p:sp>
        <p:nvSpPr>
          <p:cNvPr id="4" name="Slide Number Placeholder 3"/>
          <p:cNvSpPr>
            <a:spLocks noGrp="1"/>
          </p:cNvSpPr>
          <p:nvPr>
            <p:ph type="sldNum" sz="quarter" idx="10"/>
          </p:nvPr>
        </p:nvSpPr>
        <p:spPr/>
        <p:txBody>
          <a:bodyPr/>
          <a:lstStyle/>
          <a:p>
            <a:pPr>
              <a:defRPr/>
            </a:pPr>
            <a:fld id="{0147DD55-E850-4A60-A5F0-81B37B572B70}" type="slidenum">
              <a:rPr lang="en-CA" smtClean="0"/>
              <a:pPr>
                <a:defRPr/>
              </a:pPr>
              <a:t>10</a:t>
            </a:fld>
            <a:endParaRPr lang="en-CA"/>
          </a:p>
        </p:txBody>
      </p:sp>
    </p:spTree>
    <p:extLst>
      <p:ext uri="{BB962C8B-B14F-4D97-AF65-F5344CB8AC3E}">
        <p14:creationId xmlns:p14="http://schemas.microsoft.com/office/powerpoint/2010/main" val="3189755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S PGothic" pitchFamily="34" charset="-128"/>
                <a:cs typeface="ＭＳ Ｐゴシック" charset="0"/>
              </a:rPr>
              <a:t>Where do results (</a:t>
            </a:r>
            <a:r>
              <a:rPr lang="en-US" sz="1200" kern="1200" dirty="0" err="1" smtClean="0">
                <a:solidFill>
                  <a:schemeClr val="tx1"/>
                </a:solidFill>
                <a:effectLst/>
                <a:latin typeface="Arial" charset="0"/>
                <a:ea typeface="MS PGothic" pitchFamily="34" charset="-128"/>
                <a:cs typeface="ＭＳ Ｐゴシック" charset="0"/>
              </a:rPr>
              <a:t>EvDoc</a:t>
            </a:r>
            <a:r>
              <a:rPr lang="en-US" sz="1200" kern="1200" dirty="0" smtClean="0">
                <a:solidFill>
                  <a:schemeClr val="tx1"/>
                </a:solidFill>
                <a:effectLst/>
                <a:latin typeface="Arial" charset="0"/>
                <a:ea typeface="MS PGothic" pitchFamily="34" charset="-128"/>
                <a:cs typeface="ＭＳ Ｐゴシック" charset="0"/>
              </a:rPr>
              <a:t> + report) go back to?  ED can be a.) sent back to originating site or b.) have access to the images from the DI-r.     Send report back to originating source or send back to DI-r????  what about ED?</a:t>
            </a:r>
          </a:p>
          <a:p>
            <a:r>
              <a:rPr lang="en-US" sz="1200" kern="1200" dirty="0" smtClean="0">
                <a:solidFill>
                  <a:schemeClr val="tx1"/>
                </a:solidFill>
                <a:effectLst/>
                <a:latin typeface="Arial" charset="0"/>
                <a:ea typeface="MS PGothic" pitchFamily="34" charset="-128"/>
                <a:cs typeface="ＭＳ Ｐゴシック" charset="0"/>
              </a:rPr>
              <a:t> </a:t>
            </a:r>
          </a:p>
          <a:p>
            <a:r>
              <a:rPr lang="en-US" sz="1200" kern="1200" dirty="0" smtClean="0">
                <a:solidFill>
                  <a:schemeClr val="tx1"/>
                </a:solidFill>
                <a:effectLst/>
                <a:latin typeface="Arial" charset="0"/>
                <a:ea typeface="MS PGothic" pitchFamily="34" charset="-128"/>
                <a:cs typeface="ＭＳ Ｐゴシック" charset="0"/>
              </a:rPr>
              <a:t>Report and image updates (evidence documents) is</a:t>
            </a:r>
          </a:p>
          <a:p>
            <a:r>
              <a:rPr lang="en-US" sz="1200" kern="1200" dirty="0" smtClean="0">
                <a:solidFill>
                  <a:schemeClr val="tx1"/>
                </a:solidFill>
                <a:effectLst/>
                <a:latin typeface="Arial" charset="0"/>
                <a:ea typeface="MS PGothic" pitchFamily="34" charset="-128"/>
                <a:cs typeface="ＭＳ Ｐゴシック" charset="0"/>
              </a:rPr>
              <a:t> </a:t>
            </a:r>
          </a:p>
          <a:p>
            <a:r>
              <a:rPr lang="en-US" sz="1200" kern="1200" dirty="0" smtClean="0">
                <a:solidFill>
                  <a:schemeClr val="tx1"/>
                </a:solidFill>
                <a:effectLst/>
                <a:latin typeface="Arial" charset="0"/>
                <a:ea typeface="MS PGothic" pitchFamily="34" charset="-128"/>
                <a:cs typeface="ＭＳ Ｐゴシック" charset="0"/>
              </a:rPr>
              <a:t>Ideally, from a systems architecture point of view, the referring physician should access the report (read remote) from the DI-r, not the local RIS or the remote RIS (where the study was actually read).</a:t>
            </a:r>
          </a:p>
          <a:p>
            <a:r>
              <a:rPr lang="en-US" sz="1200" kern="1200" dirty="0" smtClean="0">
                <a:solidFill>
                  <a:schemeClr val="tx1"/>
                </a:solidFill>
                <a:effectLst/>
                <a:latin typeface="Arial" charset="0"/>
                <a:ea typeface="MS PGothic" pitchFamily="34" charset="-128"/>
                <a:cs typeface="ＭＳ Ｐゴシック" charset="0"/>
              </a:rPr>
              <a:t> </a:t>
            </a:r>
          </a:p>
          <a:p>
            <a:r>
              <a:rPr lang="en-US" sz="1200" kern="1200" dirty="0" smtClean="0">
                <a:solidFill>
                  <a:schemeClr val="tx1"/>
                </a:solidFill>
                <a:effectLst/>
                <a:latin typeface="Arial" charset="0"/>
                <a:ea typeface="MS PGothic" pitchFamily="34" charset="-128"/>
                <a:cs typeface="ＭＳ Ｐゴシック" charset="0"/>
              </a:rPr>
              <a:t>Local RIS may need specific message to close local workflow (close order).</a:t>
            </a:r>
          </a:p>
          <a:p>
            <a:endParaRPr lang="en-US" dirty="0"/>
          </a:p>
        </p:txBody>
      </p:sp>
      <p:sp>
        <p:nvSpPr>
          <p:cNvPr id="4" name="Slide Number Placeholder 3"/>
          <p:cNvSpPr>
            <a:spLocks noGrp="1"/>
          </p:cNvSpPr>
          <p:nvPr>
            <p:ph type="sldNum" sz="quarter" idx="10"/>
          </p:nvPr>
        </p:nvSpPr>
        <p:spPr/>
        <p:txBody>
          <a:bodyPr/>
          <a:lstStyle/>
          <a:p>
            <a:pPr>
              <a:defRPr/>
            </a:pPr>
            <a:fld id="{0147DD55-E850-4A60-A5F0-81B37B572B70}" type="slidenum">
              <a:rPr lang="en-CA" smtClean="0"/>
              <a:pPr>
                <a:defRPr/>
              </a:pPr>
              <a:t>16</a:t>
            </a:fld>
            <a:endParaRPr lang="en-CA"/>
          </a:p>
        </p:txBody>
      </p:sp>
    </p:spTree>
    <p:extLst>
      <p:ext uri="{BB962C8B-B14F-4D97-AF65-F5344CB8AC3E}">
        <p14:creationId xmlns:p14="http://schemas.microsoft.com/office/powerpoint/2010/main" val="34871048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S PGothic" pitchFamily="34" charset="-128"/>
                <a:cs typeface="ＭＳ Ｐゴシック" charset="0"/>
              </a:rPr>
              <a:t>Are there LEGAL requirements to store the report back to the local RIS?  (unintended consequences)</a:t>
            </a:r>
          </a:p>
          <a:p>
            <a:r>
              <a:rPr lang="en-US" sz="1200" kern="1200" dirty="0" smtClean="0">
                <a:solidFill>
                  <a:schemeClr val="tx1"/>
                </a:solidFill>
                <a:effectLst/>
                <a:latin typeface="Arial" charset="0"/>
                <a:ea typeface="MS PGothic" pitchFamily="34" charset="-128"/>
                <a:cs typeface="ＭＳ Ｐゴシック" charset="0"/>
              </a:rPr>
              <a:t> </a:t>
            </a:r>
          </a:p>
          <a:p>
            <a:r>
              <a:rPr lang="en-US" sz="1200" kern="1200" dirty="0" smtClean="0">
                <a:solidFill>
                  <a:schemeClr val="tx1"/>
                </a:solidFill>
                <a:effectLst/>
                <a:latin typeface="Arial" charset="0"/>
                <a:ea typeface="MS PGothic" pitchFamily="34" charset="-128"/>
                <a:cs typeface="ＭＳ Ｐゴシック" charset="0"/>
              </a:rPr>
              <a:t>Rename XDS IG Appendix to "Transition Strategy". (for installed base systems)</a:t>
            </a:r>
          </a:p>
          <a:p>
            <a:r>
              <a:rPr lang="en-US" sz="1200" kern="1200" dirty="0" smtClean="0">
                <a:solidFill>
                  <a:schemeClr val="tx1"/>
                </a:solidFill>
                <a:effectLst/>
                <a:latin typeface="Arial" charset="0"/>
                <a:ea typeface="MS PGothic" pitchFamily="34" charset="-128"/>
                <a:cs typeface="ＭＳ Ｐゴシック" charset="0"/>
              </a:rPr>
              <a:t> </a:t>
            </a:r>
          </a:p>
          <a:p>
            <a:r>
              <a:rPr lang="en-US" sz="1200" kern="1200" dirty="0" smtClean="0">
                <a:solidFill>
                  <a:schemeClr val="tx1"/>
                </a:solidFill>
                <a:effectLst/>
                <a:latin typeface="Arial" charset="0"/>
                <a:ea typeface="MS PGothic" pitchFamily="34" charset="-128"/>
                <a:cs typeface="ＭＳ Ｐゴシック" charset="0"/>
              </a:rPr>
              <a:t>Leaning heavily towards storing report back to DI-r.  If an amendment is made, how will "the system" know all of the places the report has been sent to update all of them?   Define the future direction.</a:t>
            </a:r>
          </a:p>
          <a:p>
            <a:r>
              <a:rPr lang="en-US" sz="1200" kern="1200" dirty="0" smtClean="0">
                <a:solidFill>
                  <a:schemeClr val="tx1"/>
                </a:solidFill>
                <a:effectLst/>
                <a:latin typeface="Arial" charset="0"/>
                <a:ea typeface="MS PGothic" pitchFamily="34" charset="-128"/>
                <a:cs typeface="ＭＳ Ｐゴシック" charset="0"/>
              </a:rPr>
              <a:t> </a:t>
            </a:r>
          </a:p>
          <a:p>
            <a:r>
              <a:rPr lang="en-US" sz="1200" kern="1200" dirty="0" smtClean="0">
                <a:solidFill>
                  <a:schemeClr val="tx1"/>
                </a:solidFill>
                <a:effectLst/>
                <a:latin typeface="Arial" charset="0"/>
                <a:ea typeface="MS PGothic" pitchFamily="34" charset="-128"/>
                <a:cs typeface="ＭＳ Ｐゴシック" charset="0"/>
              </a:rPr>
              <a:t>The person who reads the report is responsible for approving the report.  Today, the creation and the approval almost always happens at the same time.  Exception may be teaching hospital (interns), but that is a different use case.</a:t>
            </a:r>
          </a:p>
          <a:p>
            <a:r>
              <a:rPr lang="en-US" sz="1200" kern="1200" dirty="0" smtClean="0">
                <a:solidFill>
                  <a:schemeClr val="tx1"/>
                </a:solidFill>
                <a:effectLst/>
                <a:latin typeface="Arial" charset="0"/>
                <a:ea typeface="MS PGothic" pitchFamily="34" charset="-128"/>
                <a:cs typeface="ＭＳ Ｐゴシック" charset="0"/>
              </a:rPr>
              <a:t> </a:t>
            </a:r>
          </a:p>
          <a:p>
            <a:r>
              <a:rPr lang="en-US" sz="1200" kern="1200" dirty="0" smtClean="0">
                <a:solidFill>
                  <a:schemeClr val="tx1"/>
                </a:solidFill>
                <a:effectLst/>
                <a:latin typeface="Arial" charset="0"/>
                <a:ea typeface="MS PGothic" pitchFamily="34" charset="-128"/>
                <a:cs typeface="ＭＳ Ｐゴシック" charset="0"/>
              </a:rPr>
              <a:t>What if the patient does not exist in local PACS system?  Can we use import codes from </a:t>
            </a:r>
            <a:r>
              <a:rPr lang="en-US" sz="1200" kern="1200" dirty="0" err="1" smtClean="0">
                <a:solidFill>
                  <a:schemeClr val="tx1"/>
                </a:solidFill>
                <a:effectLst/>
                <a:latin typeface="Arial" charset="0"/>
                <a:ea typeface="MS PGothic" pitchFamily="34" charset="-128"/>
                <a:cs typeface="ＭＳ Ｐゴシック" charset="0"/>
              </a:rPr>
              <a:t>IRWF.b</a:t>
            </a:r>
            <a:r>
              <a:rPr lang="en-US" sz="1200" kern="1200" dirty="0" smtClean="0">
                <a:solidFill>
                  <a:schemeClr val="tx1"/>
                </a:solidFill>
                <a:effectLst/>
                <a:latin typeface="Arial" charset="0"/>
                <a:ea typeface="MS PGothic" pitchFamily="34" charset="-128"/>
                <a:cs typeface="ＭＳ Ｐゴシック" charset="0"/>
              </a:rPr>
              <a:t>.   This is a transition issue with existing PACS systems.  The patient is not actually at this hospital or for patient care, the images are just there to be read.</a:t>
            </a:r>
          </a:p>
          <a:p>
            <a:r>
              <a:rPr lang="en-US" sz="1200" kern="1200" dirty="0" smtClean="0">
                <a:solidFill>
                  <a:schemeClr val="tx1"/>
                </a:solidFill>
                <a:effectLst/>
                <a:latin typeface="Arial" charset="0"/>
                <a:ea typeface="MS PGothic" pitchFamily="34" charset="-128"/>
                <a:cs typeface="ＭＳ Ｐゴシック" charset="0"/>
              </a:rPr>
              <a:t> </a:t>
            </a:r>
          </a:p>
          <a:p>
            <a:r>
              <a:rPr lang="en-US" sz="1200" kern="1200" dirty="0" smtClean="0">
                <a:solidFill>
                  <a:schemeClr val="tx1"/>
                </a:solidFill>
                <a:effectLst/>
                <a:latin typeface="Arial" charset="0"/>
                <a:ea typeface="MS PGothic" pitchFamily="34" charset="-128"/>
                <a:cs typeface="ＭＳ Ｐゴシック" charset="0"/>
              </a:rPr>
              <a:t> </a:t>
            </a:r>
          </a:p>
          <a:p>
            <a:endParaRPr lang="en-US" dirty="0"/>
          </a:p>
        </p:txBody>
      </p:sp>
      <p:sp>
        <p:nvSpPr>
          <p:cNvPr id="4" name="Slide Number Placeholder 3"/>
          <p:cNvSpPr>
            <a:spLocks noGrp="1"/>
          </p:cNvSpPr>
          <p:nvPr>
            <p:ph type="sldNum" sz="quarter" idx="10"/>
          </p:nvPr>
        </p:nvSpPr>
        <p:spPr/>
        <p:txBody>
          <a:bodyPr/>
          <a:lstStyle/>
          <a:p>
            <a:pPr>
              <a:defRPr/>
            </a:pPr>
            <a:fld id="{0147DD55-E850-4A60-A5F0-81B37B572B70}" type="slidenum">
              <a:rPr lang="en-CA" smtClean="0"/>
              <a:pPr>
                <a:defRPr/>
              </a:pPr>
              <a:t>17</a:t>
            </a:fld>
            <a:endParaRPr lang="en-CA"/>
          </a:p>
        </p:txBody>
      </p:sp>
    </p:spTree>
    <p:extLst>
      <p:ext uri="{BB962C8B-B14F-4D97-AF65-F5344CB8AC3E}">
        <p14:creationId xmlns:p14="http://schemas.microsoft.com/office/powerpoint/2010/main" val="9565565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ea typeface="MS PGothic" pitchFamily="34" charset="-128"/>
              </a:defRPr>
            </a:lvl1pPr>
            <a:lvl2pPr marL="742950" indent="-285750" eaLnBrk="0" hangingPunct="0">
              <a:defRPr sz="2000">
                <a:solidFill>
                  <a:schemeClr val="tx1"/>
                </a:solidFill>
                <a:latin typeface="Verdana" pitchFamily="34" charset="0"/>
                <a:ea typeface="MS PGothic" pitchFamily="34" charset="-128"/>
              </a:defRPr>
            </a:lvl2pPr>
            <a:lvl3pPr marL="1143000" indent="-228600" eaLnBrk="0" hangingPunct="0">
              <a:defRPr sz="2000">
                <a:solidFill>
                  <a:schemeClr val="tx1"/>
                </a:solidFill>
                <a:latin typeface="Verdana" pitchFamily="34" charset="0"/>
                <a:ea typeface="MS PGothic" pitchFamily="34" charset="-128"/>
              </a:defRPr>
            </a:lvl3pPr>
            <a:lvl4pPr marL="1600200" indent="-228600" eaLnBrk="0" hangingPunct="0">
              <a:defRPr sz="2000">
                <a:solidFill>
                  <a:schemeClr val="tx1"/>
                </a:solidFill>
                <a:latin typeface="Verdana" pitchFamily="34" charset="0"/>
                <a:ea typeface="MS PGothic" pitchFamily="34" charset="-128"/>
              </a:defRPr>
            </a:lvl4pPr>
            <a:lvl5pPr marL="2057400" indent="-228600" eaLnBrk="0" hangingPunct="0">
              <a:defRPr sz="2000">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sz="2000">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sz="2000">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sz="2000">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sz="2000">
                <a:solidFill>
                  <a:schemeClr val="tx1"/>
                </a:solidFill>
                <a:latin typeface="Verdana" pitchFamily="34" charset="0"/>
                <a:ea typeface="MS PGothic" pitchFamily="34" charset="-128"/>
              </a:defRPr>
            </a:lvl9pPr>
          </a:lstStyle>
          <a:p>
            <a:pPr eaLnBrk="1" hangingPunct="1"/>
            <a:fld id="{8F61E05D-D582-499F-B233-71A89B252079}" type="slidenum">
              <a:rPr lang="en-CA" sz="1200" smtClean="0">
                <a:latin typeface="Arial" pitchFamily="34" charset="0"/>
              </a:rPr>
              <a:pPr eaLnBrk="1" hangingPunct="1"/>
              <a:t>18</a:t>
            </a:fld>
            <a:endParaRPr lang="en-CA" sz="1200" smtClean="0">
              <a:latin typeface="Arial" pitchFamily="34" charset="0"/>
            </a:endParaRPr>
          </a:p>
        </p:txBody>
      </p:sp>
      <p:sp>
        <p:nvSpPr>
          <p:cNvPr id="36867"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pPr eaLnBrk="1" hangingPunct="1">
              <a:defRPr/>
            </a:pPr>
            <a:endParaRPr lang="en-US" smtClean="0">
              <a:ea typeface="ＭＳ Ｐゴシック" charset="0"/>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11900"/>
            <a:ext cx="914400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descr="PPT-Swoosh_eng.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75" y="0"/>
            <a:ext cx="9144000" cy="101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2"/>
          <p:cNvSpPr>
            <a:spLocks noGrp="1" noChangeArrowheads="1"/>
          </p:cNvSpPr>
          <p:nvPr>
            <p:ph type="title"/>
          </p:nvPr>
        </p:nvSpPr>
        <p:spPr bwMode="auto">
          <a:xfrm>
            <a:off x="611188" y="2132211"/>
            <a:ext cx="5616996" cy="1440805"/>
          </a:xfrm>
          <a:prstGeom prst="rect">
            <a:avLst/>
          </a:prstGeom>
          <a:noFill/>
          <a:ln>
            <a:noFill/>
          </a:ln>
          <a:effectLst/>
          <a:extLst/>
        </p:spPr>
        <p:txBody>
          <a:bodyPr anchor="b"/>
          <a:lstStyle>
            <a:lvl1pPr>
              <a:defRPr sz="4800">
                <a:solidFill>
                  <a:srgbClr val="DC5A23"/>
                </a:solidFill>
              </a:defRPr>
            </a:lvl1pPr>
          </a:lstStyle>
          <a:p>
            <a:pPr lvl="0"/>
            <a:r>
              <a:rPr lang="en-CA" dirty="0"/>
              <a:t>Click to edit Master title style</a:t>
            </a:r>
          </a:p>
        </p:txBody>
      </p:sp>
      <p:sp>
        <p:nvSpPr>
          <p:cNvPr id="5" name="Text Placeholder 4"/>
          <p:cNvSpPr>
            <a:spLocks noGrp="1"/>
          </p:cNvSpPr>
          <p:nvPr>
            <p:ph type="body" sz="quarter" idx="10"/>
          </p:nvPr>
        </p:nvSpPr>
        <p:spPr>
          <a:xfrm>
            <a:off x="611189" y="6525344"/>
            <a:ext cx="2232620" cy="216024"/>
          </a:xfrm>
        </p:spPr>
        <p:txBody>
          <a:bodyPr/>
          <a:lstStyle>
            <a:lvl1pPr marL="0" indent="0">
              <a:buNone/>
              <a:defRPr sz="900">
                <a:solidFill>
                  <a:schemeClr val="bg1"/>
                </a:solidFill>
              </a:defRPr>
            </a:lvl1pPr>
          </a:lstStyle>
          <a:p>
            <a:pPr lvl="0"/>
            <a:r>
              <a:rPr lang="en-CA" smtClean="0"/>
              <a:t>Click to edit Master text styles</a:t>
            </a:r>
          </a:p>
        </p:txBody>
      </p:sp>
      <p:sp>
        <p:nvSpPr>
          <p:cNvPr id="7" name="Text Placeholder 4"/>
          <p:cNvSpPr>
            <a:spLocks noGrp="1"/>
          </p:cNvSpPr>
          <p:nvPr>
            <p:ph type="body" sz="quarter" idx="11"/>
          </p:nvPr>
        </p:nvSpPr>
        <p:spPr>
          <a:xfrm>
            <a:off x="2267744" y="6525344"/>
            <a:ext cx="2232620" cy="216024"/>
          </a:xfrm>
        </p:spPr>
        <p:txBody>
          <a:bodyPr/>
          <a:lstStyle>
            <a:lvl1pPr marL="0" indent="0" algn="r">
              <a:buNone/>
              <a:defRPr sz="900">
                <a:solidFill>
                  <a:schemeClr val="bg1"/>
                </a:solidFill>
              </a:defRPr>
            </a:lvl1pPr>
          </a:lstStyle>
          <a:p>
            <a:pPr lvl="0"/>
            <a:r>
              <a:rPr lang="en-CA" dirty="0" smtClean="0"/>
              <a:t>Click to edit Master text styles</a:t>
            </a:r>
          </a:p>
        </p:txBody>
      </p:sp>
      <p:sp>
        <p:nvSpPr>
          <p:cNvPr id="8" name="Text Placeholder 4"/>
          <p:cNvSpPr>
            <a:spLocks noGrp="1"/>
          </p:cNvSpPr>
          <p:nvPr>
            <p:ph type="body" sz="quarter" idx="12"/>
          </p:nvPr>
        </p:nvSpPr>
        <p:spPr>
          <a:xfrm>
            <a:off x="4644008" y="6525344"/>
            <a:ext cx="2232620" cy="216024"/>
          </a:xfrm>
        </p:spPr>
        <p:txBody>
          <a:bodyPr/>
          <a:lstStyle>
            <a:lvl1pPr marL="0" indent="0" algn="l">
              <a:buNone/>
              <a:defRPr sz="900">
                <a:solidFill>
                  <a:schemeClr val="bg1"/>
                </a:solidFill>
              </a:defRPr>
            </a:lvl1pPr>
          </a:lstStyle>
          <a:p>
            <a:pPr lvl="0"/>
            <a:r>
              <a:rPr lang="en-CA" dirty="0" smtClean="0"/>
              <a:t>Click to edit Master text styles</a:t>
            </a:r>
          </a:p>
        </p:txBody>
      </p:sp>
    </p:spTree>
    <p:extLst>
      <p:ext uri="{BB962C8B-B14F-4D97-AF65-F5344CB8AC3E}">
        <p14:creationId xmlns:p14="http://schemas.microsoft.com/office/powerpoint/2010/main" val="3520913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11560" y="2130425"/>
            <a:ext cx="5367615" cy="430887"/>
          </a:xfrm>
        </p:spPr>
        <p:txBody>
          <a:bodyPr/>
          <a:lstStyle/>
          <a:p>
            <a:r>
              <a:rPr lang="en-CA" dirty="0" smtClean="0"/>
              <a:t>Click to edit Master title style</a:t>
            </a:r>
            <a:endParaRPr lang="en-US" dirty="0"/>
          </a:p>
        </p:txBody>
      </p:sp>
      <p:sp>
        <p:nvSpPr>
          <p:cNvPr id="3" name="Subtitle 2"/>
          <p:cNvSpPr>
            <a:spLocks noGrp="1"/>
          </p:cNvSpPr>
          <p:nvPr>
            <p:ph type="subTitle" idx="1"/>
          </p:nvPr>
        </p:nvSpPr>
        <p:spPr>
          <a:xfrm>
            <a:off x="1371600" y="3886200"/>
            <a:ext cx="6400800" cy="838944"/>
          </a:xfrm>
        </p:spPr>
        <p:txBody>
          <a:bodyPr>
            <a:normAutofit/>
          </a:bodyPr>
          <a:lstStyle>
            <a:lvl1pPr marL="0" indent="0" algn="ctr">
              <a:buNone/>
              <a:defRPr sz="2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dirty="0" smtClean="0"/>
              <a:t>Click to edit Master subtitle style</a:t>
            </a:r>
            <a:endParaRPr lang="en-US" dirty="0"/>
          </a:p>
        </p:txBody>
      </p:sp>
      <p:sp>
        <p:nvSpPr>
          <p:cNvPr id="4" name="Slide Number Placeholder 5"/>
          <p:cNvSpPr>
            <a:spLocks noGrp="1"/>
          </p:cNvSpPr>
          <p:nvPr>
            <p:ph type="sldNum" sz="quarter" idx="10"/>
          </p:nvPr>
        </p:nvSpPr>
        <p:spPr/>
        <p:txBody>
          <a:bodyPr/>
          <a:lstStyle>
            <a:lvl1pPr>
              <a:defRPr/>
            </a:lvl1pPr>
          </a:lstStyle>
          <a:p>
            <a:pPr>
              <a:defRPr/>
            </a:pPr>
            <a:fld id="{CF1595A3-AC36-45CE-B9DE-7DF3186F6B74}" type="slidenum">
              <a:rPr lang="en-US"/>
              <a:pPr>
                <a:defRPr/>
              </a:pPr>
              <a:t>‹#›</a:t>
            </a:fld>
            <a:endParaRPr lang="en-US"/>
          </a:p>
        </p:txBody>
      </p:sp>
      <p:sp>
        <p:nvSpPr>
          <p:cNvPr id="5" name="Footer Placeholder 1"/>
          <p:cNvSpPr>
            <a:spLocks noGrp="1"/>
          </p:cNvSpPr>
          <p:nvPr>
            <p:ph type="ftr" sz="quarter" idx="11"/>
          </p:nvPr>
        </p:nvSpPr>
        <p:spPr/>
        <p:txBody>
          <a:bodyPr/>
          <a:lstStyle>
            <a:lvl1pPr>
              <a:defRPr/>
            </a:lvl1pPr>
          </a:lstStyle>
          <a:p>
            <a:pPr>
              <a:defRPr/>
            </a:pPr>
            <a:r>
              <a:rPr lang="en-US"/>
              <a:t>Canada Health Infoway</a:t>
            </a:r>
          </a:p>
        </p:txBody>
      </p:sp>
    </p:spTree>
    <p:extLst>
      <p:ext uri="{BB962C8B-B14F-4D97-AF65-F5344CB8AC3E}">
        <p14:creationId xmlns:p14="http://schemas.microsoft.com/office/powerpoint/2010/main" val="3861206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1560" y="1124744"/>
            <a:ext cx="8208590" cy="430887"/>
          </a:xfrm>
        </p:spPr>
        <p:txBody>
          <a:bodyPr/>
          <a:lstStyle/>
          <a:p>
            <a:r>
              <a:rPr lang="en-CA" dirty="0" smtClean="0"/>
              <a:t>Click to edit Master title style</a:t>
            </a:r>
            <a:endParaRPr lang="en-US" dirty="0"/>
          </a:p>
        </p:txBody>
      </p:sp>
      <p:sp>
        <p:nvSpPr>
          <p:cNvPr id="4" name="Text Placeholder 2"/>
          <p:cNvSpPr>
            <a:spLocks noGrp="1"/>
          </p:cNvSpPr>
          <p:nvPr>
            <p:ph idx="1"/>
          </p:nvPr>
        </p:nvSpPr>
        <p:spPr>
          <a:xfrm>
            <a:off x="611188" y="1628800"/>
            <a:ext cx="8208962" cy="4381947"/>
          </a:xfrm>
          <a:prstGeom prst="rect">
            <a:avLst/>
          </a:prstGeom>
        </p:spPr>
        <p:txBody>
          <a:bodyPr tIns="45720" rIns="91440" bIns="45720" rtlCol="0">
            <a:normAutofit/>
          </a:bodyPr>
          <a:lstStyle/>
          <a:p>
            <a:pPr lvl="0"/>
            <a:r>
              <a:rPr lang="en-CA" noProof="0" dirty="0" smtClean="0"/>
              <a:t>Click to edit Master text styles</a:t>
            </a:r>
          </a:p>
          <a:p>
            <a:pPr lvl="1"/>
            <a:r>
              <a:rPr lang="en-CA" noProof="0" dirty="0" smtClean="0"/>
              <a:t>Second level</a:t>
            </a:r>
          </a:p>
          <a:p>
            <a:pPr lvl="2"/>
            <a:r>
              <a:rPr lang="en-CA" noProof="0" dirty="0" smtClean="0"/>
              <a:t>Third level</a:t>
            </a:r>
          </a:p>
          <a:p>
            <a:pPr lvl="3"/>
            <a:r>
              <a:rPr lang="en-CA" noProof="0" dirty="0" smtClean="0"/>
              <a:t>Fourth level</a:t>
            </a:r>
          </a:p>
          <a:p>
            <a:pPr lvl="4"/>
            <a:r>
              <a:rPr lang="en-CA" noProof="0" dirty="0" smtClean="0"/>
              <a:t>Fifth level</a:t>
            </a:r>
            <a:endParaRPr lang="en-US" noProof="0" dirty="0" smtClean="0"/>
          </a:p>
        </p:txBody>
      </p:sp>
      <p:sp>
        <p:nvSpPr>
          <p:cNvPr id="5" name="Slide Number Placeholder 5"/>
          <p:cNvSpPr>
            <a:spLocks noGrp="1"/>
          </p:cNvSpPr>
          <p:nvPr>
            <p:ph type="sldNum" sz="quarter" idx="10"/>
          </p:nvPr>
        </p:nvSpPr>
        <p:spPr/>
        <p:txBody>
          <a:bodyPr/>
          <a:lstStyle>
            <a:lvl1pPr>
              <a:defRPr/>
            </a:lvl1pPr>
          </a:lstStyle>
          <a:p>
            <a:pPr>
              <a:defRPr/>
            </a:pPr>
            <a:fld id="{8568AEB0-D3FF-4730-A378-73987C76E1B8}" type="slidenum">
              <a:rPr lang="en-US"/>
              <a:pPr>
                <a:defRPr/>
              </a:pPr>
              <a:t>‹#›</a:t>
            </a:fld>
            <a:endParaRPr lang="en-US"/>
          </a:p>
        </p:txBody>
      </p:sp>
      <p:sp>
        <p:nvSpPr>
          <p:cNvPr id="6" name="Footer Placeholder 1"/>
          <p:cNvSpPr>
            <a:spLocks noGrp="1"/>
          </p:cNvSpPr>
          <p:nvPr>
            <p:ph type="ftr" sz="quarter" idx="11"/>
          </p:nvPr>
        </p:nvSpPr>
        <p:spPr/>
        <p:txBody>
          <a:bodyPr/>
          <a:lstStyle>
            <a:lvl1pPr>
              <a:defRPr/>
            </a:lvl1pPr>
          </a:lstStyle>
          <a:p>
            <a:pPr>
              <a:defRPr/>
            </a:pPr>
            <a:r>
              <a:rPr lang="en-US"/>
              <a:t>Canada Health Infoway</a:t>
            </a:r>
          </a:p>
        </p:txBody>
      </p:sp>
    </p:spTree>
    <p:extLst>
      <p:ext uri="{BB962C8B-B14F-4D97-AF65-F5344CB8AC3E}">
        <p14:creationId xmlns:p14="http://schemas.microsoft.com/office/powerpoint/2010/main" val="15193955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611560" y="4371181"/>
            <a:ext cx="8208589" cy="1231106"/>
          </a:xfrm>
        </p:spPr>
        <p:txBody>
          <a:bodyPr wrap="square"/>
          <a:lstStyle>
            <a:lvl1pPr algn="l">
              <a:defRPr sz="4000" b="1" cap="all">
                <a:solidFill>
                  <a:schemeClr val="accent1"/>
                </a:solidFill>
              </a:defRPr>
            </a:lvl1pPr>
          </a:lstStyle>
          <a:p>
            <a:r>
              <a:rPr lang="en-CA" dirty="0" smtClean="0"/>
              <a:t>Click to edit Master title style</a:t>
            </a:r>
            <a:endParaRPr lang="en-US" dirty="0"/>
          </a:p>
        </p:txBody>
      </p:sp>
      <p:sp>
        <p:nvSpPr>
          <p:cNvPr id="5" name="Text Placeholder 2"/>
          <p:cNvSpPr>
            <a:spLocks noGrp="1"/>
          </p:cNvSpPr>
          <p:nvPr>
            <p:ph type="body" idx="1"/>
          </p:nvPr>
        </p:nvSpPr>
        <p:spPr>
          <a:xfrm>
            <a:off x="611560" y="3573463"/>
            <a:ext cx="8208590" cy="797718"/>
          </a:xfrm>
        </p:spPr>
        <p:txBody>
          <a:bodyPr anchor="b"/>
          <a:lstStyle>
            <a:lvl1pPr marL="0" indent="0">
              <a:buNone/>
              <a:defRPr sz="2000">
                <a:solidFill>
                  <a:schemeClr val="tx2"/>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CA" dirty="0" smtClean="0"/>
              <a:t>Click to edit Master text styles</a:t>
            </a:r>
          </a:p>
        </p:txBody>
      </p:sp>
      <p:sp>
        <p:nvSpPr>
          <p:cNvPr id="6" name="Slide Number Placeholder 5"/>
          <p:cNvSpPr>
            <a:spLocks noGrp="1"/>
          </p:cNvSpPr>
          <p:nvPr>
            <p:ph type="sldNum" sz="quarter" idx="10"/>
          </p:nvPr>
        </p:nvSpPr>
        <p:spPr/>
        <p:txBody>
          <a:bodyPr/>
          <a:lstStyle>
            <a:lvl1pPr>
              <a:defRPr/>
            </a:lvl1pPr>
          </a:lstStyle>
          <a:p>
            <a:pPr>
              <a:defRPr/>
            </a:pPr>
            <a:fld id="{8D808739-A331-4D02-AC29-BCEEE79B76AC}" type="slidenum">
              <a:rPr lang="en-US"/>
              <a:pPr>
                <a:defRPr/>
              </a:pPr>
              <a:t>‹#›</a:t>
            </a:fld>
            <a:endParaRPr lang="en-US"/>
          </a:p>
        </p:txBody>
      </p:sp>
      <p:sp>
        <p:nvSpPr>
          <p:cNvPr id="7" name="Footer Placeholder 1"/>
          <p:cNvSpPr>
            <a:spLocks noGrp="1"/>
          </p:cNvSpPr>
          <p:nvPr>
            <p:ph type="ftr" sz="quarter" idx="11"/>
          </p:nvPr>
        </p:nvSpPr>
        <p:spPr/>
        <p:txBody>
          <a:bodyPr/>
          <a:lstStyle>
            <a:lvl1pPr>
              <a:defRPr/>
            </a:lvl1pPr>
          </a:lstStyle>
          <a:p>
            <a:pPr>
              <a:defRPr/>
            </a:pPr>
            <a:r>
              <a:rPr lang="en-US"/>
              <a:t>Canada Health Infoway</a:t>
            </a:r>
          </a:p>
        </p:txBody>
      </p:sp>
    </p:spTree>
    <p:extLst>
      <p:ext uri="{BB962C8B-B14F-4D97-AF65-F5344CB8AC3E}">
        <p14:creationId xmlns:p14="http://schemas.microsoft.com/office/powerpoint/2010/main" val="14852457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4" name="Text Placeholder 2"/>
          <p:cNvSpPr>
            <a:spLocks noGrp="1"/>
          </p:cNvSpPr>
          <p:nvPr>
            <p:ph idx="1"/>
          </p:nvPr>
        </p:nvSpPr>
        <p:spPr>
          <a:xfrm>
            <a:off x="611188" y="1628800"/>
            <a:ext cx="3888804" cy="4381947"/>
          </a:xfrm>
          <a:prstGeom prst="rect">
            <a:avLst/>
          </a:prstGeom>
        </p:spPr>
        <p:txBody>
          <a:bodyPr tIns="45720" rIns="91440" bIns="45720" rtlCol="0">
            <a:normAutofit/>
          </a:bodyPr>
          <a:lstStyle/>
          <a:p>
            <a:pPr lvl="0"/>
            <a:r>
              <a:rPr lang="en-CA" noProof="0" dirty="0" smtClean="0"/>
              <a:t>Click to edit Master text styles</a:t>
            </a:r>
          </a:p>
          <a:p>
            <a:pPr lvl="1"/>
            <a:r>
              <a:rPr lang="en-CA" noProof="0" dirty="0" smtClean="0"/>
              <a:t>Second level</a:t>
            </a:r>
          </a:p>
          <a:p>
            <a:pPr lvl="2"/>
            <a:r>
              <a:rPr lang="en-CA" noProof="0" dirty="0" smtClean="0"/>
              <a:t>Third level</a:t>
            </a:r>
          </a:p>
          <a:p>
            <a:pPr lvl="3"/>
            <a:r>
              <a:rPr lang="en-CA" noProof="0" dirty="0" smtClean="0"/>
              <a:t>Fourth level</a:t>
            </a:r>
          </a:p>
          <a:p>
            <a:pPr lvl="4"/>
            <a:r>
              <a:rPr lang="en-CA" noProof="0" dirty="0" smtClean="0"/>
              <a:t>Fifth level</a:t>
            </a:r>
            <a:endParaRPr lang="en-US" noProof="0" dirty="0" smtClean="0"/>
          </a:p>
        </p:txBody>
      </p:sp>
      <p:sp>
        <p:nvSpPr>
          <p:cNvPr id="5" name="Text Placeholder 2"/>
          <p:cNvSpPr>
            <a:spLocks noGrp="1"/>
          </p:cNvSpPr>
          <p:nvPr>
            <p:ph idx="11"/>
          </p:nvPr>
        </p:nvSpPr>
        <p:spPr>
          <a:xfrm>
            <a:off x="4788024" y="1629888"/>
            <a:ext cx="4032126" cy="4381947"/>
          </a:xfrm>
          <a:prstGeom prst="rect">
            <a:avLst/>
          </a:prstGeom>
        </p:spPr>
        <p:txBody>
          <a:bodyPr tIns="45720" rIns="91440" bIns="45720" rtlCol="0">
            <a:normAutofit/>
          </a:bodyPr>
          <a:lstStyle/>
          <a:p>
            <a:pPr lvl="0"/>
            <a:r>
              <a:rPr lang="en-CA" noProof="0" dirty="0" smtClean="0"/>
              <a:t>Click to edit Master text styles</a:t>
            </a:r>
          </a:p>
          <a:p>
            <a:pPr lvl="1"/>
            <a:r>
              <a:rPr lang="en-CA" noProof="0" dirty="0" smtClean="0"/>
              <a:t>Second level</a:t>
            </a:r>
          </a:p>
          <a:p>
            <a:pPr lvl="2"/>
            <a:r>
              <a:rPr lang="en-CA" noProof="0" dirty="0" smtClean="0"/>
              <a:t>Third level</a:t>
            </a:r>
          </a:p>
          <a:p>
            <a:pPr lvl="3"/>
            <a:r>
              <a:rPr lang="en-CA" noProof="0" dirty="0" smtClean="0"/>
              <a:t>Fourth level</a:t>
            </a:r>
          </a:p>
          <a:p>
            <a:pPr lvl="4"/>
            <a:r>
              <a:rPr lang="en-CA" noProof="0" dirty="0" smtClean="0"/>
              <a:t>Fifth level</a:t>
            </a:r>
            <a:endParaRPr lang="en-US" noProof="0" dirty="0" smtClean="0"/>
          </a:p>
        </p:txBody>
      </p:sp>
      <p:sp>
        <p:nvSpPr>
          <p:cNvPr id="6" name="Slide Number Placeholder 5"/>
          <p:cNvSpPr>
            <a:spLocks noGrp="1"/>
          </p:cNvSpPr>
          <p:nvPr>
            <p:ph type="sldNum" sz="quarter" idx="12"/>
          </p:nvPr>
        </p:nvSpPr>
        <p:spPr/>
        <p:txBody>
          <a:bodyPr/>
          <a:lstStyle>
            <a:lvl1pPr>
              <a:defRPr/>
            </a:lvl1pPr>
          </a:lstStyle>
          <a:p>
            <a:pPr>
              <a:defRPr/>
            </a:pPr>
            <a:fld id="{4BC92650-0FFE-4264-8FD8-A9E00D954F9A}" type="slidenum">
              <a:rPr lang="en-US"/>
              <a:pPr>
                <a:defRPr/>
              </a:pPr>
              <a:t>‹#›</a:t>
            </a:fld>
            <a:endParaRPr lang="en-US"/>
          </a:p>
        </p:txBody>
      </p:sp>
      <p:sp>
        <p:nvSpPr>
          <p:cNvPr id="7" name="Footer Placeholder 1"/>
          <p:cNvSpPr>
            <a:spLocks noGrp="1"/>
          </p:cNvSpPr>
          <p:nvPr>
            <p:ph type="ftr" sz="quarter" idx="13"/>
          </p:nvPr>
        </p:nvSpPr>
        <p:spPr/>
        <p:txBody>
          <a:bodyPr/>
          <a:lstStyle>
            <a:lvl1pPr>
              <a:defRPr/>
            </a:lvl1pPr>
          </a:lstStyle>
          <a:p>
            <a:pPr>
              <a:defRPr/>
            </a:pPr>
            <a:r>
              <a:rPr lang="en-US"/>
              <a:t>Canada Health Infoway</a:t>
            </a:r>
          </a:p>
        </p:txBody>
      </p:sp>
    </p:spTree>
    <p:extLst>
      <p:ext uri="{BB962C8B-B14F-4D97-AF65-F5344CB8AC3E}">
        <p14:creationId xmlns:p14="http://schemas.microsoft.com/office/powerpoint/2010/main" val="16362276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Click to edit Master title style</a:t>
            </a:r>
            <a:endParaRPr lang="en-US" dirty="0"/>
          </a:p>
        </p:txBody>
      </p:sp>
      <p:sp>
        <p:nvSpPr>
          <p:cNvPr id="4" name="Text Placeholder 2"/>
          <p:cNvSpPr>
            <a:spLocks noGrp="1"/>
          </p:cNvSpPr>
          <p:nvPr>
            <p:ph type="body" idx="1"/>
          </p:nvPr>
        </p:nvSpPr>
        <p:spPr>
          <a:xfrm>
            <a:off x="603820" y="1754232"/>
            <a:ext cx="3896172" cy="738664"/>
          </a:xfrm>
        </p:spPr>
        <p:txBody>
          <a:bodyPr anchor="b">
            <a:spAutoFit/>
          </a:bodyPr>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dirty="0" smtClean="0"/>
              <a:t>Click to edit Master text styles</a:t>
            </a:r>
          </a:p>
        </p:txBody>
      </p:sp>
      <p:sp>
        <p:nvSpPr>
          <p:cNvPr id="5" name="Text Placeholder 2"/>
          <p:cNvSpPr>
            <a:spLocks noGrp="1"/>
          </p:cNvSpPr>
          <p:nvPr>
            <p:ph idx="11"/>
          </p:nvPr>
        </p:nvSpPr>
        <p:spPr>
          <a:xfrm>
            <a:off x="611188" y="2564904"/>
            <a:ext cx="3960812" cy="3600376"/>
          </a:xfrm>
          <a:prstGeom prst="rect">
            <a:avLst/>
          </a:prstGeom>
        </p:spPr>
        <p:txBody>
          <a:bodyPr tIns="45720" rIns="91440" bIns="45720" rtlCol="0">
            <a:normAutofit/>
          </a:bodyPr>
          <a:lstStyle/>
          <a:p>
            <a:pPr lvl="0"/>
            <a:r>
              <a:rPr lang="en-CA" noProof="0" dirty="0" smtClean="0"/>
              <a:t>Click to edit Master text styles</a:t>
            </a:r>
          </a:p>
          <a:p>
            <a:pPr lvl="1"/>
            <a:r>
              <a:rPr lang="en-CA" noProof="0" dirty="0" smtClean="0"/>
              <a:t>Second level</a:t>
            </a:r>
          </a:p>
          <a:p>
            <a:pPr lvl="2"/>
            <a:r>
              <a:rPr lang="en-CA" noProof="0" dirty="0" smtClean="0"/>
              <a:t>Third level</a:t>
            </a:r>
          </a:p>
          <a:p>
            <a:pPr lvl="3"/>
            <a:r>
              <a:rPr lang="en-CA" noProof="0" dirty="0" smtClean="0"/>
              <a:t>Fourth level</a:t>
            </a:r>
          </a:p>
          <a:p>
            <a:pPr lvl="4"/>
            <a:r>
              <a:rPr lang="en-CA" noProof="0" dirty="0" smtClean="0"/>
              <a:t>Fifth level</a:t>
            </a:r>
            <a:endParaRPr lang="en-US" noProof="0" dirty="0" smtClean="0"/>
          </a:p>
        </p:txBody>
      </p:sp>
      <p:sp>
        <p:nvSpPr>
          <p:cNvPr id="6" name="Text Placeholder 2"/>
          <p:cNvSpPr>
            <a:spLocks noGrp="1"/>
          </p:cNvSpPr>
          <p:nvPr>
            <p:ph type="body" idx="12"/>
          </p:nvPr>
        </p:nvSpPr>
        <p:spPr>
          <a:xfrm>
            <a:off x="4708648" y="1754728"/>
            <a:ext cx="4111502" cy="738664"/>
          </a:xfrm>
        </p:spPr>
        <p:txBody>
          <a:bodyPr anchor="b">
            <a:spAutoFit/>
          </a:bodyPr>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dirty="0" smtClean="0"/>
              <a:t>Click to edit Master text styles</a:t>
            </a:r>
          </a:p>
        </p:txBody>
      </p:sp>
      <p:sp>
        <p:nvSpPr>
          <p:cNvPr id="7" name="Text Placeholder 2"/>
          <p:cNvSpPr>
            <a:spLocks noGrp="1"/>
          </p:cNvSpPr>
          <p:nvPr>
            <p:ph idx="13"/>
          </p:nvPr>
        </p:nvSpPr>
        <p:spPr>
          <a:xfrm>
            <a:off x="4716016" y="2565400"/>
            <a:ext cx="4104134" cy="3600376"/>
          </a:xfrm>
          <a:prstGeom prst="rect">
            <a:avLst/>
          </a:prstGeom>
        </p:spPr>
        <p:txBody>
          <a:bodyPr tIns="45720" rIns="91440" bIns="45720" rtlCol="0">
            <a:normAutofit/>
          </a:bodyPr>
          <a:lstStyle/>
          <a:p>
            <a:pPr lvl="0"/>
            <a:r>
              <a:rPr lang="en-CA" noProof="0" dirty="0" smtClean="0"/>
              <a:t>Click to edit Master text styles</a:t>
            </a:r>
          </a:p>
          <a:p>
            <a:pPr lvl="1"/>
            <a:r>
              <a:rPr lang="en-CA" noProof="0" dirty="0" smtClean="0"/>
              <a:t>Second level</a:t>
            </a:r>
          </a:p>
          <a:p>
            <a:pPr lvl="2"/>
            <a:r>
              <a:rPr lang="en-CA" noProof="0" dirty="0" smtClean="0"/>
              <a:t>Third level</a:t>
            </a:r>
          </a:p>
          <a:p>
            <a:pPr lvl="3"/>
            <a:r>
              <a:rPr lang="en-CA" noProof="0" dirty="0" smtClean="0"/>
              <a:t>Fourth level</a:t>
            </a:r>
          </a:p>
          <a:p>
            <a:pPr lvl="4"/>
            <a:r>
              <a:rPr lang="en-CA" noProof="0" dirty="0" smtClean="0"/>
              <a:t>Fifth level</a:t>
            </a:r>
            <a:endParaRPr lang="en-US" noProof="0" dirty="0" smtClean="0"/>
          </a:p>
        </p:txBody>
      </p:sp>
      <p:sp>
        <p:nvSpPr>
          <p:cNvPr id="8" name="Slide Number Placeholder 5"/>
          <p:cNvSpPr>
            <a:spLocks noGrp="1"/>
          </p:cNvSpPr>
          <p:nvPr>
            <p:ph type="sldNum" sz="quarter" idx="14"/>
          </p:nvPr>
        </p:nvSpPr>
        <p:spPr/>
        <p:txBody>
          <a:bodyPr/>
          <a:lstStyle>
            <a:lvl1pPr>
              <a:defRPr/>
            </a:lvl1pPr>
          </a:lstStyle>
          <a:p>
            <a:pPr>
              <a:defRPr/>
            </a:pPr>
            <a:fld id="{05FDD8F4-AFA2-4F06-AA4A-6E8AD5E34791}" type="slidenum">
              <a:rPr lang="en-US"/>
              <a:pPr>
                <a:defRPr/>
              </a:pPr>
              <a:t>‹#›</a:t>
            </a:fld>
            <a:endParaRPr lang="en-US"/>
          </a:p>
        </p:txBody>
      </p:sp>
      <p:sp>
        <p:nvSpPr>
          <p:cNvPr id="9" name="Footer Placeholder 1"/>
          <p:cNvSpPr>
            <a:spLocks noGrp="1"/>
          </p:cNvSpPr>
          <p:nvPr>
            <p:ph type="ftr" sz="quarter" idx="15"/>
          </p:nvPr>
        </p:nvSpPr>
        <p:spPr/>
        <p:txBody>
          <a:bodyPr/>
          <a:lstStyle>
            <a:lvl1pPr>
              <a:defRPr/>
            </a:lvl1pPr>
          </a:lstStyle>
          <a:p>
            <a:pPr>
              <a:defRPr/>
            </a:pPr>
            <a:r>
              <a:rPr lang="en-US"/>
              <a:t>Canada Health Infoway</a:t>
            </a:r>
          </a:p>
        </p:txBody>
      </p:sp>
    </p:spTree>
    <p:extLst>
      <p:ext uri="{BB962C8B-B14F-4D97-AF65-F5344CB8AC3E}">
        <p14:creationId xmlns:p14="http://schemas.microsoft.com/office/powerpoint/2010/main" val="19676010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Slide Number Placeholder 5"/>
          <p:cNvSpPr>
            <a:spLocks noGrp="1"/>
          </p:cNvSpPr>
          <p:nvPr>
            <p:ph type="sldNum" sz="quarter" idx="10"/>
          </p:nvPr>
        </p:nvSpPr>
        <p:spPr/>
        <p:txBody>
          <a:bodyPr/>
          <a:lstStyle>
            <a:lvl1pPr>
              <a:defRPr/>
            </a:lvl1pPr>
          </a:lstStyle>
          <a:p>
            <a:pPr>
              <a:defRPr/>
            </a:pPr>
            <a:fld id="{896EAD35-E6CF-45EC-99CF-3AC6CD4C28EC}" type="slidenum">
              <a:rPr lang="en-US"/>
              <a:pPr>
                <a:defRPr/>
              </a:pPr>
              <a:t>‹#›</a:t>
            </a:fld>
            <a:endParaRPr lang="en-US"/>
          </a:p>
        </p:txBody>
      </p:sp>
      <p:sp>
        <p:nvSpPr>
          <p:cNvPr id="4" name="Footer Placeholder 1"/>
          <p:cNvSpPr>
            <a:spLocks noGrp="1"/>
          </p:cNvSpPr>
          <p:nvPr>
            <p:ph type="ftr" sz="quarter" idx="11"/>
          </p:nvPr>
        </p:nvSpPr>
        <p:spPr/>
        <p:txBody>
          <a:bodyPr/>
          <a:lstStyle>
            <a:lvl1pPr>
              <a:defRPr/>
            </a:lvl1pPr>
          </a:lstStyle>
          <a:p>
            <a:pPr>
              <a:defRPr/>
            </a:pPr>
            <a:r>
              <a:rPr lang="en-US"/>
              <a:t>Canada Health Infoway</a:t>
            </a:r>
          </a:p>
        </p:txBody>
      </p:sp>
    </p:spTree>
    <p:extLst>
      <p:ext uri="{BB962C8B-B14F-4D97-AF65-F5344CB8AC3E}">
        <p14:creationId xmlns:p14="http://schemas.microsoft.com/office/powerpoint/2010/main" val="12444146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pPr>
              <a:defRPr/>
            </a:pPr>
            <a:fld id="{E845BCA8-001E-4886-B7BC-3F40B1284283}" type="slidenum">
              <a:rPr lang="en-US"/>
              <a:pPr>
                <a:defRPr/>
              </a:pPr>
              <a:t>‹#›</a:t>
            </a:fld>
            <a:endParaRPr lang="en-US"/>
          </a:p>
        </p:txBody>
      </p:sp>
      <p:sp>
        <p:nvSpPr>
          <p:cNvPr id="3" name="Footer Placeholder 1"/>
          <p:cNvSpPr>
            <a:spLocks noGrp="1"/>
          </p:cNvSpPr>
          <p:nvPr>
            <p:ph type="ftr" sz="quarter" idx="11"/>
          </p:nvPr>
        </p:nvSpPr>
        <p:spPr/>
        <p:txBody>
          <a:bodyPr/>
          <a:lstStyle>
            <a:lvl1pPr>
              <a:defRPr/>
            </a:lvl1pPr>
          </a:lstStyle>
          <a:p>
            <a:pPr>
              <a:defRPr/>
            </a:pPr>
            <a:r>
              <a:rPr lang="en-US"/>
              <a:t>Canada Health Infoway</a:t>
            </a:r>
          </a:p>
        </p:txBody>
      </p:sp>
    </p:spTree>
    <p:extLst>
      <p:ext uri="{BB962C8B-B14F-4D97-AF65-F5344CB8AC3E}">
        <p14:creationId xmlns:p14="http://schemas.microsoft.com/office/powerpoint/2010/main" val="22935352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Title 1"/>
          <p:cNvSpPr txBox="1">
            <a:spLocks/>
          </p:cNvSpPr>
          <p:nvPr userDrawn="1"/>
        </p:nvSpPr>
        <p:spPr>
          <a:xfrm>
            <a:off x="611188" y="1196975"/>
            <a:ext cx="3960812" cy="615950"/>
          </a:xfrm>
          <a:prstGeom prst="rect">
            <a:avLst/>
          </a:prstGeom>
        </p:spPr>
        <p:txBody>
          <a:bodyPr lIns="0" tIns="0" rIns="0" bIns="0">
            <a:spAutoFit/>
          </a:bodyPr>
          <a:lstStyle>
            <a:lvl1pPr algn="l" defTabSz="457200" rtl="0" eaLnBrk="1" latinLnBrk="0" hangingPunct="1">
              <a:spcBef>
                <a:spcPct val="0"/>
              </a:spcBef>
              <a:buNone/>
              <a:defRPr sz="2000" b="1" kern="1200">
                <a:solidFill>
                  <a:schemeClr val="accent1"/>
                </a:solidFill>
                <a:latin typeface="Verdana"/>
                <a:ea typeface="+mj-ea"/>
                <a:cs typeface="Verdana"/>
              </a:defRPr>
            </a:lvl1pPr>
          </a:lstStyle>
          <a:p>
            <a:pPr>
              <a:defRPr/>
            </a:pPr>
            <a:r>
              <a:rPr lang="en-CA" dirty="0" smtClean="0"/>
              <a:t>Click to edit Master title style</a:t>
            </a:r>
            <a:endParaRPr lang="en-US" dirty="0"/>
          </a:p>
        </p:txBody>
      </p:sp>
      <p:sp>
        <p:nvSpPr>
          <p:cNvPr id="5" name="Text Placeholder 3"/>
          <p:cNvSpPr>
            <a:spLocks noGrp="1"/>
          </p:cNvSpPr>
          <p:nvPr>
            <p:ph type="body" sz="half" idx="2"/>
          </p:nvPr>
        </p:nvSpPr>
        <p:spPr>
          <a:xfrm>
            <a:off x="600311" y="1989138"/>
            <a:ext cx="3600400" cy="425899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7" name="Text Placeholder 2"/>
          <p:cNvSpPr>
            <a:spLocks noGrp="1"/>
          </p:cNvSpPr>
          <p:nvPr>
            <p:ph idx="1"/>
          </p:nvPr>
        </p:nvSpPr>
        <p:spPr>
          <a:xfrm>
            <a:off x="4585168" y="1196975"/>
            <a:ext cx="4091288" cy="5040313"/>
          </a:xfrm>
          <a:prstGeom prst="rect">
            <a:avLst/>
          </a:prstGeom>
        </p:spPr>
        <p:txBody>
          <a:bodyPr tIns="45720" rIns="91440" bIns="45720" rtlCol="0">
            <a:normAutofit/>
          </a:bodyPr>
          <a:lstStyle/>
          <a:p>
            <a:pPr lvl="0"/>
            <a:r>
              <a:rPr lang="en-CA" noProof="0" dirty="0" smtClean="0"/>
              <a:t>Click to edit Master text styles</a:t>
            </a:r>
          </a:p>
          <a:p>
            <a:pPr lvl="1"/>
            <a:r>
              <a:rPr lang="en-CA" noProof="0" dirty="0" smtClean="0"/>
              <a:t>Second level</a:t>
            </a:r>
          </a:p>
          <a:p>
            <a:pPr lvl="2"/>
            <a:r>
              <a:rPr lang="en-CA" noProof="0" dirty="0" smtClean="0"/>
              <a:t>Third level</a:t>
            </a:r>
          </a:p>
          <a:p>
            <a:pPr lvl="3"/>
            <a:r>
              <a:rPr lang="en-CA" noProof="0" dirty="0" smtClean="0"/>
              <a:t>Fourth level</a:t>
            </a:r>
          </a:p>
          <a:p>
            <a:pPr lvl="4"/>
            <a:r>
              <a:rPr lang="en-CA" noProof="0" dirty="0" smtClean="0"/>
              <a:t>Fifth level</a:t>
            </a:r>
            <a:endParaRPr lang="en-US" noProof="0" dirty="0" smtClean="0"/>
          </a:p>
        </p:txBody>
      </p:sp>
      <p:sp>
        <p:nvSpPr>
          <p:cNvPr id="6" name="Slide Number Placeholder 5"/>
          <p:cNvSpPr>
            <a:spLocks noGrp="1"/>
          </p:cNvSpPr>
          <p:nvPr>
            <p:ph type="sldNum" sz="quarter" idx="10"/>
          </p:nvPr>
        </p:nvSpPr>
        <p:spPr/>
        <p:txBody>
          <a:bodyPr/>
          <a:lstStyle>
            <a:lvl1pPr>
              <a:defRPr/>
            </a:lvl1pPr>
          </a:lstStyle>
          <a:p>
            <a:pPr>
              <a:defRPr/>
            </a:pPr>
            <a:fld id="{D2D93CE2-B3E1-4650-896D-77CF4DE3F34A}" type="slidenum">
              <a:rPr lang="en-US"/>
              <a:pPr>
                <a:defRPr/>
              </a:pPr>
              <a:t>‹#›</a:t>
            </a:fld>
            <a:endParaRPr lang="en-US"/>
          </a:p>
        </p:txBody>
      </p:sp>
      <p:sp>
        <p:nvSpPr>
          <p:cNvPr id="8" name="Footer Placeholder 1"/>
          <p:cNvSpPr>
            <a:spLocks noGrp="1"/>
          </p:cNvSpPr>
          <p:nvPr>
            <p:ph type="ftr" sz="quarter" idx="11"/>
          </p:nvPr>
        </p:nvSpPr>
        <p:spPr/>
        <p:txBody>
          <a:bodyPr/>
          <a:lstStyle>
            <a:lvl1pPr algn="l">
              <a:defRPr sz="1000">
                <a:solidFill>
                  <a:schemeClr val="bg2"/>
                </a:solidFill>
              </a:defRPr>
            </a:lvl1pPr>
          </a:lstStyle>
          <a:p>
            <a:pPr>
              <a:defRPr/>
            </a:pPr>
            <a:r>
              <a:rPr lang="en-US"/>
              <a:t>Canada Health Infoway</a:t>
            </a:r>
          </a:p>
        </p:txBody>
      </p:sp>
    </p:spTree>
    <p:extLst>
      <p:ext uri="{BB962C8B-B14F-4D97-AF65-F5344CB8AC3E}">
        <p14:creationId xmlns:p14="http://schemas.microsoft.com/office/powerpoint/2010/main" val="10218289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Picture Placeholder 2"/>
          <p:cNvSpPr>
            <a:spLocks noGrp="1"/>
          </p:cNvSpPr>
          <p:nvPr>
            <p:ph type="pic" idx="1"/>
          </p:nvPr>
        </p:nvSpPr>
        <p:spPr>
          <a:xfrm>
            <a:off x="1792288" y="1196975"/>
            <a:ext cx="5486400" cy="35306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5" name="Title 1"/>
          <p:cNvSpPr>
            <a:spLocks noGrp="1"/>
          </p:cNvSpPr>
          <p:nvPr>
            <p:ph type="title"/>
          </p:nvPr>
        </p:nvSpPr>
        <p:spPr>
          <a:xfrm>
            <a:off x="1792288" y="4869160"/>
            <a:ext cx="5516016" cy="504056"/>
          </a:xfrm>
        </p:spPr>
        <p:txBody>
          <a:bodyPr/>
          <a:lstStyle>
            <a:lvl1pPr algn="l">
              <a:defRPr sz="2000" b="1"/>
            </a:lvl1pPr>
          </a:lstStyle>
          <a:p>
            <a:r>
              <a:rPr lang="en-CA" dirty="0" smtClean="0"/>
              <a:t>Click to edit Master title style</a:t>
            </a:r>
            <a:endParaRPr lang="en-US" dirty="0"/>
          </a:p>
        </p:txBody>
      </p:sp>
      <p:sp>
        <p:nvSpPr>
          <p:cNvPr id="6" name="Text Placeholder 3"/>
          <p:cNvSpPr>
            <a:spLocks noGrp="1"/>
          </p:cNvSpPr>
          <p:nvPr>
            <p:ph type="body" sz="half" idx="2"/>
          </p:nvPr>
        </p:nvSpPr>
        <p:spPr>
          <a:xfrm>
            <a:off x="1792288" y="5301208"/>
            <a:ext cx="5544616" cy="73059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7" name="Slide Number Placeholder 5"/>
          <p:cNvSpPr>
            <a:spLocks noGrp="1"/>
          </p:cNvSpPr>
          <p:nvPr>
            <p:ph type="sldNum" sz="quarter" idx="10"/>
          </p:nvPr>
        </p:nvSpPr>
        <p:spPr/>
        <p:txBody>
          <a:bodyPr/>
          <a:lstStyle>
            <a:lvl1pPr>
              <a:defRPr/>
            </a:lvl1pPr>
          </a:lstStyle>
          <a:p>
            <a:pPr>
              <a:defRPr/>
            </a:pPr>
            <a:fld id="{4A0FD968-F572-4ED0-BC63-FDF7972A8A8B}" type="slidenum">
              <a:rPr lang="en-US"/>
              <a:pPr>
                <a:defRPr/>
              </a:pPr>
              <a:t>‹#›</a:t>
            </a:fld>
            <a:endParaRPr lang="en-US"/>
          </a:p>
        </p:txBody>
      </p:sp>
      <p:sp>
        <p:nvSpPr>
          <p:cNvPr id="8" name="Footer Placeholder 1"/>
          <p:cNvSpPr>
            <a:spLocks noGrp="1"/>
          </p:cNvSpPr>
          <p:nvPr>
            <p:ph type="ftr" sz="quarter" idx="11"/>
          </p:nvPr>
        </p:nvSpPr>
        <p:spPr/>
        <p:txBody>
          <a:bodyPr/>
          <a:lstStyle>
            <a:lvl1pPr>
              <a:defRPr/>
            </a:lvl1pPr>
          </a:lstStyle>
          <a:p>
            <a:pPr>
              <a:defRPr/>
            </a:pPr>
            <a:r>
              <a:rPr lang="en-US"/>
              <a:t>Canada Health Infoway</a:t>
            </a:r>
          </a:p>
        </p:txBody>
      </p:sp>
    </p:spTree>
    <p:extLst>
      <p:ext uri="{BB962C8B-B14F-4D97-AF65-F5344CB8AC3E}">
        <p14:creationId xmlns:p14="http://schemas.microsoft.com/office/powerpoint/2010/main" val="18400755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11560" y="2130425"/>
            <a:ext cx="7772400" cy="1470025"/>
          </a:xfrm>
        </p:spPr>
        <p:txBody>
          <a:bodyPr/>
          <a:lstStyle/>
          <a:p>
            <a:r>
              <a:rPr lang="en-CA"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lang="en-US"/>
          </a:p>
        </p:txBody>
      </p:sp>
      <p:sp>
        <p:nvSpPr>
          <p:cNvPr id="4" name="Slide Number Placeholder 5"/>
          <p:cNvSpPr>
            <a:spLocks noGrp="1"/>
          </p:cNvSpPr>
          <p:nvPr>
            <p:ph type="sldNum" sz="quarter" idx="10"/>
          </p:nvPr>
        </p:nvSpPr>
        <p:spPr/>
        <p:txBody>
          <a:bodyPr/>
          <a:lstStyle>
            <a:lvl1pPr>
              <a:defRPr/>
            </a:lvl1pPr>
          </a:lstStyle>
          <a:p>
            <a:pPr>
              <a:defRPr/>
            </a:pPr>
            <a:fld id="{B7AAD24D-3925-4E49-92BA-C39049456D63}" type="slidenum">
              <a:rPr lang="en-US"/>
              <a:pPr>
                <a:defRPr/>
              </a:pPr>
              <a:t>‹#›</a:t>
            </a:fld>
            <a:endParaRPr lang="en-US"/>
          </a:p>
        </p:txBody>
      </p:sp>
      <p:sp>
        <p:nvSpPr>
          <p:cNvPr id="5" name="Footer Placeholder 1"/>
          <p:cNvSpPr>
            <a:spLocks noGrp="1"/>
          </p:cNvSpPr>
          <p:nvPr>
            <p:ph type="ftr" sz="quarter" idx="11"/>
          </p:nvPr>
        </p:nvSpPr>
        <p:spPr/>
        <p:txBody>
          <a:bodyPr/>
          <a:lstStyle>
            <a:lvl1pPr>
              <a:defRPr/>
            </a:lvl1pPr>
          </a:lstStyle>
          <a:p>
            <a:pPr>
              <a:defRPr/>
            </a:pPr>
            <a:r>
              <a:rPr lang="en-US"/>
              <a:t>Canada Health Infoway</a:t>
            </a:r>
          </a:p>
        </p:txBody>
      </p:sp>
    </p:spTree>
    <p:extLst>
      <p:ext uri="{BB962C8B-B14F-4D97-AF65-F5344CB8AC3E}">
        <p14:creationId xmlns:p14="http://schemas.microsoft.com/office/powerpoint/2010/main" val="1828308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CA" dirty="0" smtClean="0"/>
              <a:t>Click to edit Master title style</a:t>
            </a:r>
            <a:endParaRPr lang="en-US" dirty="0"/>
          </a:p>
        </p:txBody>
      </p:sp>
      <p:sp>
        <p:nvSpPr>
          <p:cNvPr id="3" name="Slide Number Placeholder 5"/>
          <p:cNvSpPr>
            <a:spLocks noGrp="1"/>
          </p:cNvSpPr>
          <p:nvPr>
            <p:ph type="sldNum" sz="quarter" idx="10"/>
          </p:nvPr>
        </p:nvSpPr>
        <p:spPr/>
        <p:txBody>
          <a:bodyPr/>
          <a:lstStyle>
            <a:lvl1pPr>
              <a:defRPr/>
            </a:lvl1pPr>
          </a:lstStyle>
          <a:p>
            <a:pPr>
              <a:defRPr/>
            </a:pPr>
            <a:fld id="{0FE6178A-F216-4127-90D1-CBC6940A6791}" type="slidenum">
              <a:rPr lang="en-US"/>
              <a:pPr>
                <a:defRPr/>
              </a:pPr>
              <a:t>‹#›</a:t>
            </a:fld>
            <a:endParaRPr lang="en-US"/>
          </a:p>
        </p:txBody>
      </p:sp>
      <p:sp>
        <p:nvSpPr>
          <p:cNvPr id="4" name="Footer Placeholder 2"/>
          <p:cNvSpPr>
            <a:spLocks noGrp="1"/>
          </p:cNvSpPr>
          <p:nvPr>
            <p:ph type="ftr" sz="quarter" idx="11"/>
          </p:nvPr>
        </p:nvSpPr>
        <p:spPr/>
        <p:txBody>
          <a:bodyPr/>
          <a:lstStyle>
            <a:lvl1pPr>
              <a:defRPr/>
            </a:lvl1pPr>
          </a:lstStyle>
          <a:p>
            <a:pPr>
              <a:defRPr/>
            </a:pPr>
            <a:r>
              <a:rPr lang="en-US"/>
              <a:t>Canada Health Infoway</a:t>
            </a:r>
            <a:endParaRPr lang="en-US" dirty="0"/>
          </a:p>
        </p:txBody>
      </p:sp>
    </p:spTree>
    <p:extLst>
      <p:ext uri="{BB962C8B-B14F-4D97-AF65-F5344CB8AC3E}">
        <p14:creationId xmlns:p14="http://schemas.microsoft.com/office/powerpoint/2010/main" val="19374822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4" name="Text Placeholder 2"/>
          <p:cNvSpPr>
            <a:spLocks noGrp="1"/>
          </p:cNvSpPr>
          <p:nvPr>
            <p:ph idx="1"/>
          </p:nvPr>
        </p:nvSpPr>
        <p:spPr>
          <a:xfrm>
            <a:off x="611188" y="1628800"/>
            <a:ext cx="8208962" cy="4464496"/>
          </a:xfrm>
          <a:prstGeom prst="rect">
            <a:avLst/>
          </a:prstGeom>
        </p:spPr>
        <p:txBody>
          <a:bodyPr rtlCol="0">
            <a:normAutofit/>
          </a:bodyPr>
          <a:lstStyle/>
          <a:p>
            <a:pPr lvl="0"/>
            <a:r>
              <a:rPr lang="en-CA" noProof="0" dirty="0" smtClean="0"/>
              <a:t>Click to edit Master text styles</a:t>
            </a:r>
          </a:p>
          <a:p>
            <a:pPr lvl="1"/>
            <a:r>
              <a:rPr lang="en-CA" noProof="0" dirty="0" smtClean="0"/>
              <a:t>Second level</a:t>
            </a:r>
          </a:p>
          <a:p>
            <a:pPr lvl="2"/>
            <a:r>
              <a:rPr lang="en-CA" noProof="0" dirty="0" smtClean="0"/>
              <a:t>Third level</a:t>
            </a:r>
          </a:p>
          <a:p>
            <a:pPr lvl="3"/>
            <a:r>
              <a:rPr lang="en-CA" noProof="0" dirty="0" smtClean="0"/>
              <a:t>Fourth level</a:t>
            </a:r>
          </a:p>
          <a:p>
            <a:pPr lvl="4"/>
            <a:r>
              <a:rPr lang="en-CA" noProof="0" dirty="0" smtClean="0"/>
              <a:t>Fifth level</a:t>
            </a:r>
            <a:endParaRPr lang="en-US" noProof="0" dirty="0" smtClean="0"/>
          </a:p>
        </p:txBody>
      </p:sp>
      <p:sp>
        <p:nvSpPr>
          <p:cNvPr id="5" name="Slide Number Placeholder 5"/>
          <p:cNvSpPr>
            <a:spLocks noGrp="1"/>
          </p:cNvSpPr>
          <p:nvPr>
            <p:ph type="sldNum" sz="quarter" idx="10"/>
          </p:nvPr>
        </p:nvSpPr>
        <p:spPr/>
        <p:txBody>
          <a:bodyPr/>
          <a:lstStyle>
            <a:lvl1pPr>
              <a:defRPr/>
            </a:lvl1pPr>
          </a:lstStyle>
          <a:p>
            <a:pPr>
              <a:defRPr/>
            </a:pPr>
            <a:fld id="{EA2B1DE6-643B-4445-AB30-14373E85CFB5}" type="slidenum">
              <a:rPr lang="en-US"/>
              <a:pPr>
                <a:defRPr/>
              </a:pPr>
              <a:t>‹#›</a:t>
            </a:fld>
            <a:endParaRPr lang="en-US"/>
          </a:p>
        </p:txBody>
      </p:sp>
      <p:sp>
        <p:nvSpPr>
          <p:cNvPr id="6" name="Footer Placeholder 1"/>
          <p:cNvSpPr>
            <a:spLocks noGrp="1"/>
          </p:cNvSpPr>
          <p:nvPr>
            <p:ph type="ftr" sz="quarter" idx="11"/>
          </p:nvPr>
        </p:nvSpPr>
        <p:spPr/>
        <p:txBody>
          <a:bodyPr/>
          <a:lstStyle>
            <a:lvl1pPr>
              <a:defRPr/>
            </a:lvl1pPr>
          </a:lstStyle>
          <a:p>
            <a:pPr>
              <a:defRPr/>
            </a:pPr>
            <a:r>
              <a:rPr lang="en-US"/>
              <a:t>Canada Health Infoway</a:t>
            </a:r>
          </a:p>
        </p:txBody>
      </p:sp>
    </p:spTree>
    <p:extLst>
      <p:ext uri="{BB962C8B-B14F-4D97-AF65-F5344CB8AC3E}">
        <p14:creationId xmlns:p14="http://schemas.microsoft.com/office/powerpoint/2010/main" val="2572720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611561" y="4371181"/>
            <a:ext cx="7776864" cy="1231106"/>
          </a:xfrm>
        </p:spPr>
        <p:txBody>
          <a:bodyPr wrap="square"/>
          <a:lstStyle>
            <a:lvl1pPr algn="l">
              <a:defRPr sz="4000" b="1" cap="all">
                <a:solidFill>
                  <a:schemeClr val="bg1"/>
                </a:solidFill>
              </a:defRPr>
            </a:lvl1pPr>
          </a:lstStyle>
          <a:p>
            <a:r>
              <a:rPr lang="en-CA" dirty="0" smtClean="0"/>
              <a:t>Click to edit Master title style</a:t>
            </a:r>
            <a:endParaRPr lang="en-US" dirty="0"/>
          </a:p>
        </p:txBody>
      </p:sp>
      <p:sp>
        <p:nvSpPr>
          <p:cNvPr id="5" name="Text Placeholder 2"/>
          <p:cNvSpPr>
            <a:spLocks noGrp="1"/>
          </p:cNvSpPr>
          <p:nvPr>
            <p:ph type="body" idx="1"/>
          </p:nvPr>
        </p:nvSpPr>
        <p:spPr>
          <a:xfrm>
            <a:off x="611560" y="3573463"/>
            <a:ext cx="7772400" cy="797718"/>
          </a:xfrm>
        </p:spPr>
        <p:txBody>
          <a:bodyPr anchor="b"/>
          <a:lstStyle>
            <a:lvl1pPr marL="0" indent="0">
              <a:buNone/>
              <a:defRPr sz="200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CA" dirty="0" smtClean="0"/>
              <a:t>Click to edit Master text styles</a:t>
            </a:r>
          </a:p>
        </p:txBody>
      </p:sp>
      <p:sp>
        <p:nvSpPr>
          <p:cNvPr id="6" name="Slide Number Placeholder 5"/>
          <p:cNvSpPr>
            <a:spLocks noGrp="1"/>
          </p:cNvSpPr>
          <p:nvPr>
            <p:ph type="sldNum" sz="quarter" idx="10"/>
          </p:nvPr>
        </p:nvSpPr>
        <p:spPr/>
        <p:txBody>
          <a:bodyPr/>
          <a:lstStyle>
            <a:lvl1pPr>
              <a:defRPr/>
            </a:lvl1pPr>
          </a:lstStyle>
          <a:p>
            <a:pPr>
              <a:defRPr/>
            </a:pPr>
            <a:fld id="{36D43263-0813-4858-8076-40FF5E30443A}" type="slidenum">
              <a:rPr lang="en-US"/>
              <a:pPr>
                <a:defRPr/>
              </a:pPr>
              <a:t>‹#›</a:t>
            </a:fld>
            <a:endParaRPr lang="en-US"/>
          </a:p>
        </p:txBody>
      </p:sp>
      <p:sp>
        <p:nvSpPr>
          <p:cNvPr id="7" name="Footer Placeholder 1"/>
          <p:cNvSpPr>
            <a:spLocks noGrp="1"/>
          </p:cNvSpPr>
          <p:nvPr>
            <p:ph type="ftr" sz="quarter" idx="11"/>
          </p:nvPr>
        </p:nvSpPr>
        <p:spPr/>
        <p:txBody>
          <a:bodyPr/>
          <a:lstStyle>
            <a:lvl1pPr>
              <a:defRPr/>
            </a:lvl1pPr>
          </a:lstStyle>
          <a:p>
            <a:pPr>
              <a:defRPr/>
            </a:pPr>
            <a:r>
              <a:rPr lang="en-US"/>
              <a:t>Canada Health Infoway</a:t>
            </a:r>
          </a:p>
        </p:txBody>
      </p:sp>
    </p:spTree>
    <p:extLst>
      <p:ext uri="{BB962C8B-B14F-4D97-AF65-F5344CB8AC3E}">
        <p14:creationId xmlns:p14="http://schemas.microsoft.com/office/powerpoint/2010/main" val="20249067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4" name="Text Placeholder 2"/>
          <p:cNvSpPr>
            <a:spLocks noGrp="1"/>
          </p:cNvSpPr>
          <p:nvPr>
            <p:ph idx="1"/>
          </p:nvPr>
        </p:nvSpPr>
        <p:spPr>
          <a:xfrm>
            <a:off x="611188" y="1628800"/>
            <a:ext cx="3816796" cy="4464496"/>
          </a:xfrm>
          <a:prstGeom prst="rect">
            <a:avLst/>
          </a:prstGeom>
        </p:spPr>
        <p:txBody>
          <a:bodyPr rtlCol="0">
            <a:normAutofit/>
          </a:bodyPr>
          <a:lstStyle/>
          <a:p>
            <a:pPr lvl="0"/>
            <a:r>
              <a:rPr lang="en-CA" noProof="0" dirty="0" smtClean="0"/>
              <a:t>Click to edit Master text styles</a:t>
            </a:r>
          </a:p>
          <a:p>
            <a:pPr lvl="1"/>
            <a:r>
              <a:rPr lang="en-CA" noProof="0" dirty="0" smtClean="0"/>
              <a:t>Second level</a:t>
            </a:r>
          </a:p>
          <a:p>
            <a:pPr lvl="2"/>
            <a:r>
              <a:rPr lang="en-CA" noProof="0" dirty="0" smtClean="0"/>
              <a:t>Third level</a:t>
            </a:r>
          </a:p>
          <a:p>
            <a:pPr lvl="3"/>
            <a:r>
              <a:rPr lang="en-CA" noProof="0" dirty="0" smtClean="0"/>
              <a:t>Fourth level</a:t>
            </a:r>
          </a:p>
          <a:p>
            <a:pPr lvl="4"/>
            <a:r>
              <a:rPr lang="en-CA" noProof="0" dirty="0" smtClean="0"/>
              <a:t>Fifth level</a:t>
            </a:r>
            <a:endParaRPr lang="en-US" noProof="0" dirty="0" smtClean="0"/>
          </a:p>
        </p:txBody>
      </p:sp>
      <p:sp>
        <p:nvSpPr>
          <p:cNvPr id="5" name="Text Placeholder 2"/>
          <p:cNvSpPr>
            <a:spLocks noGrp="1"/>
          </p:cNvSpPr>
          <p:nvPr>
            <p:ph idx="11"/>
          </p:nvPr>
        </p:nvSpPr>
        <p:spPr>
          <a:xfrm>
            <a:off x="4644008" y="1628775"/>
            <a:ext cx="3960440" cy="4464496"/>
          </a:xfrm>
          <a:prstGeom prst="rect">
            <a:avLst/>
          </a:prstGeom>
        </p:spPr>
        <p:txBody>
          <a:bodyPr rtlCol="0">
            <a:normAutofit/>
          </a:bodyPr>
          <a:lstStyle/>
          <a:p>
            <a:pPr lvl="0"/>
            <a:r>
              <a:rPr lang="en-CA" noProof="0" dirty="0" smtClean="0"/>
              <a:t>Click to edit Master text styles</a:t>
            </a:r>
          </a:p>
          <a:p>
            <a:pPr lvl="1"/>
            <a:r>
              <a:rPr lang="en-CA" noProof="0" dirty="0" smtClean="0"/>
              <a:t>Second level</a:t>
            </a:r>
          </a:p>
          <a:p>
            <a:pPr lvl="2"/>
            <a:r>
              <a:rPr lang="en-CA" noProof="0" dirty="0" smtClean="0"/>
              <a:t>Third level</a:t>
            </a:r>
          </a:p>
          <a:p>
            <a:pPr lvl="3"/>
            <a:r>
              <a:rPr lang="en-CA" noProof="0" dirty="0" smtClean="0"/>
              <a:t>Fourth level</a:t>
            </a:r>
          </a:p>
          <a:p>
            <a:pPr lvl="4"/>
            <a:r>
              <a:rPr lang="en-CA" noProof="0" dirty="0" smtClean="0"/>
              <a:t>Fifth level</a:t>
            </a:r>
            <a:endParaRPr lang="en-US" noProof="0" dirty="0" smtClean="0"/>
          </a:p>
        </p:txBody>
      </p:sp>
      <p:sp>
        <p:nvSpPr>
          <p:cNvPr id="6" name="Slide Number Placeholder 5"/>
          <p:cNvSpPr>
            <a:spLocks noGrp="1"/>
          </p:cNvSpPr>
          <p:nvPr>
            <p:ph type="sldNum" sz="quarter" idx="12"/>
          </p:nvPr>
        </p:nvSpPr>
        <p:spPr/>
        <p:txBody>
          <a:bodyPr/>
          <a:lstStyle>
            <a:lvl1pPr>
              <a:defRPr/>
            </a:lvl1pPr>
          </a:lstStyle>
          <a:p>
            <a:pPr>
              <a:defRPr/>
            </a:pPr>
            <a:fld id="{7A3D4EA8-9AC5-41F4-83CB-669AD5F5B7A9}" type="slidenum">
              <a:rPr lang="en-US"/>
              <a:pPr>
                <a:defRPr/>
              </a:pPr>
              <a:t>‹#›</a:t>
            </a:fld>
            <a:endParaRPr lang="en-US"/>
          </a:p>
        </p:txBody>
      </p:sp>
      <p:sp>
        <p:nvSpPr>
          <p:cNvPr id="7" name="Footer Placeholder 1"/>
          <p:cNvSpPr>
            <a:spLocks noGrp="1"/>
          </p:cNvSpPr>
          <p:nvPr>
            <p:ph type="ftr" sz="quarter" idx="13"/>
          </p:nvPr>
        </p:nvSpPr>
        <p:spPr/>
        <p:txBody>
          <a:bodyPr/>
          <a:lstStyle>
            <a:lvl1pPr>
              <a:defRPr/>
            </a:lvl1pPr>
          </a:lstStyle>
          <a:p>
            <a:pPr>
              <a:defRPr/>
            </a:pPr>
            <a:r>
              <a:rPr lang="en-US"/>
              <a:t>Canada Health Infoway</a:t>
            </a:r>
          </a:p>
        </p:txBody>
      </p:sp>
    </p:spTree>
    <p:extLst>
      <p:ext uri="{BB962C8B-B14F-4D97-AF65-F5344CB8AC3E}">
        <p14:creationId xmlns:p14="http://schemas.microsoft.com/office/powerpoint/2010/main" val="41403909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10" name="Text Placeholder 2"/>
          <p:cNvSpPr>
            <a:spLocks noGrp="1"/>
          </p:cNvSpPr>
          <p:nvPr>
            <p:ph idx="1"/>
          </p:nvPr>
        </p:nvSpPr>
        <p:spPr>
          <a:xfrm>
            <a:off x="611188" y="2564904"/>
            <a:ext cx="3744788" cy="3240360"/>
          </a:xfrm>
          <a:prstGeom prst="rect">
            <a:avLst/>
          </a:prstGeom>
        </p:spPr>
        <p:txBody>
          <a:bodyPr rtlCol="0">
            <a:normAutofit/>
          </a:bodyPr>
          <a:lstStyle/>
          <a:p>
            <a:pPr lvl="0"/>
            <a:r>
              <a:rPr lang="en-CA" noProof="0" dirty="0" smtClean="0"/>
              <a:t>Click to edit Master text styles</a:t>
            </a:r>
          </a:p>
          <a:p>
            <a:pPr lvl="1"/>
            <a:r>
              <a:rPr lang="en-CA" noProof="0" dirty="0" smtClean="0"/>
              <a:t>Second level</a:t>
            </a:r>
          </a:p>
          <a:p>
            <a:pPr lvl="2"/>
            <a:r>
              <a:rPr lang="en-CA" noProof="0" dirty="0" smtClean="0"/>
              <a:t>Third level</a:t>
            </a:r>
          </a:p>
          <a:p>
            <a:pPr lvl="3"/>
            <a:r>
              <a:rPr lang="en-CA" noProof="0" dirty="0" smtClean="0"/>
              <a:t>Fourth level</a:t>
            </a:r>
          </a:p>
          <a:p>
            <a:pPr lvl="4"/>
            <a:r>
              <a:rPr lang="en-CA" noProof="0" dirty="0" smtClean="0"/>
              <a:t>Fifth level</a:t>
            </a:r>
            <a:endParaRPr lang="en-US" noProof="0" dirty="0" smtClean="0"/>
          </a:p>
        </p:txBody>
      </p:sp>
      <p:sp>
        <p:nvSpPr>
          <p:cNvPr id="11" name="Text Placeholder 2"/>
          <p:cNvSpPr>
            <a:spLocks noGrp="1"/>
          </p:cNvSpPr>
          <p:nvPr>
            <p:ph idx="11"/>
          </p:nvPr>
        </p:nvSpPr>
        <p:spPr>
          <a:xfrm>
            <a:off x="4716016" y="2564879"/>
            <a:ext cx="3744788" cy="3240360"/>
          </a:xfrm>
          <a:prstGeom prst="rect">
            <a:avLst/>
          </a:prstGeom>
        </p:spPr>
        <p:txBody>
          <a:bodyPr rtlCol="0">
            <a:normAutofit/>
          </a:bodyPr>
          <a:lstStyle/>
          <a:p>
            <a:pPr lvl="0"/>
            <a:r>
              <a:rPr lang="en-CA" noProof="0" dirty="0" smtClean="0"/>
              <a:t>Click to edit Master text styles</a:t>
            </a:r>
          </a:p>
          <a:p>
            <a:pPr lvl="1"/>
            <a:r>
              <a:rPr lang="en-CA" noProof="0" dirty="0" smtClean="0"/>
              <a:t>Second level</a:t>
            </a:r>
          </a:p>
          <a:p>
            <a:pPr lvl="2"/>
            <a:r>
              <a:rPr lang="en-CA" noProof="0" dirty="0" smtClean="0"/>
              <a:t>Third level</a:t>
            </a:r>
          </a:p>
          <a:p>
            <a:pPr lvl="3"/>
            <a:r>
              <a:rPr lang="en-CA" noProof="0" dirty="0" smtClean="0"/>
              <a:t>Fourth level</a:t>
            </a:r>
          </a:p>
          <a:p>
            <a:pPr lvl="4"/>
            <a:r>
              <a:rPr lang="en-CA" noProof="0" dirty="0" smtClean="0"/>
              <a:t>Fifth level</a:t>
            </a:r>
            <a:endParaRPr lang="en-US" noProof="0" dirty="0" smtClean="0"/>
          </a:p>
        </p:txBody>
      </p:sp>
      <p:sp>
        <p:nvSpPr>
          <p:cNvPr id="12" name="Text Placeholder 2"/>
          <p:cNvSpPr>
            <a:spLocks noGrp="1"/>
          </p:cNvSpPr>
          <p:nvPr>
            <p:ph type="body" idx="12"/>
          </p:nvPr>
        </p:nvSpPr>
        <p:spPr>
          <a:xfrm>
            <a:off x="603820" y="1754232"/>
            <a:ext cx="3896172" cy="738664"/>
          </a:xfrm>
        </p:spPr>
        <p:txBody>
          <a:bodyPr tIns="0" bIns="0" anchor="b">
            <a:spAutoFit/>
          </a:bodyP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dirty="0" smtClean="0"/>
              <a:t>Click to edit Master text styles</a:t>
            </a:r>
          </a:p>
        </p:txBody>
      </p:sp>
      <p:sp>
        <p:nvSpPr>
          <p:cNvPr id="13" name="Text Placeholder 2"/>
          <p:cNvSpPr>
            <a:spLocks noGrp="1"/>
          </p:cNvSpPr>
          <p:nvPr>
            <p:ph type="body" idx="13"/>
          </p:nvPr>
        </p:nvSpPr>
        <p:spPr>
          <a:xfrm>
            <a:off x="4708648" y="1754728"/>
            <a:ext cx="3896172" cy="738664"/>
          </a:xfrm>
        </p:spPr>
        <p:txBody>
          <a:bodyPr tIns="0" bIns="0" anchor="b">
            <a:spAutoFit/>
          </a:bodyP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dirty="0" smtClean="0"/>
              <a:t>Click to edit Master text styles</a:t>
            </a:r>
          </a:p>
        </p:txBody>
      </p:sp>
      <p:sp>
        <p:nvSpPr>
          <p:cNvPr id="7" name="Slide Number Placeholder 5"/>
          <p:cNvSpPr>
            <a:spLocks noGrp="1"/>
          </p:cNvSpPr>
          <p:nvPr>
            <p:ph type="sldNum" sz="quarter" idx="14"/>
          </p:nvPr>
        </p:nvSpPr>
        <p:spPr/>
        <p:txBody>
          <a:bodyPr/>
          <a:lstStyle>
            <a:lvl1pPr>
              <a:defRPr/>
            </a:lvl1pPr>
          </a:lstStyle>
          <a:p>
            <a:pPr>
              <a:defRPr/>
            </a:pPr>
            <a:fld id="{1656F703-27B6-4F8E-BEC8-073C12DAA185}" type="slidenum">
              <a:rPr lang="en-US"/>
              <a:pPr>
                <a:defRPr/>
              </a:pPr>
              <a:t>‹#›</a:t>
            </a:fld>
            <a:endParaRPr lang="en-US"/>
          </a:p>
        </p:txBody>
      </p:sp>
      <p:sp>
        <p:nvSpPr>
          <p:cNvPr id="8" name="Footer Placeholder 1"/>
          <p:cNvSpPr>
            <a:spLocks noGrp="1"/>
          </p:cNvSpPr>
          <p:nvPr>
            <p:ph type="ftr" sz="quarter" idx="15"/>
          </p:nvPr>
        </p:nvSpPr>
        <p:spPr/>
        <p:txBody>
          <a:bodyPr/>
          <a:lstStyle>
            <a:lvl1pPr>
              <a:defRPr/>
            </a:lvl1pPr>
          </a:lstStyle>
          <a:p>
            <a:pPr>
              <a:defRPr/>
            </a:pPr>
            <a:r>
              <a:rPr lang="en-US"/>
              <a:t>Canada Health Infoway</a:t>
            </a:r>
          </a:p>
        </p:txBody>
      </p:sp>
    </p:spTree>
    <p:extLst>
      <p:ext uri="{BB962C8B-B14F-4D97-AF65-F5344CB8AC3E}">
        <p14:creationId xmlns:p14="http://schemas.microsoft.com/office/powerpoint/2010/main" val="32028582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Slide Number Placeholder 5"/>
          <p:cNvSpPr>
            <a:spLocks noGrp="1"/>
          </p:cNvSpPr>
          <p:nvPr>
            <p:ph type="sldNum" sz="quarter" idx="10"/>
          </p:nvPr>
        </p:nvSpPr>
        <p:spPr/>
        <p:txBody>
          <a:bodyPr/>
          <a:lstStyle>
            <a:lvl1pPr>
              <a:defRPr/>
            </a:lvl1pPr>
          </a:lstStyle>
          <a:p>
            <a:pPr>
              <a:defRPr/>
            </a:pPr>
            <a:fld id="{8365D74C-B3F4-4A0B-8F12-95D05E2A1892}" type="slidenum">
              <a:rPr lang="en-US"/>
              <a:pPr>
                <a:defRPr/>
              </a:pPr>
              <a:t>‹#›</a:t>
            </a:fld>
            <a:endParaRPr lang="en-US"/>
          </a:p>
        </p:txBody>
      </p:sp>
      <p:sp>
        <p:nvSpPr>
          <p:cNvPr id="4" name="Footer Placeholder 1"/>
          <p:cNvSpPr>
            <a:spLocks noGrp="1"/>
          </p:cNvSpPr>
          <p:nvPr>
            <p:ph type="ftr" sz="quarter" idx="11"/>
          </p:nvPr>
        </p:nvSpPr>
        <p:spPr/>
        <p:txBody>
          <a:bodyPr/>
          <a:lstStyle>
            <a:lvl1pPr>
              <a:defRPr/>
            </a:lvl1pPr>
          </a:lstStyle>
          <a:p>
            <a:pPr>
              <a:defRPr/>
            </a:pPr>
            <a:r>
              <a:rPr lang="en-US"/>
              <a:t>Canada Health Infoway</a:t>
            </a:r>
          </a:p>
        </p:txBody>
      </p:sp>
    </p:spTree>
    <p:extLst>
      <p:ext uri="{BB962C8B-B14F-4D97-AF65-F5344CB8AC3E}">
        <p14:creationId xmlns:p14="http://schemas.microsoft.com/office/powerpoint/2010/main" val="31847317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pPr>
              <a:defRPr/>
            </a:pPr>
            <a:fld id="{D79A5F84-56A1-479F-8017-99B993D27591}" type="slidenum">
              <a:rPr lang="en-US"/>
              <a:pPr>
                <a:defRPr/>
              </a:pPr>
              <a:t>‹#›</a:t>
            </a:fld>
            <a:endParaRPr lang="en-US"/>
          </a:p>
        </p:txBody>
      </p:sp>
      <p:sp>
        <p:nvSpPr>
          <p:cNvPr id="3" name="Footer Placeholder 1"/>
          <p:cNvSpPr>
            <a:spLocks noGrp="1"/>
          </p:cNvSpPr>
          <p:nvPr>
            <p:ph type="ftr" sz="quarter" idx="11"/>
          </p:nvPr>
        </p:nvSpPr>
        <p:spPr/>
        <p:txBody>
          <a:bodyPr/>
          <a:lstStyle>
            <a:lvl1pPr>
              <a:defRPr/>
            </a:lvl1pPr>
          </a:lstStyle>
          <a:p>
            <a:pPr>
              <a:defRPr/>
            </a:pPr>
            <a:r>
              <a:rPr lang="en-US"/>
              <a:t>Canada Health Infoway</a:t>
            </a:r>
          </a:p>
        </p:txBody>
      </p:sp>
    </p:spTree>
    <p:extLst>
      <p:ext uri="{BB962C8B-B14F-4D97-AF65-F5344CB8AC3E}">
        <p14:creationId xmlns:p14="http://schemas.microsoft.com/office/powerpoint/2010/main" val="1964403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Title 1"/>
          <p:cNvSpPr txBox="1">
            <a:spLocks/>
          </p:cNvSpPr>
          <p:nvPr userDrawn="1"/>
        </p:nvSpPr>
        <p:spPr>
          <a:xfrm>
            <a:off x="611188" y="1196975"/>
            <a:ext cx="3960812" cy="615950"/>
          </a:xfrm>
          <a:prstGeom prst="rect">
            <a:avLst/>
          </a:prstGeom>
        </p:spPr>
        <p:txBody>
          <a:bodyPr lIns="0" tIns="0" rIns="0" bIns="0">
            <a:spAutoFit/>
          </a:bodyPr>
          <a:lstStyle>
            <a:lvl1pPr algn="l" defTabSz="457200" rtl="0" eaLnBrk="1" latinLnBrk="0" hangingPunct="1">
              <a:spcBef>
                <a:spcPct val="0"/>
              </a:spcBef>
              <a:buNone/>
              <a:defRPr sz="2000" b="1" kern="1200">
                <a:solidFill>
                  <a:schemeClr val="accent1"/>
                </a:solidFill>
                <a:latin typeface="Verdana"/>
                <a:ea typeface="+mj-ea"/>
                <a:cs typeface="Verdana"/>
              </a:defRPr>
            </a:lvl1pPr>
          </a:lstStyle>
          <a:p>
            <a:pPr>
              <a:defRPr/>
            </a:pPr>
            <a:r>
              <a:rPr lang="en-CA" dirty="0" smtClean="0">
                <a:solidFill>
                  <a:schemeClr val="bg1"/>
                </a:solidFill>
              </a:rPr>
              <a:t>Click to edit Master title style</a:t>
            </a:r>
            <a:endParaRPr lang="en-US" dirty="0">
              <a:solidFill>
                <a:schemeClr val="bg1"/>
              </a:solidFill>
            </a:endParaRPr>
          </a:p>
        </p:txBody>
      </p:sp>
      <p:sp>
        <p:nvSpPr>
          <p:cNvPr id="5" name="Text Placeholder 3"/>
          <p:cNvSpPr>
            <a:spLocks noGrp="1"/>
          </p:cNvSpPr>
          <p:nvPr>
            <p:ph type="body" sz="half" idx="2"/>
          </p:nvPr>
        </p:nvSpPr>
        <p:spPr>
          <a:xfrm>
            <a:off x="600311" y="1989138"/>
            <a:ext cx="3600400" cy="425899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8" name="Text Placeholder 2"/>
          <p:cNvSpPr>
            <a:spLocks noGrp="1"/>
          </p:cNvSpPr>
          <p:nvPr>
            <p:ph idx="1"/>
          </p:nvPr>
        </p:nvSpPr>
        <p:spPr>
          <a:xfrm>
            <a:off x="4716016" y="1196975"/>
            <a:ext cx="4104134" cy="4896321"/>
          </a:xfrm>
          <a:prstGeom prst="rect">
            <a:avLst/>
          </a:prstGeom>
        </p:spPr>
        <p:txBody>
          <a:bodyPr rtlCol="0">
            <a:normAutofit/>
          </a:bodyPr>
          <a:lstStyle/>
          <a:p>
            <a:pPr lvl="0"/>
            <a:r>
              <a:rPr lang="en-CA" noProof="0" dirty="0" smtClean="0"/>
              <a:t>Click to edit Master text styles</a:t>
            </a:r>
          </a:p>
          <a:p>
            <a:pPr lvl="1"/>
            <a:r>
              <a:rPr lang="en-CA" noProof="0" dirty="0" smtClean="0"/>
              <a:t>Second level</a:t>
            </a:r>
          </a:p>
          <a:p>
            <a:pPr lvl="2"/>
            <a:r>
              <a:rPr lang="en-CA" noProof="0" dirty="0" smtClean="0"/>
              <a:t>Third level</a:t>
            </a:r>
          </a:p>
          <a:p>
            <a:pPr lvl="3"/>
            <a:r>
              <a:rPr lang="en-CA" noProof="0" dirty="0" smtClean="0"/>
              <a:t>Fourth level</a:t>
            </a:r>
          </a:p>
          <a:p>
            <a:pPr lvl="4"/>
            <a:r>
              <a:rPr lang="en-CA" noProof="0" dirty="0" smtClean="0"/>
              <a:t>Fifth level</a:t>
            </a:r>
            <a:endParaRPr lang="en-US" noProof="0" dirty="0" smtClean="0"/>
          </a:p>
        </p:txBody>
      </p:sp>
      <p:sp>
        <p:nvSpPr>
          <p:cNvPr id="6" name="Slide Number Placeholder 5"/>
          <p:cNvSpPr>
            <a:spLocks noGrp="1"/>
          </p:cNvSpPr>
          <p:nvPr>
            <p:ph type="sldNum" sz="quarter" idx="10"/>
          </p:nvPr>
        </p:nvSpPr>
        <p:spPr/>
        <p:txBody>
          <a:bodyPr/>
          <a:lstStyle>
            <a:lvl1pPr>
              <a:defRPr/>
            </a:lvl1pPr>
          </a:lstStyle>
          <a:p>
            <a:pPr>
              <a:defRPr/>
            </a:pPr>
            <a:fld id="{E5FFC989-D35F-454E-81C0-5E34173EF4C7}" type="slidenum">
              <a:rPr lang="en-US"/>
              <a:pPr>
                <a:defRPr/>
              </a:pPr>
              <a:t>‹#›</a:t>
            </a:fld>
            <a:endParaRPr lang="en-US"/>
          </a:p>
        </p:txBody>
      </p:sp>
      <p:sp>
        <p:nvSpPr>
          <p:cNvPr id="7" name="Footer Placeholder 1"/>
          <p:cNvSpPr>
            <a:spLocks noGrp="1"/>
          </p:cNvSpPr>
          <p:nvPr>
            <p:ph type="ftr" sz="quarter" idx="11"/>
          </p:nvPr>
        </p:nvSpPr>
        <p:spPr/>
        <p:txBody>
          <a:bodyPr/>
          <a:lstStyle>
            <a:lvl1pPr algn="l">
              <a:defRPr sz="1000">
                <a:solidFill>
                  <a:schemeClr val="bg1"/>
                </a:solidFill>
              </a:defRPr>
            </a:lvl1pPr>
          </a:lstStyle>
          <a:p>
            <a:pPr>
              <a:defRPr/>
            </a:pPr>
            <a:r>
              <a:rPr lang="en-US"/>
              <a:t>Canada Health Infoway</a:t>
            </a:r>
          </a:p>
        </p:txBody>
      </p:sp>
    </p:spTree>
    <p:extLst>
      <p:ext uri="{BB962C8B-B14F-4D97-AF65-F5344CB8AC3E}">
        <p14:creationId xmlns:p14="http://schemas.microsoft.com/office/powerpoint/2010/main" val="154213942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itle 1"/>
          <p:cNvSpPr txBox="1">
            <a:spLocks/>
          </p:cNvSpPr>
          <p:nvPr userDrawn="1"/>
        </p:nvSpPr>
        <p:spPr>
          <a:xfrm>
            <a:off x="1792288" y="4868863"/>
            <a:ext cx="5516562" cy="504825"/>
          </a:xfrm>
          <a:prstGeom prst="rect">
            <a:avLst/>
          </a:prstGeom>
        </p:spPr>
        <p:txBody>
          <a:bodyPr wrap="none" lIns="0" tIns="0" bIns="0">
            <a:spAutoFit/>
          </a:bodyPr>
          <a:lstStyle>
            <a:lvl1pPr algn="l" defTabSz="457200" rtl="0" eaLnBrk="1" latinLnBrk="0" hangingPunct="1">
              <a:spcBef>
                <a:spcPct val="0"/>
              </a:spcBef>
              <a:buNone/>
              <a:defRPr sz="2000" b="1" kern="1200">
                <a:solidFill>
                  <a:schemeClr val="bg1"/>
                </a:solidFill>
                <a:latin typeface="Verdana"/>
                <a:ea typeface="+mj-ea"/>
                <a:cs typeface="Verdana"/>
              </a:defRPr>
            </a:lvl1pPr>
          </a:lstStyle>
          <a:p>
            <a:pPr>
              <a:defRPr/>
            </a:pPr>
            <a:r>
              <a:rPr lang="en-CA" smtClean="0"/>
              <a:t>Click to edit Master title style</a:t>
            </a:r>
            <a:endParaRPr lang="en-US" dirty="0"/>
          </a:p>
        </p:txBody>
      </p:sp>
      <p:sp>
        <p:nvSpPr>
          <p:cNvPr id="5" name="Text Placeholder 3"/>
          <p:cNvSpPr>
            <a:spLocks noGrp="1"/>
          </p:cNvSpPr>
          <p:nvPr>
            <p:ph type="body" sz="half" idx="2"/>
          </p:nvPr>
        </p:nvSpPr>
        <p:spPr>
          <a:xfrm>
            <a:off x="1792288" y="5301208"/>
            <a:ext cx="5544616" cy="73059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6" name="Picture Placeholder 2"/>
          <p:cNvSpPr>
            <a:spLocks noGrp="1"/>
          </p:cNvSpPr>
          <p:nvPr>
            <p:ph type="pic" idx="1"/>
          </p:nvPr>
        </p:nvSpPr>
        <p:spPr>
          <a:xfrm>
            <a:off x="1792288" y="1196975"/>
            <a:ext cx="5486400" cy="35306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7" name="Slide Number Placeholder 5"/>
          <p:cNvSpPr>
            <a:spLocks noGrp="1"/>
          </p:cNvSpPr>
          <p:nvPr>
            <p:ph type="sldNum" sz="quarter" idx="10"/>
          </p:nvPr>
        </p:nvSpPr>
        <p:spPr/>
        <p:txBody>
          <a:bodyPr/>
          <a:lstStyle>
            <a:lvl1pPr>
              <a:defRPr/>
            </a:lvl1pPr>
          </a:lstStyle>
          <a:p>
            <a:pPr>
              <a:defRPr/>
            </a:pPr>
            <a:fld id="{316441F6-1498-4040-B0FE-729C0AE0F4AA}" type="slidenum">
              <a:rPr lang="en-US"/>
              <a:pPr>
                <a:defRPr/>
              </a:pPr>
              <a:t>‹#›</a:t>
            </a:fld>
            <a:endParaRPr lang="en-US"/>
          </a:p>
        </p:txBody>
      </p:sp>
      <p:sp>
        <p:nvSpPr>
          <p:cNvPr id="8" name="Footer Placeholder 1"/>
          <p:cNvSpPr>
            <a:spLocks noGrp="1"/>
          </p:cNvSpPr>
          <p:nvPr>
            <p:ph type="ftr" sz="quarter" idx="11"/>
          </p:nvPr>
        </p:nvSpPr>
        <p:spPr/>
        <p:txBody>
          <a:bodyPr/>
          <a:lstStyle>
            <a:lvl1pPr algn="l">
              <a:defRPr sz="1000">
                <a:solidFill>
                  <a:schemeClr val="bg1"/>
                </a:solidFill>
              </a:defRPr>
            </a:lvl1pPr>
          </a:lstStyle>
          <a:p>
            <a:pPr>
              <a:defRPr/>
            </a:pPr>
            <a:r>
              <a:rPr lang="en-US"/>
              <a:t>Canada Health Infoway</a:t>
            </a:r>
          </a:p>
        </p:txBody>
      </p:sp>
    </p:spTree>
    <p:extLst>
      <p:ext uri="{BB962C8B-B14F-4D97-AF65-F5344CB8AC3E}">
        <p14:creationId xmlns:p14="http://schemas.microsoft.com/office/powerpoint/2010/main" val="3277980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9380" y="1124099"/>
            <a:ext cx="8220770" cy="457200"/>
          </a:xfrm>
        </p:spPr>
        <p:txBody>
          <a:bodyPr/>
          <a:lstStyle/>
          <a:p>
            <a:r>
              <a:rPr lang="en-CA" smtClean="0"/>
              <a:t>Click to edit Master title style</a:t>
            </a:r>
            <a:endParaRPr lang="en-US"/>
          </a:p>
        </p:txBody>
      </p:sp>
      <p:sp>
        <p:nvSpPr>
          <p:cNvPr id="3" name="Content Placeholder 2"/>
          <p:cNvSpPr>
            <a:spLocks noGrp="1"/>
          </p:cNvSpPr>
          <p:nvPr>
            <p:ph idx="1"/>
          </p:nvPr>
        </p:nvSpPr>
        <p:spPr>
          <a:xfrm>
            <a:off x="599380" y="1700362"/>
            <a:ext cx="8220770" cy="4608364"/>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CA" dirty="0" smtClean="0"/>
              <a:t>Click to edit Master text styles</a:t>
            </a:r>
          </a:p>
          <a:p>
            <a:pPr lvl="1"/>
            <a:r>
              <a:rPr lang="en-CA" dirty="0" smtClean="0"/>
              <a:t>Second level</a:t>
            </a:r>
          </a:p>
          <a:p>
            <a:pPr lvl="2"/>
            <a:r>
              <a:rPr lang="en-CA" dirty="0" smtClean="0"/>
              <a:t>Third level</a:t>
            </a:r>
          </a:p>
          <a:p>
            <a:pPr lvl="3"/>
            <a:r>
              <a:rPr lang="en-CA" dirty="0" smtClean="0"/>
              <a:t>Fourth level</a:t>
            </a:r>
          </a:p>
          <a:p>
            <a:pPr lvl="4"/>
            <a:r>
              <a:rPr lang="en-CA" dirty="0" smtClean="0"/>
              <a:t>Fifth level</a:t>
            </a:r>
            <a:endParaRPr lang="en-US" dirty="0"/>
          </a:p>
        </p:txBody>
      </p:sp>
      <p:sp>
        <p:nvSpPr>
          <p:cNvPr id="4" name="Slide Number Placeholder 5"/>
          <p:cNvSpPr>
            <a:spLocks noGrp="1"/>
          </p:cNvSpPr>
          <p:nvPr>
            <p:ph type="sldNum" sz="quarter" idx="10"/>
          </p:nvPr>
        </p:nvSpPr>
        <p:spPr/>
        <p:txBody>
          <a:bodyPr/>
          <a:lstStyle>
            <a:lvl1pPr>
              <a:defRPr>
                <a:solidFill>
                  <a:srgbClr val="FFFFFF"/>
                </a:solidFill>
              </a:defRPr>
            </a:lvl1pPr>
          </a:lstStyle>
          <a:p>
            <a:pPr>
              <a:defRPr/>
            </a:pPr>
            <a:fld id="{FA7B7364-4291-4749-B5C9-7A27AE0C34B0}" type="slidenum">
              <a:rPr lang="en-US"/>
              <a:pPr>
                <a:defRPr/>
              </a:pPr>
              <a:t>‹#›</a:t>
            </a:fld>
            <a:endParaRPr lang="en-US"/>
          </a:p>
        </p:txBody>
      </p:sp>
      <p:sp>
        <p:nvSpPr>
          <p:cNvPr id="5" name="Footer Placeholder 1"/>
          <p:cNvSpPr>
            <a:spLocks noGrp="1"/>
          </p:cNvSpPr>
          <p:nvPr>
            <p:ph type="ftr" sz="quarter" idx="11"/>
          </p:nvPr>
        </p:nvSpPr>
        <p:spPr>
          <a:xfrm>
            <a:off x="611188" y="6453188"/>
            <a:ext cx="3960812" cy="153987"/>
          </a:xfrm>
        </p:spPr>
        <p:txBody>
          <a:bodyPr wrap="square">
            <a:spAutoFit/>
          </a:bodyPr>
          <a:lstStyle>
            <a:lvl1pPr algn="l">
              <a:defRPr sz="1000">
                <a:solidFill>
                  <a:schemeClr val="bg2"/>
                </a:solidFill>
              </a:defRPr>
            </a:lvl1pPr>
          </a:lstStyle>
          <a:p>
            <a:pPr>
              <a:defRPr/>
            </a:pPr>
            <a:r>
              <a:rPr lang="en-US"/>
              <a:t>Canada Health Infoway</a:t>
            </a:r>
            <a:endParaRPr lang="en-US" dirty="0"/>
          </a:p>
        </p:txBody>
      </p:sp>
    </p:spTree>
    <p:extLst>
      <p:ext uri="{BB962C8B-B14F-4D97-AF65-F5344CB8AC3E}">
        <p14:creationId xmlns:p14="http://schemas.microsoft.com/office/powerpoint/2010/main" val="809148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11560" y="4371181"/>
            <a:ext cx="7772400" cy="1362075"/>
          </a:xfrm>
        </p:spPr>
        <p:txBody>
          <a:bodyPr/>
          <a:lstStyle>
            <a:lvl1pPr algn="l">
              <a:defRPr sz="4000" b="1" cap="all">
                <a:solidFill>
                  <a:schemeClr val="accent1"/>
                </a:solidFill>
              </a:defRPr>
            </a:lvl1pPr>
          </a:lstStyle>
          <a:p>
            <a:r>
              <a:rPr lang="en-CA" dirty="0" smtClean="0"/>
              <a:t>Click to edit Master title style</a:t>
            </a:r>
            <a:endParaRPr lang="en-US" dirty="0"/>
          </a:p>
        </p:txBody>
      </p:sp>
      <p:sp>
        <p:nvSpPr>
          <p:cNvPr id="3" name="Text Placeholder 2"/>
          <p:cNvSpPr>
            <a:spLocks noGrp="1"/>
          </p:cNvSpPr>
          <p:nvPr>
            <p:ph type="body" idx="1"/>
          </p:nvPr>
        </p:nvSpPr>
        <p:spPr>
          <a:xfrm>
            <a:off x="611560" y="2870994"/>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CA" dirty="0" smtClean="0"/>
              <a:t>Click to edit Master text styles</a:t>
            </a:r>
          </a:p>
        </p:txBody>
      </p:sp>
      <p:sp>
        <p:nvSpPr>
          <p:cNvPr id="4" name="Slide Number Placeholder 5"/>
          <p:cNvSpPr>
            <a:spLocks noGrp="1"/>
          </p:cNvSpPr>
          <p:nvPr>
            <p:ph type="sldNum" sz="quarter" idx="10"/>
          </p:nvPr>
        </p:nvSpPr>
        <p:spPr/>
        <p:txBody>
          <a:bodyPr/>
          <a:lstStyle>
            <a:lvl1pPr>
              <a:defRPr>
                <a:solidFill>
                  <a:srgbClr val="FFFFFF"/>
                </a:solidFill>
              </a:defRPr>
            </a:lvl1pPr>
          </a:lstStyle>
          <a:p>
            <a:pPr>
              <a:defRPr/>
            </a:pPr>
            <a:fld id="{F6BE7B7B-537E-427D-99DF-B603E217DF75}" type="slidenum">
              <a:rPr lang="en-US"/>
              <a:pPr>
                <a:defRPr/>
              </a:pPr>
              <a:t>‹#›</a:t>
            </a:fld>
            <a:endParaRPr lang="en-US"/>
          </a:p>
        </p:txBody>
      </p:sp>
      <p:sp>
        <p:nvSpPr>
          <p:cNvPr id="5" name="Footer Placeholder 1"/>
          <p:cNvSpPr>
            <a:spLocks noGrp="1"/>
          </p:cNvSpPr>
          <p:nvPr>
            <p:ph type="ftr" sz="quarter" idx="11"/>
          </p:nvPr>
        </p:nvSpPr>
        <p:spPr>
          <a:xfrm>
            <a:off x="611188" y="6453188"/>
            <a:ext cx="3960812" cy="153987"/>
          </a:xfrm>
        </p:spPr>
        <p:txBody>
          <a:bodyPr wrap="square">
            <a:spAutoFit/>
          </a:bodyPr>
          <a:lstStyle>
            <a:lvl1pPr algn="l">
              <a:defRPr sz="1000">
                <a:solidFill>
                  <a:schemeClr val="bg2"/>
                </a:solidFill>
              </a:defRPr>
            </a:lvl1pPr>
          </a:lstStyle>
          <a:p>
            <a:pPr>
              <a:defRPr/>
            </a:pPr>
            <a:r>
              <a:rPr lang="en-US"/>
              <a:t>Canada Health Infoway</a:t>
            </a:r>
          </a:p>
        </p:txBody>
      </p:sp>
    </p:spTree>
    <p:extLst>
      <p:ext uri="{BB962C8B-B14F-4D97-AF65-F5344CB8AC3E}">
        <p14:creationId xmlns:p14="http://schemas.microsoft.com/office/powerpoint/2010/main" val="3596373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99380" y="1124099"/>
            <a:ext cx="8220770" cy="457200"/>
          </a:xfrm>
        </p:spPr>
        <p:txBody>
          <a:bodyPr/>
          <a:lstStyle/>
          <a:p>
            <a:r>
              <a:rPr lang="en-CA" smtClean="0"/>
              <a:t>Click to edit Master title style</a:t>
            </a:r>
            <a:endParaRPr lang="en-US"/>
          </a:p>
        </p:txBody>
      </p:sp>
      <p:sp>
        <p:nvSpPr>
          <p:cNvPr id="6" name="Rectangle 3"/>
          <p:cNvSpPr>
            <a:spLocks noGrp="1" noChangeArrowheads="1"/>
          </p:cNvSpPr>
          <p:nvPr>
            <p:ph idx="1"/>
          </p:nvPr>
        </p:nvSpPr>
        <p:spPr bwMode="auto">
          <a:xfrm>
            <a:off x="611188" y="1700237"/>
            <a:ext cx="3900612" cy="4537075"/>
          </a:xfrm>
          <a:prstGeom prst="rect">
            <a:avLst/>
          </a:prstGeom>
          <a:noFill/>
          <a:ln>
            <a:noFill/>
          </a:ln>
          <a:effectLst/>
          <a:extLst/>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CA" noProof="0" dirty="0"/>
              <a:t>Click to edit Master text styles</a:t>
            </a:r>
          </a:p>
          <a:p>
            <a:pPr lvl="1"/>
            <a:r>
              <a:rPr lang="en-CA" noProof="0" dirty="0"/>
              <a:t>Second level</a:t>
            </a:r>
          </a:p>
          <a:p>
            <a:pPr lvl="2"/>
            <a:r>
              <a:rPr lang="en-CA" noProof="0" dirty="0"/>
              <a:t>Third level</a:t>
            </a:r>
          </a:p>
          <a:p>
            <a:pPr lvl="3"/>
            <a:r>
              <a:rPr lang="en-CA" noProof="0" dirty="0"/>
              <a:t>Fourth level</a:t>
            </a:r>
          </a:p>
          <a:p>
            <a:pPr lvl="4"/>
            <a:r>
              <a:rPr lang="en-CA" noProof="0" dirty="0"/>
              <a:t>Fifth level</a:t>
            </a:r>
          </a:p>
        </p:txBody>
      </p:sp>
      <p:sp>
        <p:nvSpPr>
          <p:cNvPr id="7" name="Rectangle 3"/>
          <p:cNvSpPr>
            <a:spLocks noGrp="1" noChangeArrowheads="1"/>
          </p:cNvSpPr>
          <p:nvPr>
            <p:ph idx="11"/>
          </p:nvPr>
        </p:nvSpPr>
        <p:spPr bwMode="auto">
          <a:xfrm>
            <a:off x="4919538" y="1700237"/>
            <a:ext cx="3900612" cy="4537075"/>
          </a:xfrm>
          <a:prstGeom prst="rect">
            <a:avLst/>
          </a:prstGeom>
          <a:noFill/>
          <a:ln>
            <a:noFill/>
          </a:ln>
          <a:effectLst/>
          <a:extLst/>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CA" noProof="0" dirty="0"/>
              <a:t>Click to edit Master text styles</a:t>
            </a:r>
          </a:p>
          <a:p>
            <a:pPr lvl="1"/>
            <a:r>
              <a:rPr lang="en-CA" noProof="0" dirty="0"/>
              <a:t>Second level</a:t>
            </a:r>
          </a:p>
          <a:p>
            <a:pPr lvl="2"/>
            <a:r>
              <a:rPr lang="en-CA" noProof="0" dirty="0"/>
              <a:t>Third level</a:t>
            </a:r>
          </a:p>
          <a:p>
            <a:pPr lvl="3"/>
            <a:r>
              <a:rPr lang="en-CA" noProof="0" dirty="0"/>
              <a:t>Fourth level</a:t>
            </a:r>
          </a:p>
          <a:p>
            <a:pPr lvl="4"/>
            <a:r>
              <a:rPr lang="en-CA" noProof="0" dirty="0"/>
              <a:t>Fifth level</a:t>
            </a:r>
          </a:p>
        </p:txBody>
      </p:sp>
      <p:sp>
        <p:nvSpPr>
          <p:cNvPr id="5" name="Slide Number Placeholder 5"/>
          <p:cNvSpPr>
            <a:spLocks noGrp="1"/>
          </p:cNvSpPr>
          <p:nvPr>
            <p:ph type="sldNum" sz="quarter" idx="12"/>
          </p:nvPr>
        </p:nvSpPr>
        <p:spPr/>
        <p:txBody>
          <a:bodyPr/>
          <a:lstStyle>
            <a:lvl1pPr>
              <a:defRPr>
                <a:solidFill>
                  <a:srgbClr val="FFFFFF"/>
                </a:solidFill>
              </a:defRPr>
            </a:lvl1pPr>
          </a:lstStyle>
          <a:p>
            <a:pPr>
              <a:defRPr/>
            </a:pPr>
            <a:fld id="{D8EE2350-0DC3-4528-A943-89750EFF7ACD}" type="slidenum">
              <a:rPr lang="en-US"/>
              <a:pPr>
                <a:defRPr/>
              </a:pPr>
              <a:t>‹#›</a:t>
            </a:fld>
            <a:endParaRPr lang="en-US"/>
          </a:p>
        </p:txBody>
      </p:sp>
      <p:sp>
        <p:nvSpPr>
          <p:cNvPr id="8" name="Footer Placeholder 1"/>
          <p:cNvSpPr>
            <a:spLocks noGrp="1"/>
          </p:cNvSpPr>
          <p:nvPr>
            <p:ph type="ftr" sz="quarter" idx="13"/>
          </p:nvPr>
        </p:nvSpPr>
        <p:spPr>
          <a:xfrm>
            <a:off x="611188" y="6453188"/>
            <a:ext cx="3960812" cy="153987"/>
          </a:xfrm>
        </p:spPr>
        <p:txBody>
          <a:bodyPr wrap="square">
            <a:spAutoFit/>
          </a:bodyPr>
          <a:lstStyle>
            <a:lvl1pPr algn="l">
              <a:defRPr sz="1000">
                <a:solidFill>
                  <a:schemeClr val="bg2"/>
                </a:solidFill>
              </a:defRPr>
            </a:lvl1pPr>
          </a:lstStyle>
          <a:p>
            <a:pPr>
              <a:defRPr/>
            </a:pPr>
            <a:r>
              <a:rPr lang="en-US"/>
              <a:t>Canada Health Infoway</a:t>
            </a:r>
          </a:p>
        </p:txBody>
      </p:sp>
    </p:spTree>
    <p:extLst>
      <p:ext uri="{BB962C8B-B14F-4D97-AF65-F5344CB8AC3E}">
        <p14:creationId xmlns:p14="http://schemas.microsoft.com/office/powerpoint/2010/main" val="21136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3820" y="1853134"/>
            <a:ext cx="3896172" cy="639762"/>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dirty="0" smtClean="0"/>
              <a:t>Click to edit Master text styles</a:t>
            </a:r>
          </a:p>
        </p:txBody>
      </p:sp>
      <p:sp>
        <p:nvSpPr>
          <p:cNvPr id="8" name="Text Placeholder 2"/>
          <p:cNvSpPr>
            <a:spLocks noGrp="1"/>
          </p:cNvSpPr>
          <p:nvPr>
            <p:ph type="body" idx="11"/>
          </p:nvPr>
        </p:nvSpPr>
        <p:spPr>
          <a:xfrm>
            <a:off x="4924300" y="1843982"/>
            <a:ext cx="3896172" cy="639762"/>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dirty="0" smtClean="0"/>
              <a:t>Click to edit Master text styles</a:t>
            </a:r>
          </a:p>
        </p:txBody>
      </p:sp>
      <p:sp>
        <p:nvSpPr>
          <p:cNvPr id="10" name="Rectangle 3"/>
          <p:cNvSpPr>
            <a:spLocks noGrp="1" noChangeArrowheads="1"/>
          </p:cNvSpPr>
          <p:nvPr>
            <p:ph idx="12"/>
          </p:nvPr>
        </p:nvSpPr>
        <p:spPr bwMode="auto">
          <a:xfrm>
            <a:off x="599380" y="2565400"/>
            <a:ext cx="3828604" cy="3671888"/>
          </a:xfrm>
          <a:prstGeom prst="rect">
            <a:avLst/>
          </a:prstGeom>
          <a:noFill/>
          <a:ln>
            <a:noFill/>
          </a:ln>
          <a:effectLst/>
          <a:extLst/>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CA" noProof="0" dirty="0"/>
              <a:t>Click to edit Master text styles</a:t>
            </a:r>
          </a:p>
          <a:p>
            <a:pPr lvl="1"/>
            <a:r>
              <a:rPr lang="en-CA" noProof="0" dirty="0"/>
              <a:t>Second level</a:t>
            </a:r>
          </a:p>
          <a:p>
            <a:pPr lvl="2"/>
            <a:r>
              <a:rPr lang="en-CA" noProof="0" dirty="0"/>
              <a:t>Third level</a:t>
            </a:r>
          </a:p>
          <a:p>
            <a:pPr lvl="3"/>
            <a:r>
              <a:rPr lang="en-CA" noProof="0" dirty="0"/>
              <a:t>Fourth level</a:t>
            </a:r>
          </a:p>
          <a:p>
            <a:pPr lvl="4"/>
            <a:r>
              <a:rPr lang="en-CA" noProof="0" dirty="0"/>
              <a:t>Fifth level</a:t>
            </a:r>
          </a:p>
        </p:txBody>
      </p:sp>
      <p:sp>
        <p:nvSpPr>
          <p:cNvPr id="11" name="Rectangle 3"/>
          <p:cNvSpPr>
            <a:spLocks noGrp="1" noChangeArrowheads="1"/>
          </p:cNvSpPr>
          <p:nvPr>
            <p:ph idx="13"/>
          </p:nvPr>
        </p:nvSpPr>
        <p:spPr bwMode="auto">
          <a:xfrm>
            <a:off x="4932040" y="2565400"/>
            <a:ext cx="3888110" cy="3671888"/>
          </a:xfrm>
          <a:prstGeom prst="rect">
            <a:avLst/>
          </a:prstGeom>
          <a:noFill/>
          <a:ln>
            <a:noFill/>
          </a:ln>
          <a:effectLst/>
          <a:extLst/>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CA" noProof="0" dirty="0"/>
              <a:t>Click to edit Master text styles</a:t>
            </a:r>
          </a:p>
          <a:p>
            <a:pPr lvl="1"/>
            <a:r>
              <a:rPr lang="en-CA" noProof="0" dirty="0"/>
              <a:t>Second level</a:t>
            </a:r>
          </a:p>
          <a:p>
            <a:pPr lvl="2"/>
            <a:r>
              <a:rPr lang="en-CA" noProof="0" dirty="0"/>
              <a:t>Third level</a:t>
            </a:r>
          </a:p>
          <a:p>
            <a:pPr lvl="3"/>
            <a:r>
              <a:rPr lang="en-CA" noProof="0" dirty="0"/>
              <a:t>Fourth level</a:t>
            </a:r>
          </a:p>
          <a:p>
            <a:pPr lvl="4"/>
            <a:r>
              <a:rPr lang="en-CA" noProof="0" dirty="0"/>
              <a:t>Fifth level</a:t>
            </a:r>
          </a:p>
        </p:txBody>
      </p:sp>
      <p:sp>
        <p:nvSpPr>
          <p:cNvPr id="12" name="Title 1"/>
          <p:cNvSpPr>
            <a:spLocks noGrp="1"/>
          </p:cNvSpPr>
          <p:nvPr>
            <p:ph type="title"/>
          </p:nvPr>
        </p:nvSpPr>
        <p:spPr>
          <a:xfrm>
            <a:off x="599380" y="1124099"/>
            <a:ext cx="8221092" cy="457200"/>
          </a:xfrm>
        </p:spPr>
        <p:txBody>
          <a:bodyPr/>
          <a:lstStyle/>
          <a:p>
            <a:r>
              <a:rPr lang="en-CA" smtClean="0"/>
              <a:t>Click to edit Master title style</a:t>
            </a:r>
            <a:endParaRPr lang="en-US"/>
          </a:p>
        </p:txBody>
      </p:sp>
      <p:sp>
        <p:nvSpPr>
          <p:cNvPr id="7" name="Slide Number Placeholder 5"/>
          <p:cNvSpPr>
            <a:spLocks noGrp="1"/>
          </p:cNvSpPr>
          <p:nvPr>
            <p:ph type="sldNum" sz="quarter" idx="14"/>
          </p:nvPr>
        </p:nvSpPr>
        <p:spPr/>
        <p:txBody>
          <a:bodyPr/>
          <a:lstStyle>
            <a:lvl1pPr>
              <a:defRPr>
                <a:solidFill>
                  <a:srgbClr val="FFFFFF"/>
                </a:solidFill>
              </a:defRPr>
            </a:lvl1pPr>
          </a:lstStyle>
          <a:p>
            <a:pPr>
              <a:defRPr/>
            </a:pPr>
            <a:fld id="{47AA7C90-4B13-403C-8C7D-5832412FF6B3}" type="slidenum">
              <a:rPr lang="en-US"/>
              <a:pPr>
                <a:defRPr/>
              </a:pPr>
              <a:t>‹#›</a:t>
            </a:fld>
            <a:endParaRPr lang="en-US"/>
          </a:p>
        </p:txBody>
      </p:sp>
      <p:sp>
        <p:nvSpPr>
          <p:cNvPr id="9" name="Footer Placeholder 1"/>
          <p:cNvSpPr>
            <a:spLocks noGrp="1"/>
          </p:cNvSpPr>
          <p:nvPr>
            <p:ph type="ftr" sz="quarter" idx="15"/>
          </p:nvPr>
        </p:nvSpPr>
        <p:spPr>
          <a:xfrm>
            <a:off x="611188" y="6453188"/>
            <a:ext cx="3960812" cy="153987"/>
          </a:xfrm>
        </p:spPr>
        <p:txBody>
          <a:bodyPr wrap="square">
            <a:spAutoFit/>
          </a:bodyPr>
          <a:lstStyle>
            <a:lvl1pPr algn="l">
              <a:defRPr sz="1000">
                <a:solidFill>
                  <a:schemeClr val="bg2"/>
                </a:solidFill>
              </a:defRPr>
            </a:lvl1pPr>
          </a:lstStyle>
          <a:p>
            <a:pPr>
              <a:defRPr/>
            </a:pPr>
            <a:r>
              <a:rPr lang="en-US"/>
              <a:t>Canada Health Infoway</a:t>
            </a:r>
          </a:p>
        </p:txBody>
      </p:sp>
    </p:spTree>
    <p:extLst>
      <p:ext uri="{BB962C8B-B14F-4D97-AF65-F5344CB8AC3E}">
        <p14:creationId xmlns:p14="http://schemas.microsoft.com/office/powerpoint/2010/main" val="2192038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1"/>
          <p:cNvSpPr>
            <a:spLocks noGrp="1"/>
          </p:cNvSpPr>
          <p:nvPr>
            <p:ph type="title"/>
          </p:nvPr>
        </p:nvSpPr>
        <p:spPr>
          <a:xfrm>
            <a:off x="599380" y="1124099"/>
            <a:ext cx="8221092" cy="457200"/>
          </a:xfrm>
        </p:spPr>
        <p:txBody>
          <a:bodyPr/>
          <a:lstStyle/>
          <a:p>
            <a:r>
              <a:rPr lang="en-CA" smtClean="0"/>
              <a:t>Click to edit Master title style</a:t>
            </a:r>
            <a:endParaRPr lang="en-US"/>
          </a:p>
        </p:txBody>
      </p:sp>
      <p:sp>
        <p:nvSpPr>
          <p:cNvPr id="3" name="Slide Number Placeholder 5"/>
          <p:cNvSpPr>
            <a:spLocks noGrp="1"/>
          </p:cNvSpPr>
          <p:nvPr>
            <p:ph type="sldNum" sz="quarter" idx="10"/>
          </p:nvPr>
        </p:nvSpPr>
        <p:spPr/>
        <p:txBody>
          <a:bodyPr/>
          <a:lstStyle>
            <a:lvl1pPr>
              <a:defRPr>
                <a:solidFill>
                  <a:srgbClr val="FFFFFF"/>
                </a:solidFill>
              </a:defRPr>
            </a:lvl1pPr>
          </a:lstStyle>
          <a:p>
            <a:pPr>
              <a:defRPr/>
            </a:pPr>
            <a:fld id="{971B84D0-79D0-4264-836F-718E94EE4C02}" type="slidenum">
              <a:rPr lang="en-US"/>
              <a:pPr>
                <a:defRPr/>
              </a:pPr>
              <a:t>‹#›</a:t>
            </a:fld>
            <a:endParaRPr lang="en-US"/>
          </a:p>
        </p:txBody>
      </p:sp>
      <p:sp>
        <p:nvSpPr>
          <p:cNvPr id="5" name="Footer Placeholder 1"/>
          <p:cNvSpPr>
            <a:spLocks noGrp="1"/>
          </p:cNvSpPr>
          <p:nvPr>
            <p:ph type="ftr" sz="quarter" idx="11"/>
          </p:nvPr>
        </p:nvSpPr>
        <p:spPr>
          <a:xfrm>
            <a:off x="611188" y="6453188"/>
            <a:ext cx="3960812" cy="153987"/>
          </a:xfrm>
        </p:spPr>
        <p:txBody>
          <a:bodyPr wrap="square">
            <a:spAutoFit/>
          </a:bodyPr>
          <a:lstStyle>
            <a:lvl1pPr algn="l">
              <a:defRPr sz="1000">
                <a:solidFill>
                  <a:schemeClr val="bg2"/>
                </a:solidFill>
              </a:defRPr>
            </a:lvl1pPr>
          </a:lstStyle>
          <a:p>
            <a:pPr>
              <a:defRPr/>
            </a:pPr>
            <a:r>
              <a:rPr lang="en-US"/>
              <a:t>Canada Health Infoway</a:t>
            </a:r>
          </a:p>
        </p:txBody>
      </p:sp>
    </p:spTree>
    <p:extLst>
      <p:ext uri="{BB962C8B-B14F-4D97-AF65-F5344CB8AC3E}">
        <p14:creationId xmlns:p14="http://schemas.microsoft.com/office/powerpoint/2010/main" val="1508134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1" name="Rectangle 3"/>
          <p:cNvSpPr>
            <a:spLocks noGrp="1" noChangeArrowheads="1"/>
          </p:cNvSpPr>
          <p:nvPr>
            <p:ph idx="1"/>
          </p:nvPr>
        </p:nvSpPr>
        <p:spPr bwMode="auto">
          <a:xfrm>
            <a:off x="4847530" y="1196975"/>
            <a:ext cx="3972620" cy="5040313"/>
          </a:xfrm>
          <a:prstGeom prst="rect">
            <a:avLst/>
          </a:prstGeom>
          <a:noFill/>
          <a:ln>
            <a:noFill/>
          </a:ln>
          <a:effectLst/>
          <a:extLst/>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CA" noProof="0" dirty="0"/>
              <a:t>Click to edit Master text styles</a:t>
            </a:r>
          </a:p>
          <a:p>
            <a:pPr lvl="1"/>
            <a:r>
              <a:rPr lang="en-CA" noProof="0" dirty="0"/>
              <a:t>Second level</a:t>
            </a:r>
          </a:p>
          <a:p>
            <a:pPr lvl="2"/>
            <a:r>
              <a:rPr lang="en-CA" noProof="0" dirty="0"/>
              <a:t>Third level</a:t>
            </a:r>
          </a:p>
          <a:p>
            <a:pPr lvl="3"/>
            <a:r>
              <a:rPr lang="en-CA" noProof="0" dirty="0"/>
              <a:t>Fourth level</a:t>
            </a:r>
          </a:p>
          <a:p>
            <a:pPr lvl="4"/>
            <a:r>
              <a:rPr lang="en-CA" noProof="0" dirty="0"/>
              <a:t>Fifth level</a:t>
            </a:r>
          </a:p>
        </p:txBody>
      </p:sp>
      <p:sp>
        <p:nvSpPr>
          <p:cNvPr id="12" name="Title 1"/>
          <p:cNvSpPr>
            <a:spLocks noGrp="1"/>
          </p:cNvSpPr>
          <p:nvPr>
            <p:ph type="title"/>
          </p:nvPr>
        </p:nvSpPr>
        <p:spPr>
          <a:xfrm>
            <a:off x="611560" y="1196751"/>
            <a:ext cx="3744416" cy="781545"/>
          </a:xfrm>
        </p:spPr>
        <p:txBody>
          <a:bodyPr/>
          <a:lstStyle>
            <a:lvl1pPr algn="l">
              <a:defRPr sz="2000" b="1"/>
            </a:lvl1pPr>
          </a:lstStyle>
          <a:p>
            <a:r>
              <a:rPr lang="en-CA" dirty="0" smtClean="0"/>
              <a:t>Click to edit Master title style</a:t>
            </a:r>
            <a:endParaRPr lang="en-US" dirty="0"/>
          </a:p>
        </p:txBody>
      </p:sp>
      <p:sp>
        <p:nvSpPr>
          <p:cNvPr id="13" name="Text Placeholder 3"/>
          <p:cNvSpPr>
            <a:spLocks noGrp="1"/>
          </p:cNvSpPr>
          <p:nvPr>
            <p:ph type="body" sz="half" idx="2"/>
          </p:nvPr>
        </p:nvSpPr>
        <p:spPr>
          <a:xfrm>
            <a:off x="611560" y="1978297"/>
            <a:ext cx="3744416" cy="425899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Slide Number Placeholder 5"/>
          <p:cNvSpPr>
            <a:spLocks noGrp="1"/>
          </p:cNvSpPr>
          <p:nvPr>
            <p:ph type="sldNum" sz="quarter" idx="10"/>
          </p:nvPr>
        </p:nvSpPr>
        <p:spPr/>
        <p:txBody>
          <a:bodyPr/>
          <a:lstStyle>
            <a:lvl1pPr>
              <a:defRPr>
                <a:solidFill>
                  <a:srgbClr val="FFFFFF"/>
                </a:solidFill>
              </a:defRPr>
            </a:lvl1pPr>
          </a:lstStyle>
          <a:p>
            <a:pPr>
              <a:defRPr/>
            </a:pPr>
            <a:fld id="{9456EE64-0488-4A9C-9FE4-7B77A340A1CE}" type="slidenum">
              <a:rPr lang="en-US"/>
              <a:pPr>
                <a:defRPr/>
              </a:pPr>
              <a:t>‹#›</a:t>
            </a:fld>
            <a:endParaRPr lang="en-US"/>
          </a:p>
        </p:txBody>
      </p:sp>
      <p:sp>
        <p:nvSpPr>
          <p:cNvPr id="6" name="Footer Placeholder 1"/>
          <p:cNvSpPr>
            <a:spLocks noGrp="1"/>
          </p:cNvSpPr>
          <p:nvPr>
            <p:ph type="ftr" sz="quarter" idx="11"/>
          </p:nvPr>
        </p:nvSpPr>
        <p:spPr>
          <a:xfrm>
            <a:off x="611188" y="6453188"/>
            <a:ext cx="3960812" cy="153987"/>
          </a:xfrm>
        </p:spPr>
        <p:txBody>
          <a:bodyPr wrap="square">
            <a:spAutoFit/>
          </a:bodyPr>
          <a:lstStyle>
            <a:lvl1pPr algn="l">
              <a:defRPr sz="1000">
                <a:solidFill>
                  <a:schemeClr val="bg2"/>
                </a:solidFill>
              </a:defRPr>
            </a:lvl1pPr>
          </a:lstStyle>
          <a:p>
            <a:pPr>
              <a:defRPr/>
            </a:pPr>
            <a:r>
              <a:rPr lang="en-US"/>
              <a:t>Canada Health Infoway</a:t>
            </a:r>
          </a:p>
        </p:txBody>
      </p:sp>
    </p:spTree>
    <p:extLst>
      <p:ext uri="{BB962C8B-B14F-4D97-AF65-F5344CB8AC3E}">
        <p14:creationId xmlns:p14="http://schemas.microsoft.com/office/powerpoint/2010/main" val="2940496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196975"/>
            <a:ext cx="5486400" cy="3530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6" name="Title 1"/>
          <p:cNvSpPr>
            <a:spLocks noGrp="1"/>
          </p:cNvSpPr>
          <p:nvPr>
            <p:ph type="title"/>
          </p:nvPr>
        </p:nvSpPr>
        <p:spPr>
          <a:xfrm>
            <a:off x="1792288" y="4869160"/>
            <a:ext cx="5516016" cy="504056"/>
          </a:xfrm>
        </p:spPr>
        <p:txBody>
          <a:bodyPr/>
          <a:lstStyle>
            <a:lvl1pPr algn="l">
              <a:defRPr sz="2000" b="1"/>
            </a:lvl1pPr>
          </a:lstStyle>
          <a:p>
            <a:r>
              <a:rPr lang="en-CA" dirty="0" smtClean="0"/>
              <a:t>Click to edit Master title style</a:t>
            </a:r>
            <a:endParaRPr lang="en-US" dirty="0"/>
          </a:p>
        </p:txBody>
      </p:sp>
      <p:sp>
        <p:nvSpPr>
          <p:cNvPr id="7" name="Text Placeholder 3"/>
          <p:cNvSpPr>
            <a:spLocks noGrp="1"/>
          </p:cNvSpPr>
          <p:nvPr>
            <p:ph type="body" sz="half" idx="2"/>
          </p:nvPr>
        </p:nvSpPr>
        <p:spPr>
          <a:xfrm>
            <a:off x="1792288" y="5301208"/>
            <a:ext cx="5544616" cy="73059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Slide Number Placeholder 5"/>
          <p:cNvSpPr>
            <a:spLocks noGrp="1"/>
          </p:cNvSpPr>
          <p:nvPr>
            <p:ph type="sldNum" sz="quarter" idx="10"/>
          </p:nvPr>
        </p:nvSpPr>
        <p:spPr/>
        <p:txBody>
          <a:bodyPr/>
          <a:lstStyle>
            <a:lvl1pPr>
              <a:defRPr>
                <a:solidFill>
                  <a:srgbClr val="FFFFFF"/>
                </a:solidFill>
              </a:defRPr>
            </a:lvl1pPr>
          </a:lstStyle>
          <a:p>
            <a:pPr>
              <a:defRPr/>
            </a:pPr>
            <a:fld id="{D804D685-4285-4CC3-9D8E-56E1493E58B4}" type="slidenum">
              <a:rPr lang="en-US"/>
              <a:pPr>
                <a:defRPr/>
              </a:pPr>
              <a:t>‹#›</a:t>
            </a:fld>
            <a:endParaRPr lang="en-US"/>
          </a:p>
        </p:txBody>
      </p:sp>
      <p:sp>
        <p:nvSpPr>
          <p:cNvPr id="8" name="Footer Placeholder 1"/>
          <p:cNvSpPr>
            <a:spLocks noGrp="1"/>
          </p:cNvSpPr>
          <p:nvPr>
            <p:ph type="ftr" sz="quarter" idx="11"/>
          </p:nvPr>
        </p:nvSpPr>
        <p:spPr>
          <a:xfrm>
            <a:off x="611188" y="6453188"/>
            <a:ext cx="3960812" cy="153987"/>
          </a:xfrm>
        </p:spPr>
        <p:txBody>
          <a:bodyPr wrap="square">
            <a:spAutoFit/>
          </a:bodyPr>
          <a:lstStyle>
            <a:lvl1pPr algn="l">
              <a:defRPr sz="1000">
                <a:solidFill>
                  <a:schemeClr val="bg2"/>
                </a:solidFill>
              </a:defRPr>
            </a:lvl1pPr>
          </a:lstStyle>
          <a:p>
            <a:pPr>
              <a:defRPr/>
            </a:pPr>
            <a:r>
              <a:rPr lang="en-US"/>
              <a:t>Canada Health Infoway</a:t>
            </a:r>
          </a:p>
        </p:txBody>
      </p:sp>
    </p:spTree>
    <p:extLst>
      <p:ext uri="{BB962C8B-B14F-4D97-AF65-F5344CB8AC3E}">
        <p14:creationId xmlns:p14="http://schemas.microsoft.com/office/powerpoint/2010/main" val="26459295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1"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theme" Target="../theme/theme2.xml"/><Relationship Id="rId1" Type="http://schemas.openxmlformats.org/officeDocument/2006/relationships/slideLayout" Target="../slideLayouts/slideLayout10.xml"/><Relationship Id="rId2"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1.xml"/><Relationship Id="rId4" Type="http://schemas.openxmlformats.org/officeDocument/2006/relationships/slideLayout" Target="../slideLayouts/slideLayout22.xml"/><Relationship Id="rId5" Type="http://schemas.openxmlformats.org/officeDocument/2006/relationships/slideLayout" Target="../slideLayouts/slideLayout23.xml"/><Relationship Id="rId6" Type="http://schemas.openxmlformats.org/officeDocument/2006/relationships/slideLayout" Target="../slideLayouts/slideLayout24.xml"/><Relationship Id="rId7" Type="http://schemas.openxmlformats.org/officeDocument/2006/relationships/slideLayout" Target="../slideLayouts/slideLayout25.xml"/><Relationship Id="rId8" Type="http://schemas.openxmlformats.org/officeDocument/2006/relationships/slideLayout" Target="../slideLayouts/slideLayout26.xml"/><Relationship Id="rId9" Type="http://schemas.openxmlformats.org/officeDocument/2006/relationships/slideLayout" Target="../slideLayouts/slideLayout27.xml"/><Relationship Id="rId10" Type="http://schemas.openxmlformats.org/officeDocument/2006/relationships/theme" Target="../theme/theme3.xml"/><Relationship Id="rId11" Type="http://schemas.openxmlformats.org/officeDocument/2006/relationships/image" Target="../media/image1.png"/><Relationship Id="rId1" Type="http://schemas.openxmlformats.org/officeDocument/2006/relationships/slideLayout" Target="../slideLayouts/slideLayout19.xml"/><Relationship Id="rId2"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 descr="PPT-Swoosh_eng.png"/>
          <p:cNvPicPr>
            <a:picLocks noChangeAspect="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3175" y="0"/>
            <a:ext cx="9144000" cy="101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600075" y="1123950"/>
            <a:ext cx="8075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CA" smtClean="0"/>
              <a:t>Click to edit Master title style</a:t>
            </a:r>
          </a:p>
        </p:txBody>
      </p:sp>
      <p:sp>
        <p:nvSpPr>
          <p:cNvPr id="1028" name="Rectangle 3"/>
          <p:cNvSpPr>
            <a:spLocks noGrp="1" noChangeArrowheads="1"/>
          </p:cNvSpPr>
          <p:nvPr>
            <p:ph type="body" idx="1"/>
          </p:nvPr>
        </p:nvSpPr>
        <p:spPr bwMode="auto">
          <a:xfrm>
            <a:off x="600075" y="1700213"/>
            <a:ext cx="8220075"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p>
        </p:txBody>
      </p:sp>
      <p:sp>
        <p:nvSpPr>
          <p:cNvPr id="9" name="Slide Number Placeholder 5"/>
          <p:cNvSpPr>
            <a:spLocks noGrp="1"/>
          </p:cNvSpPr>
          <p:nvPr>
            <p:ph type="sldNum" sz="quarter" idx="4"/>
          </p:nvPr>
        </p:nvSpPr>
        <p:spPr>
          <a:xfrm>
            <a:off x="8243888" y="188913"/>
            <a:ext cx="658812" cy="288925"/>
          </a:xfrm>
          <a:prstGeom prst="rect">
            <a:avLst/>
          </a:prstGeom>
        </p:spPr>
        <p:txBody>
          <a:bodyPr vert="horz" wrap="square" lIns="0" tIns="0" rIns="0" bIns="0" numCol="1" anchor="t" anchorCtr="0" compatLnSpc="1">
            <a:prstTxWarp prst="textNoShape">
              <a:avLst/>
            </a:prstTxWarp>
          </a:bodyPr>
          <a:lstStyle>
            <a:lvl1pPr algn="r">
              <a:defRPr sz="1000">
                <a:solidFill>
                  <a:schemeClr val="bg1"/>
                </a:solidFill>
              </a:defRPr>
            </a:lvl1pPr>
          </a:lstStyle>
          <a:p>
            <a:pPr>
              <a:defRPr/>
            </a:pPr>
            <a:fld id="{0DB309E4-DC15-471B-A210-AC90E175E10C}" type="slidenum">
              <a:rPr lang="en-US"/>
              <a:pPr>
                <a:defRPr/>
              </a:pPr>
              <a:t>‹#›</a:t>
            </a:fld>
            <a:endParaRPr lang="en-US"/>
          </a:p>
        </p:txBody>
      </p:sp>
      <p:sp>
        <p:nvSpPr>
          <p:cNvPr id="3" name="Footer Placeholder 2"/>
          <p:cNvSpPr>
            <a:spLocks noGrp="1"/>
          </p:cNvSpPr>
          <p:nvPr>
            <p:ph type="ftr" sz="quarter" idx="3"/>
          </p:nvPr>
        </p:nvSpPr>
        <p:spPr>
          <a:xfrm>
            <a:off x="611188" y="6445250"/>
            <a:ext cx="2895600" cy="296863"/>
          </a:xfrm>
          <a:prstGeom prst="rect">
            <a:avLst/>
          </a:prstGeom>
        </p:spPr>
        <p:txBody>
          <a:bodyPr vert="horz" lIns="0" tIns="0" rIns="0" bIns="0" rtlCol="0" anchor="t" anchorCtr="0"/>
          <a:lstStyle>
            <a:lvl1pPr algn="l">
              <a:defRPr sz="1000">
                <a:solidFill>
                  <a:srgbClr val="979A91"/>
                </a:solidFill>
                <a:latin typeface="Verdana" charset="0"/>
                <a:ea typeface="ＭＳ Ｐゴシック" charset="0"/>
                <a:cs typeface="ＭＳ Ｐゴシック" charset="0"/>
              </a:defRPr>
            </a:lvl1pPr>
          </a:lstStyle>
          <a:p>
            <a:pPr>
              <a:defRPr/>
            </a:pPr>
            <a:r>
              <a:rPr lang="en-US"/>
              <a:t>Canada Health Infoway</a:t>
            </a:r>
            <a:endParaRPr lang="en-US" dirty="0"/>
          </a:p>
        </p:txBody>
      </p:sp>
    </p:spTree>
  </p:cSld>
  <p:clrMap bg1="lt1" tx1="dk1" bg2="lt2" tx2="dk2" accent1="accent1" accent2="accent2" accent3="accent3" accent4="accent4" accent5="accent5" accent6="accent6" hlink="hlink" folHlink="folHlink"/>
  <p:sldLayoutIdLst>
    <p:sldLayoutId id="2147484739" r:id="rId1"/>
    <p:sldLayoutId id="2147484731" r:id="rId2"/>
    <p:sldLayoutId id="2147484740" r:id="rId3"/>
    <p:sldLayoutId id="2147484741" r:id="rId4"/>
    <p:sldLayoutId id="2147484742" r:id="rId5"/>
    <p:sldLayoutId id="2147484743" r:id="rId6"/>
    <p:sldLayoutId id="2147484744" r:id="rId7"/>
    <p:sldLayoutId id="2147484745" r:id="rId8"/>
    <p:sldLayoutId id="2147484746" r:id="rId9"/>
  </p:sldLayoutIdLst>
  <p:timing>
    <p:tnLst>
      <p:par>
        <p:cTn xmlns:p14="http://schemas.microsoft.com/office/powerpoint/2010/main" id="1" dur="indefinite" restart="never" nodeType="tmRoot"/>
      </p:par>
    </p:tnLst>
  </p:timing>
  <p:hf hdr="0" dt="0"/>
  <p:txStyles>
    <p:titleStyle>
      <a:lvl1pPr algn="l" rtl="0" eaLnBrk="0" fontAlgn="base" hangingPunct="0">
        <a:spcBef>
          <a:spcPct val="0"/>
        </a:spcBef>
        <a:spcAft>
          <a:spcPct val="0"/>
        </a:spcAft>
        <a:defRPr sz="2800">
          <a:solidFill>
            <a:srgbClr val="DC5A23"/>
          </a:solidFill>
          <a:latin typeface="+mj-lt"/>
          <a:ea typeface="MS PGothic" pitchFamily="34" charset="-128"/>
          <a:cs typeface="ＭＳ Ｐゴシック" charset="0"/>
        </a:defRPr>
      </a:lvl1pPr>
      <a:lvl2pPr algn="l" rtl="0" eaLnBrk="0" fontAlgn="base" hangingPunct="0">
        <a:spcBef>
          <a:spcPct val="0"/>
        </a:spcBef>
        <a:spcAft>
          <a:spcPct val="0"/>
        </a:spcAft>
        <a:defRPr sz="2800">
          <a:solidFill>
            <a:srgbClr val="DC5A23"/>
          </a:solidFill>
          <a:latin typeface="Verdana" charset="0"/>
          <a:ea typeface="MS PGothic" pitchFamily="34" charset="-128"/>
          <a:cs typeface="ＭＳ Ｐゴシック" charset="0"/>
        </a:defRPr>
      </a:lvl2pPr>
      <a:lvl3pPr algn="l" rtl="0" eaLnBrk="0" fontAlgn="base" hangingPunct="0">
        <a:spcBef>
          <a:spcPct val="0"/>
        </a:spcBef>
        <a:spcAft>
          <a:spcPct val="0"/>
        </a:spcAft>
        <a:defRPr sz="2800">
          <a:solidFill>
            <a:srgbClr val="DC5A23"/>
          </a:solidFill>
          <a:latin typeface="Verdana" charset="0"/>
          <a:ea typeface="MS PGothic" pitchFamily="34" charset="-128"/>
          <a:cs typeface="ＭＳ Ｐゴシック" charset="0"/>
        </a:defRPr>
      </a:lvl3pPr>
      <a:lvl4pPr algn="l" rtl="0" eaLnBrk="0" fontAlgn="base" hangingPunct="0">
        <a:spcBef>
          <a:spcPct val="0"/>
        </a:spcBef>
        <a:spcAft>
          <a:spcPct val="0"/>
        </a:spcAft>
        <a:defRPr sz="2800">
          <a:solidFill>
            <a:srgbClr val="DC5A23"/>
          </a:solidFill>
          <a:latin typeface="Verdana" charset="0"/>
          <a:ea typeface="MS PGothic" pitchFamily="34" charset="-128"/>
          <a:cs typeface="ＭＳ Ｐゴシック" charset="0"/>
        </a:defRPr>
      </a:lvl4pPr>
      <a:lvl5pPr algn="l" rtl="0" eaLnBrk="0" fontAlgn="base" hangingPunct="0">
        <a:spcBef>
          <a:spcPct val="0"/>
        </a:spcBef>
        <a:spcAft>
          <a:spcPct val="0"/>
        </a:spcAft>
        <a:defRPr sz="2800">
          <a:solidFill>
            <a:srgbClr val="DC5A23"/>
          </a:solidFill>
          <a:latin typeface="Verdana" charset="0"/>
          <a:ea typeface="MS PGothic" pitchFamily="34" charset="-128"/>
          <a:cs typeface="ＭＳ Ｐゴシック" charset="0"/>
        </a:defRPr>
      </a:lvl5pPr>
      <a:lvl6pPr marL="457200" algn="l" rtl="0" fontAlgn="base">
        <a:spcBef>
          <a:spcPct val="0"/>
        </a:spcBef>
        <a:spcAft>
          <a:spcPct val="0"/>
        </a:spcAft>
        <a:defRPr sz="2800">
          <a:solidFill>
            <a:schemeClr val="tx2"/>
          </a:solidFill>
          <a:latin typeface="Verdana" charset="0"/>
          <a:ea typeface="ＭＳ Ｐゴシック" charset="0"/>
        </a:defRPr>
      </a:lvl6pPr>
      <a:lvl7pPr marL="914400" algn="l" rtl="0" fontAlgn="base">
        <a:spcBef>
          <a:spcPct val="0"/>
        </a:spcBef>
        <a:spcAft>
          <a:spcPct val="0"/>
        </a:spcAft>
        <a:defRPr sz="2800">
          <a:solidFill>
            <a:schemeClr val="tx2"/>
          </a:solidFill>
          <a:latin typeface="Verdana" charset="0"/>
          <a:ea typeface="ＭＳ Ｐゴシック" charset="0"/>
        </a:defRPr>
      </a:lvl7pPr>
      <a:lvl8pPr marL="1371600" algn="l" rtl="0" fontAlgn="base">
        <a:spcBef>
          <a:spcPct val="0"/>
        </a:spcBef>
        <a:spcAft>
          <a:spcPct val="0"/>
        </a:spcAft>
        <a:defRPr sz="2800">
          <a:solidFill>
            <a:schemeClr val="tx2"/>
          </a:solidFill>
          <a:latin typeface="Verdana" charset="0"/>
          <a:ea typeface="ＭＳ Ｐゴシック" charset="0"/>
        </a:defRPr>
      </a:lvl8pPr>
      <a:lvl9pPr marL="1828800" algn="l" rtl="0" fontAlgn="base">
        <a:spcBef>
          <a:spcPct val="0"/>
        </a:spcBef>
        <a:spcAft>
          <a:spcPct val="0"/>
        </a:spcAft>
        <a:defRPr sz="2800">
          <a:solidFill>
            <a:schemeClr val="tx2"/>
          </a:solidFill>
          <a:latin typeface="Verdana" charset="0"/>
          <a:ea typeface="ＭＳ Ｐゴシック" charset="0"/>
        </a:defRPr>
      </a:lvl9pPr>
    </p:titleStyle>
    <p:bodyStyle>
      <a:lvl1pPr marL="171450" indent="-171450" algn="l" rtl="0" eaLnBrk="0" fontAlgn="base" hangingPunct="0">
        <a:spcBef>
          <a:spcPct val="20000"/>
        </a:spcBef>
        <a:spcAft>
          <a:spcPct val="0"/>
        </a:spcAft>
        <a:buClr>
          <a:schemeClr val="tx2"/>
        </a:buClr>
        <a:buSzPct val="80000"/>
        <a:buFont typeface="Times" charset="0"/>
        <a:buChar char="•"/>
        <a:defRPr sz="2200">
          <a:solidFill>
            <a:schemeClr val="tx2"/>
          </a:solidFill>
          <a:latin typeface="+mn-lt"/>
          <a:ea typeface="MS PGothic" pitchFamily="34" charset="-128"/>
          <a:cs typeface="ＭＳ Ｐゴシック" charset="0"/>
        </a:defRPr>
      </a:lvl1pPr>
      <a:lvl2pPr marL="628650" indent="-228600" algn="l" rtl="0" eaLnBrk="0" fontAlgn="base" hangingPunct="0">
        <a:spcBef>
          <a:spcPct val="20000"/>
        </a:spcBef>
        <a:spcAft>
          <a:spcPct val="0"/>
        </a:spcAft>
        <a:buSzPct val="60000"/>
        <a:buChar char="—"/>
        <a:defRPr sz="2000">
          <a:solidFill>
            <a:schemeClr val="tx2"/>
          </a:solidFill>
          <a:latin typeface="+mn-lt"/>
          <a:ea typeface="MS PGothic" pitchFamily="34" charset="-128"/>
        </a:defRPr>
      </a:lvl2pPr>
      <a:lvl3pPr marL="1027113" indent="-171450" algn="l" rtl="0" eaLnBrk="0" fontAlgn="base" hangingPunct="0">
        <a:spcBef>
          <a:spcPct val="20000"/>
        </a:spcBef>
        <a:spcAft>
          <a:spcPct val="0"/>
        </a:spcAft>
        <a:buSzPct val="80000"/>
        <a:buChar char="•"/>
        <a:defRPr>
          <a:solidFill>
            <a:schemeClr val="tx2"/>
          </a:solidFill>
          <a:latin typeface="+mn-lt"/>
          <a:ea typeface="MS PGothic" pitchFamily="34" charset="-128"/>
        </a:defRPr>
      </a:lvl3pPr>
      <a:lvl4pPr marL="1427163" indent="-228600" algn="l" rtl="0" eaLnBrk="0" fontAlgn="base" hangingPunct="0">
        <a:spcBef>
          <a:spcPct val="20000"/>
        </a:spcBef>
        <a:spcAft>
          <a:spcPct val="0"/>
        </a:spcAft>
        <a:buSzPct val="70000"/>
        <a:buChar char="—"/>
        <a:defRPr sz="1600">
          <a:solidFill>
            <a:schemeClr val="tx2"/>
          </a:solidFill>
          <a:latin typeface="+mn-lt"/>
          <a:ea typeface="MS PGothic" pitchFamily="34" charset="-128"/>
        </a:defRPr>
      </a:lvl4pPr>
      <a:lvl5pPr marL="1655763" indent="173038" algn="l" rtl="0" eaLnBrk="0" fontAlgn="base" hangingPunct="0">
        <a:spcBef>
          <a:spcPct val="20000"/>
        </a:spcBef>
        <a:spcAft>
          <a:spcPct val="0"/>
        </a:spcAft>
        <a:defRPr sz="1600">
          <a:solidFill>
            <a:schemeClr val="tx2"/>
          </a:solidFill>
          <a:latin typeface="+mn-lt"/>
          <a:ea typeface="MS PGothic" pitchFamily="34" charset="-128"/>
        </a:defRPr>
      </a:lvl5pPr>
      <a:lvl6pPr marL="2112963" algn="l" rtl="0" fontAlgn="base">
        <a:spcBef>
          <a:spcPct val="20000"/>
        </a:spcBef>
        <a:spcAft>
          <a:spcPct val="0"/>
        </a:spcAft>
        <a:defRPr sz="1600">
          <a:solidFill>
            <a:schemeClr val="tx1"/>
          </a:solidFill>
          <a:latin typeface="+mn-lt"/>
          <a:ea typeface="+mn-ea"/>
        </a:defRPr>
      </a:lvl6pPr>
      <a:lvl7pPr marL="2570163" algn="l" rtl="0" fontAlgn="base">
        <a:spcBef>
          <a:spcPct val="20000"/>
        </a:spcBef>
        <a:spcAft>
          <a:spcPct val="0"/>
        </a:spcAft>
        <a:defRPr sz="1600">
          <a:solidFill>
            <a:schemeClr val="tx1"/>
          </a:solidFill>
          <a:latin typeface="+mn-lt"/>
          <a:ea typeface="+mn-ea"/>
        </a:defRPr>
      </a:lvl7pPr>
      <a:lvl8pPr marL="3027363" algn="l" rtl="0" fontAlgn="base">
        <a:spcBef>
          <a:spcPct val="20000"/>
        </a:spcBef>
        <a:spcAft>
          <a:spcPct val="0"/>
        </a:spcAft>
        <a:defRPr sz="1600">
          <a:solidFill>
            <a:schemeClr val="tx1"/>
          </a:solidFill>
          <a:latin typeface="+mn-lt"/>
          <a:ea typeface="+mn-ea"/>
        </a:defRPr>
      </a:lvl8pPr>
      <a:lvl9pPr marL="3484563" algn="l" rtl="0" fontAlgn="base">
        <a:spcBef>
          <a:spcPct val="20000"/>
        </a:spcBef>
        <a:spcAft>
          <a:spcPct val="0"/>
        </a:spcAft>
        <a:defRPr sz="16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611188" y="1125538"/>
            <a:ext cx="546100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a:r>
              <a:rPr lang="en-CA" smtClean="0"/>
              <a:t>Click to edit Master title style</a:t>
            </a:r>
            <a:endParaRPr lang="en-US" smtClean="0"/>
          </a:p>
        </p:txBody>
      </p:sp>
      <p:sp>
        <p:nvSpPr>
          <p:cNvPr id="2051" name="Text Placeholder 2"/>
          <p:cNvSpPr>
            <a:spLocks noGrp="1"/>
          </p:cNvSpPr>
          <p:nvPr>
            <p:ph type="body" idx="1"/>
          </p:nvPr>
        </p:nvSpPr>
        <p:spPr bwMode="auto">
          <a:xfrm>
            <a:off x="611188" y="1716088"/>
            <a:ext cx="8208962"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0" bIns="0" numCol="1" anchor="t" anchorCtr="0" compatLnSpc="1">
            <a:prstTxWarp prst="textNoShape">
              <a:avLst/>
            </a:prstTxWarp>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p>
        </p:txBody>
      </p:sp>
      <p:sp>
        <p:nvSpPr>
          <p:cNvPr id="15" name="Slide Number Placeholder 5"/>
          <p:cNvSpPr>
            <a:spLocks noGrp="1"/>
          </p:cNvSpPr>
          <p:nvPr>
            <p:ph type="sldNum" sz="quarter" idx="4"/>
          </p:nvPr>
        </p:nvSpPr>
        <p:spPr>
          <a:xfrm>
            <a:off x="8172450" y="188913"/>
            <a:ext cx="658813" cy="288925"/>
          </a:xfrm>
          <a:prstGeom prst="rect">
            <a:avLst/>
          </a:prstGeom>
        </p:spPr>
        <p:txBody>
          <a:bodyPr vert="horz" wrap="square" lIns="0" tIns="0" rIns="0" bIns="0" numCol="1" anchor="t" anchorCtr="0" compatLnSpc="1">
            <a:prstTxWarp prst="textNoShape">
              <a:avLst/>
            </a:prstTxWarp>
          </a:bodyPr>
          <a:lstStyle>
            <a:lvl1pPr algn="r">
              <a:defRPr sz="1000">
                <a:solidFill>
                  <a:schemeClr val="bg2"/>
                </a:solidFill>
              </a:defRPr>
            </a:lvl1pPr>
          </a:lstStyle>
          <a:p>
            <a:pPr>
              <a:defRPr/>
            </a:pPr>
            <a:fld id="{63ADBB30-1230-4757-B6E2-A14C69DC59EA}" type="slidenum">
              <a:rPr lang="en-US"/>
              <a:pPr>
                <a:defRPr/>
              </a:pPr>
              <a:t>‹#›</a:t>
            </a:fld>
            <a:endParaRPr lang="en-US"/>
          </a:p>
        </p:txBody>
      </p:sp>
      <p:sp>
        <p:nvSpPr>
          <p:cNvPr id="16" name="Footer Placeholder 1"/>
          <p:cNvSpPr>
            <a:spLocks noGrp="1"/>
          </p:cNvSpPr>
          <p:nvPr>
            <p:ph type="ftr" sz="quarter" idx="3"/>
          </p:nvPr>
        </p:nvSpPr>
        <p:spPr>
          <a:xfrm>
            <a:off x="611188" y="6453188"/>
            <a:ext cx="3960812" cy="153987"/>
          </a:xfrm>
          <a:prstGeom prst="rect">
            <a:avLst/>
          </a:prstGeom>
        </p:spPr>
        <p:txBody>
          <a:bodyPr vert="horz" wrap="square" lIns="0" tIns="0" rIns="0" bIns="0" rtlCol="0" anchor="t" anchorCtr="0">
            <a:spAutoFit/>
          </a:bodyPr>
          <a:lstStyle>
            <a:lvl1pPr algn="l">
              <a:defRPr sz="1000">
                <a:solidFill>
                  <a:schemeClr val="bg2"/>
                </a:solidFill>
                <a:latin typeface="Verdana" charset="0"/>
                <a:ea typeface="ＭＳ Ｐゴシック" charset="0"/>
                <a:cs typeface="ＭＳ Ｐゴシック" charset="0"/>
              </a:defRPr>
            </a:lvl1pPr>
          </a:lstStyle>
          <a:p>
            <a:pPr>
              <a:defRPr/>
            </a:pPr>
            <a:r>
              <a:rPr lang="en-US"/>
              <a:t>Canada Health Infoway</a:t>
            </a:r>
            <a:endParaRPr lang="en-US" dirty="0"/>
          </a:p>
        </p:txBody>
      </p:sp>
    </p:spTree>
  </p:cSld>
  <p:clrMap bg1="lt1" tx1="dk1" bg2="lt2" tx2="dk2" accent1="accent1" accent2="accent2" accent3="accent3" accent4="accent4" accent5="accent5" accent6="accent6" hlink="hlink" folHlink="folHlink"/>
  <p:sldLayoutIdLst>
    <p:sldLayoutId id="2147484747" r:id="rId1"/>
    <p:sldLayoutId id="2147484748" r:id="rId2"/>
    <p:sldLayoutId id="2147484749" r:id="rId3"/>
    <p:sldLayoutId id="2147484750" r:id="rId4"/>
    <p:sldLayoutId id="2147484751" r:id="rId5"/>
    <p:sldLayoutId id="2147484752" r:id="rId6"/>
    <p:sldLayoutId id="2147484753" r:id="rId7"/>
    <p:sldLayoutId id="2147484754" r:id="rId8"/>
    <p:sldLayoutId id="2147484755" r:id="rId9"/>
  </p:sldLayoutIdLst>
  <p:hf hdr="0" dt="0"/>
  <p:txStyles>
    <p:titleStyle>
      <a:lvl1pPr algn="l" defTabSz="457200" rtl="0" eaLnBrk="0" fontAlgn="base" hangingPunct="0">
        <a:spcBef>
          <a:spcPct val="0"/>
        </a:spcBef>
        <a:spcAft>
          <a:spcPct val="0"/>
        </a:spcAft>
        <a:defRPr sz="2800" kern="1200">
          <a:solidFill>
            <a:schemeClr val="accent1"/>
          </a:solidFill>
          <a:latin typeface="Verdana"/>
          <a:ea typeface="MS PGothic" pitchFamily="34" charset="-128"/>
          <a:cs typeface="Verdana"/>
        </a:defRPr>
      </a:lvl1pPr>
      <a:lvl2pPr algn="l" defTabSz="457200" rtl="0" eaLnBrk="0" fontAlgn="base" hangingPunct="0">
        <a:spcBef>
          <a:spcPct val="0"/>
        </a:spcBef>
        <a:spcAft>
          <a:spcPct val="0"/>
        </a:spcAft>
        <a:defRPr sz="2800">
          <a:solidFill>
            <a:schemeClr val="accent1"/>
          </a:solidFill>
          <a:latin typeface="Verdana" charset="0"/>
          <a:ea typeface="MS PGothic" pitchFamily="34" charset="-128"/>
          <a:cs typeface="Verdana" pitchFamily="34" charset="0"/>
        </a:defRPr>
      </a:lvl2pPr>
      <a:lvl3pPr algn="l" defTabSz="457200" rtl="0" eaLnBrk="0" fontAlgn="base" hangingPunct="0">
        <a:spcBef>
          <a:spcPct val="0"/>
        </a:spcBef>
        <a:spcAft>
          <a:spcPct val="0"/>
        </a:spcAft>
        <a:defRPr sz="2800">
          <a:solidFill>
            <a:schemeClr val="accent1"/>
          </a:solidFill>
          <a:latin typeface="Verdana" charset="0"/>
          <a:ea typeface="MS PGothic" pitchFamily="34" charset="-128"/>
          <a:cs typeface="Verdana" pitchFamily="34" charset="0"/>
        </a:defRPr>
      </a:lvl3pPr>
      <a:lvl4pPr algn="l" defTabSz="457200" rtl="0" eaLnBrk="0" fontAlgn="base" hangingPunct="0">
        <a:spcBef>
          <a:spcPct val="0"/>
        </a:spcBef>
        <a:spcAft>
          <a:spcPct val="0"/>
        </a:spcAft>
        <a:defRPr sz="2800">
          <a:solidFill>
            <a:schemeClr val="accent1"/>
          </a:solidFill>
          <a:latin typeface="Verdana" charset="0"/>
          <a:ea typeface="MS PGothic" pitchFamily="34" charset="-128"/>
          <a:cs typeface="Verdana" pitchFamily="34" charset="0"/>
        </a:defRPr>
      </a:lvl4pPr>
      <a:lvl5pPr algn="l" defTabSz="457200" rtl="0" eaLnBrk="0" fontAlgn="base" hangingPunct="0">
        <a:spcBef>
          <a:spcPct val="0"/>
        </a:spcBef>
        <a:spcAft>
          <a:spcPct val="0"/>
        </a:spcAft>
        <a:defRPr sz="2800">
          <a:solidFill>
            <a:schemeClr val="accent1"/>
          </a:solidFill>
          <a:latin typeface="Verdana" charset="0"/>
          <a:ea typeface="MS PGothic" pitchFamily="34" charset="-128"/>
          <a:cs typeface="Verdana" pitchFamily="34" charset="0"/>
        </a:defRPr>
      </a:lvl5pPr>
      <a:lvl6pPr marL="457200" algn="l" defTabSz="457200" rtl="0" fontAlgn="base">
        <a:spcBef>
          <a:spcPct val="0"/>
        </a:spcBef>
        <a:spcAft>
          <a:spcPct val="0"/>
        </a:spcAft>
        <a:defRPr sz="2800">
          <a:solidFill>
            <a:schemeClr val="accent1"/>
          </a:solidFill>
          <a:latin typeface="Verdana" charset="0"/>
          <a:ea typeface="ＭＳ Ｐゴシック" charset="0"/>
        </a:defRPr>
      </a:lvl6pPr>
      <a:lvl7pPr marL="914400" algn="l" defTabSz="457200" rtl="0" fontAlgn="base">
        <a:spcBef>
          <a:spcPct val="0"/>
        </a:spcBef>
        <a:spcAft>
          <a:spcPct val="0"/>
        </a:spcAft>
        <a:defRPr sz="2800">
          <a:solidFill>
            <a:schemeClr val="accent1"/>
          </a:solidFill>
          <a:latin typeface="Verdana" charset="0"/>
          <a:ea typeface="ＭＳ Ｐゴシック" charset="0"/>
        </a:defRPr>
      </a:lvl7pPr>
      <a:lvl8pPr marL="1371600" algn="l" defTabSz="457200" rtl="0" fontAlgn="base">
        <a:spcBef>
          <a:spcPct val="0"/>
        </a:spcBef>
        <a:spcAft>
          <a:spcPct val="0"/>
        </a:spcAft>
        <a:defRPr sz="2800">
          <a:solidFill>
            <a:schemeClr val="accent1"/>
          </a:solidFill>
          <a:latin typeface="Verdana" charset="0"/>
          <a:ea typeface="ＭＳ Ｐゴシック" charset="0"/>
        </a:defRPr>
      </a:lvl8pPr>
      <a:lvl9pPr marL="1828800" algn="l" defTabSz="457200" rtl="0" fontAlgn="base">
        <a:spcBef>
          <a:spcPct val="0"/>
        </a:spcBef>
        <a:spcAft>
          <a:spcPct val="0"/>
        </a:spcAft>
        <a:defRPr sz="2800">
          <a:solidFill>
            <a:schemeClr val="accent1"/>
          </a:solidFill>
          <a:latin typeface="Verdana" charset="0"/>
          <a:ea typeface="ＭＳ Ｐゴシック" charset="0"/>
        </a:defRPr>
      </a:lvl9pPr>
    </p:titleStyle>
    <p:bodyStyle>
      <a:lvl1pPr marL="173038" indent="-173038" algn="l" defTabSz="457200" rtl="0" eaLnBrk="0" fontAlgn="base" hangingPunct="0">
        <a:spcBef>
          <a:spcPts val="575"/>
        </a:spcBef>
        <a:spcAft>
          <a:spcPct val="0"/>
        </a:spcAft>
        <a:buFont typeface="Arial" pitchFamily="34" charset="0"/>
        <a:buChar char="•"/>
        <a:defRPr sz="2200" kern="1200">
          <a:solidFill>
            <a:schemeClr val="tx2"/>
          </a:solidFill>
          <a:latin typeface="Verdana"/>
          <a:ea typeface="MS PGothic" pitchFamily="34" charset="-128"/>
          <a:cs typeface="Verdana"/>
        </a:defRPr>
      </a:lvl1pPr>
      <a:lvl2pPr marL="630238" indent="-228600" algn="l" defTabSz="457200" rtl="0" eaLnBrk="0" fontAlgn="base" hangingPunct="0">
        <a:spcBef>
          <a:spcPct val="20000"/>
        </a:spcBef>
        <a:spcAft>
          <a:spcPct val="0"/>
        </a:spcAft>
        <a:buSzPct val="60000"/>
        <a:buFont typeface="Arial" pitchFamily="34" charset="0"/>
        <a:buChar char="–"/>
        <a:defRPr sz="2000" kern="1200">
          <a:solidFill>
            <a:schemeClr val="tx2"/>
          </a:solidFill>
          <a:latin typeface="Verdana"/>
          <a:ea typeface="MS PGothic" pitchFamily="34" charset="-128"/>
          <a:cs typeface="Verdana"/>
        </a:defRPr>
      </a:lvl2pPr>
      <a:lvl3pPr marL="1023938" indent="-173038" algn="l" defTabSz="457200" rtl="0" eaLnBrk="0" fontAlgn="base" hangingPunct="0">
        <a:spcBef>
          <a:spcPct val="20000"/>
        </a:spcBef>
        <a:spcAft>
          <a:spcPct val="0"/>
        </a:spcAft>
        <a:buSzPct val="85000"/>
        <a:buFont typeface="Arial" pitchFamily="34" charset="0"/>
        <a:buChar char="•"/>
        <a:defRPr kern="1200">
          <a:solidFill>
            <a:schemeClr val="tx2"/>
          </a:solidFill>
          <a:latin typeface="Verdana"/>
          <a:ea typeface="MS PGothic" pitchFamily="34" charset="-128"/>
          <a:cs typeface="Verdana"/>
        </a:defRPr>
      </a:lvl3pPr>
      <a:lvl4pPr marL="1425575" indent="-228600" algn="l" defTabSz="457200" rtl="0" eaLnBrk="0" fontAlgn="base" hangingPunct="0">
        <a:spcBef>
          <a:spcPct val="20000"/>
        </a:spcBef>
        <a:spcAft>
          <a:spcPct val="0"/>
        </a:spcAft>
        <a:buSzPct val="70000"/>
        <a:buFont typeface="Arial" pitchFamily="34" charset="0"/>
        <a:buChar char="–"/>
        <a:defRPr sz="1600" kern="1200">
          <a:solidFill>
            <a:schemeClr val="tx2"/>
          </a:solidFill>
          <a:latin typeface="Verdana"/>
          <a:ea typeface="MS PGothic" pitchFamily="34" charset="-128"/>
          <a:cs typeface="Verdana"/>
        </a:defRPr>
      </a:lvl4pPr>
      <a:lvl5pPr marL="1654175" indent="174625" algn="l" defTabSz="457200" rtl="0" eaLnBrk="0" fontAlgn="base" hangingPunct="0">
        <a:spcBef>
          <a:spcPct val="20000"/>
        </a:spcBef>
        <a:spcAft>
          <a:spcPct val="0"/>
        </a:spcAft>
        <a:defRPr sz="1600" kern="1200">
          <a:solidFill>
            <a:schemeClr val="tx2"/>
          </a:solidFill>
          <a:latin typeface="Verdana"/>
          <a:ea typeface="MS PGothic" pitchFamily="34" charset="-128"/>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32269"/>
            <a:ext cx="9144000" cy="6858000"/>
          </a:xfrm>
          <a:prstGeom prst="rect">
            <a:avLst/>
          </a:prstGeom>
          <a:gradFill>
            <a:gsLst>
              <a:gs pos="26000">
                <a:schemeClr val="accent2"/>
              </a:gs>
              <a:gs pos="99000">
                <a:schemeClr val="accent2">
                  <a:lumMod val="60000"/>
                  <a:lumOff val="40000"/>
                  <a:alpha val="70000"/>
                </a:schemeClr>
              </a:gs>
            </a:gsLst>
            <a:lin ang="162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077" name="Title Placeholder 1"/>
          <p:cNvSpPr>
            <a:spLocks noGrp="1"/>
          </p:cNvSpPr>
          <p:nvPr>
            <p:ph type="title"/>
          </p:nvPr>
        </p:nvSpPr>
        <p:spPr bwMode="auto">
          <a:xfrm>
            <a:off x="611188" y="1125538"/>
            <a:ext cx="5367337"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91440" bIns="0" numCol="1" anchor="t" anchorCtr="0" compatLnSpc="1">
            <a:prstTxWarp prst="textNoShape">
              <a:avLst/>
            </a:prstTxWarp>
            <a:spAutoFit/>
          </a:bodyPr>
          <a:lstStyle/>
          <a:p>
            <a:pPr lvl="0"/>
            <a:r>
              <a:rPr lang="en-CA" smtClean="0"/>
              <a:t>Click to edit Master title style</a:t>
            </a:r>
            <a:endParaRPr lang="en-US" smtClean="0"/>
          </a:p>
        </p:txBody>
      </p:sp>
      <p:sp>
        <p:nvSpPr>
          <p:cNvPr id="3078" name="Text Placeholder 2"/>
          <p:cNvSpPr>
            <a:spLocks noGrp="1"/>
          </p:cNvSpPr>
          <p:nvPr>
            <p:ph type="body" idx="1"/>
          </p:nvPr>
        </p:nvSpPr>
        <p:spPr bwMode="auto">
          <a:xfrm>
            <a:off x="611188" y="1628775"/>
            <a:ext cx="8208962"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smtClean="0"/>
          </a:p>
        </p:txBody>
      </p:sp>
      <p:sp>
        <p:nvSpPr>
          <p:cNvPr id="10" name="Slide Number Placeholder 5"/>
          <p:cNvSpPr>
            <a:spLocks noGrp="1"/>
          </p:cNvSpPr>
          <p:nvPr>
            <p:ph type="sldNum" sz="quarter" idx="4"/>
          </p:nvPr>
        </p:nvSpPr>
        <p:spPr>
          <a:xfrm>
            <a:off x="8172450" y="188913"/>
            <a:ext cx="658813" cy="288925"/>
          </a:xfrm>
          <a:prstGeom prst="rect">
            <a:avLst/>
          </a:prstGeom>
        </p:spPr>
        <p:txBody>
          <a:bodyPr vert="horz" wrap="square" lIns="0" tIns="0" rIns="0" bIns="0" numCol="1" anchor="t" anchorCtr="0" compatLnSpc="1">
            <a:prstTxWarp prst="textNoShape">
              <a:avLst/>
            </a:prstTxWarp>
          </a:bodyPr>
          <a:lstStyle>
            <a:lvl1pPr algn="r">
              <a:defRPr sz="1000">
                <a:solidFill>
                  <a:schemeClr val="bg1"/>
                </a:solidFill>
              </a:defRPr>
            </a:lvl1pPr>
          </a:lstStyle>
          <a:p>
            <a:pPr>
              <a:defRPr/>
            </a:pPr>
            <a:fld id="{95B66185-6FB9-453F-90A9-BFEB73329497}" type="slidenum">
              <a:rPr lang="en-US"/>
              <a:pPr>
                <a:defRPr/>
              </a:pPr>
              <a:t>‹#›</a:t>
            </a:fld>
            <a:endParaRPr lang="en-US"/>
          </a:p>
        </p:txBody>
      </p:sp>
      <p:sp>
        <p:nvSpPr>
          <p:cNvPr id="11" name="Footer Placeholder 1"/>
          <p:cNvSpPr>
            <a:spLocks noGrp="1"/>
          </p:cNvSpPr>
          <p:nvPr>
            <p:ph type="ftr" sz="quarter" idx="3"/>
          </p:nvPr>
        </p:nvSpPr>
        <p:spPr>
          <a:xfrm>
            <a:off x="611188" y="6453188"/>
            <a:ext cx="3960812" cy="153987"/>
          </a:xfrm>
          <a:prstGeom prst="rect">
            <a:avLst/>
          </a:prstGeom>
        </p:spPr>
        <p:txBody>
          <a:bodyPr vert="horz" wrap="square" lIns="0" tIns="0" rIns="0" bIns="0" rtlCol="0" anchor="t" anchorCtr="0">
            <a:spAutoFit/>
          </a:bodyPr>
          <a:lstStyle>
            <a:lvl1pPr algn="l">
              <a:defRPr sz="1000">
                <a:solidFill>
                  <a:schemeClr val="bg1"/>
                </a:solidFill>
                <a:latin typeface="Verdana" charset="0"/>
                <a:ea typeface="ＭＳ Ｐゴシック" charset="0"/>
                <a:cs typeface="ＭＳ Ｐゴシック" charset="0"/>
              </a:defRPr>
            </a:lvl1pPr>
          </a:lstStyle>
          <a:p>
            <a:pPr>
              <a:defRPr/>
            </a:pPr>
            <a:r>
              <a:rPr lang="en-US"/>
              <a:t>Canada Health Infoway</a:t>
            </a:r>
          </a:p>
        </p:txBody>
      </p:sp>
      <p:pic>
        <p:nvPicPr>
          <p:cNvPr id="3081" name="Picture 8" descr="PPT-Swoosh_eng.png"/>
          <p:cNvPicPr>
            <a:picLocks noChangeAspect="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3175" y="0"/>
            <a:ext cx="9144000" cy="101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732" r:id="rId1"/>
    <p:sldLayoutId id="2147484733" r:id="rId2"/>
    <p:sldLayoutId id="2147484734" r:id="rId3"/>
    <p:sldLayoutId id="2147484735" r:id="rId4"/>
    <p:sldLayoutId id="2147484736" r:id="rId5"/>
    <p:sldLayoutId id="2147484737" r:id="rId6"/>
    <p:sldLayoutId id="2147484738" r:id="rId7"/>
    <p:sldLayoutId id="2147484756" r:id="rId8"/>
    <p:sldLayoutId id="2147484757" r:id="rId9"/>
  </p:sldLayoutIdLst>
  <p:hf hdr="0" dt="0"/>
  <p:txStyles>
    <p:titleStyle>
      <a:lvl1pPr algn="l" defTabSz="457200" rtl="0" eaLnBrk="0" fontAlgn="base" hangingPunct="0">
        <a:spcBef>
          <a:spcPct val="0"/>
        </a:spcBef>
        <a:spcAft>
          <a:spcPct val="0"/>
        </a:spcAft>
        <a:defRPr sz="2800" kern="1200">
          <a:solidFill>
            <a:schemeClr val="bg1"/>
          </a:solidFill>
          <a:latin typeface="Verdana"/>
          <a:ea typeface="MS PGothic" pitchFamily="34" charset="-128"/>
          <a:cs typeface="Verdana"/>
        </a:defRPr>
      </a:lvl1pPr>
      <a:lvl2pPr algn="l" defTabSz="457200" rtl="0" eaLnBrk="0" fontAlgn="base" hangingPunct="0">
        <a:spcBef>
          <a:spcPct val="0"/>
        </a:spcBef>
        <a:spcAft>
          <a:spcPct val="0"/>
        </a:spcAft>
        <a:defRPr sz="2800">
          <a:solidFill>
            <a:schemeClr val="bg1"/>
          </a:solidFill>
          <a:latin typeface="Verdana" charset="0"/>
          <a:ea typeface="MS PGothic" pitchFamily="34" charset="-128"/>
          <a:cs typeface="Verdana" pitchFamily="34" charset="0"/>
        </a:defRPr>
      </a:lvl2pPr>
      <a:lvl3pPr algn="l" defTabSz="457200" rtl="0" eaLnBrk="0" fontAlgn="base" hangingPunct="0">
        <a:spcBef>
          <a:spcPct val="0"/>
        </a:spcBef>
        <a:spcAft>
          <a:spcPct val="0"/>
        </a:spcAft>
        <a:defRPr sz="2800">
          <a:solidFill>
            <a:schemeClr val="bg1"/>
          </a:solidFill>
          <a:latin typeface="Verdana" charset="0"/>
          <a:ea typeface="MS PGothic" pitchFamily="34" charset="-128"/>
          <a:cs typeface="Verdana" pitchFamily="34" charset="0"/>
        </a:defRPr>
      </a:lvl3pPr>
      <a:lvl4pPr algn="l" defTabSz="457200" rtl="0" eaLnBrk="0" fontAlgn="base" hangingPunct="0">
        <a:spcBef>
          <a:spcPct val="0"/>
        </a:spcBef>
        <a:spcAft>
          <a:spcPct val="0"/>
        </a:spcAft>
        <a:defRPr sz="2800">
          <a:solidFill>
            <a:schemeClr val="bg1"/>
          </a:solidFill>
          <a:latin typeface="Verdana" charset="0"/>
          <a:ea typeface="MS PGothic" pitchFamily="34" charset="-128"/>
          <a:cs typeface="Verdana" pitchFamily="34" charset="0"/>
        </a:defRPr>
      </a:lvl4pPr>
      <a:lvl5pPr algn="l" defTabSz="457200" rtl="0" eaLnBrk="0" fontAlgn="base" hangingPunct="0">
        <a:spcBef>
          <a:spcPct val="0"/>
        </a:spcBef>
        <a:spcAft>
          <a:spcPct val="0"/>
        </a:spcAft>
        <a:defRPr sz="2800">
          <a:solidFill>
            <a:schemeClr val="bg1"/>
          </a:solidFill>
          <a:latin typeface="Verdana" charset="0"/>
          <a:ea typeface="MS PGothic" pitchFamily="34" charset="-128"/>
          <a:cs typeface="Verdana" pitchFamily="34" charset="0"/>
        </a:defRPr>
      </a:lvl5pPr>
      <a:lvl6pPr marL="457200" algn="l" defTabSz="457200" rtl="0" fontAlgn="base">
        <a:spcBef>
          <a:spcPct val="0"/>
        </a:spcBef>
        <a:spcAft>
          <a:spcPct val="0"/>
        </a:spcAft>
        <a:defRPr sz="2800">
          <a:solidFill>
            <a:schemeClr val="bg1"/>
          </a:solidFill>
          <a:latin typeface="Verdana" charset="0"/>
          <a:ea typeface="ＭＳ Ｐゴシック" charset="0"/>
        </a:defRPr>
      </a:lvl6pPr>
      <a:lvl7pPr marL="914400" algn="l" defTabSz="457200" rtl="0" fontAlgn="base">
        <a:spcBef>
          <a:spcPct val="0"/>
        </a:spcBef>
        <a:spcAft>
          <a:spcPct val="0"/>
        </a:spcAft>
        <a:defRPr sz="2800">
          <a:solidFill>
            <a:schemeClr val="bg1"/>
          </a:solidFill>
          <a:latin typeface="Verdana" charset="0"/>
          <a:ea typeface="ＭＳ Ｐゴシック" charset="0"/>
        </a:defRPr>
      </a:lvl7pPr>
      <a:lvl8pPr marL="1371600" algn="l" defTabSz="457200" rtl="0" fontAlgn="base">
        <a:spcBef>
          <a:spcPct val="0"/>
        </a:spcBef>
        <a:spcAft>
          <a:spcPct val="0"/>
        </a:spcAft>
        <a:defRPr sz="2800">
          <a:solidFill>
            <a:schemeClr val="bg1"/>
          </a:solidFill>
          <a:latin typeface="Verdana" charset="0"/>
          <a:ea typeface="ＭＳ Ｐゴシック" charset="0"/>
        </a:defRPr>
      </a:lvl8pPr>
      <a:lvl9pPr marL="1828800" algn="l" defTabSz="457200" rtl="0" fontAlgn="base">
        <a:spcBef>
          <a:spcPct val="0"/>
        </a:spcBef>
        <a:spcAft>
          <a:spcPct val="0"/>
        </a:spcAft>
        <a:defRPr sz="2800">
          <a:solidFill>
            <a:schemeClr val="bg1"/>
          </a:solidFill>
          <a:latin typeface="Verdana" charset="0"/>
          <a:ea typeface="ＭＳ Ｐゴシック" charset="0"/>
        </a:defRPr>
      </a:lvl9pPr>
    </p:titleStyle>
    <p:bodyStyle>
      <a:lvl1pPr marL="173038" indent="-173038" algn="l" defTabSz="457200" rtl="0" eaLnBrk="0" fontAlgn="base" hangingPunct="0">
        <a:spcBef>
          <a:spcPct val="20000"/>
        </a:spcBef>
        <a:spcAft>
          <a:spcPct val="0"/>
        </a:spcAft>
        <a:buFont typeface="Arial" pitchFamily="34" charset="0"/>
        <a:buChar char="•"/>
        <a:defRPr sz="2200" kern="1200">
          <a:solidFill>
            <a:schemeClr val="bg1"/>
          </a:solidFill>
          <a:latin typeface="Verdana"/>
          <a:ea typeface="MS PGothic" pitchFamily="34" charset="-128"/>
          <a:cs typeface="Verdana"/>
        </a:defRPr>
      </a:lvl1pPr>
      <a:lvl2pPr marL="630238" indent="-228600" algn="l" defTabSz="457200" rtl="0" eaLnBrk="0" fontAlgn="base" hangingPunct="0">
        <a:spcBef>
          <a:spcPct val="20000"/>
        </a:spcBef>
        <a:spcAft>
          <a:spcPct val="0"/>
        </a:spcAft>
        <a:buSzPct val="80000"/>
        <a:buFont typeface="Lucida Grande" charset="0"/>
        <a:buChar char="-"/>
        <a:defRPr sz="2000" kern="1200">
          <a:solidFill>
            <a:schemeClr val="bg1"/>
          </a:solidFill>
          <a:latin typeface="Verdana"/>
          <a:ea typeface="MS PGothic" pitchFamily="34" charset="-128"/>
          <a:cs typeface="Verdana"/>
        </a:defRPr>
      </a:lvl2pPr>
      <a:lvl3pPr marL="1023938" indent="-173038" algn="l" defTabSz="457200" rtl="0" eaLnBrk="0" fontAlgn="base" hangingPunct="0">
        <a:spcBef>
          <a:spcPct val="20000"/>
        </a:spcBef>
        <a:spcAft>
          <a:spcPct val="0"/>
        </a:spcAft>
        <a:buSzPct val="85000"/>
        <a:buFont typeface="Arial" pitchFamily="34" charset="0"/>
        <a:buChar char="•"/>
        <a:defRPr kern="1200">
          <a:solidFill>
            <a:schemeClr val="bg1"/>
          </a:solidFill>
          <a:latin typeface="Verdana"/>
          <a:ea typeface="MS PGothic" pitchFamily="34" charset="-128"/>
          <a:cs typeface="Verdana"/>
        </a:defRPr>
      </a:lvl3pPr>
      <a:lvl4pPr marL="1425575" indent="-228600" algn="l" defTabSz="457200" rtl="0" eaLnBrk="0" fontAlgn="base" hangingPunct="0">
        <a:spcBef>
          <a:spcPct val="20000"/>
        </a:spcBef>
        <a:spcAft>
          <a:spcPct val="0"/>
        </a:spcAft>
        <a:buSzPct val="70000"/>
        <a:buFont typeface="Arial" pitchFamily="34" charset="0"/>
        <a:buChar char="–"/>
        <a:defRPr sz="1600" kern="1200">
          <a:solidFill>
            <a:schemeClr val="bg1"/>
          </a:solidFill>
          <a:latin typeface="Verdana"/>
          <a:ea typeface="MS PGothic" pitchFamily="34" charset="-128"/>
          <a:cs typeface="Verdana"/>
        </a:defRPr>
      </a:lvl4pPr>
      <a:lvl5pPr marL="1654175" indent="174625" algn="l" defTabSz="457200" rtl="0" eaLnBrk="0" fontAlgn="base" hangingPunct="0">
        <a:spcBef>
          <a:spcPct val="20000"/>
        </a:spcBef>
        <a:spcAft>
          <a:spcPct val="0"/>
        </a:spcAft>
        <a:defRPr sz="1600" kern="1200">
          <a:solidFill>
            <a:schemeClr val="bg1"/>
          </a:solidFill>
          <a:latin typeface="Verdana"/>
          <a:ea typeface="MS PGothic" pitchFamily="34" charset="-128"/>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18.xml.rels><?xml version="1.0" encoding="UTF-8" standalone="yes"?>
<Relationships xmlns="http://schemas.openxmlformats.org/package/2006/relationships"><Relationship Id="rId3" Type="http://schemas.openxmlformats.org/officeDocument/2006/relationships/image" Target="../media/image5.emf"/><Relationship Id="rId4"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1521014"/>
            <a:ext cx="8335020" cy="1441450"/>
          </a:xfrm>
        </p:spPr>
        <p:txBody>
          <a:bodyPr/>
          <a:lstStyle/>
          <a:p>
            <a:pPr>
              <a:defRPr/>
            </a:pPr>
            <a:r>
              <a:rPr lang="en-US" sz="4000" dirty="0" smtClean="0">
                <a:ea typeface="+mj-ea"/>
              </a:rPr>
              <a:t>Remote Reading </a:t>
            </a:r>
            <a:br>
              <a:rPr lang="en-US" sz="4000" dirty="0" smtClean="0">
                <a:ea typeface="+mj-ea"/>
              </a:rPr>
            </a:br>
            <a:r>
              <a:rPr lang="en-US" sz="2400" dirty="0" smtClean="0">
                <a:ea typeface="+mj-ea"/>
              </a:rPr>
              <a:t>utilizing XDS-I infrastructure provided by</a:t>
            </a:r>
            <a:br>
              <a:rPr lang="en-US" sz="2400" dirty="0" smtClean="0">
                <a:ea typeface="+mj-ea"/>
              </a:rPr>
            </a:br>
            <a:r>
              <a:rPr lang="en-US" sz="2400" dirty="0" smtClean="0">
                <a:ea typeface="+mj-ea"/>
              </a:rPr>
              <a:t>Diagnostic Image Repositories</a:t>
            </a:r>
            <a:endParaRPr lang="en-US" sz="2400" dirty="0">
              <a:ea typeface="+mj-ea"/>
            </a:endParaRPr>
          </a:p>
        </p:txBody>
      </p:sp>
      <p:sp>
        <p:nvSpPr>
          <p:cNvPr id="3" name="Text Placeholder 2"/>
          <p:cNvSpPr>
            <a:spLocks noGrp="1"/>
          </p:cNvSpPr>
          <p:nvPr>
            <p:ph type="body" sz="quarter" idx="10"/>
          </p:nvPr>
        </p:nvSpPr>
        <p:spPr>
          <a:xfrm>
            <a:off x="611188" y="6524625"/>
            <a:ext cx="2232025" cy="217488"/>
          </a:xfrm>
          <a:extLst/>
        </p:spPr>
        <p:txBody>
          <a:bodyPr/>
          <a:lstStyle/>
          <a:p>
            <a:pPr>
              <a:defRPr/>
            </a:pPr>
            <a:endParaRPr lang="en-US" dirty="0">
              <a:ea typeface="+mn-ea"/>
            </a:endParaRPr>
          </a:p>
        </p:txBody>
      </p:sp>
      <p:sp>
        <p:nvSpPr>
          <p:cNvPr id="4" name="Text Placeholder 3"/>
          <p:cNvSpPr>
            <a:spLocks noGrp="1"/>
          </p:cNvSpPr>
          <p:nvPr>
            <p:ph type="body" sz="quarter" idx="11"/>
          </p:nvPr>
        </p:nvSpPr>
        <p:spPr>
          <a:xfrm>
            <a:off x="2268538" y="6524625"/>
            <a:ext cx="2232025" cy="217488"/>
          </a:xfrm>
          <a:extLst/>
        </p:spPr>
        <p:txBody>
          <a:bodyPr/>
          <a:lstStyle/>
          <a:p>
            <a:pPr>
              <a:defRPr/>
            </a:pPr>
            <a:endParaRPr lang="en-US" dirty="0">
              <a:ea typeface="+mn-ea"/>
            </a:endParaRPr>
          </a:p>
        </p:txBody>
      </p:sp>
      <p:sp>
        <p:nvSpPr>
          <p:cNvPr id="5" name="Text Placeholder 4"/>
          <p:cNvSpPr>
            <a:spLocks noGrp="1"/>
          </p:cNvSpPr>
          <p:nvPr>
            <p:ph type="body" sz="quarter" idx="12"/>
          </p:nvPr>
        </p:nvSpPr>
        <p:spPr>
          <a:xfrm>
            <a:off x="4643438" y="6524625"/>
            <a:ext cx="2233612" cy="217488"/>
          </a:xfrm>
          <a:extLst/>
        </p:spPr>
        <p:txBody>
          <a:bodyPr/>
          <a:lstStyle/>
          <a:p>
            <a:pPr>
              <a:defRPr/>
            </a:pPr>
            <a:endParaRPr lang="en-US" dirty="0">
              <a:ea typeface="+mn-ea"/>
            </a:endParaRPr>
          </a:p>
        </p:txBody>
      </p:sp>
      <p:pic>
        <p:nvPicPr>
          <p:cNvPr id="23558" name="Picture 8" descr="Future Doc_iStockphoto_05042011.JPG"/>
          <p:cNvPicPr>
            <a:picLocks noChangeAspect="1"/>
          </p:cNvPicPr>
          <p:nvPr/>
        </p:nvPicPr>
        <p:blipFill>
          <a:blip r:embed="rId2">
            <a:extLst/>
          </a:blip>
          <a:srcRect/>
          <a:stretch>
            <a:fillRect/>
          </a:stretch>
        </p:blipFill>
        <p:spPr bwMode="auto">
          <a:xfrm>
            <a:off x="6535738" y="2943225"/>
            <a:ext cx="2482850" cy="1665288"/>
          </a:xfrm>
          <a:prstGeom prst="rect">
            <a:avLst/>
          </a:prstGeom>
          <a:noFill/>
          <a:ln w="38100">
            <a:noFill/>
            <a:miter lim="800000"/>
            <a:headEnd/>
            <a:tailEnd/>
          </a:ln>
          <a:effectLst>
            <a:glow rad="63500">
              <a:schemeClr val="accent2">
                <a:satMod val="175000"/>
                <a:alpha val="40000"/>
              </a:schemeClr>
            </a:glow>
          </a:effectLst>
          <a:extLst/>
        </p:spPr>
      </p:pic>
      <p:pic>
        <p:nvPicPr>
          <p:cNvPr id="23559" name="Picture 9" descr="Diverse Docs_iStockphoto_05042011.JPG"/>
          <p:cNvPicPr>
            <a:picLocks noChangeAspect="1"/>
          </p:cNvPicPr>
          <p:nvPr/>
        </p:nvPicPr>
        <p:blipFill>
          <a:blip r:embed="rId3">
            <a:extLst/>
          </a:blip>
          <a:srcRect/>
          <a:stretch>
            <a:fillRect/>
          </a:stretch>
        </p:blipFill>
        <p:spPr bwMode="auto">
          <a:xfrm>
            <a:off x="4356100" y="4076700"/>
            <a:ext cx="2408238" cy="1603375"/>
          </a:xfrm>
          <a:prstGeom prst="rect">
            <a:avLst/>
          </a:prstGeom>
          <a:noFill/>
          <a:ln w="38100">
            <a:noFill/>
            <a:miter lim="800000"/>
            <a:headEnd/>
            <a:tailEnd/>
          </a:ln>
          <a:effectLst>
            <a:glow rad="63500">
              <a:schemeClr val="accent1">
                <a:satMod val="175000"/>
                <a:alpha val="40000"/>
              </a:schemeClr>
            </a:glow>
          </a:effectLst>
          <a:extLst/>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smtClean="0"/>
              <a:t>Initiate request</a:t>
            </a:r>
            <a:r>
              <a:rPr lang="en-US" b="1" baseline="0" dirty="0" smtClean="0"/>
              <a:t> for</a:t>
            </a:r>
            <a:r>
              <a:rPr lang="en-US" b="1" dirty="0" smtClean="0"/>
              <a:t> remote read</a:t>
            </a:r>
            <a:endParaRPr lang="en-US" dirty="0"/>
          </a:p>
        </p:txBody>
      </p:sp>
      <p:sp>
        <p:nvSpPr>
          <p:cNvPr id="3" name="Content Placeholder 2"/>
          <p:cNvSpPr>
            <a:spLocks noGrp="1"/>
          </p:cNvSpPr>
          <p:nvPr>
            <p:ph idx="1"/>
          </p:nvPr>
        </p:nvSpPr>
        <p:spPr/>
        <p:txBody>
          <a:bodyPr/>
          <a:lstStyle/>
          <a:p>
            <a:pPr lvl="1"/>
            <a:r>
              <a:rPr lang="en-US" dirty="0" smtClean="0"/>
              <a:t>Automatically </a:t>
            </a:r>
          </a:p>
          <a:p>
            <a:pPr lvl="2"/>
            <a:r>
              <a:rPr lang="en-US" dirty="0" smtClean="0"/>
              <a:t>all studies acquired after certain time</a:t>
            </a:r>
          </a:p>
          <a:p>
            <a:pPr lvl="2"/>
            <a:r>
              <a:rPr lang="en-US" dirty="0" smtClean="0"/>
              <a:t>carrying certain procedure code</a:t>
            </a:r>
          </a:p>
          <a:p>
            <a:pPr lvl="2"/>
            <a:r>
              <a:rPr lang="en-US" dirty="0" smtClean="0"/>
              <a:t>Include a certain urgency code</a:t>
            </a:r>
          </a:p>
          <a:p>
            <a:pPr lvl="2"/>
            <a:r>
              <a:rPr lang="en-US" dirty="0"/>
              <a:t>P</a:t>
            </a:r>
            <a:r>
              <a:rPr lang="en-US" dirty="0" smtClean="0"/>
              <a:t>eer review</a:t>
            </a:r>
          </a:p>
          <a:p>
            <a:pPr lvl="2"/>
            <a:r>
              <a:rPr lang="en-US" dirty="0" smtClean="0"/>
              <a:t>Remote Locum read</a:t>
            </a:r>
          </a:p>
          <a:p>
            <a:pPr lvl="2"/>
            <a:r>
              <a:rPr lang="en-US" dirty="0" smtClean="0"/>
              <a:t>VIP read (pseudo-anonymous)</a:t>
            </a:r>
          </a:p>
          <a:p>
            <a:pPr lvl="2"/>
            <a:r>
              <a:rPr lang="en-US" dirty="0" smtClean="0"/>
              <a:t>Double Read</a:t>
            </a:r>
          </a:p>
          <a:p>
            <a:pPr lvl="1"/>
            <a:r>
              <a:rPr lang="en-US" dirty="0" smtClean="0"/>
              <a:t>Manually </a:t>
            </a:r>
          </a:p>
          <a:p>
            <a:pPr lvl="2"/>
            <a:r>
              <a:rPr lang="en-US" dirty="0" smtClean="0"/>
              <a:t>Excessive read workload -for a site</a:t>
            </a:r>
          </a:p>
          <a:p>
            <a:pPr lvl="2"/>
            <a:r>
              <a:rPr lang="en-US" dirty="0" smtClean="0"/>
              <a:t>Specialty Consultant/Second read – directed to a person or specialty pool </a:t>
            </a:r>
          </a:p>
          <a:p>
            <a:pPr marL="400050" lvl="1" indent="0">
              <a:buNone/>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A7B7364-4291-4749-B5C9-7A27AE0C34B0}" type="slidenum">
              <a:rPr lang="en-US" smtClean="0"/>
              <a:pPr>
                <a:defRPr/>
              </a:pPr>
              <a:t>10</a:t>
            </a:fld>
            <a:endParaRPr lang="en-US"/>
          </a:p>
        </p:txBody>
      </p:sp>
      <p:sp>
        <p:nvSpPr>
          <p:cNvPr id="5" name="Footer Placeholder 4"/>
          <p:cNvSpPr>
            <a:spLocks noGrp="1"/>
          </p:cNvSpPr>
          <p:nvPr>
            <p:ph type="ftr" sz="quarter" idx="11"/>
          </p:nvPr>
        </p:nvSpPr>
        <p:spPr/>
        <p:txBody>
          <a:bodyPr/>
          <a:lstStyle/>
          <a:p>
            <a:pPr>
              <a:defRPr/>
            </a:pPr>
            <a:r>
              <a:rPr lang="en-US" smtClean="0"/>
              <a:t>Canada Health Infoway</a:t>
            </a:r>
            <a:endParaRPr lang="en-US" dirty="0"/>
          </a:p>
        </p:txBody>
      </p:sp>
    </p:spTree>
    <p:extLst>
      <p:ext uri="{BB962C8B-B14F-4D97-AF65-F5344CB8AC3E}">
        <p14:creationId xmlns:p14="http://schemas.microsoft.com/office/powerpoint/2010/main" val="248136761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380" y="811560"/>
            <a:ext cx="8220770" cy="457200"/>
          </a:xfrm>
        </p:spPr>
        <p:txBody>
          <a:bodyPr/>
          <a:lstStyle/>
          <a:p>
            <a:pPr algn="ctr"/>
            <a:r>
              <a:rPr lang="en-US" dirty="0" smtClean="0"/>
              <a:t>Use Case  Step 1: Initialize Workflow</a:t>
            </a:r>
            <a:br>
              <a:rPr lang="en-US" dirty="0" smtClean="0"/>
            </a:br>
            <a:r>
              <a:rPr lang="en-US" sz="2400" dirty="0" smtClean="0"/>
              <a:t> Specialty SPECT Read</a:t>
            </a:r>
            <a:endParaRPr lang="en-US" sz="2400" dirty="0"/>
          </a:p>
        </p:txBody>
      </p:sp>
      <p:sp>
        <p:nvSpPr>
          <p:cNvPr id="3" name="Content Placeholder 2"/>
          <p:cNvSpPr>
            <a:spLocks noGrp="1"/>
          </p:cNvSpPr>
          <p:nvPr>
            <p:ph idx="1"/>
          </p:nvPr>
        </p:nvSpPr>
        <p:spPr/>
        <p:txBody>
          <a:bodyPr/>
          <a:lstStyle/>
          <a:p>
            <a:pPr marL="0" indent="0">
              <a:buNone/>
            </a:pPr>
            <a:r>
              <a:rPr lang="en-US" sz="1600" dirty="0" smtClean="0"/>
              <a:t>The hospital has a NM acquisition system fully capable of acquiring SPECT Images, but lacks a credentialed NM Radiographer to read SPEC.  Per the institutional business rules, all SPECT images will require a NM credentialed Radiologist to perform the read.  </a:t>
            </a:r>
          </a:p>
          <a:p>
            <a:pPr marL="0" indent="0">
              <a:buNone/>
            </a:pPr>
            <a:endParaRPr lang="en-US" sz="1600" dirty="0" smtClean="0"/>
          </a:p>
          <a:p>
            <a:r>
              <a:rPr lang="en-US" sz="1600" dirty="0" smtClean="0"/>
              <a:t>We have a list of credentialed readers</a:t>
            </a:r>
          </a:p>
          <a:p>
            <a:r>
              <a:rPr lang="en-US" sz="1600" dirty="0" smtClean="0"/>
              <a:t>Targeted request - to a specific resource or resource pool </a:t>
            </a:r>
            <a:r>
              <a:rPr lang="en-US" sz="1600" i="1" dirty="0" smtClean="0"/>
              <a:t>or</a:t>
            </a:r>
            <a:r>
              <a:rPr lang="en-US" sz="1600" dirty="0" smtClean="0"/>
              <a:t> </a:t>
            </a:r>
          </a:p>
          <a:p>
            <a:r>
              <a:rPr lang="en-US" sz="1600" dirty="0" smtClean="0"/>
              <a:t>Broadcast – not constrained to credentialed NM Readers  for facility, not feasible in Canada today</a:t>
            </a:r>
          </a:p>
          <a:p>
            <a:r>
              <a:rPr lang="en-US" sz="1600" dirty="0" smtClean="0"/>
              <a:t>Single scheduler for an affinity domain</a:t>
            </a:r>
            <a:endParaRPr lang="en-US" sz="1600" dirty="0"/>
          </a:p>
          <a:p>
            <a:r>
              <a:rPr lang="en-US" sz="1600" dirty="0" smtClean="0"/>
              <a:t>XDS with scheduler subscribed to document type code </a:t>
            </a:r>
            <a:r>
              <a:rPr lang="en-US" sz="1600" i="1" dirty="0" smtClean="0"/>
              <a:t>or</a:t>
            </a:r>
          </a:p>
          <a:p>
            <a:r>
              <a:rPr lang="en-US" sz="1600" dirty="0" smtClean="0"/>
              <a:t>Direct to scheduler</a:t>
            </a:r>
          </a:p>
        </p:txBody>
      </p:sp>
      <p:sp>
        <p:nvSpPr>
          <p:cNvPr id="4" name="Slide Number Placeholder 3"/>
          <p:cNvSpPr>
            <a:spLocks noGrp="1"/>
          </p:cNvSpPr>
          <p:nvPr>
            <p:ph type="sldNum" sz="quarter" idx="10"/>
          </p:nvPr>
        </p:nvSpPr>
        <p:spPr/>
        <p:txBody>
          <a:bodyPr/>
          <a:lstStyle/>
          <a:p>
            <a:pPr>
              <a:defRPr/>
            </a:pPr>
            <a:fld id="{FA7B7364-4291-4749-B5C9-7A27AE0C34B0}" type="slidenum">
              <a:rPr lang="en-US" smtClean="0"/>
              <a:pPr>
                <a:defRPr/>
              </a:pPr>
              <a:t>11</a:t>
            </a:fld>
            <a:endParaRPr lang="en-US"/>
          </a:p>
        </p:txBody>
      </p:sp>
      <p:sp>
        <p:nvSpPr>
          <p:cNvPr id="5" name="Footer Placeholder 4"/>
          <p:cNvSpPr>
            <a:spLocks noGrp="1"/>
          </p:cNvSpPr>
          <p:nvPr>
            <p:ph type="ftr" sz="quarter" idx="11"/>
          </p:nvPr>
        </p:nvSpPr>
        <p:spPr/>
        <p:txBody>
          <a:bodyPr/>
          <a:lstStyle/>
          <a:p>
            <a:pPr>
              <a:defRPr/>
            </a:pPr>
            <a:r>
              <a:rPr lang="en-US" smtClean="0"/>
              <a:t>Canada Health Infoway</a:t>
            </a:r>
            <a:endParaRPr lang="en-US" dirty="0"/>
          </a:p>
        </p:txBody>
      </p:sp>
    </p:spTree>
    <p:extLst>
      <p:ext uri="{BB962C8B-B14F-4D97-AF65-F5344CB8AC3E}">
        <p14:creationId xmlns:p14="http://schemas.microsoft.com/office/powerpoint/2010/main" val="1436501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380" y="620688"/>
            <a:ext cx="8220770" cy="457200"/>
          </a:xfrm>
        </p:spPr>
        <p:txBody>
          <a:bodyPr/>
          <a:lstStyle/>
          <a:p>
            <a:pPr algn="ctr"/>
            <a:r>
              <a:rPr lang="en-US" dirty="0" smtClean="0"/>
              <a:t>Read </a:t>
            </a:r>
            <a:r>
              <a:rPr lang="en-US" dirty="0" smtClean="0"/>
              <a:t>Request</a:t>
            </a:r>
            <a:endParaRPr lang="en-US" dirty="0"/>
          </a:p>
        </p:txBody>
      </p:sp>
      <p:sp>
        <p:nvSpPr>
          <p:cNvPr id="3" name="Content Placeholder 2"/>
          <p:cNvSpPr>
            <a:spLocks noGrp="1"/>
          </p:cNvSpPr>
          <p:nvPr>
            <p:ph idx="1"/>
          </p:nvPr>
        </p:nvSpPr>
        <p:spPr>
          <a:xfrm>
            <a:off x="539552" y="1124892"/>
            <a:ext cx="8220770" cy="5616476"/>
          </a:xfrm>
          <a:solidFill>
            <a:schemeClr val="bg1"/>
          </a:solidFill>
        </p:spPr>
        <p:txBody>
          <a:bodyPr/>
          <a:lstStyle/>
          <a:p>
            <a:pPr marL="0" indent="0">
              <a:buNone/>
            </a:pPr>
            <a:r>
              <a:rPr lang="en-US" sz="1400" dirty="0" smtClean="0"/>
              <a:t>The </a:t>
            </a:r>
            <a:r>
              <a:rPr lang="en-US" sz="1400" dirty="0" smtClean="0"/>
              <a:t>Read Requestor</a:t>
            </a:r>
            <a:r>
              <a:rPr lang="en-US" sz="1400" dirty="0" smtClean="0"/>
              <a:t>, usually a department scheduler, for each study meeting the criteria for </a:t>
            </a:r>
            <a:r>
              <a:rPr lang="en-US" sz="1400" dirty="0" smtClean="0"/>
              <a:t>the read</a:t>
            </a:r>
            <a:r>
              <a:rPr lang="en-US" sz="1400" dirty="0" smtClean="0"/>
              <a:t>, </a:t>
            </a:r>
            <a:r>
              <a:rPr lang="en-US" sz="1400" dirty="0" smtClean="0"/>
              <a:t>creates </a:t>
            </a:r>
            <a:r>
              <a:rPr lang="en-US" sz="1400" dirty="0" smtClean="0"/>
              <a:t>a Remote Read </a:t>
            </a:r>
            <a:r>
              <a:rPr lang="en-US" sz="1400" dirty="0" smtClean="0"/>
              <a:t>Request.</a:t>
            </a:r>
          </a:p>
          <a:p>
            <a:pPr marL="0" indent="0">
              <a:buNone/>
            </a:pPr>
            <a:endParaRPr lang="en-US" sz="1400" dirty="0" smtClean="0"/>
          </a:p>
          <a:p>
            <a:pPr marL="0" indent="0">
              <a:buNone/>
            </a:pPr>
            <a:r>
              <a:rPr lang="en-US" sz="1400" dirty="0" smtClean="0"/>
              <a:t>This request includes </a:t>
            </a:r>
            <a:r>
              <a:rPr lang="en-US" sz="1400" dirty="0" smtClean="0"/>
              <a:t>automated or manual </a:t>
            </a:r>
            <a:r>
              <a:rPr lang="en-US" sz="1400" dirty="0" smtClean="0"/>
              <a:t>collection of information such as the original </a:t>
            </a:r>
            <a:r>
              <a:rPr lang="en-US" sz="1400" dirty="0" smtClean="0"/>
              <a:t>order information, </a:t>
            </a:r>
            <a:r>
              <a:rPr lang="en-US" sz="1400" dirty="0" smtClean="0"/>
              <a:t>acquired Images and other relevant clinical information.  It would contain any </a:t>
            </a:r>
            <a:r>
              <a:rPr lang="en-US" sz="1400" dirty="0" smtClean="0"/>
              <a:t>read </a:t>
            </a:r>
            <a:r>
              <a:rPr lang="en-US" sz="1400" dirty="0" smtClean="0"/>
              <a:t>constraints. </a:t>
            </a:r>
          </a:p>
          <a:p>
            <a:pPr marL="0" indent="0">
              <a:buNone/>
            </a:pPr>
            <a:endParaRPr lang="en-US" sz="1400" dirty="0"/>
          </a:p>
          <a:p>
            <a:pPr marL="0" indent="0">
              <a:buNone/>
            </a:pPr>
            <a:r>
              <a:rPr lang="en-US" sz="1100" dirty="0" smtClean="0"/>
              <a:t>Constraints/Conditions</a:t>
            </a:r>
            <a:endParaRPr lang="en-US" sz="1100" dirty="0"/>
          </a:p>
          <a:p>
            <a:pPr lvl="3"/>
            <a:r>
              <a:rPr lang="en-US" sz="1100" dirty="0"/>
              <a:t>Must be read by…(time/date) part of BA policy</a:t>
            </a:r>
          </a:p>
          <a:p>
            <a:pPr lvl="3"/>
            <a:r>
              <a:rPr lang="en-US" sz="1100" dirty="0"/>
              <a:t>Assigned to…(person, specialty, credentialed list who could be assigned)</a:t>
            </a:r>
          </a:p>
          <a:p>
            <a:pPr lvl="3"/>
            <a:r>
              <a:rPr lang="en-US" sz="1100" dirty="0"/>
              <a:t>Upon read assigned (Acceptance), report must be </a:t>
            </a:r>
            <a:r>
              <a:rPr lang="en-US" sz="1100" dirty="0" smtClean="0"/>
              <a:t>released by.. (</a:t>
            </a:r>
            <a:r>
              <a:rPr lang="en-US" sz="1100" dirty="0"/>
              <a:t>time/date</a:t>
            </a:r>
            <a:r>
              <a:rPr lang="en-US" sz="1100" dirty="0" smtClean="0"/>
              <a:t>) </a:t>
            </a:r>
          </a:p>
          <a:p>
            <a:pPr lvl="3"/>
            <a:r>
              <a:rPr lang="en-US" sz="1100" dirty="0" smtClean="0"/>
              <a:t>preliminary </a:t>
            </a:r>
            <a:r>
              <a:rPr lang="en-US" sz="1100" dirty="0"/>
              <a:t>read </a:t>
            </a:r>
            <a:r>
              <a:rPr lang="en-US" sz="1100" dirty="0" smtClean="0"/>
              <a:t>requested(if needed), </a:t>
            </a:r>
            <a:r>
              <a:rPr lang="en-US" sz="1100" dirty="0"/>
              <a:t>report must be created </a:t>
            </a:r>
            <a:r>
              <a:rPr lang="en-US" sz="1100" dirty="0" smtClean="0"/>
              <a:t>by</a:t>
            </a:r>
            <a:r>
              <a:rPr lang="en-US" sz="1100" dirty="0"/>
              <a:t> (time/date)</a:t>
            </a:r>
          </a:p>
          <a:p>
            <a:pPr lvl="2"/>
            <a:r>
              <a:rPr lang="en-US" sz="1100" dirty="0"/>
              <a:t>OUTPUT:</a:t>
            </a:r>
          </a:p>
          <a:p>
            <a:pPr lvl="3"/>
            <a:r>
              <a:rPr lang="en-US" sz="1100" dirty="0" smtClean="0"/>
              <a:t>Workflow </a:t>
            </a:r>
            <a:r>
              <a:rPr lang="en-US" sz="1100" dirty="0"/>
              <a:t>Document </a:t>
            </a:r>
            <a:r>
              <a:rPr lang="en-US" sz="1100" dirty="0" smtClean="0"/>
              <a:t>Created (R)</a:t>
            </a:r>
          </a:p>
          <a:p>
            <a:pPr lvl="3"/>
            <a:r>
              <a:rPr lang="en-US" sz="1100" dirty="0">
                <a:cs typeface="ＭＳ Ｐゴシック" charset="0"/>
              </a:rPr>
              <a:t>Manifest of Acquired Images (R</a:t>
            </a:r>
            <a:r>
              <a:rPr lang="en-US" sz="1100" dirty="0" smtClean="0">
                <a:cs typeface="ＭＳ Ｐゴシック" charset="0"/>
              </a:rPr>
              <a:t>)</a:t>
            </a:r>
          </a:p>
          <a:p>
            <a:pPr lvl="3"/>
            <a:r>
              <a:rPr lang="en-US" sz="1100" dirty="0" smtClean="0">
                <a:cs typeface="ＭＳ Ｐゴシック" charset="0"/>
              </a:rPr>
              <a:t>Remote Read Request (R)</a:t>
            </a:r>
            <a:endParaRPr lang="en-US" sz="1100" dirty="0"/>
          </a:p>
          <a:p>
            <a:pPr lvl="3"/>
            <a:r>
              <a:rPr lang="en-US" sz="1100" dirty="0">
                <a:cs typeface="ＭＳ Ｐゴシック" charset="0"/>
              </a:rPr>
              <a:t>Clinical Summary (e.g. Referral) with reason for exam, patient history, requisition, </a:t>
            </a:r>
            <a:r>
              <a:rPr lang="en-US" sz="1100" dirty="0" err="1" smtClean="0">
                <a:cs typeface="ＭＳ Ｐゴシック" charset="0"/>
              </a:rPr>
              <a:t>etc</a:t>
            </a:r>
            <a:r>
              <a:rPr lang="en-US" sz="1100" dirty="0" smtClean="0">
                <a:cs typeface="ＭＳ Ｐゴシック" charset="0"/>
              </a:rPr>
              <a:t> (O)</a:t>
            </a:r>
            <a:endParaRPr lang="en-US" sz="1100" dirty="0"/>
          </a:p>
          <a:p>
            <a:pPr lvl="3"/>
            <a:r>
              <a:rPr lang="en-US" sz="1100" dirty="0">
                <a:cs typeface="ＭＳ Ｐゴシック" charset="0"/>
              </a:rPr>
              <a:t>Exam/Tech notes, to include observations during scan </a:t>
            </a:r>
            <a:r>
              <a:rPr lang="en-US" sz="1100" dirty="0" smtClean="0">
                <a:cs typeface="ＭＳ Ｐゴシック" charset="0"/>
              </a:rPr>
              <a:t>(O)</a:t>
            </a:r>
            <a:endParaRPr lang="en-US" sz="1100" dirty="0"/>
          </a:p>
          <a:p>
            <a:pPr lvl="2"/>
            <a:r>
              <a:rPr lang="en-US" sz="1100" dirty="0"/>
              <a:t>INPUT DOCUMENTS:</a:t>
            </a:r>
          </a:p>
          <a:p>
            <a:pPr lvl="3"/>
            <a:r>
              <a:rPr lang="en-US" sz="1100" dirty="0" smtClean="0"/>
              <a:t>Order: HL7 </a:t>
            </a:r>
            <a:r>
              <a:rPr lang="en-US" sz="1100" dirty="0"/>
              <a:t>OMG, OMI or ORM </a:t>
            </a:r>
            <a:endParaRPr lang="en-US" sz="1100" dirty="0" smtClean="0"/>
          </a:p>
          <a:p>
            <a:pPr lvl="1"/>
            <a:r>
              <a:rPr lang="en-US" sz="1500" dirty="0" smtClean="0"/>
              <a:t>Workflow Monitoring </a:t>
            </a:r>
            <a:r>
              <a:rPr lang="en-US" sz="1500" dirty="0"/>
              <a:t>Requirements</a:t>
            </a:r>
          </a:p>
          <a:p>
            <a:pPr lvl="2"/>
            <a:r>
              <a:rPr lang="en-US" sz="1100" dirty="0" smtClean="0"/>
              <a:t>Monitor uses the constraints to monitor compliance</a:t>
            </a:r>
            <a:r>
              <a:rPr lang="en-US" sz="1300" dirty="0" smtClean="0"/>
              <a:t> </a:t>
            </a:r>
            <a:endParaRPr lang="en-US" sz="1300" dirty="0"/>
          </a:p>
          <a:p>
            <a:pPr marL="0" indent="0">
              <a:buNone/>
            </a:pPr>
            <a:r>
              <a:rPr lang="en-US" sz="1400" dirty="0" smtClean="0"/>
              <a:t>Constraints:  All Output documents </a:t>
            </a:r>
            <a:r>
              <a:rPr lang="en-US" sz="1400" baseline="0" dirty="0" smtClean="0"/>
              <a:t>are linked via Accession Number</a:t>
            </a:r>
          </a:p>
          <a:p>
            <a:pPr marL="0" indent="0">
              <a:buNone/>
            </a:pPr>
            <a:r>
              <a:rPr lang="en-US" sz="1400" dirty="0" smtClean="0"/>
              <a:t>	study needs to be removed from local reading list</a:t>
            </a:r>
          </a:p>
        </p:txBody>
      </p:sp>
      <p:sp>
        <p:nvSpPr>
          <p:cNvPr id="4" name="Slide Number Placeholder 3"/>
          <p:cNvSpPr>
            <a:spLocks noGrp="1"/>
          </p:cNvSpPr>
          <p:nvPr>
            <p:ph type="sldNum" sz="quarter" idx="10"/>
          </p:nvPr>
        </p:nvSpPr>
        <p:spPr/>
        <p:txBody>
          <a:bodyPr/>
          <a:lstStyle/>
          <a:p>
            <a:pPr>
              <a:defRPr/>
            </a:pPr>
            <a:fld id="{FA7B7364-4291-4749-B5C9-7A27AE0C34B0}" type="slidenum">
              <a:rPr lang="en-US" smtClean="0"/>
              <a:pPr>
                <a:defRPr/>
              </a:pPr>
              <a:t>12</a:t>
            </a:fld>
            <a:endParaRPr lang="en-US"/>
          </a:p>
        </p:txBody>
      </p:sp>
      <p:sp>
        <p:nvSpPr>
          <p:cNvPr id="5" name="Footer Placeholder 4"/>
          <p:cNvSpPr>
            <a:spLocks noGrp="1"/>
          </p:cNvSpPr>
          <p:nvPr>
            <p:ph type="ftr" sz="quarter" idx="11"/>
          </p:nvPr>
        </p:nvSpPr>
        <p:spPr/>
        <p:txBody>
          <a:bodyPr/>
          <a:lstStyle/>
          <a:p>
            <a:pPr>
              <a:defRPr/>
            </a:pPr>
            <a:r>
              <a:rPr lang="en-US" smtClean="0"/>
              <a:t>Canada Health Infoway</a:t>
            </a:r>
            <a:endParaRPr lang="en-US" dirty="0"/>
          </a:p>
        </p:txBody>
      </p:sp>
    </p:spTree>
    <p:extLst>
      <p:ext uri="{BB962C8B-B14F-4D97-AF65-F5344CB8AC3E}">
        <p14:creationId xmlns:p14="http://schemas.microsoft.com/office/powerpoint/2010/main" val="29519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380" y="620688"/>
            <a:ext cx="8220770" cy="457200"/>
          </a:xfrm>
        </p:spPr>
        <p:txBody>
          <a:bodyPr/>
          <a:lstStyle/>
          <a:p>
            <a:pPr algn="ctr"/>
            <a:r>
              <a:rPr lang="en-US" dirty="0" smtClean="0"/>
              <a:t>Schedule Remote Read</a:t>
            </a:r>
            <a:endParaRPr lang="en-US" dirty="0"/>
          </a:p>
        </p:txBody>
      </p:sp>
      <p:sp>
        <p:nvSpPr>
          <p:cNvPr id="3" name="Content Placeholder 2"/>
          <p:cNvSpPr>
            <a:spLocks noGrp="1"/>
          </p:cNvSpPr>
          <p:nvPr>
            <p:ph idx="1"/>
          </p:nvPr>
        </p:nvSpPr>
        <p:spPr>
          <a:xfrm>
            <a:off x="599380" y="1196752"/>
            <a:ext cx="8220770" cy="4608364"/>
          </a:xfrm>
        </p:spPr>
        <p:txBody>
          <a:bodyPr>
            <a:normAutofit fontScale="85000" lnSpcReduction="20000"/>
          </a:bodyPr>
          <a:lstStyle/>
          <a:p>
            <a:pPr marL="0" indent="0" rtl="0" eaLnBrk="0" fontAlgn="base" hangingPunct="0">
              <a:buNone/>
            </a:pPr>
            <a:r>
              <a:rPr lang="en-US" sz="1800" dirty="0" smtClean="0">
                <a:solidFill>
                  <a:schemeClr val="tx2"/>
                </a:solidFill>
                <a:effectLst/>
              </a:rPr>
              <a:t>The Remote Read scheduler evaluates the request and assigns a reader</a:t>
            </a:r>
          </a:p>
          <a:p>
            <a:pPr marL="0" indent="0" rtl="0" eaLnBrk="0" fontAlgn="base" hangingPunct="0">
              <a:buNone/>
            </a:pPr>
            <a:r>
              <a:rPr lang="en-US" sz="1800" dirty="0" smtClean="0">
                <a:solidFill>
                  <a:schemeClr val="tx2"/>
                </a:solidFill>
                <a:effectLst/>
              </a:rPr>
              <a:t>to read the SPECT Images based on the constraints and availability of resources.</a:t>
            </a:r>
          </a:p>
          <a:p>
            <a:pPr marL="0" indent="0" rtl="0" eaLnBrk="0" fontAlgn="base" hangingPunct="0">
              <a:buNone/>
            </a:pPr>
            <a:endParaRPr lang="en-US" sz="1800" dirty="0" smtClean="0">
              <a:solidFill>
                <a:schemeClr val="tx2"/>
              </a:solidFill>
              <a:effectLst/>
            </a:endParaRPr>
          </a:p>
          <a:p>
            <a:pPr rtl="0" eaLnBrk="0" fontAlgn="base" hangingPunct="0"/>
            <a:r>
              <a:rPr lang="en-US" sz="1800" dirty="0" smtClean="0">
                <a:solidFill>
                  <a:schemeClr val="tx2"/>
                </a:solidFill>
                <a:effectLst/>
              </a:rPr>
              <a:t>INPUT DOCUMENTS:</a:t>
            </a:r>
            <a:endParaRPr lang="en-US" sz="1800" dirty="0" smtClean="0">
              <a:effectLst/>
            </a:endParaRPr>
          </a:p>
          <a:p>
            <a:pPr lvl="1" rtl="0" eaLnBrk="0" fontAlgn="base" hangingPunct="0"/>
            <a:r>
              <a:rPr lang="en-US" sz="1800" dirty="0" smtClean="0">
                <a:solidFill>
                  <a:schemeClr val="tx2"/>
                </a:solidFill>
                <a:effectLst/>
                <a:cs typeface="ＭＳ Ｐゴシック" charset="0"/>
              </a:rPr>
              <a:t>Read Request</a:t>
            </a:r>
            <a:endParaRPr lang="en-US" sz="1800" baseline="0" dirty="0" smtClean="0">
              <a:solidFill>
                <a:schemeClr val="tx2"/>
              </a:solidFill>
              <a:effectLst/>
              <a:cs typeface="ＭＳ Ｐゴシック" charset="0"/>
            </a:endParaRPr>
          </a:p>
          <a:p>
            <a:pPr lvl="1" rtl="0" eaLnBrk="0" fontAlgn="base" hangingPunct="0"/>
            <a:r>
              <a:rPr lang="en-US" sz="1800" dirty="0" smtClean="0">
                <a:cs typeface="ＭＳ Ｐゴシック" charset="0"/>
              </a:rPr>
              <a:t>Workflow Document</a:t>
            </a:r>
            <a:endParaRPr lang="en-US" sz="1600" dirty="0" smtClean="0">
              <a:effectLst/>
            </a:endParaRPr>
          </a:p>
          <a:p>
            <a:pPr rtl="0" eaLnBrk="0" fontAlgn="base" hangingPunct="0"/>
            <a:endParaRPr lang="en-US" sz="1800" dirty="0" smtClean="0">
              <a:solidFill>
                <a:schemeClr val="tx2"/>
              </a:solidFill>
              <a:effectLst/>
            </a:endParaRPr>
          </a:p>
          <a:p>
            <a:pPr rtl="0" eaLnBrk="0" fontAlgn="base" hangingPunct="0"/>
            <a:r>
              <a:rPr lang="en-US" sz="1800" dirty="0" smtClean="0">
                <a:solidFill>
                  <a:schemeClr val="tx2"/>
                </a:solidFill>
                <a:effectLst/>
              </a:rPr>
              <a:t>Activity:</a:t>
            </a:r>
            <a:endParaRPr lang="en-US" sz="1600" dirty="0" smtClean="0">
              <a:solidFill>
                <a:schemeClr val="tx2"/>
              </a:solidFill>
              <a:effectLst/>
            </a:endParaRPr>
          </a:p>
          <a:p>
            <a:pPr lvl="2"/>
            <a:r>
              <a:rPr lang="en-US" sz="1600" dirty="0" smtClean="0"/>
              <a:t>Schedules read with local reading system</a:t>
            </a:r>
          </a:p>
          <a:p>
            <a:pPr lvl="2"/>
            <a:r>
              <a:rPr lang="en-US" sz="1600" dirty="0"/>
              <a:t>The remote enterprise may need to create a local identity for that patient in order for the remote PACS to perform a read</a:t>
            </a:r>
            <a:r>
              <a:rPr lang="en-US" sz="1600" dirty="0" smtClean="0"/>
              <a:t>.</a:t>
            </a:r>
          </a:p>
          <a:p>
            <a:pPr rtl="0" eaLnBrk="0" fontAlgn="base" hangingPunct="0"/>
            <a:endParaRPr lang="en-US" sz="1800" dirty="0" smtClean="0">
              <a:solidFill>
                <a:schemeClr val="tx2"/>
              </a:solidFill>
              <a:effectLst/>
            </a:endParaRPr>
          </a:p>
          <a:p>
            <a:pPr rtl="0" eaLnBrk="0" fontAlgn="base" hangingPunct="0"/>
            <a:r>
              <a:rPr lang="en-US" sz="1800" dirty="0" smtClean="0">
                <a:solidFill>
                  <a:schemeClr val="tx2"/>
                </a:solidFill>
                <a:effectLst/>
              </a:rPr>
              <a:t>OUTPUT:</a:t>
            </a:r>
            <a:endParaRPr lang="en-US" sz="1800" dirty="0" smtClean="0">
              <a:effectLst/>
            </a:endParaRPr>
          </a:p>
          <a:p>
            <a:pPr lvl="1" rtl="0" eaLnBrk="0" fontAlgn="base" hangingPunct="0"/>
            <a:r>
              <a:rPr lang="en-US" sz="1800" dirty="0" smtClean="0">
                <a:solidFill>
                  <a:schemeClr val="tx2"/>
                </a:solidFill>
                <a:effectLst/>
                <a:cs typeface="ＭＳ Ｐゴシック" charset="0"/>
              </a:rPr>
              <a:t>Scheduled Read Confirmation</a:t>
            </a:r>
          </a:p>
          <a:p>
            <a:pPr lvl="2"/>
            <a:r>
              <a:rPr lang="en-US" sz="1600" dirty="0"/>
              <a:t>Confirms it can complete the read request, on business agreement/</a:t>
            </a:r>
            <a:r>
              <a:rPr lang="en-US" sz="1600" dirty="0" smtClean="0"/>
              <a:t>constraints</a:t>
            </a:r>
            <a:endParaRPr lang="en-US" sz="1800" dirty="0" smtClean="0">
              <a:solidFill>
                <a:schemeClr val="tx2"/>
              </a:solidFill>
              <a:effectLst/>
              <a:cs typeface="ＭＳ Ｐゴシック" charset="0"/>
            </a:endParaRPr>
          </a:p>
          <a:p>
            <a:pPr lvl="2"/>
            <a:r>
              <a:rPr lang="en-US" sz="1200" dirty="0" smtClean="0"/>
              <a:t>Error condition: Request for more information (no image set,, </a:t>
            </a:r>
            <a:r>
              <a:rPr lang="en-US" sz="1200" dirty="0" err="1" smtClean="0"/>
              <a:t>etc</a:t>
            </a:r>
            <a:r>
              <a:rPr lang="en-US" sz="1200" dirty="0" smtClean="0"/>
              <a:t>)</a:t>
            </a:r>
          </a:p>
          <a:p>
            <a:pPr marL="171450" marR="0" lvl="0" indent="-171450" algn="l" defTabSz="914400" rtl="0" eaLnBrk="0" fontAlgn="base" latinLnBrk="0" hangingPunct="0">
              <a:lnSpc>
                <a:spcPct val="100000"/>
              </a:lnSpc>
              <a:spcBef>
                <a:spcPct val="20000"/>
              </a:spcBef>
              <a:spcAft>
                <a:spcPct val="0"/>
              </a:spcAft>
              <a:buClr>
                <a:schemeClr val="tx2"/>
              </a:buClr>
              <a:buSzPct val="80000"/>
              <a:buFont typeface="Times" charset="0"/>
              <a:buChar char="•"/>
              <a:tabLst/>
              <a:defRPr/>
            </a:pPr>
            <a:endParaRPr lang="en-US" sz="1800" baseline="0" dirty="0" smtClean="0">
              <a:solidFill>
                <a:schemeClr val="tx2"/>
              </a:solidFill>
              <a:effectLst/>
            </a:endParaRPr>
          </a:p>
          <a:p>
            <a:pPr marL="171450" marR="0" lvl="0" indent="-171450" algn="l" defTabSz="914400" rtl="0" eaLnBrk="0" fontAlgn="base" latinLnBrk="0" hangingPunct="0">
              <a:lnSpc>
                <a:spcPct val="100000"/>
              </a:lnSpc>
              <a:spcBef>
                <a:spcPct val="20000"/>
              </a:spcBef>
              <a:spcAft>
                <a:spcPct val="0"/>
              </a:spcAft>
              <a:buClr>
                <a:schemeClr val="tx2"/>
              </a:buClr>
              <a:buSzPct val="80000"/>
              <a:buFont typeface="Times" charset="0"/>
              <a:buChar char="•"/>
              <a:tabLst/>
              <a:defRPr/>
            </a:pPr>
            <a:r>
              <a:rPr lang="en-US" sz="1800" baseline="0" dirty="0" smtClean="0">
                <a:solidFill>
                  <a:schemeClr val="tx2"/>
                </a:solidFill>
                <a:effectLst/>
              </a:rPr>
              <a:t>Workflow</a:t>
            </a:r>
            <a:r>
              <a:rPr lang="en-US" sz="1800" dirty="0" smtClean="0">
                <a:solidFill>
                  <a:schemeClr val="tx2"/>
                </a:solidFill>
                <a:effectLst/>
              </a:rPr>
              <a:t> </a:t>
            </a:r>
            <a:r>
              <a:rPr lang="en-US" sz="1800" baseline="0" dirty="0" smtClean="0">
                <a:solidFill>
                  <a:schemeClr val="tx2"/>
                </a:solidFill>
                <a:effectLst/>
              </a:rPr>
              <a:t>Monitor Requirements</a:t>
            </a:r>
          </a:p>
          <a:p>
            <a:pPr lvl="1" indent="-171450">
              <a:buClr>
                <a:schemeClr val="tx2"/>
              </a:buClr>
              <a:buSzPct val="80000"/>
              <a:buFont typeface="Times" charset="0"/>
              <a:buChar char="•"/>
              <a:defRPr/>
            </a:pPr>
            <a:r>
              <a:rPr lang="en-US" sz="1600" baseline="0" dirty="0" smtClean="0">
                <a:solidFill>
                  <a:schemeClr val="tx2"/>
                </a:solidFill>
                <a:effectLst/>
              </a:rPr>
              <a:t>Load balance- The reading site may be allowed to have a specific</a:t>
            </a:r>
            <a:r>
              <a:rPr lang="en-US" sz="1600" dirty="0" smtClean="0">
                <a:solidFill>
                  <a:schemeClr val="tx2"/>
                </a:solidFill>
                <a:effectLst/>
              </a:rPr>
              <a:t> loading number allowed </a:t>
            </a:r>
            <a:endParaRPr lang="en-US" sz="1800" dirty="0" smtClean="0">
              <a:effectLst/>
            </a:endParaRPr>
          </a:p>
          <a:p>
            <a:pPr lvl="0"/>
            <a:endParaRPr lang="en-US" sz="1800" dirty="0" smtClean="0"/>
          </a:p>
        </p:txBody>
      </p:sp>
      <p:sp>
        <p:nvSpPr>
          <p:cNvPr id="4" name="Slide Number Placeholder 3"/>
          <p:cNvSpPr>
            <a:spLocks noGrp="1"/>
          </p:cNvSpPr>
          <p:nvPr>
            <p:ph type="sldNum" sz="quarter" idx="10"/>
          </p:nvPr>
        </p:nvSpPr>
        <p:spPr/>
        <p:txBody>
          <a:bodyPr/>
          <a:lstStyle/>
          <a:p>
            <a:pPr>
              <a:defRPr/>
            </a:pPr>
            <a:fld id="{FA7B7364-4291-4749-B5C9-7A27AE0C34B0}" type="slidenum">
              <a:rPr lang="en-US" smtClean="0"/>
              <a:pPr>
                <a:defRPr/>
              </a:pPr>
              <a:t>13</a:t>
            </a:fld>
            <a:endParaRPr lang="en-US"/>
          </a:p>
        </p:txBody>
      </p:sp>
      <p:sp>
        <p:nvSpPr>
          <p:cNvPr id="5" name="Footer Placeholder 4"/>
          <p:cNvSpPr>
            <a:spLocks noGrp="1"/>
          </p:cNvSpPr>
          <p:nvPr>
            <p:ph type="ftr" sz="quarter" idx="11"/>
          </p:nvPr>
        </p:nvSpPr>
        <p:spPr/>
        <p:txBody>
          <a:bodyPr/>
          <a:lstStyle/>
          <a:p>
            <a:pPr>
              <a:defRPr/>
            </a:pPr>
            <a:r>
              <a:rPr lang="en-US" smtClean="0"/>
              <a:t>Canada Health Infoway</a:t>
            </a:r>
            <a:endParaRPr lang="en-US" dirty="0"/>
          </a:p>
        </p:txBody>
      </p:sp>
    </p:spTree>
    <p:extLst>
      <p:ext uri="{BB962C8B-B14F-4D97-AF65-F5344CB8AC3E}">
        <p14:creationId xmlns:p14="http://schemas.microsoft.com/office/powerpoint/2010/main" val="406002652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380" y="764704"/>
            <a:ext cx="8220770" cy="457200"/>
          </a:xfrm>
        </p:spPr>
        <p:txBody>
          <a:bodyPr/>
          <a:lstStyle/>
          <a:p>
            <a:pPr lvl="0" algn="ctr" rtl="0" eaLnBrk="0" fontAlgn="base" hangingPunct="0"/>
            <a:r>
              <a:rPr lang="en-US" sz="2200" dirty="0" smtClean="0">
                <a:solidFill>
                  <a:schemeClr val="tx2"/>
                </a:solidFill>
                <a:effectLst/>
                <a:latin typeface="+mn-lt"/>
                <a:ea typeface="MS PGothic" pitchFamily="34" charset="-128"/>
                <a:cs typeface="ＭＳ Ｐゴシック" charset="0"/>
              </a:rPr>
              <a:t>Read Images</a:t>
            </a:r>
            <a:endParaRPr lang="en-US" dirty="0"/>
          </a:p>
        </p:txBody>
      </p:sp>
      <p:sp>
        <p:nvSpPr>
          <p:cNvPr id="4" name="Slide Number Placeholder 3"/>
          <p:cNvSpPr>
            <a:spLocks noGrp="1"/>
          </p:cNvSpPr>
          <p:nvPr>
            <p:ph type="sldNum" sz="quarter" idx="10"/>
          </p:nvPr>
        </p:nvSpPr>
        <p:spPr/>
        <p:txBody>
          <a:bodyPr/>
          <a:lstStyle/>
          <a:p>
            <a:pPr>
              <a:defRPr/>
            </a:pPr>
            <a:fld id="{FA7B7364-4291-4749-B5C9-7A27AE0C34B0}" type="slidenum">
              <a:rPr lang="en-US" smtClean="0"/>
              <a:pPr>
                <a:defRPr/>
              </a:pPr>
              <a:t>14</a:t>
            </a:fld>
            <a:endParaRPr lang="en-US"/>
          </a:p>
        </p:txBody>
      </p:sp>
      <p:sp>
        <p:nvSpPr>
          <p:cNvPr id="5" name="Footer Placeholder 4"/>
          <p:cNvSpPr>
            <a:spLocks noGrp="1"/>
          </p:cNvSpPr>
          <p:nvPr>
            <p:ph type="ftr" sz="quarter" idx="11"/>
          </p:nvPr>
        </p:nvSpPr>
        <p:spPr/>
        <p:txBody>
          <a:bodyPr/>
          <a:lstStyle/>
          <a:p>
            <a:pPr>
              <a:defRPr/>
            </a:pPr>
            <a:r>
              <a:rPr lang="en-US" smtClean="0"/>
              <a:t>Canada Health Infoway</a:t>
            </a:r>
            <a:endParaRPr lang="en-US" dirty="0"/>
          </a:p>
        </p:txBody>
      </p:sp>
      <p:sp>
        <p:nvSpPr>
          <p:cNvPr id="6" name="Content Placeholder 2"/>
          <p:cNvSpPr>
            <a:spLocks noGrp="1"/>
          </p:cNvSpPr>
          <p:nvPr>
            <p:ph idx="1"/>
          </p:nvPr>
        </p:nvSpPr>
        <p:spPr/>
        <p:txBody>
          <a:bodyPr>
            <a:normAutofit fontScale="70000" lnSpcReduction="20000"/>
          </a:bodyPr>
          <a:lstStyle/>
          <a:p>
            <a:pPr marL="0" indent="0" rtl="0" eaLnBrk="0" fontAlgn="base" hangingPunct="0">
              <a:buNone/>
            </a:pPr>
            <a:r>
              <a:rPr lang="en-US" sz="1800" dirty="0" smtClean="0">
                <a:solidFill>
                  <a:schemeClr val="tx2"/>
                </a:solidFill>
                <a:effectLst/>
              </a:rPr>
              <a:t>Specialist reading the SPECT Images selects the study.  </a:t>
            </a:r>
            <a:r>
              <a:rPr lang="en-US" sz="1800" dirty="0" err="1" smtClean="0">
                <a:solidFill>
                  <a:schemeClr val="tx2"/>
                </a:solidFill>
                <a:effectLst/>
              </a:rPr>
              <a:t>Specialst</a:t>
            </a:r>
            <a:r>
              <a:rPr lang="en-US" sz="1800" dirty="0" smtClean="0">
                <a:solidFill>
                  <a:schemeClr val="tx2"/>
                </a:solidFill>
                <a:effectLst/>
              </a:rPr>
              <a:t> may create</a:t>
            </a:r>
            <a:r>
              <a:rPr lang="en-US" sz="1800" baseline="0" dirty="0" smtClean="0">
                <a:solidFill>
                  <a:schemeClr val="tx2"/>
                </a:solidFill>
                <a:effectLst/>
              </a:rPr>
              <a:t> new DICOM evidence documents to</a:t>
            </a:r>
            <a:r>
              <a:rPr lang="en-US" sz="1800" dirty="0" smtClean="0">
                <a:solidFill>
                  <a:schemeClr val="tx2"/>
                </a:solidFill>
                <a:effectLst/>
              </a:rPr>
              <a:t> </a:t>
            </a:r>
          </a:p>
          <a:p>
            <a:pPr rtl="0" eaLnBrk="0" fontAlgn="base" hangingPunct="0"/>
            <a:r>
              <a:rPr lang="en-US" sz="1800" dirty="0" smtClean="0">
                <a:solidFill>
                  <a:schemeClr val="tx2"/>
                </a:solidFill>
                <a:effectLst/>
              </a:rPr>
              <a:t>INPUT DOCUMENTS:</a:t>
            </a:r>
            <a:endParaRPr lang="en-US" sz="1800" dirty="0" smtClean="0">
              <a:effectLst/>
            </a:endParaRPr>
          </a:p>
          <a:p>
            <a:pPr lvl="1"/>
            <a:r>
              <a:rPr lang="en-US" sz="1800" dirty="0">
                <a:cs typeface="ＭＳ Ｐゴシック" charset="0"/>
              </a:rPr>
              <a:t>Clinical Summery (e.g. Referral or original order) with reason for exam, patient history, </a:t>
            </a:r>
            <a:r>
              <a:rPr lang="en-US" sz="1800" dirty="0" err="1">
                <a:cs typeface="ＭＳ Ｐゴシック" charset="0"/>
              </a:rPr>
              <a:t>etc</a:t>
            </a:r>
            <a:endParaRPr lang="en-US" sz="1600" dirty="0"/>
          </a:p>
          <a:p>
            <a:pPr lvl="1"/>
            <a:r>
              <a:rPr lang="en-US" sz="1800" dirty="0">
                <a:cs typeface="ＭＳ Ｐゴシック" charset="0"/>
              </a:rPr>
              <a:t>Acquired Images (Image Manifest)</a:t>
            </a:r>
            <a:endParaRPr lang="en-US" sz="1600" dirty="0"/>
          </a:p>
          <a:p>
            <a:pPr lvl="1"/>
            <a:r>
              <a:rPr lang="en-US" sz="1800" dirty="0">
                <a:cs typeface="ＭＳ Ｐゴシック" charset="0"/>
              </a:rPr>
              <a:t>Reconstructed Image </a:t>
            </a:r>
            <a:r>
              <a:rPr lang="en-US" sz="1800" dirty="0" smtClean="0">
                <a:cs typeface="ＭＳ Ｐゴシック" charset="0"/>
              </a:rPr>
              <a:t>Set (</a:t>
            </a:r>
            <a:r>
              <a:rPr lang="en-US" sz="1800" dirty="0">
                <a:cs typeface="ＭＳ Ｐゴシック" charset="0"/>
              </a:rPr>
              <a:t>Image Manifest)</a:t>
            </a:r>
            <a:endParaRPr lang="en-US" sz="1800" dirty="0" smtClean="0">
              <a:cs typeface="ＭＳ Ｐゴシック" charset="0"/>
            </a:endParaRPr>
          </a:p>
          <a:p>
            <a:pPr lvl="1"/>
            <a:r>
              <a:rPr lang="en-US" sz="1800" dirty="0" smtClean="0">
                <a:cs typeface="ＭＳ Ｐゴシック" charset="0"/>
              </a:rPr>
              <a:t>Relevant </a:t>
            </a:r>
            <a:r>
              <a:rPr lang="en-US" sz="1800" dirty="0">
                <a:cs typeface="ＭＳ Ｐゴシック" charset="0"/>
              </a:rPr>
              <a:t>Priors  (Image Manifests)</a:t>
            </a:r>
            <a:endParaRPr lang="en-US" sz="1600" dirty="0"/>
          </a:p>
          <a:p>
            <a:pPr lvl="1"/>
            <a:r>
              <a:rPr lang="en-US" sz="1800" dirty="0">
                <a:cs typeface="ＭＳ Ｐゴシック" charset="0"/>
              </a:rPr>
              <a:t>Exam/Tech notes (observations during scan)</a:t>
            </a:r>
          </a:p>
          <a:p>
            <a:pPr lvl="1"/>
            <a:r>
              <a:rPr lang="en-US" sz="1800" dirty="0">
                <a:cs typeface="ＭＳ Ｐゴシック" charset="0"/>
              </a:rPr>
              <a:t>Workflow Document</a:t>
            </a:r>
            <a:endParaRPr lang="en-US" sz="1600" dirty="0"/>
          </a:p>
          <a:p>
            <a:pPr rtl="0" eaLnBrk="0" fontAlgn="base" hangingPunct="0"/>
            <a:endParaRPr lang="en-US" sz="1800" dirty="0" smtClean="0">
              <a:solidFill>
                <a:schemeClr val="tx2"/>
              </a:solidFill>
              <a:effectLst/>
            </a:endParaRPr>
          </a:p>
          <a:p>
            <a:pPr rtl="0" eaLnBrk="0" fontAlgn="base" hangingPunct="0"/>
            <a:r>
              <a:rPr lang="en-US" sz="1800" dirty="0" smtClean="0">
                <a:solidFill>
                  <a:schemeClr val="tx2"/>
                </a:solidFill>
                <a:effectLst/>
              </a:rPr>
              <a:t>OUTPUT:</a:t>
            </a:r>
            <a:endParaRPr lang="en-US" sz="1800" dirty="0" smtClean="0">
              <a:effectLst/>
            </a:endParaRPr>
          </a:p>
          <a:p>
            <a:pPr lvl="1" rtl="0" eaLnBrk="0" fontAlgn="base" hangingPunct="0"/>
            <a:r>
              <a:rPr lang="en-US" sz="1800" dirty="0" smtClean="0">
                <a:solidFill>
                  <a:schemeClr val="tx2"/>
                </a:solidFill>
                <a:effectLst/>
                <a:cs typeface="ＭＳ Ｐゴシック" charset="0"/>
              </a:rPr>
              <a:t>Evidence Documents Manifest(</a:t>
            </a:r>
            <a:r>
              <a:rPr lang="en-US" sz="1800" dirty="0">
                <a:cs typeface="ＭＳ Ｐゴシック" charset="0"/>
              </a:rPr>
              <a:t>C</a:t>
            </a:r>
            <a:r>
              <a:rPr lang="en-US" sz="1800" dirty="0" smtClean="0">
                <a:solidFill>
                  <a:schemeClr val="tx2"/>
                </a:solidFill>
                <a:effectLst/>
                <a:cs typeface="ＭＳ Ｐゴシック" charset="0"/>
              </a:rPr>
              <a:t>)</a:t>
            </a:r>
          </a:p>
          <a:p>
            <a:pPr lvl="1" rtl="0" eaLnBrk="0" fontAlgn="base" hangingPunct="0"/>
            <a:r>
              <a:rPr lang="en-US" sz="1800" dirty="0" smtClean="0">
                <a:cs typeface="ＭＳ Ｐゴシック" charset="0"/>
              </a:rPr>
              <a:t>Post-processing Images Manifest (C)</a:t>
            </a:r>
            <a:endParaRPr lang="en-US" sz="1800" dirty="0" smtClean="0">
              <a:solidFill>
                <a:schemeClr val="tx2"/>
              </a:solidFill>
              <a:effectLst/>
              <a:cs typeface="ＭＳ Ｐゴシック" charset="0"/>
            </a:endParaRPr>
          </a:p>
          <a:p>
            <a:pPr lvl="1" rtl="0" eaLnBrk="0" fontAlgn="base" hangingPunct="0"/>
            <a:r>
              <a:rPr lang="en-US" sz="1800" dirty="0" smtClean="0">
                <a:solidFill>
                  <a:schemeClr val="tx2"/>
                </a:solidFill>
                <a:effectLst/>
                <a:cs typeface="ＭＳ Ｐゴシック" charset="0"/>
              </a:rPr>
              <a:t>Final Report-signed (R)</a:t>
            </a:r>
            <a:endParaRPr lang="en-US" sz="1600" baseline="0" dirty="0" smtClean="0">
              <a:solidFill>
                <a:schemeClr val="tx2"/>
              </a:solidFill>
              <a:effectLst/>
              <a:cs typeface="ＭＳ Ｐゴシック" charset="0"/>
            </a:endParaRPr>
          </a:p>
          <a:p>
            <a:pPr lvl="1"/>
            <a:endParaRPr lang="en-US" sz="1600" dirty="0" smtClean="0"/>
          </a:p>
          <a:p>
            <a:pPr lvl="1"/>
            <a:r>
              <a:rPr lang="en-US" sz="1600" dirty="0" smtClean="0"/>
              <a:t>Error </a:t>
            </a:r>
            <a:r>
              <a:rPr lang="en-US" sz="1600" dirty="0"/>
              <a:t>condition: </a:t>
            </a:r>
            <a:endParaRPr lang="en-US" sz="1600" dirty="0" smtClean="0"/>
          </a:p>
          <a:p>
            <a:pPr lvl="2"/>
            <a:r>
              <a:rPr lang="en-US" sz="1400" dirty="0" smtClean="0"/>
              <a:t>Request </a:t>
            </a:r>
            <a:r>
              <a:rPr lang="en-US" sz="1400" dirty="0"/>
              <a:t>for more </a:t>
            </a:r>
            <a:r>
              <a:rPr lang="en-US" sz="1400" dirty="0" smtClean="0"/>
              <a:t>information or </a:t>
            </a:r>
          </a:p>
          <a:p>
            <a:pPr lvl="3"/>
            <a:r>
              <a:rPr lang="en-US" sz="1200" dirty="0" smtClean="0"/>
              <a:t>incomplete image set,</a:t>
            </a:r>
          </a:p>
          <a:p>
            <a:pPr lvl="3"/>
            <a:r>
              <a:rPr lang="en-US" sz="1200" dirty="0" smtClean="0"/>
              <a:t>Poor</a:t>
            </a:r>
            <a:r>
              <a:rPr lang="en-US" sz="1200" baseline="0" dirty="0" smtClean="0"/>
              <a:t> Quality Images, Retake request</a:t>
            </a:r>
            <a:endParaRPr lang="en-US" sz="1200" dirty="0" smtClean="0"/>
          </a:p>
          <a:p>
            <a:pPr lvl="2"/>
            <a:r>
              <a:rPr lang="en-US" sz="1400" dirty="0" smtClean="0"/>
              <a:t>cancel with reason, or </a:t>
            </a:r>
          </a:p>
          <a:p>
            <a:pPr lvl="2"/>
            <a:r>
              <a:rPr lang="en-US" sz="1400" dirty="0" smtClean="0"/>
              <a:t>re-assign</a:t>
            </a:r>
          </a:p>
          <a:p>
            <a:pPr lvl="1" rtl="0" eaLnBrk="0" fontAlgn="base" hangingPunct="0"/>
            <a:endParaRPr lang="en-US" sz="1600" dirty="0" smtClean="0">
              <a:effectLst/>
            </a:endParaRPr>
          </a:p>
          <a:p>
            <a:pPr marL="171450" marR="0" lvl="0" indent="-171450" algn="l" defTabSz="914400" rtl="0" eaLnBrk="0" fontAlgn="base" latinLnBrk="0" hangingPunct="0">
              <a:lnSpc>
                <a:spcPct val="100000"/>
              </a:lnSpc>
              <a:spcBef>
                <a:spcPct val="20000"/>
              </a:spcBef>
              <a:spcAft>
                <a:spcPct val="0"/>
              </a:spcAft>
              <a:buClr>
                <a:schemeClr val="tx2"/>
              </a:buClr>
              <a:buSzPct val="80000"/>
              <a:buFont typeface="Times" charset="0"/>
              <a:buChar char="•"/>
              <a:tabLst/>
              <a:defRPr/>
            </a:pPr>
            <a:r>
              <a:rPr lang="en-US" sz="1800" baseline="0" dirty="0" smtClean="0">
                <a:solidFill>
                  <a:schemeClr val="tx2"/>
                </a:solidFill>
                <a:effectLst/>
              </a:rPr>
              <a:t>Monitor Requirements</a:t>
            </a:r>
          </a:p>
          <a:p>
            <a:pPr marL="171450" marR="0" lvl="0" indent="-171450" algn="l" defTabSz="914400" rtl="0" eaLnBrk="0" fontAlgn="base" latinLnBrk="0" hangingPunct="0">
              <a:lnSpc>
                <a:spcPct val="100000"/>
              </a:lnSpc>
              <a:spcBef>
                <a:spcPct val="20000"/>
              </a:spcBef>
              <a:spcAft>
                <a:spcPct val="0"/>
              </a:spcAft>
              <a:buClr>
                <a:schemeClr val="tx2"/>
              </a:buClr>
              <a:buSzPct val="80000"/>
              <a:buFont typeface="Times" charset="0"/>
              <a:buChar char="•"/>
              <a:tabLst/>
              <a:defRPr/>
            </a:pPr>
            <a:endParaRPr lang="en-US" sz="1800" dirty="0"/>
          </a:p>
          <a:p>
            <a:pPr lvl="0"/>
            <a:endParaRPr lang="en-US" sz="1800" dirty="0" smtClean="0"/>
          </a:p>
        </p:txBody>
      </p:sp>
    </p:spTree>
    <p:extLst>
      <p:ext uri="{BB962C8B-B14F-4D97-AF65-F5344CB8AC3E}">
        <p14:creationId xmlns:p14="http://schemas.microsoft.com/office/powerpoint/2010/main" val="2992297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Read Subtask: Prep for Read</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Once the Order for reading is accepted, the reading site may require the images and other relevant information to be imported into the local facility’s PACS or Reading Workstation.  SPECT Images in particular, generally require specific reading and analysis tools not available in a general purpose image viewer.   </a:t>
            </a:r>
          </a:p>
          <a:p>
            <a:pPr marL="0" indent="0" rtl="0" eaLnBrk="0" fontAlgn="base" hangingPunct="0">
              <a:buNone/>
            </a:pPr>
            <a:endParaRPr lang="en-US" sz="2200" dirty="0" smtClean="0">
              <a:solidFill>
                <a:schemeClr val="tx2"/>
              </a:solidFill>
              <a:effectLst/>
              <a:latin typeface="+mn-lt"/>
              <a:ea typeface="MS PGothic" pitchFamily="34" charset="-128"/>
              <a:cs typeface="ＭＳ Ｐゴシック" charset="0"/>
            </a:endParaRPr>
          </a:p>
          <a:p>
            <a:pPr marL="0" indent="0" rtl="0" eaLnBrk="0" fontAlgn="base" hangingPunct="0">
              <a:buNone/>
            </a:pPr>
            <a:r>
              <a:rPr lang="en-US" sz="2200" dirty="0" smtClean="0">
                <a:solidFill>
                  <a:schemeClr val="tx2"/>
                </a:solidFill>
                <a:effectLst/>
                <a:latin typeface="+mn-lt"/>
                <a:ea typeface="MS PGothic" pitchFamily="34" charset="-128"/>
                <a:cs typeface="ＭＳ Ｐゴシック" charset="0"/>
              </a:rPr>
              <a:t>INPUT DOCUMENTS:</a:t>
            </a:r>
            <a:endParaRPr lang="en-US" sz="2200" dirty="0" smtClean="0">
              <a:effectLst/>
            </a:endParaRPr>
          </a:p>
          <a:p>
            <a:pPr lvl="1"/>
            <a:r>
              <a:rPr lang="en-US" sz="2000" baseline="0" dirty="0" smtClean="0">
                <a:solidFill>
                  <a:schemeClr val="tx2"/>
                </a:solidFill>
                <a:effectLst/>
                <a:latin typeface="+mn-lt"/>
                <a:ea typeface="MS PGothic" pitchFamily="34" charset="-128"/>
                <a:cs typeface="ＭＳ Ｐゴシック" charset="0"/>
              </a:rPr>
              <a:t>Acquired Images (Image Manifest)</a:t>
            </a:r>
            <a:endParaRPr lang="en-US" dirty="0" smtClean="0">
              <a:effectLst/>
            </a:endParaRPr>
          </a:p>
          <a:p>
            <a:pPr lvl="1"/>
            <a:r>
              <a:rPr lang="en-US" sz="2000" dirty="0" smtClean="0">
                <a:solidFill>
                  <a:schemeClr val="tx2"/>
                </a:solidFill>
                <a:effectLst/>
                <a:latin typeface="+mn-lt"/>
                <a:ea typeface="MS PGothic" pitchFamily="34" charset="-128"/>
                <a:cs typeface="ＭＳ Ｐゴシック" charset="0"/>
              </a:rPr>
              <a:t>Relevant Priors  (Image Manifests) and Reports (CDA)</a:t>
            </a:r>
            <a:endParaRPr lang="en-US" dirty="0" smtClean="0">
              <a:effectLst/>
            </a:endParaRPr>
          </a:p>
          <a:p>
            <a:pPr marL="0" indent="0" rtl="0" eaLnBrk="0" fontAlgn="base" hangingPunct="0">
              <a:buNone/>
            </a:pPr>
            <a:endParaRPr lang="en-US" sz="2200" dirty="0" smtClean="0">
              <a:solidFill>
                <a:schemeClr val="tx2"/>
              </a:solidFill>
              <a:effectLst/>
              <a:latin typeface="+mn-lt"/>
              <a:ea typeface="MS PGothic" pitchFamily="34" charset="-128"/>
              <a:cs typeface="ＭＳ Ｐゴシック" charset="0"/>
            </a:endParaRPr>
          </a:p>
          <a:p>
            <a:pPr marL="0" indent="0" rtl="0" eaLnBrk="0" fontAlgn="base" hangingPunct="0">
              <a:buNone/>
            </a:pPr>
            <a:r>
              <a:rPr lang="en-US" sz="2200" dirty="0" smtClean="0">
                <a:solidFill>
                  <a:schemeClr val="tx2"/>
                </a:solidFill>
                <a:effectLst/>
                <a:latin typeface="+mn-lt"/>
                <a:ea typeface="MS PGothic" pitchFamily="34" charset="-128"/>
                <a:cs typeface="ＭＳ Ｐゴシック" charset="0"/>
              </a:rPr>
              <a:t>Activity:</a:t>
            </a:r>
            <a:endParaRPr lang="en-US" dirty="0" smtClean="0">
              <a:effectLst/>
            </a:endParaRPr>
          </a:p>
          <a:p>
            <a:pPr rtl="0" eaLnBrk="0" fontAlgn="base" hangingPunct="0"/>
            <a:r>
              <a:rPr lang="en-US" sz="2200" dirty="0" smtClean="0">
                <a:solidFill>
                  <a:schemeClr val="tx2"/>
                </a:solidFill>
                <a:effectLst/>
                <a:latin typeface="+mn-lt"/>
                <a:ea typeface="MS PGothic" pitchFamily="34" charset="-128"/>
                <a:cs typeface="ＭＳ Ｐゴシック" charset="0"/>
              </a:rPr>
              <a:t>Imports foreign </a:t>
            </a:r>
            <a:r>
              <a:rPr lang="en-US" dirty="0" smtClean="0"/>
              <a:t>e</a:t>
            </a:r>
            <a:r>
              <a:rPr lang="en-US" sz="2200" dirty="0" smtClean="0">
                <a:solidFill>
                  <a:schemeClr val="tx2"/>
                </a:solidFill>
                <a:effectLst/>
                <a:latin typeface="+mn-lt"/>
                <a:ea typeface="MS PGothic" pitchFamily="34" charset="-128"/>
                <a:cs typeface="ＭＳ Ｐゴシック" charset="0"/>
              </a:rPr>
              <a:t>xams to local PACS or workstation, </a:t>
            </a:r>
            <a:r>
              <a:rPr lang="en-US" dirty="0" smtClean="0"/>
              <a:t>as</a:t>
            </a:r>
            <a:r>
              <a:rPr lang="en-US" sz="2200" dirty="0" smtClean="0">
                <a:solidFill>
                  <a:schemeClr val="tx2"/>
                </a:solidFill>
                <a:effectLst/>
                <a:latin typeface="+mn-lt"/>
                <a:ea typeface="MS PGothic" pitchFamily="34" charset="-128"/>
                <a:cs typeface="ＭＳ Ｐゴシック" charset="0"/>
              </a:rPr>
              <a:t> necessary</a:t>
            </a:r>
          </a:p>
          <a:p>
            <a:pPr marL="0" indent="0" rtl="0" eaLnBrk="0" fontAlgn="base" hangingPunct="0">
              <a:buNone/>
            </a:pPr>
            <a:endParaRPr lang="en-US" sz="2200" dirty="0" smtClean="0">
              <a:solidFill>
                <a:schemeClr val="tx2"/>
              </a:solidFill>
              <a:effectLst/>
              <a:latin typeface="+mn-lt"/>
              <a:ea typeface="MS PGothic" pitchFamily="34" charset="-128"/>
              <a:cs typeface="ＭＳ Ｐゴシック" charset="0"/>
            </a:endParaRPr>
          </a:p>
          <a:p>
            <a:pPr marL="0" indent="0" rtl="0" eaLnBrk="0" fontAlgn="base" hangingPunct="0">
              <a:buNone/>
            </a:pPr>
            <a:r>
              <a:rPr lang="en-US" sz="2200" dirty="0" smtClean="0">
                <a:solidFill>
                  <a:schemeClr val="tx2"/>
                </a:solidFill>
                <a:effectLst/>
                <a:latin typeface="+mn-lt"/>
                <a:ea typeface="MS PGothic" pitchFamily="34" charset="-128"/>
                <a:cs typeface="ＭＳ Ｐゴシック" charset="0"/>
              </a:rPr>
              <a:t>OUTPUT:</a:t>
            </a:r>
            <a:endParaRPr lang="en-US" dirty="0" smtClean="0">
              <a:effectLst/>
            </a:endParaRPr>
          </a:p>
          <a:p>
            <a:pPr rtl="0" eaLnBrk="0" fontAlgn="base" hangingPunct="0"/>
            <a:r>
              <a:rPr lang="en-US" sz="2200" dirty="0" smtClean="0">
                <a:solidFill>
                  <a:schemeClr val="tx2"/>
                </a:solidFill>
                <a:effectLst/>
                <a:latin typeface="+mn-lt"/>
                <a:ea typeface="MS PGothic" pitchFamily="34" charset="-128"/>
                <a:cs typeface="ＭＳ Ｐゴシック" charset="0"/>
              </a:rPr>
              <a:t>Completes subtask(not necessarily reported to the XDS environment)</a:t>
            </a:r>
          </a:p>
          <a:p>
            <a:r>
              <a:rPr lang="en-US" sz="2200" dirty="0" smtClean="0">
                <a:solidFill>
                  <a:schemeClr val="tx2"/>
                </a:solidFill>
                <a:effectLst/>
                <a:latin typeface="+mn-lt"/>
                <a:ea typeface="MS PGothic" pitchFamily="34" charset="-128"/>
                <a:cs typeface="ＭＳ Ｐゴシック" charset="0"/>
              </a:rPr>
              <a:t>Error condition: Request for more information (image set not available,, </a:t>
            </a:r>
            <a:r>
              <a:rPr lang="en-US" sz="2200" dirty="0" err="1" smtClean="0">
                <a:solidFill>
                  <a:schemeClr val="tx2"/>
                </a:solidFill>
                <a:effectLst/>
                <a:latin typeface="+mn-lt"/>
                <a:ea typeface="MS PGothic" pitchFamily="34" charset="-128"/>
                <a:cs typeface="ＭＳ Ｐゴシック" charset="0"/>
              </a:rPr>
              <a:t>etc</a:t>
            </a:r>
            <a:r>
              <a:rPr lang="en-US" sz="2200" dirty="0" smtClean="0">
                <a:solidFill>
                  <a:schemeClr val="tx2"/>
                </a:solidFill>
                <a:effectLst/>
                <a:latin typeface="+mn-lt"/>
                <a:ea typeface="MS PGothic" pitchFamily="34" charset="-128"/>
                <a:cs typeface="ＭＳ Ｐゴシック" charset="0"/>
              </a:rPr>
              <a:t>)</a:t>
            </a:r>
            <a:endParaRPr lang="en-US" dirty="0" smtClean="0">
              <a:effectLst/>
            </a:endParaRPr>
          </a:p>
          <a:p>
            <a:pPr marL="0" indent="0" rtl="0" eaLnBrk="0" fontAlgn="base" latinLnBrk="0" hangingPunct="0">
              <a:buNone/>
            </a:pPr>
            <a:endParaRPr lang="en-US" sz="2200" baseline="0" dirty="0" smtClean="0">
              <a:solidFill>
                <a:schemeClr val="tx2"/>
              </a:solidFill>
              <a:effectLst/>
              <a:latin typeface="+mn-lt"/>
              <a:ea typeface="MS PGothic" pitchFamily="34" charset="-128"/>
              <a:cs typeface="ＭＳ Ｐゴシック" charset="0"/>
            </a:endParaRPr>
          </a:p>
          <a:p>
            <a:pPr marL="0" indent="0" rtl="0" eaLnBrk="0" fontAlgn="base" latinLnBrk="0" hangingPunct="0">
              <a:buNone/>
            </a:pPr>
            <a:r>
              <a:rPr lang="en-US" sz="2200" baseline="0" dirty="0" smtClean="0">
                <a:solidFill>
                  <a:schemeClr val="tx2"/>
                </a:solidFill>
                <a:effectLst/>
                <a:latin typeface="+mn-lt"/>
                <a:ea typeface="MS PGothic" pitchFamily="34" charset="-128"/>
                <a:cs typeface="ＭＳ Ｐゴシック" charset="0"/>
              </a:rPr>
              <a:t>Workflow</a:t>
            </a:r>
            <a:r>
              <a:rPr lang="en-US" sz="2200" dirty="0" smtClean="0">
                <a:solidFill>
                  <a:schemeClr val="tx2"/>
                </a:solidFill>
                <a:effectLst/>
                <a:latin typeface="+mn-lt"/>
                <a:ea typeface="MS PGothic" pitchFamily="34" charset="-128"/>
                <a:cs typeface="ＭＳ Ｐゴシック" charset="0"/>
              </a:rPr>
              <a:t> </a:t>
            </a:r>
            <a:r>
              <a:rPr lang="en-US" sz="2200" baseline="0" dirty="0" smtClean="0">
                <a:solidFill>
                  <a:schemeClr val="tx2"/>
                </a:solidFill>
                <a:effectLst/>
                <a:latin typeface="+mn-lt"/>
                <a:ea typeface="MS PGothic" pitchFamily="34" charset="-128"/>
                <a:cs typeface="ＭＳ Ｐゴシック" charset="0"/>
              </a:rPr>
              <a:t>Monitor Requirements: </a:t>
            </a:r>
            <a:r>
              <a:rPr lang="en-US" dirty="0" smtClean="0"/>
              <a:t>BA parameters monitoring</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pPr>
              <a:defRPr/>
            </a:pPr>
            <a:fld id="{FA7B7364-4291-4749-B5C9-7A27AE0C34B0}" type="slidenum">
              <a:rPr lang="en-US" smtClean="0"/>
              <a:pPr>
                <a:defRPr/>
              </a:pPr>
              <a:t>15</a:t>
            </a:fld>
            <a:endParaRPr lang="en-US"/>
          </a:p>
        </p:txBody>
      </p:sp>
      <p:sp>
        <p:nvSpPr>
          <p:cNvPr id="5" name="Footer Placeholder 4"/>
          <p:cNvSpPr>
            <a:spLocks noGrp="1"/>
          </p:cNvSpPr>
          <p:nvPr>
            <p:ph type="ftr" sz="quarter" idx="11"/>
          </p:nvPr>
        </p:nvSpPr>
        <p:spPr/>
        <p:txBody>
          <a:bodyPr/>
          <a:lstStyle/>
          <a:p>
            <a:pPr>
              <a:defRPr/>
            </a:pPr>
            <a:r>
              <a:rPr lang="en-US" smtClean="0"/>
              <a:t>Canada Health Infoway</a:t>
            </a:r>
            <a:endParaRPr lang="en-US" dirty="0"/>
          </a:p>
        </p:txBody>
      </p:sp>
    </p:spTree>
    <p:extLst>
      <p:ext uri="{BB962C8B-B14F-4D97-AF65-F5344CB8AC3E}">
        <p14:creationId xmlns:p14="http://schemas.microsoft.com/office/powerpoint/2010/main" val="3071857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rtl="0" eaLnBrk="0" fontAlgn="base" hangingPunct="0"/>
            <a:r>
              <a:rPr lang="en-US" sz="2000" dirty="0" smtClean="0">
                <a:solidFill>
                  <a:schemeClr val="tx2"/>
                </a:solidFill>
                <a:effectLst/>
                <a:latin typeface="+mn-lt"/>
                <a:ea typeface="MS PGothic" pitchFamily="34" charset="-128"/>
                <a:cs typeface="ＭＳ Ｐゴシック" charset="0"/>
              </a:rPr>
              <a:t>Read Subtask:- Preliminary Read</a:t>
            </a:r>
            <a:endParaRPr lang="en-US" sz="1800" dirty="0"/>
          </a:p>
        </p:txBody>
      </p:sp>
      <p:sp>
        <p:nvSpPr>
          <p:cNvPr id="4" name="Slide Number Placeholder 3"/>
          <p:cNvSpPr>
            <a:spLocks noGrp="1"/>
          </p:cNvSpPr>
          <p:nvPr>
            <p:ph type="sldNum" sz="quarter" idx="10"/>
          </p:nvPr>
        </p:nvSpPr>
        <p:spPr/>
        <p:txBody>
          <a:bodyPr/>
          <a:lstStyle/>
          <a:p>
            <a:pPr>
              <a:defRPr/>
            </a:pPr>
            <a:fld id="{FA7B7364-4291-4749-B5C9-7A27AE0C34B0}" type="slidenum">
              <a:rPr lang="en-US" smtClean="0"/>
              <a:pPr>
                <a:defRPr/>
              </a:pPr>
              <a:t>16</a:t>
            </a:fld>
            <a:endParaRPr lang="en-US"/>
          </a:p>
        </p:txBody>
      </p:sp>
      <p:sp>
        <p:nvSpPr>
          <p:cNvPr id="5" name="Footer Placeholder 4"/>
          <p:cNvSpPr>
            <a:spLocks noGrp="1"/>
          </p:cNvSpPr>
          <p:nvPr>
            <p:ph type="ftr" sz="quarter" idx="11"/>
          </p:nvPr>
        </p:nvSpPr>
        <p:spPr/>
        <p:txBody>
          <a:bodyPr/>
          <a:lstStyle/>
          <a:p>
            <a:pPr>
              <a:defRPr/>
            </a:pPr>
            <a:r>
              <a:rPr lang="en-US" smtClean="0"/>
              <a:t>Canada Health Infoway</a:t>
            </a:r>
            <a:endParaRPr lang="en-US" dirty="0"/>
          </a:p>
        </p:txBody>
      </p:sp>
      <p:sp>
        <p:nvSpPr>
          <p:cNvPr id="6" name="Content Placeholder 2"/>
          <p:cNvSpPr>
            <a:spLocks noGrp="1"/>
          </p:cNvSpPr>
          <p:nvPr>
            <p:ph idx="1"/>
          </p:nvPr>
        </p:nvSpPr>
        <p:spPr/>
        <p:txBody>
          <a:bodyPr>
            <a:normAutofit fontScale="92500" lnSpcReduction="10000"/>
          </a:bodyPr>
          <a:lstStyle/>
          <a:p>
            <a:pPr rtl="0" eaLnBrk="0" fontAlgn="base" hangingPunct="0"/>
            <a:r>
              <a:rPr lang="en-US" sz="1800" dirty="0" smtClean="0">
                <a:solidFill>
                  <a:schemeClr val="tx2"/>
                </a:solidFill>
                <a:effectLst/>
              </a:rPr>
              <a:t>INPUT DOCUMENTS:</a:t>
            </a:r>
            <a:endParaRPr lang="en-US" sz="1800" dirty="0" smtClean="0">
              <a:effectLst/>
            </a:endParaRPr>
          </a:p>
          <a:p>
            <a:pPr lvl="1" rtl="0" eaLnBrk="0" fontAlgn="base" hangingPunct="0"/>
            <a:r>
              <a:rPr lang="en-US" sz="1800" dirty="0" smtClean="0">
                <a:solidFill>
                  <a:schemeClr val="tx2"/>
                </a:solidFill>
                <a:effectLst/>
                <a:cs typeface="ＭＳ Ｐゴシック" charset="0"/>
              </a:rPr>
              <a:t>Same as previous</a:t>
            </a:r>
          </a:p>
          <a:p>
            <a:pPr rtl="0" eaLnBrk="0" fontAlgn="base" hangingPunct="0"/>
            <a:r>
              <a:rPr lang="en-US" sz="1800" dirty="0" smtClean="0">
                <a:solidFill>
                  <a:schemeClr val="tx2"/>
                </a:solidFill>
                <a:effectLst/>
              </a:rPr>
              <a:t>OUTPUT:</a:t>
            </a:r>
            <a:endParaRPr lang="en-US" sz="1800" dirty="0" smtClean="0">
              <a:effectLst/>
            </a:endParaRPr>
          </a:p>
          <a:p>
            <a:pPr lvl="1" rtl="0" eaLnBrk="0" fontAlgn="base" hangingPunct="0"/>
            <a:r>
              <a:rPr lang="en-US" sz="1800" dirty="0" smtClean="0">
                <a:solidFill>
                  <a:schemeClr val="tx2"/>
                </a:solidFill>
                <a:effectLst/>
                <a:cs typeface="ＭＳ Ｐゴシック" charset="0"/>
              </a:rPr>
              <a:t>Workflow</a:t>
            </a:r>
            <a:r>
              <a:rPr lang="en-US" sz="1800" baseline="0" dirty="0" smtClean="0">
                <a:solidFill>
                  <a:schemeClr val="tx2"/>
                </a:solidFill>
                <a:effectLst/>
                <a:cs typeface="ＭＳ Ｐゴシック" charset="0"/>
              </a:rPr>
              <a:t> Document Updated</a:t>
            </a:r>
          </a:p>
          <a:p>
            <a:pPr lvl="2"/>
            <a:r>
              <a:rPr lang="en-US" sz="1600" dirty="0" smtClean="0">
                <a:cs typeface="ＭＳ Ｐゴシック" charset="0"/>
              </a:rPr>
              <a:t>New evidence documents added</a:t>
            </a:r>
          </a:p>
          <a:p>
            <a:pPr lvl="1"/>
            <a:r>
              <a:rPr lang="en-US" baseline="0" dirty="0" smtClean="0">
                <a:solidFill>
                  <a:schemeClr val="tx2"/>
                </a:solidFill>
                <a:effectLst/>
                <a:cs typeface="ＭＳ Ｐゴシック" charset="0"/>
              </a:rPr>
              <a:t>Image Manifest</a:t>
            </a:r>
          </a:p>
          <a:p>
            <a:pPr lvl="2"/>
            <a:r>
              <a:rPr lang="en-US" dirty="0"/>
              <a:t>imaging (DICOM) objects like secondary captures, presentation states, key object selections, structured reports, etc.</a:t>
            </a:r>
          </a:p>
          <a:p>
            <a:pPr lvl="2"/>
            <a:r>
              <a:rPr lang="en-US" dirty="0">
                <a:cs typeface="ＭＳ Ｐゴシック" charset="0"/>
              </a:rPr>
              <a:t>New evidence documents with identical Accession number </a:t>
            </a:r>
            <a:r>
              <a:rPr lang="en-US" dirty="0" err="1" smtClean="0">
                <a:cs typeface="ＭＳ Ｐゴシック" charset="0"/>
              </a:rPr>
              <a:t>referenceID</a:t>
            </a:r>
            <a:endParaRPr lang="en-US" dirty="0" smtClean="0">
              <a:cs typeface="ＭＳ Ｐゴシック" charset="0"/>
            </a:endParaRPr>
          </a:p>
          <a:p>
            <a:pPr lvl="1"/>
            <a:r>
              <a:rPr lang="en-US" dirty="0" smtClean="0">
                <a:cs typeface="ＭＳ Ｐゴシック" charset="0"/>
              </a:rPr>
              <a:t>Preliminary Imaging Report</a:t>
            </a:r>
          </a:p>
          <a:p>
            <a:pPr marL="855663" lvl="2" indent="0">
              <a:buNone/>
            </a:pPr>
            <a:endParaRPr lang="en-US" baseline="0" dirty="0" smtClean="0">
              <a:solidFill>
                <a:schemeClr val="tx2"/>
              </a:solidFill>
              <a:effectLst/>
              <a:cs typeface="ＭＳ Ｐゴシック" charset="0"/>
            </a:endParaRPr>
          </a:p>
          <a:p>
            <a:pPr lvl="1" rtl="0" eaLnBrk="0" fontAlgn="base" hangingPunct="0"/>
            <a:endParaRPr lang="en-US" sz="1600" dirty="0" smtClean="0">
              <a:effectLst/>
            </a:endParaRPr>
          </a:p>
          <a:p>
            <a:pPr marL="171450" marR="0" lvl="0" indent="-171450" algn="l" defTabSz="914400" rtl="0" eaLnBrk="0" fontAlgn="base" latinLnBrk="0" hangingPunct="0">
              <a:lnSpc>
                <a:spcPct val="100000"/>
              </a:lnSpc>
              <a:spcBef>
                <a:spcPct val="20000"/>
              </a:spcBef>
              <a:spcAft>
                <a:spcPct val="0"/>
              </a:spcAft>
              <a:buClr>
                <a:schemeClr val="tx2"/>
              </a:buClr>
              <a:buSzPct val="80000"/>
              <a:buFont typeface="Times" charset="0"/>
              <a:buChar char="•"/>
              <a:tabLst/>
              <a:defRPr/>
            </a:pPr>
            <a:r>
              <a:rPr lang="en-US" sz="1800" baseline="0" dirty="0" smtClean="0">
                <a:solidFill>
                  <a:schemeClr val="tx2"/>
                </a:solidFill>
                <a:effectLst/>
              </a:rPr>
              <a:t>Monitor Requirements</a:t>
            </a:r>
          </a:p>
          <a:p>
            <a:pPr marL="171450" marR="0" lvl="0" indent="-171450" algn="l" defTabSz="914400" rtl="0" eaLnBrk="0" fontAlgn="base" latinLnBrk="0" hangingPunct="0">
              <a:lnSpc>
                <a:spcPct val="100000"/>
              </a:lnSpc>
              <a:spcBef>
                <a:spcPct val="20000"/>
              </a:spcBef>
              <a:spcAft>
                <a:spcPct val="0"/>
              </a:spcAft>
              <a:buClr>
                <a:schemeClr val="tx2"/>
              </a:buClr>
              <a:buSzPct val="80000"/>
              <a:buFont typeface="Times" charset="0"/>
              <a:buChar char="•"/>
              <a:tabLst/>
              <a:defRPr/>
            </a:pPr>
            <a:endParaRPr lang="en-US" sz="1800" dirty="0"/>
          </a:p>
          <a:p>
            <a:pPr marL="171450" marR="0" lvl="0" indent="-171450" algn="l" defTabSz="914400" rtl="0" eaLnBrk="0" fontAlgn="base" latinLnBrk="0" hangingPunct="0">
              <a:lnSpc>
                <a:spcPct val="100000"/>
              </a:lnSpc>
              <a:spcBef>
                <a:spcPct val="20000"/>
              </a:spcBef>
              <a:spcAft>
                <a:spcPct val="0"/>
              </a:spcAft>
              <a:buClr>
                <a:schemeClr val="tx2"/>
              </a:buClr>
              <a:buSzPct val="80000"/>
              <a:buFont typeface="Times" charset="0"/>
              <a:buChar char="•"/>
              <a:tabLst/>
              <a:defRPr/>
            </a:pPr>
            <a:r>
              <a:rPr lang="en-US" sz="1800" baseline="0" dirty="0" smtClean="0">
                <a:solidFill>
                  <a:schemeClr val="tx2"/>
                </a:solidFill>
                <a:effectLst/>
              </a:rPr>
              <a:t>Constraints:</a:t>
            </a:r>
          </a:p>
          <a:p>
            <a:pPr marL="171450" marR="0" lvl="0" indent="-171450" algn="l" defTabSz="914400" rtl="0" eaLnBrk="0" fontAlgn="base" latinLnBrk="0" hangingPunct="0">
              <a:lnSpc>
                <a:spcPct val="100000"/>
              </a:lnSpc>
              <a:spcBef>
                <a:spcPct val="20000"/>
              </a:spcBef>
              <a:spcAft>
                <a:spcPct val="0"/>
              </a:spcAft>
              <a:buClr>
                <a:schemeClr val="tx2"/>
              </a:buClr>
              <a:buSzPct val="80000"/>
              <a:buFont typeface="Times" charset="0"/>
              <a:buChar char="•"/>
              <a:tabLst/>
              <a:defRPr/>
            </a:pPr>
            <a:endParaRPr lang="en-US" sz="1800" dirty="0" smtClean="0">
              <a:effectLst/>
            </a:endParaRPr>
          </a:p>
          <a:p>
            <a:pPr lvl="0"/>
            <a:endParaRPr lang="en-US" sz="1800" dirty="0" smtClean="0"/>
          </a:p>
        </p:txBody>
      </p:sp>
    </p:spTree>
    <p:extLst>
      <p:ext uri="{BB962C8B-B14F-4D97-AF65-F5344CB8AC3E}">
        <p14:creationId xmlns:p14="http://schemas.microsoft.com/office/powerpoint/2010/main" val="2465073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rtl="0" eaLnBrk="0" fontAlgn="base" hangingPunct="0"/>
            <a:r>
              <a:rPr lang="en-US" sz="2200" dirty="0" smtClean="0">
                <a:solidFill>
                  <a:schemeClr val="tx2"/>
                </a:solidFill>
                <a:effectLst/>
                <a:latin typeface="+mn-lt"/>
                <a:ea typeface="MS PGothic" pitchFamily="34" charset="-128"/>
                <a:cs typeface="ＭＳ Ｐゴシック" charset="0"/>
              </a:rPr>
              <a:t>Read Complete (Requestor Actor)</a:t>
            </a: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A7B7364-4291-4749-B5C9-7A27AE0C34B0}" type="slidenum">
              <a:rPr lang="en-US" smtClean="0"/>
              <a:pPr>
                <a:defRPr/>
              </a:pPr>
              <a:t>17</a:t>
            </a:fld>
            <a:endParaRPr lang="en-US"/>
          </a:p>
        </p:txBody>
      </p:sp>
      <p:sp>
        <p:nvSpPr>
          <p:cNvPr id="5" name="Footer Placeholder 4"/>
          <p:cNvSpPr>
            <a:spLocks noGrp="1"/>
          </p:cNvSpPr>
          <p:nvPr>
            <p:ph type="ftr" sz="quarter" idx="11"/>
          </p:nvPr>
        </p:nvSpPr>
        <p:spPr/>
        <p:txBody>
          <a:bodyPr/>
          <a:lstStyle/>
          <a:p>
            <a:pPr>
              <a:defRPr/>
            </a:pPr>
            <a:r>
              <a:rPr lang="en-US" smtClean="0"/>
              <a:t>Canada Health Infoway</a:t>
            </a:r>
            <a:endParaRPr lang="en-US" dirty="0"/>
          </a:p>
        </p:txBody>
      </p:sp>
      <p:sp>
        <p:nvSpPr>
          <p:cNvPr id="6" name="Content Placeholder 2"/>
          <p:cNvSpPr txBox="1">
            <a:spLocks/>
          </p:cNvSpPr>
          <p:nvPr/>
        </p:nvSpPr>
        <p:spPr bwMode="auto">
          <a:xfrm>
            <a:off x="737779" y="1846939"/>
            <a:ext cx="8220770" cy="4608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lvl1pPr marL="171450" indent="-171450" algn="l" rtl="0" eaLnBrk="0" fontAlgn="base" hangingPunct="0">
              <a:spcBef>
                <a:spcPct val="20000"/>
              </a:spcBef>
              <a:spcAft>
                <a:spcPct val="0"/>
              </a:spcAft>
              <a:buClr>
                <a:schemeClr val="tx2"/>
              </a:buClr>
              <a:buSzPct val="80000"/>
              <a:buFont typeface="Times" charset="0"/>
              <a:buChar char="•"/>
              <a:defRPr sz="2200">
                <a:solidFill>
                  <a:schemeClr val="tx2"/>
                </a:solidFill>
                <a:latin typeface="+mn-lt"/>
                <a:ea typeface="MS PGothic" pitchFamily="34" charset="-128"/>
                <a:cs typeface="ＭＳ Ｐゴシック" charset="0"/>
              </a:defRPr>
            </a:lvl1pPr>
            <a:lvl2pPr marL="628650" indent="-228600" algn="l" rtl="0" eaLnBrk="0" fontAlgn="base" hangingPunct="0">
              <a:spcBef>
                <a:spcPct val="20000"/>
              </a:spcBef>
              <a:spcAft>
                <a:spcPct val="0"/>
              </a:spcAft>
              <a:buSzPct val="60000"/>
              <a:buChar char="—"/>
              <a:defRPr sz="2000">
                <a:solidFill>
                  <a:schemeClr val="tx2"/>
                </a:solidFill>
                <a:latin typeface="+mn-lt"/>
                <a:ea typeface="MS PGothic" pitchFamily="34" charset="-128"/>
              </a:defRPr>
            </a:lvl2pPr>
            <a:lvl3pPr marL="1027113" indent="-171450" algn="l" rtl="0" eaLnBrk="0" fontAlgn="base" hangingPunct="0">
              <a:spcBef>
                <a:spcPct val="20000"/>
              </a:spcBef>
              <a:spcAft>
                <a:spcPct val="0"/>
              </a:spcAft>
              <a:buSzPct val="80000"/>
              <a:buChar char="•"/>
              <a:defRPr>
                <a:solidFill>
                  <a:schemeClr val="tx2"/>
                </a:solidFill>
                <a:latin typeface="+mn-lt"/>
                <a:ea typeface="MS PGothic" pitchFamily="34" charset="-128"/>
              </a:defRPr>
            </a:lvl3pPr>
            <a:lvl4pPr marL="1427163" indent="-228600" algn="l" rtl="0" eaLnBrk="0" fontAlgn="base" hangingPunct="0">
              <a:spcBef>
                <a:spcPct val="20000"/>
              </a:spcBef>
              <a:spcAft>
                <a:spcPct val="0"/>
              </a:spcAft>
              <a:buSzPct val="70000"/>
              <a:buChar char="—"/>
              <a:defRPr sz="1600">
                <a:solidFill>
                  <a:schemeClr val="tx2"/>
                </a:solidFill>
                <a:latin typeface="+mn-lt"/>
                <a:ea typeface="MS PGothic" pitchFamily="34" charset="-128"/>
              </a:defRPr>
            </a:lvl4pPr>
            <a:lvl5pPr marL="1655763" indent="173038" algn="l" rtl="0" eaLnBrk="0" fontAlgn="base" hangingPunct="0">
              <a:spcBef>
                <a:spcPct val="20000"/>
              </a:spcBef>
              <a:spcAft>
                <a:spcPct val="0"/>
              </a:spcAft>
              <a:defRPr sz="1600">
                <a:solidFill>
                  <a:schemeClr val="tx2"/>
                </a:solidFill>
                <a:latin typeface="+mn-lt"/>
                <a:ea typeface="MS PGothic" pitchFamily="34" charset="-128"/>
              </a:defRPr>
            </a:lvl5pPr>
            <a:lvl6pPr marL="2112963" algn="l" rtl="0" fontAlgn="base">
              <a:spcBef>
                <a:spcPct val="20000"/>
              </a:spcBef>
              <a:spcAft>
                <a:spcPct val="0"/>
              </a:spcAft>
              <a:defRPr sz="1600">
                <a:solidFill>
                  <a:schemeClr val="tx1"/>
                </a:solidFill>
                <a:latin typeface="+mn-lt"/>
                <a:ea typeface="+mn-ea"/>
              </a:defRPr>
            </a:lvl6pPr>
            <a:lvl7pPr marL="2570163" algn="l" rtl="0" fontAlgn="base">
              <a:spcBef>
                <a:spcPct val="20000"/>
              </a:spcBef>
              <a:spcAft>
                <a:spcPct val="0"/>
              </a:spcAft>
              <a:defRPr sz="1600">
                <a:solidFill>
                  <a:schemeClr val="tx1"/>
                </a:solidFill>
                <a:latin typeface="+mn-lt"/>
                <a:ea typeface="+mn-ea"/>
              </a:defRPr>
            </a:lvl7pPr>
            <a:lvl8pPr marL="3027363" algn="l" rtl="0" fontAlgn="base">
              <a:spcBef>
                <a:spcPct val="20000"/>
              </a:spcBef>
              <a:spcAft>
                <a:spcPct val="0"/>
              </a:spcAft>
              <a:defRPr sz="1600">
                <a:solidFill>
                  <a:schemeClr val="tx1"/>
                </a:solidFill>
                <a:latin typeface="+mn-lt"/>
                <a:ea typeface="+mn-ea"/>
              </a:defRPr>
            </a:lvl8pPr>
            <a:lvl9pPr marL="3484563" algn="l" rtl="0" fontAlgn="base">
              <a:spcBef>
                <a:spcPct val="20000"/>
              </a:spcBef>
              <a:spcAft>
                <a:spcPct val="0"/>
              </a:spcAft>
              <a:defRPr sz="1600">
                <a:solidFill>
                  <a:schemeClr val="tx1"/>
                </a:solidFill>
                <a:latin typeface="+mn-lt"/>
                <a:ea typeface="+mn-ea"/>
              </a:defRPr>
            </a:lvl9pPr>
          </a:lstStyle>
          <a:p>
            <a:r>
              <a:rPr lang="en-US" sz="1800" dirty="0" smtClean="0"/>
              <a:t>INPUT DOCUMENTS:</a:t>
            </a:r>
          </a:p>
          <a:p>
            <a:pPr lvl="1"/>
            <a:r>
              <a:rPr lang="en-US" sz="1800" dirty="0" smtClean="0">
                <a:cs typeface="ＭＳ Ｐゴシック" charset="0"/>
              </a:rPr>
              <a:t>Final Report</a:t>
            </a:r>
          </a:p>
          <a:p>
            <a:r>
              <a:rPr lang="en-US" sz="1800" dirty="0" smtClean="0"/>
              <a:t>OUTPUT:</a:t>
            </a:r>
          </a:p>
          <a:p>
            <a:pPr lvl="1"/>
            <a:r>
              <a:rPr lang="en-US" sz="1800" dirty="0" smtClean="0">
                <a:cs typeface="ＭＳ Ｐゴシック" charset="0"/>
              </a:rPr>
              <a:t>Workflow Document Updated – closed</a:t>
            </a:r>
          </a:p>
          <a:p>
            <a:pPr lvl="1"/>
            <a:r>
              <a:rPr lang="en-US" sz="1600" dirty="0" smtClean="0"/>
              <a:t>Imaging </a:t>
            </a:r>
            <a:r>
              <a:rPr lang="en-US" sz="1600" dirty="0"/>
              <a:t>Service Order Complete(</a:t>
            </a:r>
            <a:r>
              <a:rPr lang="en-US" sz="1600" dirty="0" smtClean="0"/>
              <a:t>HL7)</a:t>
            </a:r>
          </a:p>
          <a:p>
            <a:pPr lvl="1"/>
            <a:r>
              <a:rPr lang="en-US" sz="1600" dirty="0" smtClean="0"/>
              <a:t>Final Report sent to local system</a:t>
            </a:r>
          </a:p>
          <a:p>
            <a:r>
              <a:rPr lang="en-US" sz="1800" dirty="0" smtClean="0"/>
              <a:t>Monitor Requirements</a:t>
            </a:r>
          </a:p>
          <a:p>
            <a:pPr lvl="0">
              <a:defRPr/>
            </a:pPr>
            <a:endParaRPr lang="en-US" sz="1800" dirty="0" smtClean="0"/>
          </a:p>
          <a:p>
            <a:pPr lvl="0">
              <a:defRPr/>
            </a:pPr>
            <a:r>
              <a:rPr lang="en-US" sz="1800" dirty="0" smtClean="0"/>
              <a:t>Constraints</a:t>
            </a:r>
            <a:r>
              <a:rPr lang="en-US" sz="1800" dirty="0"/>
              <a:t>:</a:t>
            </a:r>
          </a:p>
          <a:p>
            <a:pPr lvl="1" indent="-171450">
              <a:buClr>
                <a:schemeClr val="tx2"/>
              </a:buClr>
              <a:buSzPct val="80000"/>
              <a:buFont typeface="Times" charset="0"/>
              <a:buChar char="•"/>
              <a:defRPr/>
            </a:pPr>
            <a:r>
              <a:rPr lang="en-US" sz="1600" dirty="0"/>
              <a:t>Report needs to go direct to the Ordering facility in order to complete the workflow and the professional services workflow.  </a:t>
            </a:r>
          </a:p>
          <a:p>
            <a:pPr lvl="1" indent="-171450">
              <a:buClr>
                <a:schemeClr val="tx2"/>
              </a:buClr>
              <a:buSzPct val="80000"/>
              <a:buFont typeface="Times" charset="0"/>
              <a:buChar char="•"/>
            </a:pPr>
            <a:endParaRPr lang="en-US" sz="1600" dirty="0" smtClean="0"/>
          </a:p>
          <a:p>
            <a:pPr lvl="1" indent="-171450">
              <a:buClr>
                <a:schemeClr val="tx2"/>
              </a:buClr>
              <a:buSzPct val="80000"/>
              <a:buFont typeface="Times" charset="0"/>
              <a:buChar char="•"/>
            </a:pPr>
            <a:endParaRPr lang="en-US" sz="1600" dirty="0" smtClean="0"/>
          </a:p>
          <a:p>
            <a:endParaRPr lang="en-US" sz="1800" dirty="0" smtClean="0"/>
          </a:p>
          <a:p>
            <a:endParaRPr lang="en-US" sz="1800" dirty="0" smtClean="0"/>
          </a:p>
        </p:txBody>
      </p:sp>
    </p:spTree>
    <p:extLst>
      <p:ext uri="{BB962C8B-B14F-4D97-AF65-F5344CB8AC3E}">
        <p14:creationId xmlns:p14="http://schemas.microsoft.com/office/powerpoint/2010/main" val="3556477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71663" y="2205038"/>
            <a:ext cx="5400675" cy="138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0" name="Rectangle 4"/>
          <p:cNvSpPr>
            <a:spLocks noGrp="1" noChangeArrowheads="1"/>
          </p:cNvSpPr>
          <p:nvPr>
            <p:ph type="ctrTitle"/>
          </p:nvPr>
        </p:nvSpPr>
        <p:spPr>
          <a:xfrm>
            <a:off x="2627313" y="3789363"/>
            <a:ext cx="4246562" cy="1527175"/>
          </a:xfrm>
        </p:spPr>
        <p:txBody>
          <a:bodyPr/>
          <a:lstStyle/>
          <a:p>
            <a:pPr algn="ctr" eaLnBrk="1" hangingPunct="1">
              <a:defRPr/>
            </a:pPr>
            <a:r>
              <a:rPr lang="en-CA" dirty="0" smtClean="0">
                <a:ea typeface="+mj-ea"/>
                <a:cs typeface="+mj-cs"/>
              </a:rPr>
              <a:t>Thank you</a:t>
            </a:r>
          </a:p>
        </p:txBody>
      </p:sp>
      <p:pic>
        <p:nvPicPr>
          <p:cNvPr id="2" name="Picture 1"/>
          <p:cNvPicPr>
            <a:picLocks noChangeAspect="1"/>
          </p:cNvPicPr>
          <p:nvPr/>
        </p:nvPicPr>
        <p:blipFill>
          <a:blip r:embed="rId4"/>
          <a:stretch>
            <a:fillRect/>
          </a:stretch>
        </p:blipFill>
        <p:spPr>
          <a:xfrm>
            <a:off x="467544" y="3717032"/>
            <a:ext cx="2603500" cy="20955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908720"/>
            <a:ext cx="8219629" cy="504056"/>
          </a:xfrm>
        </p:spPr>
        <p:txBody>
          <a:bodyPr/>
          <a:lstStyle/>
          <a:p>
            <a:r>
              <a:rPr lang="en-US" sz="2400" b="1" dirty="0" smtClean="0">
                <a:solidFill>
                  <a:schemeClr val="accent1"/>
                </a:solidFill>
                <a:effectLst/>
                <a:latin typeface="+mj-lt"/>
                <a:ea typeface="MS PGothic" pitchFamily="34" charset="-128"/>
                <a:cs typeface="ＭＳ Ｐゴシック" charset="0"/>
              </a:rPr>
              <a:t>Remote Reporting Workflow Document Outline</a:t>
            </a:r>
            <a:endParaRPr lang="en-US" sz="2400" dirty="0"/>
          </a:p>
        </p:txBody>
      </p:sp>
      <p:sp>
        <p:nvSpPr>
          <p:cNvPr id="3" name="Slide Number Placeholder 2"/>
          <p:cNvSpPr>
            <a:spLocks noGrp="1"/>
          </p:cNvSpPr>
          <p:nvPr>
            <p:ph type="sldNum" sz="quarter" idx="10"/>
          </p:nvPr>
        </p:nvSpPr>
        <p:spPr/>
        <p:txBody>
          <a:bodyPr/>
          <a:lstStyle/>
          <a:p>
            <a:pPr>
              <a:defRPr/>
            </a:pPr>
            <a:fld id="{0FE6178A-F216-4127-90D1-CBC6940A6791}" type="slidenum">
              <a:rPr lang="en-US" smtClean="0"/>
              <a:pPr>
                <a:defRPr/>
              </a:pPr>
              <a:t>19</a:t>
            </a:fld>
            <a:endParaRPr lang="en-US"/>
          </a:p>
        </p:txBody>
      </p:sp>
      <p:sp>
        <p:nvSpPr>
          <p:cNvPr id="4" name="Footer Placeholder 3"/>
          <p:cNvSpPr>
            <a:spLocks noGrp="1"/>
          </p:cNvSpPr>
          <p:nvPr>
            <p:ph type="ftr" sz="quarter" idx="11"/>
          </p:nvPr>
        </p:nvSpPr>
        <p:spPr/>
        <p:txBody>
          <a:bodyPr/>
          <a:lstStyle/>
          <a:p>
            <a:pPr>
              <a:defRPr/>
            </a:pPr>
            <a:r>
              <a:rPr lang="en-US" smtClean="0"/>
              <a:t>Canada Health Infoway</a:t>
            </a:r>
            <a:endParaRPr lang="en-US" dirty="0"/>
          </a:p>
        </p:txBody>
      </p:sp>
      <p:sp>
        <p:nvSpPr>
          <p:cNvPr id="5" name="Text Placeholder 4"/>
          <p:cNvSpPr>
            <a:spLocks noGrp="1"/>
          </p:cNvSpPr>
          <p:nvPr>
            <p:ph type="body" idx="4294967295"/>
          </p:nvPr>
        </p:nvSpPr>
        <p:spPr>
          <a:xfrm>
            <a:off x="890534" y="1484784"/>
            <a:ext cx="8220075" cy="5184576"/>
          </a:xfrm>
        </p:spPr>
        <p:txBody>
          <a:bodyPr/>
          <a:lstStyle/>
          <a:p>
            <a:pPr marL="0" lvl="0" indent="0">
              <a:buNone/>
            </a:pPr>
            <a:r>
              <a:rPr lang="en-US" sz="1600" dirty="0" smtClean="0">
                <a:solidFill>
                  <a:srgbClr val="005288"/>
                </a:solidFill>
                <a:effectLst/>
                <a:latin typeface="+mj-lt"/>
                <a:ea typeface="MS PGothic" pitchFamily="34" charset="-128"/>
                <a:cs typeface="ＭＳ Ｐゴシック" charset="0"/>
              </a:rPr>
              <a:t>Contents</a:t>
            </a:r>
          </a:p>
          <a:p>
            <a:pPr marL="457200" lvl="1" indent="0">
              <a:buNone/>
            </a:pPr>
            <a:r>
              <a:rPr lang="en-US" sz="1600" u="sng" dirty="0" smtClean="0">
                <a:solidFill>
                  <a:srgbClr val="005288"/>
                </a:solidFill>
                <a:effectLst/>
                <a:latin typeface="+mj-lt"/>
                <a:ea typeface="MS PGothic" pitchFamily="34" charset="-128"/>
                <a:cs typeface="ＭＳ Ｐゴシック" charset="0"/>
              </a:rPr>
              <a:t>Introduction to this Supplement</a:t>
            </a:r>
            <a:r>
              <a:rPr lang="en-US" sz="1600" u="none" strike="noStrike" dirty="0" smtClean="0">
                <a:solidFill>
                  <a:srgbClr val="005288"/>
                </a:solidFill>
                <a:effectLst/>
                <a:latin typeface="+mj-lt"/>
                <a:ea typeface="MS PGothic" pitchFamily="34" charset="-128"/>
                <a:cs typeface="ＭＳ Ｐゴシック" charset="0"/>
              </a:rPr>
              <a:t>	</a:t>
            </a:r>
            <a:endParaRPr lang="en-US" sz="1600" dirty="0" smtClean="0">
              <a:solidFill>
                <a:srgbClr val="005288"/>
              </a:solidFill>
              <a:effectLst/>
              <a:latin typeface="+mj-lt"/>
              <a:ea typeface="MS PGothic" pitchFamily="34" charset="-128"/>
              <a:cs typeface="ＭＳ Ｐゴシック" charset="0"/>
            </a:endParaRPr>
          </a:p>
          <a:p>
            <a:pPr marL="457200" lvl="1" indent="0">
              <a:buNone/>
            </a:pPr>
            <a:r>
              <a:rPr lang="en-US" sz="1600" u="sng" dirty="0" smtClean="0">
                <a:solidFill>
                  <a:srgbClr val="005288"/>
                </a:solidFill>
                <a:effectLst/>
                <a:latin typeface="+mj-lt"/>
                <a:ea typeface="MS PGothic" pitchFamily="34" charset="-128"/>
                <a:cs typeface="ＭＳ Ｐゴシック" charset="0"/>
              </a:rPr>
              <a:t>Open Issues and Questions</a:t>
            </a:r>
            <a:r>
              <a:rPr lang="en-US" sz="1600" u="none" strike="noStrike" dirty="0" smtClean="0">
                <a:solidFill>
                  <a:srgbClr val="005288"/>
                </a:solidFill>
                <a:effectLst/>
                <a:latin typeface="+mj-lt"/>
                <a:ea typeface="MS PGothic" pitchFamily="34" charset="-128"/>
                <a:cs typeface="ＭＳ Ｐゴシック" charset="0"/>
              </a:rPr>
              <a:t>	</a:t>
            </a:r>
            <a:endParaRPr lang="en-US" sz="1600" dirty="0" smtClean="0">
              <a:solidFill>
                <a:srgbClr val="005288"/>
              </a:solidFill>
              <a:effectLst/>
              <a:latin typeface="+mj-lt"/>
              <a:ea typeface="MS PGothic" pitchFamily="34" charset="-128"/>
              <a:cs typeface="ＭＳ Ｐゴシック" charset="0"/>
            </a:endParaRPr>
          </a:p>
          <a:p>
            <a:pPr marL="457200" lvl="1" indent="0">
              <a:buNone/>
            </a:pPr>
            <a:r>
              <a:rPr lang="en-US" sz="1600" u="sng" dirty="0" smtClean="0">
                <a:solidFill>
                  <a:srgbClr val="005288"/>
                </a:solidFill>
                <a:effectLst/>
                <a:latin typeface="+mj-lt"/>
                <a:ea typeface="MS PGothic" pitchFamily="34" charset="-128"/>
                <a:cs typeface="ＭＳ Ｐゴシック" charset="0"/>
              </a:rPr>
              <a:t>Closed Issues</a:t>
            </a:r>
            <a:r>
              <a:rPr lang="en-US" sz="1600" u="none" strike="noStrike" dirty="0" smtClean="0">
                <a:solidFill>
                  <a:srgbClr val="005288"/>
                </a:solidFill>
                <a:effectLst/>
                <a:latin typeface="+mj-lt"/>
                <a:ea typeface="MS PGothic" pitchFamily="34" charset="-128"/>
                <a:cs typeface="ＭＳ Ｐゴシック" charset="0"/>
              </a:rPr>
              <a:t>	</a:t>
            </a:r>
            <a:endParaRPr lang="en-US" sz="1600" dirty="0" smtClean="0">
              <a:solidFill>
                <a:srgbClr val="005288"/>
              </a:solidFill>
              <a:effectLst/>
              <a:latin typeface="+mj-lt"/>
              <a:ea typeface="MS PGothic" pitchFamily="34" charset="-128"/>
              <a:cs typeface="ＭＳ Ｐゴシック" charset="0"/>
            </a:endParaRPr>
          </a:p>
          <a:p>
            <a:pPr marL="0" lvl="0" indent="0">
              <a:buNone/>
            </a:pPr>
            <a:r>
              <a:rPr lang="en-US" sz="1600" b="1" u="sng" dirty="0" smtClean="0">
                <a:solidFill>
                  <a:srgbClr val="005288"/>
                </a:solidFill>
                <a:effectLst/>
                <a:latin typeface="+mj-lt"/>
                <a:ea typeface="MS PGothic" pitchFamily="34" charset="-128"/>
                <a:cs typeface="ＭＳ Ｐゴシック" charset="0"/>
              </a:rPr>
              <a:t>Volume 1 – Profiles</a:t>
            </a:r>
            <a:endParaRPr lang="en-US" sz="1600" dirty="0" smtClean="0">
              <a:solidFill>
                <a:srgbClr val="005288"/>
              </a:solidFill>
              <a:effectLst/>
              <a:latin typeface="+mj-lt"/>
              <a:ea typeface="MS PGothic" pitchFamily="34" charset="-128"/>
              <a:cs typeface="ＭＳ Ｐゴシック" charset="0"/>
            </a:endParaRPr>
          </a:p>
          <a:p>
            <a:pPr marL="0" lvl="0" indent="0">
              <a:buNone/>
            </a:pPr>
            <a:r>
              <a:rPr lang="en-US" sz="1600" u="sng" dirty="0" smtClean="0">
                <a:solidFill>
                  <a:srgbClr val="005288"/>
                </a:solidFill>
                <a:effectLst/>
                <a:latin typeface="+mj-lt"/>
                <a:ea typeface="MS PGothic" pitchFamily="34" charset="-128"/>
                <a:cs typeface="ＭＳ Ｐゴシック" charset="0"/>
              </a:rPr>
              <a:t>X Remote Read Workflow Definition (RR-WD) Profile</a:t>
            </a:r>
            <a:r>
              <a:rPr lang="en-US" sz="1600" u="none" strike="noStrike" dirty="0" smtClean="0">
                <a:solidFill>
                  <a:srgbClr val="005288"/>
                </a:solidFill>
                <a:effectLst/>
                <a:latin typeface="+mj-lt"/>
                <a:ea typeface="MS PGothic" pitchFamily="34" charset="-128"/>
                <a:cs typeface="ＭＳ Ｐゴシック" charset="0"/>
              </a:rPr>
              <a:t>	</a:t>
            </a:r>
            <a:endParaRPr lang="en-US" sz="1600" dirty="0" smtClean="0">
              <a:solidFill>
                <a:srgbClr val="005288"/>
              </a:solidFill>
              <a:effectLst/>
              <a:latin typeface="+mj-lt"/>
              <a:ea typeface="MS PGothic" pitchFamily="34" charset="-128"/>
              <a:cs typeface="ＭＳ Ｐゴシック" charset="0"/>
            </a:endParaRPr>
          </a:p>
          <a:p>
            <a:pPr marL="0" lvl="0" indent="0">
              <a:buNone/>
            </a:pPr>
            <a:r>
              <a:rPr lang="en-US" sz="1600" u="sng" dirty="0" smtClean="0">
                <a:solidFill>
                  <a:srgbClr val="005288"/>
                </a:solidFill>
                <a:effectLst/>
                <a:latin typeface="+mj-lt"/>
                <a:ea typeface="MS PGothic" pitchFamily="34" charset="-128"/>
                <a:cs typeface="ＭＳ Ｐゴシック" charset="0"/>
              </a:rPr>
              <a:t>X.1 Purpose and Scope</a:t>
            </a:r>
            <a:r>
              <a:rPr lang="en-US" sz="1600" u="none" strike="noStrike" dirty="0" smtClean="0">
                <a:solidFill>
                  <a:srgbClr val="005288"/>
                </a:solidFill>
                <a:effectLst/>
                <a:latin typeface="+mj-lt"/>
                <a:ea typeface="MS PGothic" pitchFamily="34" charset="-128"/>
                <a:cs typeface="ＭＳ Ｐゴシック" charset="0"/>
              </a:rPr>
              <a:t>	</a:t>
            </a:r>
            <a:endParaRPr lang="en-US" sz="1600" dirty="0" smtClean="0">
              <a:solidFill>
                <a:srgbClr val="005288"/>
              </a:solidFill>
              <a:effectLst/>
              <a:latin typeface="+mj-lt"/>
              <a:ea typeface="MS PGothic" pitchFamily="34" charset="-128"/>
              <a:cs typeface="ＭＳ Ｐゴシック" charset="0"/>
            </a:endParaRPr>
          </a:p>
          <a:p>
            <a:pPr marL="0" lvl="0" indent="0">
              <a:buNone/>
            </a:pPr>
            <a:r>
              <a:rPr lang="en-US" sz="1600" u="sng" dirty="0" smtClean="0">
                <a:solidFill>
                  <a:srgbClr val="005288"/>
                </a:solidFill>
                <a:effectLst/>
                <a:latin typeface="+mj-lt"/>
                <a:ea typeface="MS PGothic" pitchFamily="34" charset="-128"/>
                <a:cs typeface="ＭＳ Ｐゴシック" charset="0"/>
              </a:rPr>
              <a:t>X.2 Process Flow</a:t>
            </a:r>
            <a:r>
              <a:rPr lang="en-US" sz="1600" u="none" strike="noStrike" dirty="0" smtClean="0">
                <a:solidFill>
                  <a:srgbClr val="005288"/>
                </a:solidFill>
                <a:effectLst/>
                <a:latin typeface="+mj-lt"/>
                <a:ea typeface="MS PGothic" pitchFamily="34" charset="-128"/>
                <a:cs typeface="ＭＳ Ｐゴシック" charset="0"/>
              </a:rPr>
              <a:t>	</a:t>
            </a:r>
            <a:endParaRPr lang="en-US" sz="1600" dirty="0" smtClean="0">
              <a:solidFill>
                <a:srgbClr val="005288"/>
              </a:solidFill>
              <a:effectLst/>
              <a:latin typeface="+mj-lt"/>
              <a:ea typeface="MS PGothic" pitchFamily="34" charset="-128"/>
              <a:cs typeface="ＭＳ Ｐゴシック" charset="0"/>
            </a:endParaRPr>
          </a:p>
          <a:p>
            <a:pPr marL="0" lvl="0" indent="0">
              <a:buNone/>
            </a:pPr>
            <a:r>
              <a:rPr lang="en-US" sz="1600" u="sng" dirty="0" smtClean="0">
                <a:solidFill>
                  <a:srgbClr val="005288"/>
                </a:solidFill>
                <a:effectLst/>
                <a:latin typeface="+mj-lt"/>
                <a:ea typeface="MS PGothic" pitchFamily="34" charset="-128"/>
                <a:cs typeface="ＭＳ Ｐゴシック" charset="0"/>
              </a:rPr>
              <a:t>X.3 Workflow Participants and Process Flow</a:t>
            </a:r>
            <a:endParaRPr lang="en-US" sz="1600" dirty="0" smtClean="0">
              <a:solidFill>
                <a:srgbClr val="005288"/>
              </a:solidFill>
              <a:effectLst/>
              <a:latin typeface="+mj-lt"/>
              <a:ea typeface="MS PGothic" pitchFamily="34" charset="-128"/>
              <a:cs typeface="ＭＳ Ｐゴシック" charset="0"/>
            </a:endParaRPr>
          </a:p>
          <a:p>
            <a:pPr marL="0" lvl="0" indent="0">
              <a:buNone/>
            </a:pPr>
            <a:r>
              <a:rPr lang="en-US" sz="1600" u="sng" dirty="0" smtClean="0">
                <a:solidFill>
                  <a:srgbClr val="005288"/>
                </a:solidFill>
                <a:effectLst/>
                <a:latin typeface="+mj-lt"/>
                <a:ea typeface="MS PGothic" pitchFamily="34" charset="-128"/>
                <a:cs typeface="ＭＳ Ｐゴシック" charset="0"/>
              </a:rPr>
              <a:t>X.3.1 Use Cases</a:t>
            </a:r>
            <a:endParaRPr lang="en-US" sz="1600" dirty="0" smtClean="0">
              <a:solidFill>
                <a:srgbClr val="005288"/>
              </a:solidFill>
              <a:effectLst/>
              <a:latin typeface="+mj-lt"/>
              <a:ea typeface="MS PGothic" pitchFamily="34" charset="-128"/>
              <a:cs typeface="ＭＳ Ｐゴシック" charset="0"/>
            </a:endParaRPr>
          </a:p>
          <a:p>
            <a:pPr marL="0" lvl="0" indent="0">
              <a:buNone/>
            </a:pPr>
            <a:r>
              <a:rPr lang="en-US" sz="1600" u="sng" dirty="0" smtClean="0">
                <a:solidFill>
                  <a:srgbClr val="005288"/>
                </a:solidFill>
                <a:effectLst/>
                <a:latin typeface="+mj-lt"/>
                <a:ea typeface="MS PGothic" pitchFamily="34" charset="-128"/>
                <a:cs typeface="ＭＳ Ｐゴシック" charset="0"/>
              </a:rPr>
              <a:t>X.3.2 Options</a:t>
            </a:r>
            <a:endParaRPr lang="en-US" sz="1600" dirty="0" smtClean="0">
              <a:solidFill>
                <a:srgbClr val="005288"/>
              </a:solidFill>
              <a:effectLst/>
              <a:latin typeface="+mj-lt"/>
              <a:ea typeface="MS PGothic" pitchFamily="34" charset="-128"/>
              <a:cs typeface="ＭＳ Ｐゴシック" charset="0"/>
            </a:endParaRPr>
          </a:p>
          <a:p>
            <a:pPr marL="0" lvl="0" indent="0">
              <a:buNone/>
            </a:pPr>
            <a:r>
              <a:rPr lang="en-US" sz="1600" u="sng" dirty="0" smtClean="0">
                <a:solidFill>
                  <a:srgbClr val="005288"/>
                </a:solidFill>
                <a:effectLst/>
                <a:latin typeface="+mj-lt"/>
                <a:ea typeface="MS PGothic" pitchFamily="34" charset="-128"/>
                <a:cs typeface="ＭＳ Ｐゴシック" charset="0"/>
              </a:rPr>
              <a:t>X.4 Workflow Definition Actors and Options</a:t>
            </a:r>
            <a:endParaRPr lang="en-US" sz="1600" dirty="0" smtClean="0">
              <a:solidFill>
                <a:srgbClr val="005288"/>
              </a:solidFill>
              <a:effectLst/>
              <a:latin typeface="+mj-lt"/>
              <a:ea typeface="MS PGothic" pitchFamily="34" charset="-128"/>
              <a:cs typeface="ＭＳ Ｐゴシック" charset="0"/>
            </a:endParaRPr>
          </a:p>
          <a:p>
            <a:pPr marL="0" lvl="0" indent="0">
              <a:buNone/>
            </a:pPr>
            <a:r>
              <a:rPr lang="en-US" sz="1600" u="sng" dirty="0" smtClean="0">
                <a:solidFill>
                  <a:srgbClr val="005288"/>
                </a:solidFill>
                <a:effectLst/>
                <a:latin typeface="+mj-lt"/>
                <a:ea typeface="MS PGothic" pitchFamily="34" charset="-128"/>
                <a:cs typeface="ＭＳ Ｐゴシック" charset="0"/>
              </a:rPr>
              <a:t>X.4.1 Workflow Definition Actors</a:t>
            </a:r>
            <a:endParaRPr lang="en-US" sz="1600" dirty="0" smtClean="0">
              <a:solidFill>
                <a:srgbClr val="005288"/>
              </a:solidFill>
              <a:effectLst/>
              <a:latin typeface="+mj-lt"/>
              <a:ea typeface="MS PGothic" pitchFamily="34" charset="-128"/>
              <a:cs typeface="ＭＳ Ｐゴシック" charset="0"/>
            </a:endParaRPr>
          </a:p>
          <a:p>
            <a:pPr marL="0" lvl="0" indent="0">
              <a:buNone/>
            </a:pPr>
            <a:r>
              <a:rPr lang="en-US" sz="1600" u="sng" dirty="0" smtClean="0">
                <a:solidFill>
                  <a:srgbClr val="005288"/>
                </a:solidFill>
                <a:effectLst/>
                <a:latin typeface="+mj-lt"/>
                <a:ea typeface="MS PGothic" pitchFamily="34" charset="-128"/>
                <a:cs typeface="ＭＳ Ｐゴシック" charset="0"/>
              </a:rPr>
              <a:t>X.4.2 Workflow Options</a:t>
            </a:r>
            <a:endParaRPr lang="en-US" sz="1600" dirty="0" smtClean="0">
              <a:solidFill>
                <a:srgbClr val="005288"/>
              </a:solidFill>
              <a:effectLst/>
              <a:latin typeface="+mj-lt"/>
              <a:ea typeface="MS PGothic" pitchFamily="34" charset="-128"/>
              <a:cs typeface="ＭＳ Ｐゴシック" charset="0"/>
            </a:endParaRPr>
          </a:p>
          <a:p>
            <a:pPr marL="0" lvl="0" indent="0">
              <a:buNone/>
            </a:pPr>
            <a:r>
              <a:rPr lang="en-US" sz="1600" u="sng" dirty="0" smtClean="0">
                <a:solidFill>
                  <a:srgbClr val="005288"/>
                </a:solidFill>
                <a:effectLst/>
                <a:latin typeface="+mj-lt"/>
                <a:ea typeface="MS PGothic" pitchFamily="34" charset="-128"/>
                <a:cs typeface="ＭＳ Ｐゴシック" charset="0"/>
              </a:rPr>
              <a:t>X.4.3 Workflow Definition Profile Grouping with other Profiles</a:t>
            </a:r>
            <a:r>
              <a:rPr lang="en-US" sz="1600" u="none" strike="noStrike" dirty="0" smtClean="0">
                <a:solidFill>
                  <a:srgbClr val="005288"/>
                </a:solidFill>
                <a:effectLst/>
                <a:latin typeface="+mj-lt"/>
                <a:ea typeface="MS PGothic" pitchFamily="34" charset="-128"/>
                <a:cs typeface="ＭＳ Ｐゴシック" charset="0"/>
              </a:rPr>
              <a:t>	</a:t>
            </a:r>
            <a:endParaRPr lang="en-US" sz="1600" dirty="0" smtClean="0">
              <a:solidFill>
                <a:srgbClr val="005288"/>
              </a:solidFill>
              <a:effectLst/>
              <a:latin typeface="+mj-lt"/>
              <a:ea typeface="MS PGothic" pitchFamily="34" charset="-128"/>
              <a:cs typeface="ＭＳ Ｐゴシック" charset="0"/>
            </a:endParaRPr>
          </a:p>
          <a:p>
            <a:pPr marL="0" lvl="0" indent="0">
              <a:buNone/>
            </a:pPr>
            <a:r>
              <a:rPr lang="en-US" sz="1600" u="sng" dirty="0" smtClean="0">
                <a:solidFill>
                  <a:srgbClr val="005288"/>
                </a:solidFill>
                <a:effectLst/>
                <a:latin typeface="+mj-lt"/>
                <a:ea typeface="MS PGothic" pitchFamily="34" charset="-128"/>
                <a:cs typeface="ＭＳ Ｐゴシック" charset="0"/>
              </a:rPr>
              <a:t>X.5 Security Considerations</a:t>
            </a:r>
            <a:endParaRPr lang="en-US" sz="1600" dirty="0" smtClean="0">
              <a:solidFill>
                <a:srgbClr val="005288"/>
              </a:solidFill>
              <a:effectLst/>
              <a:latin typeface="+mj-lt"/>
              <a:ea typeface="MS PGothic" pitchFamily="34" charset="-128"/>
              <a:cs typeface="ＭＳ Ｐゴシック" charset="0"/>
            </a:endParaRPr>
          </a:p>
        </p:txBody>
      </p:sp>
    </p:spTree>
    <p:extLst>
      <p:ext uri="{BB962C8B-B14F-4D97-AF65-F5344CB8AC3E}">
        <p14:creationId xmlns:p14="http://schemas.microsoft.com/office/powerpoint/2010/main" val="933484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X.1 Purpose </a:t>
            </a:r>
            <a:r>
              <a:rPr lang="en-US" dirty="0" smtClean="0"/>
              <a:t>&amp; Scope</a:t>
            </a:r>
            <a:endParaRPr lang="en-US" dirty="0"/>
          </a:p>
        </p:txBody>
      </p:sp>
      <p:sp>
        <p:nvSpPr>
          <p:cNvPr id="3" name="Content Placeholder 2"/>
          <p:cNvSpPr>
            <a:spLocks noGrp="1"/>
          </p:cNvSpPr>
          <p:nvPr>
            <p:ph idx="1"/>
          </p:nvPr>
        </p:nvSpPr>
        <p:spPr/>
        <p:txBody>
          <a:bodyPr/>
          <a:lstStyle/>
          <a:p>
            <a:r>
              <a:rPr lang="en-US" dirty="0" smtClean="0"/>
              <a:t>Attain </a:t>
            </a:r>
            <a:r>
              <a:rPr lang="en-US" dirty="0" smtClean="0"/>
              <a:t>efficiencies and reduce cost at a macro-scale level:</a:t>
            </a:r>
          </a:p>
          <a:p>
            <a:pPr lvl="1"/>
            <a:r>
              <a:rPr lang="en-US" dirty="0" smtClean="0"/>
              <a:t>Improve throughput of radiology </a:t>
            </a:r>
            <a:r>
              <a:rPr lang="en-US" dirty="0" err="1" smtClean="0"/>
              <a:t>depts</a:t>
            </a:r>
            <a:r>
              <a:rPr lang="en-US" dirty="0" smtClean="0"/>
              <a:t> by allowing any </a:t>
            </a:r>
            <a:r>
              <a:rPr lang="en-US" dirty="0" smtClean="0"/>
              <a:t>affiliated radiologist </a:t>
            </a:r>
            <a:r>
              <a:rPr lang="en-US" dirty="0" smtClean="0"/>
              <a:t>in the </a:t>
            </a:r>
            <a:r>
              <a:rPr lang="en-US" dirty="0" smtClean="0"/>
              <a:t>affiliated to </a:t>
            </a:r>
            <a:r>
              <a:rPr lang="en-US" dirty="0" smtClean="0"/>
              <a:t>read and report a study.</a:t>
            </a:r>
          </a:p>
          <a:p>
            <a:pPr lvl="1"/>
            <a:r>
              <a:rPr lang="en-US" dirty="0" smtClean="0"/>
              <a:t>Align the number of resources (staff, equipment) with the needs of the province as opposed to considering individual hospitals only.</a:t>
            </a:r>
          </a:p>
          <a:p>
            <a:pPr lvl="1"/>
            <a:r>
              <a:rPr lang="en-US" dirty="0" smtClean="0"/>
              <a:t>Facilitate assignment of studies to physicians that are best qualified to read them (e.g., a SPECT expert may be leveraged across the Jurisdiction)</a:t>
            </a:r>
            <a:endParaRPr lang="en-US" dirty="0"/>
          </a:p>
        </p:txBody>
      </p:sp>
      <p:sp>
        <p:nvSpPr>
          <p:cNvPr id="4" name="Slide Number Placeholder 3"/>
          <p:cNvSpPr>
            <a:spLocks noGrp="1"/>
          </p:cNvSpPr>
          <p:nvPr>
            <p:ph type="sldNum" sz="quarter" idx="10"/>
          </p:nvPr>
        </p:nvSpPr>
        <p:spPr/>
        <p:txBody>
          <a:bodyPr/>
          <a:lstStyle/>
          <a:p>
            <a:pPr>
              <a:defRPr/>
            </a:pPr>
            <a:fld id="{FA7B7364-4291-4749-B5C9-7A27AE0C34B0}" type="slidenum">
              <a:rPr lang="en-US" smtClean="0"/>
              <a:pPr>
                <a:defRPr/>
              </a:pPr>
              <a:t>2</a:t>
            </a:fld>
            <a:endParaRPr lang="en-US"/>
          </a:p>
        </p:txBody>
      </p:sp>
      <p:sp>
        <p:nvSpPr>
          <p:cNvPr id="5" name="Footer Placeholder 4"/>
          <p:cNvSpPr>
            <a:spLocks noGrp="1"/>
          </p:cNvSpPr>
          <p:nvPr>
            <p:ph type="ftr" sz="quarter" idx="11"/>
          </p:nvPr>
        </p:nvSpPr>
        <p:spPr/>
        <p:txBody>
          <a:bodyPr/>
          <a:lstStyle/>
          <a:p>
            <a:pPr>
              <a:defRPr/>
            </a:pPr>
            <a:r>
              <a:rPr lang="en-US" smtClean="0"/>
              <a:t>Canada Health Infoway</a:t>
            </a:r>
            <a:endParaRPr lang="en-US" dirty="0"/>
          </a:p>
        </p:txBody>
      </p:sp>
    </p:spTree>
    <p:extLst>
      <p:ext uri="{BB962C8B-B14F-4D97-AF65-F5344CB8AC3E}">
        <p14:creationId xmlns:p14="http://schemas.microsoft.com/office/powerpoint/2010/main" val="239577764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u="sng" dirty="0" smtClean="0">
                <a:solidFill>
                  <a:schemeClr val="accent1"/>
                </a:solidFill>
                <a:effectLst/>
                <a:latin typeface="+mj-lt"/>
                <a:ea typeface="MS PGothic" pitchFamily="34" charset="-128"/>
                <a:cs typeface="ＭＳ Ｐゴシック" charset="0"/>
              </a:rPr>
              <a:t>Volume 2 – Content Modules</a:t>
            </a:r>
            <a:r>
              <a:rPr lang="en-US" dirty="0" smtClean="0"/>
              <a:t> </a:t>
            </a:r>
            <a:endParaRPr lang="en-US" dirty="0"/>
          </a:p>
        </p:txBody>
      </p:sp>
      <p:sp>
        <p:nvSpPr>
          <p:cNvPr id="3" name="Slide Number Placeholder 2"/>
          <p:cNvSpPr>
            <a:spLocks noGrp="1"/>
          </p:cNvSpPr>
          <p:nvPr>
            <p:ph type="sldNum" sz="quarter" idx="10"/>
          </p:nvPr>
        </p:nvSpPr>
        <p:spPr/>
        <p:txBody>
          <a:bodyPr/>
          <a:lstStyle/>
          <a:p>
            <a:pPr>
              <a:defRPr/>
            </a:pPr>
            <a:fld id="{0FE6178A-F216-4127-90D1-CBC6940A6791}" type="slidenum">
              <a:rPr lang="en-US" smtClean="0"/>
              <a:pPr>
                <a:defRPr/>
              </a:pPr>
              <a:t>20</a:t>
            </a:fld>
            <a:endParaRPr lang="en-US"/>
          </a:p>
        </p:txBody>
      </p:sp>
      <p:sp>
        <p:nvSpPr>
          <p:cNvPr id="4" name="Footer Placeholder 3"/>
          <p:cNvSpPr>
            <a:spLocks noGrp="1"/>
          </p:cNvSpPr>
          <p:nvPr>
            <p:ph type="ftr" sz="quarter" idx="11"/>
          </p:nvPr>
        </p:nvSpPr>
        <p:spPr/>
        <p:txBody>
          <a:bodyPr/>
          <a:lstStyle/>
          <a:p>
            <a:pPr>
              <a:defRPr/>
            </a:pPr>
            <a:r>
              <a:rPr lang="en-US" smtClean="0"/>
              <a:t>Canada Health Infoway</a:t>
            </a:r>
            <a:endParaRPr lang="en-US" dirty="0"/>
          </a:p>
        </p:txBody>
      </p:sp>
      <p:sp>
        <p:nvSpPr>
          <p:cNvPr id="5" name="Text Placeholder 4"/>
          <p:cNvSpPr>
            <a:spLocks noGrp="1"/>
          </p:cNvSpPr>
          <p:nvPr>
            <p:ph type="body" idx="4294967295"/>
          </p:nvPr>
        </p:nvSpPr>
        <p:spPr>
          <a:xfrm>
            <a:off x="323528" y="1916832"/>
            <a:ext cx="8220075" cy="4608512"/>
          </a:xfrm>
        </p:spPr>
        <p:txBody>
          <a:bodyPr/>
          <a:lstStyle/>
          <a:p>
            <a:pPr marL="457200" lvl="0" indent="-457200">
              <a:buNone/>
            </a:pPr>
            <a:r>
              <a:rPr lang="en-US" sz="1800" u="sng" dirty="0" smtClean="0">
                <a:solidFill>
                  <a:srgbClr val="005288"/>
                </a:solidFill>
                <a:effectLst/>
                <a:latin typeface="+mj-lt"/>
              </a:rPr>
              <a:t>Y.1</a:t>
            </a:r>
            <a:r>
              <a:rPr lang="en-US" sz="1800" dirty="0">
                <a:solidFill>
                  <a:srgbClr val="005288"/>
                </a:solidFill>
                <a:latin typeface="+mj-lt"/>
              </a:rPr>
              <a:t> </a:t>
            </a:r>
            <a:r>
              <a:rPr lang="en-US" sz="1800" dirty="0" smtClean="0">
                <a:solidFill>
                  <a:srgbClr val="005288"/>
                </a:solidFill>
                <a:latin typeface="+mj-lt"/>
              </a:rPr>
              <a:t>RR</a:t>
            </a:r>
            <a:r>
              <a:rPr lang="en-US" sz="1800" u="sng" dirty="0" smtClean="0">
                <a:solidFill>
                  <a:srgbClr val="005288"/>
                </a:solidFill>
                <a:effectLst/>
                <a:latin typeface="+mj-lt"/>
              </a:rPr>
              <a:t> Workflow Definition – XDW Workflow Document – Common Attributes</a:t>
            </a:r>
            <a:endParaRPr lang="en-US" sz="1800" dirty="0" smtClean="0">
              <a:solidFill>
                <a:srgbClr val="005288"/>
              </a:solidFill>
              <a:effectLst/>
              <a:latin typeface="+mj-lt"/>
            </a:endParaRPr>
          </a:p>
          <a:p>
            <a:pPr marL="457200" lvl="0" indent="-457200">
              <a:buNone/>
            </a:pPr>
            <a:r>
              <a:rPr lang="en-US" sz="1800" u="sng" dirty="0" smtClean="0">
                <a:solidFill>
                  <a:srgbClr val="005288"/>
                </a:solidFill>
                <a:effectLst/>
                <a:latin typeface="+mj-lt"/>
              </a:rPr>
              <a:t>Y.2 XDW Content Modules</a:t>
            </a:r>
            <a:endParaRPr lang="en-US" sz="1800" dirty="0" smtClean="0">
              <a:solidFill>
                <a:srgbClr val="005288"/>
              </a:solidFill>
              <a:effectLst/>
              <a:latin typeface="+mj-lt"/>
            </a:endParaRPr>
          </a:p>
          <a:p>
            <a:pPr marL="457200" lvl="0" indent="-457200">
              <a:buNone/>
            </a:pPr>
            <a:r>
              <a:rPr lang="en-US" sz="1800" u="sng" dirty="0" smtClean="0">
                <a:solidFill>
                  <a:srgbClr val="005288"/>
                </a:solidFill>
                <a:effectLst/>
                <a:latin typeface="+mj-lt"/>
              </a:rPr>
              <a:t>Y.3 Tasks Specifications</a:t>
            </a:r>
            <a:endParaRPr lang="en-US" sz="1800" dirty="0" smtClean="0">
              <a:solidFill>
                <a:srgbClr val="005288"/>
              </a:solidFill>
              <a:effectLst/>
              <a:latin typeface="+mj-lt"/>
            </a:endParaRPr>
          </a:p>
          <a:p>
            <a:pPr marL="457200" lvl="0" indent="-457200">
              <a:buNone/>
            </a:pPr>
            <a:r>
              <a:rPr lang="en-US" sz="1800" u="sng" dirty="0" smtClean="0">
                <a:solidFill>
                  <a:srgbClr val="005288"/>
                </a:solidFill>
                <a:effectLst/>
                <a:latin typeface="+mj-lt"/>
              </a:rPr>
              <a:t>Y.3.1 Task: Read Request</a:t>
            </a:r>
            <a:endParaRPr lang="en-US" sz="1800" dirty="0" smtClean="0">
              <a:solidFill>
                <a:srgbClr val="005288"/>
              </a:solidFill>
              <a:effectLst/>
              <a:latin typeface="+mj-lt"/>
            </a:endParaRPr>
          </a:p>
          <a:p>
            <a:pPr marL="457200" lvl="0" indent="-457200">
              <a:buNone/>
            </a:pPr>
            <a:r>
              <a:rPr lang="en-US" sz="1800" u="sng" dirty="0" smtClean="0">
                <a:solidFill>
                  <a:srgbClr val="005288"/>
                </a:solidFill>
                <a:effectLst/>
                <a:latin typeface="+mj-lt"/>
              </a:rPr>
              <a:t>Y.3.X Task:</a:t>
            </a:r>
            <a:endParaRPr lang="en-US" sz="1800" dirty="0" smtClean="0">
              <a:solidFill>
                <a:srgbClr val="005288"/>
              </a:solidFill>
              <a:effectLst/>
              <a:latin typeface="+mj-lt"/>
            </a:endParaRPr>
          </a:p>
          <a:p>
            <a:pPr marL="457200" lvl="0" indent="-457200">
              <a:buNone/>
            </a:pPr>
            <a:r>
              <a:rPr lang="en-US" sz="1800" u="sng" dirty="0" smtClean="0">
                <a:solidFill>
                  <a:srgbClr val="005288"/>
                </a:solidFill>
                <a:effectLst/>
                <a:latin typeface="+mj-lt"/>
              </a:rPr>
              <a:t>Y.3.X Task:</a:t>
            </a:r>
          </a:p>
          <a:p>
            <a:pPr marL="457200" lvl="0" indent="-457200">
              <a:buNone/>
            </a:pPr>
            <a:r>
              <a:rPr lang="en-US" sz="1800" u="sng" dirty="0" smtClean="0">
                <a:solidFill>
                  <a:srgbClr val="005288"/>
                </a:solidFill>
                <a:effectLst/>
                <a:latin typeface="+mj-lt"/>
              </a:rPr>
              <a:t>Y.4 Input and output documents</a:t>
            </a:r>
            <a:endParaRPr lang="en-US" sz="1800" dirty="0" smtClean="0">
              <a:solidFill>
                <a:srgbClr val="005288"/>
              </a:solidFill>
              <a:effectLst/>
              <a:latin typeface="+mj-lt"/>
            </a:endParaRPr>
          </a:p>
          <a:p>
            <a:pPr marL="457200" lvl="0" indent="-457200">
              <a:buNone/>
            </a:pPr>
            <a:r>
              <a:rPr lang="en-US" sz="1800" u="sng" dirty="0" smtClean="0">
                <a:solidFill>
                  <a:srgbClr val="005288"/>
                </a:solidFill>
                <a:effectLst/>
                <a:latin typeface="+mj-lt"/>
              </a:rPr>
              <a:t>Appendix A - Complete example of Remote Reporting Workflow Document</a:t>
            </a:r>
            <a:endParaRPr lang="en-US" sz="1800" dirty="0" smtClean="0">
              <a:solidFill>
                <a:srgbClr val="005288"/>
              </a:solidFill>
              <a:effectLst/>
              <a:latin typeface="+mj-lt"/>
            </a:endParaRPr>
          </a:p>
          <a:p>
            <a:pPr marL="457200" lvl="0" indent="-457200">
              <a:buNone/>
            </a:pPr>
            <a:r>
              <a:rPr lang="en-US" sz="1800" u="sng" dirty="0" smtClean="0">
                <a:solidFill>
                  <a:srgbClr val="005288"/>
                </a:solidFill>
                <a:effectLst/>
                <a:latin typeface="+mj-lt"/>
              </a:rPr>
              <a:t>Appendix B - Technical development of WD related to the Remote Read process</a:t>
            </a:r>
            <a:endParaRPr lang="en-US" sz="1800" dirty="0" smtClean="0">
              <a:solidFill>
                <a:srgbClr val="005288"/>
              </a:solidFill>
              <a:effectLst/>
              <a:latin typeface="+mj-lt"/>
            </a:endParaRPr>
          </a:p>
          <a:p>
            <a:pPr marL="457200" indent="-457200">
              <a:buNone/>
            </a:pPr>
            <a:endParaRPr lang="en-US" sz="2800" dirty="0"/>
          </a:p>
        </p:txBody>
      </p:sp>
    </p:spTree>
    <p:extLst>
      <p:ext uri="{BB962C8B-B14F-4D97-AF65-F5344CB8AC3E}">
        <p14:creationId xmlns:p14="http://schemas.microsoft.com/office/powerpoint/2010/main" val="861583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Reads: Underlying Standards</a:t>
            </a:r>
            <a:endParaRPr lang="en-US" dirty="0"/>
          </a:p>
        </p:txBody>
      </p:sp>
      <p:sp>
        <p:nvSpPr>
          <p:cNvPr id="3" name="Slide Number Placeholder 2"/>
          <p:cNvSpPr>
            <a:spLocks noGrp="1"/>
          </p:cNvSpPr>
          <p:nvPr>
            <p:ph type="sldNum" sz="quarter" idx="10"/>
          </p:nvPr>
        </p:nvSpPr>
        <p:spPr/>
        <p:txBody>
          <a:bodyPr/>
          <a:lstStyle/>
          <a:p>
            <a:pPr>
              <a:defRPr/>
            </a:pPr>
            <a:fld id="{0FE6178A-F216-4127-90D1-CBC6940A6791}" type="slidenum">
              <a:rPr lang="en-US" smtClean="0"/>
              <a:pPr>
                <a:defRPr/>
              </a:pPr>
              <a:t>3</a:t>
            </a:fld>
            <a:endParaRPr lang="en-US"/>
          </a:p>
        </p:txBody>
      </p:sp>
      <p:sp>
        <p:nvSpPr>
          <p:cNvPr id="4" name="Footer Placeholder 3"/>
          <p:cNvSpPr>
            <a:spLocks noGrp="1"/>
          </p:cNvSpPr>
          <p:nvPr>
            <p:ph type="ftr" sz="quarter" idx="11"/>
          </p:nvPr>
        </p:nvSpPr>
        <p:spPr/>
        <p:txBody>
          <a:bodyPr/>
          <a:lstStyle/>
          <a:p>
            <a:pPr>
              <a:defRPr/>
            </a:pPr>
            <a:r>
              <a:rPr lang="en-US" smtClean="0"/>
              <a:t>Canada Health Infoway</a:t>
            </a:r>
            <a:endParaRPr lang="en-US" dirty="0"/>
          </a:p>
        </p:txBody>
      </p:sp>
      <p:sp>
        <p:nvSpPr>
          <p:cNvPr id="5" name="Text Placeholder 4"/>
          <p:cNvSpPr>
            <a:spLocks noGrp="1"/>
          </p:cNvSpPr>
          <p:nvPr>
            <p:ph type="body" idx="4294967295"/>
          </p:nvPr>
        </p:nvSpPr>
        <p:spPr/>
        <p:txBody>
          <a:bodyPr>
            <a:normAutofit fontScale="77500" lnSpcReduction="20000"/>
          </a:bodyPr>
          <a:lstStyle/>
          <a:p>
            <a:r>
              <a:rPr lang="en-US" dirty="0" smtClean="0"/>
              <a:t>XDS-I for hosting Images and reports</a:t>
            </a:r>
          </a:p>
          <a:p>
            <a:endParaRPr lang="en-US" dirty="0"/>
          </a:p>
          <a:p>
            <a:r>
              <a:rPr lang="en-US" dirty="0" smtClean="0"/>
              <a:t>XDW </a:t>
            </a:r>
            <a:r>
              <a:rPr lang="en-US" dirty="0"/>
              <a:t>underlying workflow profile framework</a:t>
            </a:r>
          </a:p>
          <a:p>
            <a:pPr lvl="1"/>
            <a:r>
              <a:rPr lang="en-US" dirty="0" smtClean="0"/>
              <a:t>Compatible with XDS/XDS-I architecture</a:t>
            </a:r>
          </a:p>
          <a:p>
            <a:pPr lvl="1"/>
            <a:r>
              <a:rPr lang="en-US" dirty="0" smtClean="0"/>
              <a:t>XDW </a:t>
            </a:r>
            <a:r>
              <a:rPr lang="en-US" dirty="0"/>
              <a:t>currently does not support Cross </a:t>
            </a:r>
            <a:r>
              <a:rPr lang="en-US" dirty="0" smtClean="0"/>
              <a:t>community (XCA)</a:t>
            </a:r>
            <a:endParaRPr lang="en-US" dirty="0"/>
          </a:p>
          <a:p>
            <a:pPr lvl="2"/>
            <a:r>
              <a:rPr lang="en-US" dirty="0"/>
              <a:t>Cross-Jurisdictional is </a:t>
            </a:r>
            <a:r>
              <a:rPr lang="en-US" dirty="0" smtClean="0"/>
              <a:t>out</a:t>
            </a:r>
            <a:r>
              <a:rPr lang="en-US" dirty="0"/>
              <a:t>-of </a:t>
            </a:r>
            <a:r>
              <a:rPr lang="en-US" dirty="0" smtClean="0"/>
              <a:t>scope</a:t>
            </a:r>
          </a:p>
          <a:p>
            <a:pPr lvl="2"/>
            <a:r>
              <a:rPr lang="en-US" dirty="0" smtClean="0"/>
              <a:t>Workflow is all within the same affinity domain</a:t>
            </a:r>
            <a:endParaRPr lang="en-US" dirty="0"/>
          </a:p>
          <a:p>
            <a:pPr lvl="2"/>
            <a:r>
              <a:rPr lang="en-US" dirty="0" smtClean="0"/>
              <a:t>This </a:t>
            </a:r>
            <a:r>
              <a:rPr lang="en-US" dirty="0"/>
              <a:t>will be addressed in context with IHE ITI community</a:t>
            </a:r>
          </a:p>
          <a:p>
            <a:endParaRPr lang="en-US" dirty="0" smtClean="0"/>
          </a:p>
          <a:p>
            <a:r>
              <a:rPr lang="en-US" dirty="0" err="1" smtClean="0"/>
              <a:t>XBeR</a:t>
            </a:r>
            <a:r>
              <a:rPr lang="en-US" dirty="0" smtClean="0"/>
              <a:t>-WD Workflow Definition </a:t>
            </a:r>
          </a:p>
          <a:p>
            <a:pPr lvl="1"/>
            <a:r>
              <a:rPr lang="en-US" dirty="0" smtClean="0"/>
              <a:t>Sufficient for Image Referral</a:t>
            </a:r>
          </a:p>
          <a:p>
            <a:endParaRPr lang="en-US" dirty="0"/>
          </a:p>
          <a:p>
            <a:r>
              <a:rPr lang="en-US" dirty="0"/>
              <a:t>XDR for point to </a:t>
            </a:r>
            <a:r>
              <a:rPr lang="en-US" dirty="0" smtClean="0"/>
              <a:t>point </a:t>
            </a:r>
          </a:p>
          <a:p>
            <a:pPr lvl="1"/>
            <a:r>
              <a:rPr lang="en-US" dirty="0" smtClean="0"/>
              <a:t>  As necessary</a:t>
            </a:r>
          </a:p>
          <a:p>
            <a:pPr lvl="1"/>
            <a:endParaRPr lang="en-US" dirty="0" smtClean="0"/>
          </a:p>
          <a:p>
            <a:pPr lvl="0"/>
            <a:r>
              <a:rPr lang="en-US" dirty="0" smtClean="0"/>
              <a:t>DSUB for Notifications</a:t>
            </a:r>
            <a:endParaRPr lang="en-US" dirty="0"/>
          </a:p>
          <a:p>
            <a:pPr marL="628650" marR="0" lvl="1" indent="-228600" algn="l" defTabSz="914400" rtl="0" eaLnBrk="0" fontAlgn="base" latinLnBrk="0" hangingPunct="0">
              <a:lnSpc>
                <a:spcPct val="100000"/>
              </a:lnSpc>
              <a:spcBef>
                <a:spcPct val="20000"/>
              </a:spcBef>
              <a:spcAft>
                <a:spcPct val="0"/>
              </a:spcAft>
              <a:buClrTx/>
              <a:buSzPct val="60000"/>
              <a:buFontTx/>
              <a:buChar char="—"/>
              <a:tabLst/>
              <a:defRPr/>
            </a:pPr>
            <a:r>
              <a:rPr lang="en-US" sz="2000" dirty="0" smtClean="0">
                <a:solidFill>
                  <a:schemeClr val="tx2"/>
                </a:solidFill>
                <a:effectLst/>
                <a:latin typeface="+mn-lt"/>
                <a:ea typeface="MS PGothic" pitchFamily="34" charset="-128"/>
              </a:rPr>
              <a:t>D-SUB can act as a notification mechanism for XDW results available/completed  -OR- could be a trigger to receptionist to call Dr. XXX</a:t>
            </a:r>
          </a:p>
          <a:p>
            <a:pPr lvl="1"/>
            <a:endParaRPr lang="en-US" dirty="0" smtClean="0"/>
          </a:p>
        </p:txBody>
      </p:sp>
    </p:spTree>
    <p:extLst>
      <p:ext uri="{BB962C8B-B14F-4D97-AF65-F5344CB8AC3E}">
        <p14:creationId xmlns:p14="http://schemas.microsoft.com/office/powerpoint/2010/main" val="241294372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Systems</a:t>
            </a:r>
            <a:endParaRPr lang="en-US" dirty="0"/>
          </a:p>
        </p:txBody>
      </p:sp>
      <p:sp>
        <p:nvSpPr>
          <p:cNvPr id="3" name="Content Placeholder 2"/>
          <p:cNvSpPr>
            <a:spLocks noGrp="1"/>
          </p:cNvSpPr>
          <p:nvPr>
            <p:ph idx="1"/>
          </p:nvPr>
        </p:nvSpPr>
        <p:spPr/>
        <p:txBody>
          <a:bodyPr/>
          <a:lstStyle/>
          <a:p>
            <a:r>
              <a:rPr lang="en-US" dirty="0" smtClean="0"/>
              <a:t>RIS</a:t>
            </a:r>
          </a:p>
          <a:p>
            <a:r>
              <a:rPr lang="en-US" dirty="0" smtClean="0"/>
              <a:t>PACS</a:t>
            </a:r>
          </a:p>
          <a:p>
            <a:r>
              <a:rPr lang="en-US" dirty="0" smtClean="0"/>
              <a:t>VNA</a:t>
            </a:r>
          </a:p>
          <a:p>
            <a:r>
              <a:rPr lang="en-US" dirty="0" smtClean="0"/>
              <a:t>Community Image Sharing Network(Diagnostic Imaging </a:t>
            </a:r>
            <a:r>
              <a:rPr lang="en-US" dirty="0" err="1" smtClean="0"/>
              <a:t>Repositoy</a:t>
            </a:r>
            <a:endParaRPr lang="en-US" dirty="0"/>
          </a:p>
        </p:txBody>
      </p:sp>
      <p:sp>
        <p:nvSpPr>
          <p:cNvPr id="4" name="Slide Number Placeholder 3"/>
          <p:cNvSpPr>
            <a:spLocks noGrp="1"/>
          </p:cNvSpPr>
          <p:nvPr>
            <p:ph type="sldNum" sz="quarter" idx="10"/>
          </p:nvPr>
        </p:nvSpPr>
        <p:spPr/>
        <p:txBody>
          <a:bodyPr/>
          <a:lstStyle/>
          <a:p>
            <a:pPr>
              <a:defRPr/>
            </a:pPr>
            <a:fld id="{FA7B7364-4291-4749-B5C9-7A27AE0C34B0}" type="slidenum">
              <a:rPr lang="en-US" smtClean="0"/>
              <a:pPr>
                <a:defRPr/>
              </a:pPr>
              <a:t>4</a:t>
            </a:fld>
            <a:endParaRPr lang="en-US"/>
          </a:p>
        </p:txBody>
      </p:sp>
      <p:sp>
        <p:nvSpPr>
          <p:cNvPr id="5" name="Footer Placeholder 4"/>
          <p:cNvSpPr>
            <a:spLocks noGrp="1"/>
          </p:cNvSpPr>
          <p:nvPr>
            <p:ph type="ftr" sz="quarter" idx="11"/>
          </p:nvPr>
        </p:nvSpPr>
        <p:spPr/>
        <p:txBody>
          <a:bodyPr/>
          <a:lstStyle/>
          <a:p>
            <a:pPr>
              <a:defRPr/>
            </a:pPr>
            <a:r>
              <a:rPr lang="en-US" smtClean="0"/>
              <a:t>Canada Health Infoway</a:t>
            </a:r>
            <a:endParaRPr lang="en-US" dirty="0"/>
          </a:p>
        </p:txBody>
      </p:sp>
    </p:spTree>
    <p:extLst>
      <p:ext uri="{BB962C8B-B14F-4D97-AF65-F5344CB8AC3E}">
        <p14:creationId xmlns:p14="http://schemas.microsoft.com/office/powerpoint/2010/main" val="2765249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 for Consideration</a:t>
            </a:r>
            <a:endParaRPr lang="en-US" dirty="0"/>
          </a:p>
        </p:txBody>
      </p:sp>
      <p:sp>
        <p:nvSpPr>
          <p:cNvPr id="3" name="Slide Number Placeholder 2"/>
          <p:cNvSpPr>
            <a:spLocks noGrp="1"/>
          </p:cNvSpPr>
          <p:nvPr>
            <p:ph type="sldNum" sz="quarter" idx="10"/>
          </p:nvPr>
        </p:nvSpPr>
        <p:spPr/>
        <p:txBody>
          <a:bodyPr/>
          <a:lstStyle/>
          <a:p>
            <a:pPr>
              <a:defRPr/>
            </a:pPr>
            <a:fld id="{0FE6178A-F216-4127-90D1-CBC6940A6791}" type="slidenum">
              <a:rPr lang="en-US" smtClean="0"/>
              <a:pPr>
                <a:defRPr/>
              </a:pPr>
              <a:t>5</a:t>
            </a:fld>
            <a:endParaRPr lang="en-US"/>
          </a:p>
        </p:txBody>
      </p:sp>
      <p:sp>
        <p:nvSpPr>
          <p:cNvPr id="4" name="Footer Placeholder 3"/>
          <p:cNvSpPr>
            <a:spLocks noGrp="1"/>
          </p:cNvSpPr>
          <p:nvPr>
            <p:ph type="ftr" sz="quarter" idx="11"/>
          </p:nvPr>
        </p:nvSpPr>
        <p:spPr/>
        <p:txBody>
          <a:bodyPr/>
          <a:lstStyle/>
          <a:p>
            <a:pPr>
              <a:defRPr/>
            </a:pPr>
            <a:r>
              <a:rPr lang="en-US" smtClean="0"/>
              <a:t>Canada Health Infoway</a:t>
            </a:r>
            <a:endParaRPr lang="en-US" dirty="0"/>
          </a:p>
        </p:txBody>
      </p:sp>
      <p:sp>
        <p:nvSpPr>
          <p:cNvPr id="5" name="Text Placeholder 4"/>
          <p:cNvSpPr>
            <a:spLocks noGrp="1"/>
          </p:cNvSpPr>
          <p:nvPr>
            <p:ph type="body" idx="4294967295"/>
          </p:nvPr>
        </p:nvSpPr>
        <p:spPr/>
        <p:txBody>
          <a:bodyPr>
            <a:normAutofit fontScale="92500" lnSpcReduction="10000"/>
          </a:bodyPr>
          <a:lstStyle/>
          <a:p>
            <a:r>
              <a:rPr lang="en-US" baseline="0" dirty="0" smtClean="0"/>
              <a:t>Workload sharing</a:t>
            </a:r>
          </a:p>
          <a:p>
            <a:pPr lvl="1"/>
            <a:r>
              <a:rPr lang="en-US" baseline="0" dirty="0" smtClean="0"/>
              <a:t>Specialty reads (SPECT as</a:t>
            </a:r>
            <a:r>
              <a:rPr lang="en-US" dirty="0" smtClean="0"/>
              <a:t> an example)</a:t>
            </a:r>
            <a:r>
              <a:rPr lang="en-US" baseline="0" dirty="0" smtClean="0"/>
              <a:t>  </a:t>
            </a:r>
          </a:p>
          <a:p>
            <a:pPr lvl="1"/>
            <a:r>
              <a:rPr lang="en-US" baseline="0" dirty="0" smtClean="0"/>
              <a:t>Site Loading</a:t>
            </a:r>
          </a:p>
          <a:p>
            <a:pPr lvl="1" rtl="0" eaLnBrk="0" fontAlgn="base" hangingPunct="0"/>
            <a:r>
              <a:rPr lang="en-US" sz="2000" dirty="0" smtClean="0">
                <a:solidFill>
                  <a:schemeClr val="tx2"/>
                </a:solidFill>
                <a:effectLst/>
                <a:latin typeface="+mn-lt"/>
                <a:ea typeface="MS PGothic" pitchFamily="34" charset="-128"/>
                <a:cs typeface="ＭＳ Ｐゴシック" charset="0"/>
              </a:rPr>
              <a:t>Automated - someone out in the universe picks up the work item</a:t>
            </a:r>
            <a:endParaRPr lang="en-US" sz="2000" dirty="0" smtClean="0">
              <a:effectLst/>
            </a:endParaRPr>
          </a:p>
          <a:p>
            <a:pPr lvl="1" rtl="0" eaLnBrk="0" fontAlgn="base" hangingPunct="0"/>
            <a:r>
              <a:rPr lang="en-US" sz="2000" dirty="0" smtClean="0">
                <a:solidFill>
                  <a:schemeClr val="tx2"/>
                </a:solidFill>
                <a:effectLst/>
                <a:latin typeface="+mn-lt"/>
                <a:ea typeface="MS PGothic" pitchFamily="34" charset="-128"/>
                <a:cs typeface="ＭＳ Ｐゴシック" charset="0"/>
              </a:rPr>
              <a:t>On-demand -  set up in advance (</a:t>
            </a:r>
            <a:r>
              <a:rPr lang="en-US" sz="2000" dirty="0" err="1" smtClean="0">
                <a:solidFill>
                  <a:schemeClr val="tx2"/>
                </a:solidFill>
                <a:effectLst/>
                <a:latin typeface="+mn-lt"/>
                <a:ea typeface="MS PGothic" pitchFamily="34" charset="-128"/>
                <a:cs typeface="ＭＳ Ｐゴシック" charset="0"/>
              </a:rPr>
              <a:t>eg</a:t>
            </a:r>
            <a:r>
              <a:rPr lang="en-US" sz="2000" dirty="0" smtClean="0">
                <a:solidFill>
                  <a:schemeClr val="tx2"/>
                </a:solidFill>
                <a:effectLst/>
                <a:latin typeface="+mn-lt"/>
                <a:ea typeface="MS PGothic" pitchFamily="34" charset="-128"/>
                <a:cs typeface="ＭＳ Ｐゴシック" charset="0"/>
              </a:rPr>
              <a:t>., prior email conversation)</a:t>
            </a:r>
            <a:endParaRPr lang="en-US" baseline="0" dirty="0" smtClean="0"/>
          </a:p>
          <a:p>
            <a:r>
              <a:rPr lang="en-US" dirty="0" smtClean="0"/>
              <a:t>Double read (mammography example)</a:t>
            </a:r>
          </a:p>
          <a:p>
            <a:r>
              <a:rPr lang="en-US" dirty="0" smtClean="0"/>
              <a:t>Consult</a:t>
            </a:r>
          </a:p>
          <a:p>
            <a:pPr lvl="0"/>
            <a:r>
              <a:rPr lang="en-US" sz="2200" dirty="0" smtClean="0">
                <a:solidFill>
                  <a:schemeClr val="tx2"/>
                </a:solidFill>
                <a:effectLst/>
                <a:latin typeface="+mn-lt"/>
                <a:ea typeface="MS PGothic" pitchFamily="34" charset="-128"/>
                <a:cs typeface="ＭＳ Ｐゴシック" charset="0"/>
              </a:rPr>
              <a:t>Blind Read</a:t>
            </a:r>
          </a:p>
          <a:p>
            <a:pPr lvl="1"/>
            <a:r>
              <a:rPr lang="en-US" sz="2000" dirty="0" smtClean="0">
                <a:solidFill>
                  <a:schemeClr val="tx2"/>
                </a:solidFill>
                <a:effectLst/>
                <a:latin typeface="+mn-lt"/>
                <a:ea typeface="MS PGothic" pitchFamily="34" charset="-128"/>
                <a:cs typeface="ＭＳ Ｐゴシック" charset="0"/>
              </a:rPr>
              <a:t>May need to still consider VIP (de-identified) issues</a:t>
            </a:r>
            <a:endParaRPr lang="en-US" dirty="0" smtClean="0"/>
          </a:p>
          <a:p>
            <a:pPr lvl="0"/>
            <a:r>
              <a:rPr lang="en-US" dirty="0" smtClean="0"/>
              <a:t>Use case example: Specialty Read </a:t>
            </a:r>
          </a:p>
          <a:p>
            <a:pPr marL="457200" lvl="1" indent="0">
              <a:buNone/>
            </a:pPr>
            <a:r>
              <a:rPr lang="en-US" dirty="0" smtClean="0"/>
              <a:t>SPECT study is acquired in Toronto in a hospital A using RIS/PACS 1. The study needs to be read by a SPECT expert working at hospital B that uses RIS/PACS 2.</a:t>
            </a:r>
          </a:p>
          <a:p>
            <a:endParaRPr lang="en-US" dirty="0"/>
          </a:p>
        </p:txBody>
      </p:sp>
    </p:spTree>
    <p:extLst>
      <p:ext uri="{BB962C8B-B14F-4D97-AF65-F5344CB8AC3E}">
        <p14:creationId xmlns:p14="http://schemas.microsoft.com/office/powerpoint/2010/main" val="4155112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Workflow Steps</a:t>
            </a:r>
            <a:endParaRPr lang="en-US" dirty="0"/>
          </a:p>
        </p:txBody>
      </p:sp>
      <p:sp>
        <p:nvSpPr>
          <p:cNvPr id="3" name="Content Placeholder 2"/>
          <p:cNvSpPr>
            <a:spLocks noGrp="1"/>
          </p:cNvSpPr>
          <p:nvPr>
            <p:ph idx="1"/>
          </p:nvPr>
        </p:nvSpPr>
        <p:spPr/>
        <p:txBody>
          <a:bodyPr/>
          <a:lstStyle/>
          <a:p>
            <a:pPr lvl="1"/>
            <a:r>
              <a:rPr lang="en-US" dirty="0" smtClean="0"/>
              <a:t>Remote Read Request</a:t>
            </a:r>
          </a:p>
          <a:p>
            <a:pPr lvl="1"/>
            <a:r>
              <a:rPr lang="en-US" dirty="0" smtClean="0"/>
              <a:t>Schedule Remote Read</a:t>
            </a:r>
          </a:p>
          <a:p>
            <a:pPr lvl="1"/>
            <a:r>
              <a:rPr lang="en-US" dirty="0" smtClean="0"/>
              <a:t>Remote Read</a:t>
            </a:r>
          </a:p>
          <a:p>
            <a:pPr lvl="2"/>
            <a:r>
              <a:rPr lang="en-US" dirty="0" smtClean="0"/>
              <a:t>Remote Read Subtasks</a:t>
            </a:r>
          </a:p>
          <a:p>
            <a:pPr lvl="3"/>
            <a:r>
              <a:rPr lang="en-US" dirty="0" smtClean="0"/>
              <a:t>Prep for Read</a:t>
            </a:r>
          </a:p>
          <a:p>
            <a:pPr lvl="3"/>
            <a:r>
              <a:rPr lang="en-US" dirty="0" smtClean="0"/>
              <a:t>Ready for Read</a:t>
            </a:r>
          </a:p>
          <a:p>
            <a:pPr lvl="3"/>
            <a:r>
              <a:rPr lang="en-US" dirty="0" smtClean="0"/>
              <a:t>Preliminary Read</a:t>
            </a:r>
          </a:p>
          <a:p>
            <a:pPr lvl="3"/>
            <a:r>
              <a:rPr lang="en-US" dirty="0" smtClean="0"/>
              <a:t>Final Read</a:t>
            </a:r>
          </a:p>
          <a:p>
            <a:pPr lvl="1"/>
            <a:r>
              <a:rPr lang="en-US" dirty="0" smtClean="0"/>
              <a:t>Read Complete</a:t>
            </a:r>
            <a:endParaRPr lang="en-US" dirty="0"/>
          </a:p>
        </p:txBody>
      </p:sp>
      <p:sp>
        <p:nvSpPr>
          <p:cNvPr id="4" name="Slide Number Placeholder 3"/>
          <p:cNvSpPr>
            <a:spLocks noGrp="1"/>
          </p:cNvSpPr>
          <p:nvPr>
            <p:ph type="sldNum" sz="quarter" idx="10"/>
          </p:nvPr>
        </p:nvSpPr>
        <p:spPr/>
        <p:txBody>
          <a:bodyPr/>
          <a:lstStyle/>
          <a:p>
            <a:pPr>
              <a:defRPr/>
            </a:pPr>
            <a:fld id="{FA7B7364-4291-4749-B5C9-7A27AE0C34B0}" type="slidenum">
              <a:rPr lang="en-US" smtClean="0"/>
              <a:pPr>
                <a:defRPr/>
              </a:pPr>
              <a:t>6</a:t>
            </a:fld>
            <a:endParaRPr lang="en-US"/>
          </a:p>
        </p:txBody>
      </p:sp>
      <p:sp>
        <p:nvSpPr>
          <p:cNvPr id="5" name="Footer Placeholder 4"/>
          <p:cNvSpPr>
            <a:spLocks noGrp="1"/>
          </p:cNvSpPr>
          <p:nvPr>
            <p:ph type="ftr" sz="quarter" idx="11"/>
          </p:nvPr>
        </p:nvSpPr>
        <p:spPr/>
        <p:txBody>
          <a:bodyPr/>
          <a:lstStyle/>
          <a:p>
            <a:pPr>
              <a:defRPr/>
            </a:pPr>
            <a:r>
              <a:rPr lang="en-US" smtClean="0"/>
              <a:t>Canada Health Infoway</a:t>
            </a:r>
            <a:endParaRPr lang="en-US" dirty="0"/>
          </a:p>
        </p:txBody>
      </p:sp>
    </p:spTree>
    <p:extLst>
      <p:ext uri="{BB962C8B-B14F-4D97-AF65-F5344CB8AC3E}">
        <p14:creationId xmlns:p14="http://schemas.microsoft.com/office/powerpoint/2010/main" val="16643947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 Participants</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246326555"/>
              </p:ext>
            </p:extLst>
          </p:nvPr>
        </p:nvGraphicFramePr>
        <p:xfrm>
          <a:off x="600075" y="1700213"/>
          <a:ext cx="8220076" cy="3789680"/>
        </p:xfrm>
        <a:graphic>
          <a:graphicData uri="http://schemas.openxmlformats.org/drawingml/2006/table">
            <a:tbl>
              <a:tblPr firstRow="1" bandRow="1">
                <a:tableStyleId>{5C22544A-7EE6-4342-B048-85BDC9FD1C3A}</a:tableStyleId>
              </a:tblPr>
              <a:tblGrid>
                <a:gridCol w="3107829"/>
                <a:gridCol w="5112247"/>
              </a:tblGrid>
              <a:tr h="370840">
                <a:tc>
                  <a:txBody>
                    <a:bodyPr/>
                    <a:lstStyle/>
                    <a:p>
                      <a:r>
                        <a:rPr lang="en-US" dirty="0" smtClean="0"/>
                        <a:t>Workflow Participants</a:t>
                      </a:r>
                      <a:endParaRPr lang="en-US" dirty="0"/>
                    </a:p>
                  </a:txBody>
                  <a:tcPr/>
                </a:tc>
                <a:tc>
                  <a:txBody>
                    <a:bodyPr/>
                    <a:lstStyle/>
                    <a:p>
                      <a:r>
                        <a:rPr lang="en-US" dirty="0" err="1" smtClean="0"/>
                        <a:t>Descritpion</a:t>
                      </a:r>
                      <a:endParaRPr lang="en-US" dirty="0"/>
                    </a:p>
                  </a:txBody>
                  <a:tcPr/>
                </a:tc>
              </a:tr>
              <a:tr h="370840">
                <a:tc>
                  <a:txBody>
                    <a:bodyPr/>
                    <a:lstStyle/>
                    <a:p>
                      <a:r>
                        <a:rPr lang="en-US" dirty="0" smtClean="0"/>
                        <a:t>Remote Read Requestor</a:t>
                      </a:r>
                      <a:endParaRPr lang="en-US" dirty="0"/>
                    </a:p>
                  </a:txBody>
                  <a:tcPr/>
                </a:tc>
                <a:tc>
                  <a:txBody>
                    <a:bodyPr/>
                    <a:lstStyle/>
                    <a:p>
                      <a:pPr marL="0" marR="0">
                        <a:spcBef>
                          <a:spcPts val="600"/>
                        </a:spcBef>
                        <a:spcAft>
                          <a:spcPts val="0"/>
                        </a:spcAft>
                      </a:pPr>
                      <a:r>
                        <a:rPr lang="en-US" sz="1200" i="1" dirty="0" smtClean="0">
                          <a:effectLst/>
                          <a:latin typeface="Times New Roman"/>
                          <a:ea typeface="Times New Roman"/>
                        </a:rPr>
                        <a:t>Imaging</a:t>
                      </a:r>
                      <a:r>
                        <a:rPr lang="en-US" sz="1200" i="1" baseline="0" dirty="0" smtClean="0">
                          <a:effectLst/>
                          <a:latin typeface="Times New Roman"/>
                          <a:ea typeface="Times New Roman"/>
                        </a:rPr>
                        <a:t> Service </a:t>
                      </a:r>
                      <a:r>
                        <a:rPr lang="en-US" sz="1200" i="1" dirty="0" smtClean="0">
                          <a:effectLst/>
                          <a:latin typeface="Times New Roman"/>
                          <a:ea typeface="Times New Roman"/>
                        </a:rPr>
                        <a:t>(</a:t>
                      </a:r>
                      <a:r>
                        <a:rPr lang="en-US" sz="1200" i="1" dirty="0">
                          <a:effectLst/>
                          <a:latin typeface="Times New Roman"/>
                          <a:ea typeface="Times New Roman"/>
                        </a:rPr>
                        <a:t>e.g., </a:t>
                      </a:r>
                      <a:r>
                        <a:rPr lang="en-US" sz="1200" i="1" dirty="0" smtClean="0">
                          <a:effectLst/>
                          <a:latin typeface="Times New Roman"/>
                          <a:ea typeface="Times New Roman"/>
                        </a:rPr>
                        <a:t>Hospital Radiology Department) </a:t>
                      </a:r>
                      <a:r>
                        <a:rPr lang="en-US" sz="1200" i="1" dirty="0">
                          <a:effectLst/>
                          <a:latin typeface="Times New Roman"/>
                          <a:ea typeface="Times New Roman"/>
                        </a:rPr>
                        <a:t>that </a:t>
                      </a:r>
                      <a:r>
                        <a:rPr lang="en-US" sz="1200" i="1" dirty="0" smtClean="0">
                          <a:effectLst/>
                          <a:latin typeface="Times New Roman"/>
                          <a:ea typeface="Times New Roman"/>
                        </a:rPr>
                        <a:t>initiates and completes </a:t>
                      </a:r>
                      <a:r>
                        <a:rPr lang="en-US" sz="1200" i="1" dirty="0">
                          <a:effectLst/>
                          <a:latin typeface="Times New Roman"/>
                          <a:ea typeface="Times New Roman"/>
                        </a:rPr>
                        <a:t>the </a:t>
                      </a:r>
                      <a:r>
                        <a:rPr lang="en-US" sz="1200" i="1" dirty="0" smtClean="0">
                          <a:effectLst/>
                          <a:latin typeface="Times New Roman"/>
                          <a:ea typeface="Times New Roman"/>
                        </a:rPr>
                        <a:t>Remote Read.  </a:t>
                      </a:r>
                    </a:p>
                    <a:p>
                      <a:pPr marL="0" marR="0">
                        <a:spcBef>
                          <a:spcPts val="600"/>
                        </a:spcBef>
                        <a:spcAft>
                          <a:spcPts val="0"/>
                        </a:spcAft>
                      </a:pPr>
                      <a:r>
                        <a:rPr lang="en-US" sz="1200" i="1" dirty="0" smtClean="0">
                          <a:effectLst/>
                          <a:latin typeface="Times New Roman"/>
                          <a:ea typeface="Times New Roman"/>
                        </a:rPr>
                        <a:t>Produces </a:t>
                      </a:r>
                      <a:r>
                        <a:rPr lang="en-US" sz="1200" i="1" dirty="0">
                          <a:effectLst/>
                          <a:latin typeface="Times New Roman"/>
                          <a:ea typeface="Times New Roman"/>
                        </a:rPr>
                        <a:t>the </a:t>
                      </a:r>
                      <a:r>
                        <a:rPr lang="en-US" sz="1200" i="1" dirty="0" smtClean="0">
                          <a:effectLst/>
                          <a:latin typeface="Times New Roman"/>
                          <a:ea typeface="Times New Roman"/>
                        </a:rPr>
                        <a:t>request Read Request task</a:t>
                      </a:r>
                      <a:r>
                        <a:rPr lang="en-US" sz="1200" i="1" baseline="0" dirty="0" smtClean="0">
                          <a:effectLst/>
                          <a:latin typeface="Times New Roman"/>
                          <a:ea typeface="Times New Roman"/>
                        </a:rPr>
                        <a:t> </a:t>
                      </a:r>
                      <a:r>
                        <a:rPr lang="en-US" sz="1200" i="1" dirty="0" smtClean="0">
                          <a:effectLst/>
                          <a:latin typeface="Times New Roman"/>
                          <a:ea typeface="Times New Roman"/>
                        </a:rPr>
                        <a:t>and </a:t>
                      </a:r>
                      <a:r>
                        <a:rPr lang="en-US" sz="1200" i="1" dirty="0">
                          <a:effectLst/>
                          <a:latin typeface="Times New Roman"/>
                          <a:ea typeface="Times New Roman"/>
                        </a:rPr>
                        <a:t>the related supporting document</a:t>
                      </a:r>
                      <a:r>
                        <a:rPr lang="en-US" sz="1200" i="1" dirty="0" smtClean="0">
                          <a:effectLst/>
                          <a:latin typeface="Times New Roman"/>
                          <a:ea typeface="Times New Roman"/>
                        </a:rPr>
                        <a:t>.</a:t>
                      </a:r>
                    </a:p>
                    <a:p>
                      <a:pPr marL="0" marR="0">
                        <a:spcBef>
                          <a:spcPts val="600"/>
                        </a:spcBef>
                        <a:spcAft>
                          <a:spcPts val="0"/>
                        </a:spcAft>
                      </a:pPr>
                      <a:r>
                        <a:rPr lang="en-US" sz="1200" i="1" dirty="0" smtClean="0">
                          <a:effectLst/>
                          <a:latin typeface="Times New Roman"/>
                          <a:ea typeface="Times New Roman"/>
                        </a:rPr>
                        <a:t>This is the internal workflow monitor</a:t>
                      </a:r>
                    </a:p>
                    <a:p>
                      <a:pPr marL="0" marR="0">
                        <a:spcBef>
                          <a:spcPts val="600"/>
                        </a:spcBef>
                        <a:spcAft>
                          <a:spcPts val="0"/>
                        </a:spcAft>
                      </a:pPr>
                      <a:r>
                        <a:rPr lang="en-US" sz="1200" dirty="0" smtClean="0">
                          <a:effectLst/>
                          <a:latin typeface="Times New Roman"/>
                          <a:ea typeface="Times New Roman"/>
                        </a:rPr>
                        <a:t>Accepts the remote read completion, completes billing cycle(out-of-scope)</a:t>
                      </a:r>
                      <a:endParaRPr lang="en-US" sz="1200" dirty="0">
                        <a:effectLst/>
                        <a:latin typeface="Times New Roman"/>
                        <a:ea typeface="Times New Roman"/>
                      </a:endParaRPr>
                    </a:p>
                  </a:txBody>
                  <a:tcPr marL="44450" marR="44450" marT="0" marB="0"/>
                </a:tc>
              </a:tr>
              <a:tr h="370840">
                <a:tc>
                  <a:txBody>
                    <a:bodyPr/>
                    <a:lstStyle/>
                    <a:p>
                      <a:r>
                        <a:rPr lang="en-US" dirty="0" smtClean="0"/>
                        <a:t>Remote Read Scheduler</a:t>
                      </a:r>
                      <a:endParaRPr lang="en-US" dirty="0"/>
                    </a:p>
                  </a:txBody>
                  <a:tcPr/>
                </a:tc>
                <a:tc>
                  <a:txBody>
                    <a:bodyPr/>
                    <a:lstStyle/>
                    <a:p>
                      <a:pPr marL="0" marR="0">
                        <a:spcBef>
                          <a:spcPts val="600"/>
                        </a:spcBef>
                        <a:spcAft>
                          <a:spcPts val="0"/>
                        </a:spcAft>
                      </a:pPr>
                      <a:r>
                        <a:rPr lang="en-US" sz="1200" i="1" dirty="0">
                          <a:effectLst/>
                          <a:latin typeface="Times New Roman"/>
                          <a:ea typeface="Times New Roman"/>
                        </a:rPr>
                        <a:t>Participant responsible for </a:t>
                      </a:r>
                      <a:r>
                        <a:rPr lang="en-US" sz="1200" i="1" dirty="0" smtClean="0">
                          <a:effectLst/>
                          <a:latin typeface="Times New Roman"/>
                          <a:ea typeface="Times New Roman"/>
                        </a:rPr>
                        <a:t>scheduling the remote read</a:t>
                      </a:r>
                      <a:r>
                        <a:rPr lang="en-US" sz="1200" i="1" baseline="0" dirty="0" smtClean="0">
                          <a:effectLst/>
                          <a:latin typeface="Times New Roman"/>
                          <a:ea typeface="Times New Roman"/>
                        </a:rPr>
                        <a:t> by assigning a Specialist or Radiologist </a:t>
                      </a:r>
                      <a:r>
                        <a:rPr lang="en-US" sz="1200" i="1" dirty="0" smtClean="0">
                          <a:effectLst/>
                          <a:latin typeface="Times New Roman"/>
                          <a:ea typeface="Times New Roman"/>
                        </a:rPr>
                        <a:t>to perform the read (note it is presumed a single</a:t>
                      </a:r>
                      <a:r>
                        <a:rPr lang="en-US" sz="1200" i="1" baseline="0" dirty="0" smtClean="0">
                          <a:effectLst/>
                          <a:latin typeface="Times New Roman"/>
                          <a:ea typeface="Times New Roman"/>
                        </a:rPr>
                        <a:t> participant per affinity domain)</a:t>
                      </a:r>
                      <a:endParaRPr lang="en-US" sz="1200" dirty="0">
                        <a:effectLst/>
                        <a:latin typeface="Times New Roman"/>
                        <a:ea typeface="Times New Roman"/>
                      </a:endParaRPr>
                    </a:p>
                  </a:txBody>
                  <a:tcPr marL="44450" marR="44450" marT="0" marB="0"/>
                </a:tc>
              </a:tr>
              <a:tr h="370840">
                <a:tc>
                  <a:txBody>
                    <a:bodyPr/>
                    <a:lstStyle/>
                    <a:p>
                      <a:r>
                        <a:rPr lang="en-US" dirty="0" smtClean="0"/>
                        <a:t>Remote Read Preparer</a:t>
                      </a:r>
                      <a:endParaRPr lang="en-US" dirty="0"/>
                    </a:p>
                  </a:txBody>
                  <a:tcPr/>
                </a:tc>
                <a:tc>
                  <a:txBody>
                    <a:bodyPr/>
                    <a:lstStyle/>
                    <a:p>
                      <a:pPr marL="0" marR="0">
                        <a:spcBef>
                          <a:spcPts val="600"/>
                        </a:spcBef>
                        <a:spcAft>
                          <a:spcPts val="0"/>
                        </a:spcAft>
                      </a:pPr>
                      <a:r>
                        <a:rPr lang="en-US" sz="1200" i="1" dirty="0" smtClean="0">
                          <a:effectLst/>
                          <a:latin typeface="Times New Roman"/>
                          <a:ea typeface="Times New Roman"/>
                        </a:rPr>
                        <a:t>Participant</a:t>
                      </a:r>
                      <a:r>
                        <a:rPr lang="en-US" sz="1200" i="1" baseline="0" dirty="0" smtClean="0">
                          <a:effectLst/>
                          <a:latin typeface="Times New Roman"/>
                          <a:ea typeface="Times New Roman"/>
                        </a:rPr>
                        <a:t> responsible for importing Images to the local PACS.  Including relevant priors, if necessary  this is an optional role</a:t>
                      </a:r>
                      <a:endParaRPr lang="en-US" sz="1200" i="1" dirty="0">
                        <a:effectLst/>
                        <a:latin typeface="Times New Roman"/>
                        <a:ea typeface="Times New Roman"/>
                      </a:endParaRPr>
                    </a:p>
                  </a:txBody>
                  <a:tcPr marL="44450" marR="44450" marT="0" marB="0"/>
                </a:tc>
              </a:tr>
              <a:tr h="370840">
                <a:tc>
                  <a:txBody>
                    <a:bodyPr/>
                    <a:lstStyle/>
                    <a:p>
                      <a:r>
                        <a:rPr lang="en-US" dirty="0" smtClean="0"/>
                        <a:t>Remote Reader</a:t>
                      </a:r>
                      <a:endParaRPr lang="en-US" dirty="0"/>
                    </a:p>
                  </a:txBody>
                  <a:tcPr/>
                </a:tc>
                <a:tc>
                  <a:txBody>
                    <a:bodyPr/>
                    <a:lstStyle/>
                    <a:p>
                      <a:pPr marL="0" marR="0">
                        <a:spcBef>
                          <a:spcPts val="600"/>
                        </a:spcBef>
                        <a:spcAft>
                          <a:spcPts val="0"/>
                        </a:spcAft>
                      </a:pPr>
                      <a:r>
                        <a:rPr lang="en-US" sz="1200" i="1" dirty="0">
                          <a:effectLst/>
                          <a:latin typeface="Times New Roman"/>
                          <a:ea typeface="Times New Roman"/>
                        </a:rPr>
                        <a:t>Participant responsible for </a:t>
                      </a:r>
                      <a:r>
                        <a:rPr lang="en-US" sz="1200" i="1" dirty="0" smtClean="0">
                          <a:effectLst/>
                          <a:latin typeface="Times New Roman"/>
                          <a:ea typeface="Times New Roman"/>
                        </a:rPr>
                        <a:t>performing the remote read. </a:t>
                      </a:r>
                      <a:r>
                        <a:rPr lang="en-US" sz="1200" i="1" dirty="0">
                          <a:effectLst/>
                          <a:latin typeface="Times New Roman"/>
                          <a:ea typeface="Times New Roman"/>
                        </a:rPr>
                        <a:t>This workflow participant </a:t>
                      </a:r>
                      <a:r>
                        <a:rPr lang="en-US" sz="1200" i="1" dirty="0" smtClean="0">
                          <a:effectLst/>
                          <a:latin typeface="Times New Roman"/>
                          <a:ea typeface="Times New Roman"/>
                        </a:rPr>
                        <a:t>produces</a:t>
                      </a:r>
                      <a:r>
                        <a:rPr lang="en-US" sz="1200" i="1" baseline="0" dirty="0" smtClean="0">
                          <a:effectLst/>
                          <a:latin typeface="Times New Roman"/>
                          <a:ea typeface="Times New Roman"/>
                        </a:rPr>
                        <a:t> a preliminary report(optional), other collaborating evidence(optional) and final report to fulfill the read </a:t>
                      </a:r>
                      <a:r>
                        <a:rPr lang="en-US" sz="1200" i="1" dirty="0" smtClean="0">
                          <a:effectLst/>
                          <a:latin typeface="Times New Roman"/>
                          <a:ea typeface="Times New Roman"/>
                        </a:rPr>
                        <a:t> </a:t>
                      </a:r>
                      <a:r>
                        <a:rPr lang="en-US" sz="1200" i="1" dirty="0">
                          <a:effectLst/>
                          <a:latin typeface="Times New Roman"/>
                          <a:ea typeface="Times New Roman"/>
                        </a:rPr>
                        <a:t>request and </a:t>
                      </a:r>
                      <a:r>
                        <a:rPr lang="en-US" sz="1200" i="1" dirty="0" smtClean="0">
                          <a:effectLst/>
                          <a:latin typeface="Times New Roman"/>
                          <a:ea typeface="Times New Roman"/>
                        </a:rPr>
                        <a:t>ending </a:t>
                      </a:r>
                      <a:r>
                        <a:rPr lang="en-US" sz="1200" i="1" dirty="0">
                          <a:effectLst/>
                          <a:latin typeface="Times New Roman"/>
                          <a:ea typeface="Times New Roman"/>
                        </a:rPr>
                        <a:t>the </a:t>
                      </a:r>
                      <a:r>
                        <a:rPr lang="en-US" sz="1200" i="1" dirty="0" smtClean="0">
                          <a:effectLst/>
                          <a:latin typeface="Times New Roman"/>
                          <a:ea typeface="Times New Roman"/>
                        </a:rPr>
                        <a:t>remote read process</a:t>
                      </a:r>
                      <a:endParaRPr lang="en-US" sz="1200" dirty="0">
                        <a:effectLst/>
                        <a:latin typeface="Times New Roman"/>
                        <a:ea typeface="Times New Roman"/>
                      </a:endParaRPr>
                    </a:p>
                  </a:txBody>
                  <a:tcPr marL="44450" marR="44450" marT="0" marB="0"/>
                </a:tc>
              </a:tr>
              <a:tr h="370840">
                <a:tc>
                  <a:txBody>
                    <a:bodyPr/>
                    <a:lstStyle/>
                    <a:p>
                      <a:r>
                        <a:rPr lang="en-US" dirty="0" smtClean="0"/>
                        <a:t>Workflow Monitor</a:t>
                      </a:r>
                      <a:endParaRPr lang="en-US" dirty="0"/>
                    </a:p>
                  </a:txBody>
                  <a:tcPr/>
                </a:tc>
                <a:tc>
                  <a:txBody>
                    <a:bodyPr/>
                    <a:lstStyle/>
                    <a:p>
                      <a:pPr marL="0" marR="0">
                        <a:spcBef>
                          <a:spcPts val="600"/>
                        </a:spcBef>
                        <a:spcAft>
                          <a:spcPts val="0"/>
                        </a:spcAft>
                      </a:pPr>
                      <a:r>
                        <a:rPr lang="en-US" sz="1200" i="1" dirty="0">
                          <a:effectLst/>
                          <a:latin typeface="Times New Roman"/>
                          <a:ea typeface="Times New Roman"/>
                        </a:rPr>
                        <a:t>Participant that tracks progress of the workflow and reacts to certain exception conditions. This participant can be standalone or grouped with one of the above Workflow </a:t>
                      </a:r>
                      <a:r>
                        <a:rPr lang="en-US" sz="1200" i="1" dirty="0" smtClean="0">
                          <a:effectLst/>
                          <a:latin typeface="Times New Roman"/>
                          <a:ea typeface="Times New Roman"/>
                        </a:rPr>
                        <a:t>Participants.</a:t>
                      </a:r>
                    </a:p>
                    <a:p>
                      <a:pPr marL="0" marR="0">
                        <a:spcBef>
                          <a:spcPts val="600"/>
                        </a:spcBef>
                        <a:spcAft>
                          <a:spcPts val="0"/>
                        </a:spcAft>
                      </a:pPr>
                      <a:r>
                        <a:rPr lang="en-US" sz="1200" i="1" dirty="0" smtClean="0">
                          <a:effectLst/>
                          <a:latin typeface="Times New Roman"/>
                          <a:ea typeface="Times New Roman"/>
                        </a:rPr>
                        <a:t>Aware of the status of every single exam that is requested </a:t>
                      </a:r>
                      <a:endParaRPr lang="en-US" sz="1200" dirty="0">
                        <a:effectLst/>
                        <a:latin typeface="Times New Roman"/>
                        <a:ea typeface="Times New Roman"/>
                      </a:endParaRPr>
                    </a:p>
                  </a:txBody>
                  <a:tcPr marL="44450" marR="44450" marT="0" marB="0"/>
                </a:tc>
              </a:tr>
            </a:tbl>
          </a:graphicData>
        </a:graphic>
      </p:graphicFrame>
      <p:sp>
        <p:nvSpPr>
          <p:cNvPr id="4" name="Slide Number Placeholder 3"/>
          <p:cNvSpPr>
            <a:spLocks noGrp="1"/>
          </p:cNvSpPr>
          <p:nvPr>
            <p:ph type="sldNum" sz="quarter" idx="10"/>
          </p:nvPr>
        </p:nvSpPr>
        <p:spPr/>
        <p:txBody>
          <a:bodyPr/>
          <a:lstStyle/>
          <a:p>
            <a:pPr>
              <a:defRPr/>
            </a:pPr>
            <a:fld id="{FA7B7364-4291-4749-B5C9-7A27AE0C34B0}" type="slidenum">
              <a:rPr lang="en-US" smtClean="0"/>
              <a:pPr>
                <a:defRPr/>
              </a:pPr>
              <a:t>7</a:t>
            </a:fld>
            <a:endParaRPr lang="en-US"/>
          </a:p>
        </p:txBody>
      </p:sp>
      <p:sp>
        <p:nvSpPr>
          <p:cNvPr id="5" name="Footer Placeholder 4"/>
          <p:cNvSpPr>
            <a:spLocks noGrp="1"/>
          </p:cNvSpPr>
          <p:nvPr>
            <p:ph type="ftr" sz="quarter" idx="11"/>
          </p:nvPr>
        </p:nvSpPr>
        <p:spPr/>
        <p:txBody>
          <a:bodyPr/>
          <a:lstStyle/>
          <a:p>
            <a:pPr>
              <a:defRPr/>
            </a:pPr>
            <a:r>
              <a:rPr lang="en-US" smtClean="0"/>
              <a:t>Canada Health Infoway</a:t>
            </a:r>
            <a:endParaRPr lang="en-US" dirty="0"/>
          </a:p>
        </p:txBody>
      </p:sp>
    </p:spTree>
    <p:extLst>
      <p:ext uri="{BB962C8B-B14F-4D97-AF65-F5344CB8AC3E}">
        <p14:creationId xmlns:p14="http://schemas.microsoft.com/office/powerpoint/2010/main" val="347157122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bwMode="auto">
          <a:xfrm>
            <a:off x="3131840" y="3501008"/>
            <a:ext cx="2016224" cy="2520280"/>
          </a:xfrm>
          <a:prstGeom prst="roundRect">
            <a:avLst>
              <a:gd name="adj" fmla="val 9458"/>
            </a:avLst>
          </a:prstGeom>
          <a:solidFill>
            <a:srgbClr val="CCFFCC"/>
          </a:solidFill>
          <a:ln w="2540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en-US" sz="1300" dirty="0" smtClean="0">
              <a:solidFill>
                <a:srgbClr val="000000"/>
              </a:solidFill>
              <a:latin typeface="Verdana" charset="0"/>
              <a:ea typeface="ＭＳ Ｐゴシック"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300" dirty="0">
              <a:solidFill>
                <a:srgbClr val="000000"/>
              </a:solidFill>
              <a:latin typeface="Verdana" charset="0"/>
              <a:ea typeface="ＭＳ Ｐゴシック"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300" dirty="0" smtClean="0">
              <a:solidFill>
                <a:srgbClr val="000000"/>
              </a:solidFill>
              <a:latin typeface="Verdana" charset="0"/>
              <a:ea typeface="ＭＳ Ｐゴシック"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300" dirty="0">
              <a:solidFill>
                <a:srgbClr val="000000"/>
              </a:solidFill>
              <a:latin typeface="Verdana" charset="0"/>
              <a:ea typeface="ＭＳ Ｐゴシック"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300" dirty="0" smtClean="0">
              <a:solidFill>
                <a:srgbClr val="000000"/>
              </a:solidFill>
              <a:latin typeface="Verdana" charset="0"/>
              <a:ea typeface="ＭＳ Ｐゴシック"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300" dirty="0">
              <a:solidFill>
                <a:srgbClr val="000000"/>
              </a:solidFill>
              <a:latin typeface="Verdana" charset="0"/>
              <a:ea typeface="ＭＳ Ｐゴシック"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300" dirty="0" smtClean="0">
              <a:solidFill>
                <a:srgbClr val="000000"/>
              </a:solidFill>
              <a:latin typeface="Verdana" charset="0"/>
              <a:ea typeface="ＭＳ Ｐゴシック"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300" dirty="0">
              <a:solidFill>
                <a:srgbClr val="000000"/>
              </a:solidFill>
              <a:latin typeface="Verdana" charset="0"/>
              <a:ea typeface="ＭＳ Ｐゴシック"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300" dirty="0" smtClean="0">
              <a:solidFill>
                <a:srgbClr val="000000"/>
              </a:solidFill>
              <a:latin typeface="Verdana" charset="0"/>
              <a:ea typeface="ＭＳ Ｐゴシック"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300" dirty="0">
              <a:solidFill>
                <a:srgbClr val="000000"/>
              </a:solidFill>
              <a:latin typeface="Verdana" charset="0"/>
              <a:ea typeface="ＭＳ Ｐゴシック"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1300" dirty="0" smtClean="0">
                <a:solidFill>
                  <a:srgbClr val="000000"/>
                </a:solidFill>
                <a:latin typeface="Verdana" charset="0"/>
                <a:ea typeface="ＭＳ Ｐゴシック" charset="0"/>
              </a:rPr>
              <a:t>Read Images</a:t>
            </a:r>
            <a:endParaRPr kumimoji="0" lang="en-US" sz="1300" b="0" i="0" u="none" strike="noStrike" cap="none" normalizeH="0" baseline="0" dirty="0">
              <a:ln>
                <a:noFill/>
              </a:ln>
              <a:solidFill>
                <a:srgbClr val="000000"/>
              </a:solidFill>
              <a:effectLst/>
              <a:latin typeface="Verdana" charset="0"/>
              <a:ea typeface="ＭＳ Ｐゴシック" charset="0"/>
            </a:endParaRPr>
          </a:p>
        </p:txBody>
      </p:sp>
      <p:sp>
        <p:nvSpPr>
          <p:cNvPr id="2" name="Title 1"/>
          <p:cNvSpPr>
            <a:spLocks noGrp="1"/>
          </p:cNvSpPr>
          <p:nvPr>
            <p:ph type="title"/>
          </p:nvPr>
        </p:nvSpPr>
        <p:spPr>
          <a:xfrm>
            <a:off x="600075" y="908720"/>
            <a:ext cx="8075613" cy="457200"/>
          </a:xfrm>
        </p:spPr>
        <p:txBody>
          <a:bodyPr/>
          <a:lstStyle/>
          <a:p>
            <a:r>
              <a:rPr lang="en-US" sz="2400" dirty="0" smtClean="0"/>
              <a:t>Process Flow: </a:t>
            </a:r>
            <a:r>
              <a:rPr lang="en-US" sz="2000" dirty="0" smtClean="0"/>
              <a:t>Input and output Documents for each task</a:t>
            </a:r>
            <a:endParaRPr lang="en-US" sz="2000" dirty="0"/>
          </a:p>
        </p:txBody>
      </p:sp>
      <p:sp>
        <p:nvSpPr>
          <p:cNvPr id="3" name="Slide Number Placeholder 2"/>
          <p:cNvSpPr>
            <a:spLocks noGrp="1"/>
          </p:cNvSpPr>
          <p:nvPr>
            <p:ph type="sldNum" sz="quarter" idx="10"/>
          </p:nvPr>
        </p:nvSpPr>
        <p:spPr/>
        <p:txBody>
          <a:bodyPr/>
          <a:lstStyle/>
          <a:p>
            <a:pPr>
              <a:defRPr/>
            </a:pPr>
            <a:fld id="{0FE6178A-F216-4127-90D1-CBC6940A6791}" type="slidenum">
              <a:rPr lang="en-US" smtClean="0"/>
              <a:pPr>
                <a:defRPr/>
              </a:pPr>
              <a:t>8</a:t>
            </a:fld>
            <a:endParaRPr lang="en-US"/>
          </a:p>
        </p:txBody>
      </p:sp>
      <p:sp>
        <p:nvSpPr>
          <p:cNvPr id="4" name="Footer Placeholder 3"/>
          <p:cNvSpPr>
            <a:spLocks noGrp="1"/>
          </p:cNvSpPr>
          <p:nvPr>
            <p:ph type="ftr" sz="quarter" idx="11"/>
          </p:nvPr>
        </p:nvSpPr>
        <p:spPr>
          <a:xfrm>
            <a:off x="550665" y="6660529"/>
            <a:ext cx="2895600" cy="296863"/>
          </a:xfrm>
        </p:spPr>
        <p:txBody>
          <a:bodyPr/>
          <a:lstStyle/>
          <a:p>
            <a:pPr>
              <a:defRPr/>
            </a:pPr>
            <a:r>
              <a:rPr lang="en-US" smtClean="0"/>
              <a:t>Canada Health Infoway</a:t>
            </a:r>
            <a:endParaRPr lang="en-US" dirty="0"/>
          </a:p>
        </p:txBody>
      </p:sp>
      <p:sp>
        <p:nvSpPr>
          <p:cNvPr id="6" name="Text Placeholder 5"/>
          <p:cNvSpPr>
            <a:spLocks noGrp="1"/>
          </p:cNvSpPr>
          <p:nvPr>
            <p:ph type="body" idx="4294967295"/>
          </p:nvPr>
        </p:nvSpPr>
        <p:spPr>
          <a:xfrm>
            <a:off x="611560" y="1268760"/>
            <a:ext cx="8220075" cy="504651"/>
          </a:xfrm>
        </p:spPr>
        <p:txBody>
          <a:bodyPr/>
          <a:lstStyle/>
          <a:p>
            <a:pPr marL="0" indent="0">
              <a:buNone/>
            </a:pPr>
            <a:r>
              <a:rPr lang="en-US" sz="1600" dirty="0" smtClean="0"/>
              <a:t>Input Documents		Workflow Tasks		Output Documents</a:t>
            </a:r>
            <a:endParaRPr lang="en-US" sz="1600" dirty="0"/>
          </a:p>
        </p:txBody>
      </p:sp>
      <p:sp>
        <p:nvSpPr>
          <p:cNvPr id="8" name="Rounded Rectangle 7"/>
          <p:cNvSpPr/>
          <p:nvPr/>
        </p:nvSpPr>
        <p:spPr bwMode="auto">
          <a:xfrm>
            <a:off x="539552" y="3032658"/>
            <a:ext cx="2016224" cy="288032"/>
          </a:xfrm>
          <a:prstGeom prst="roundRect">
            <a:avLst/>
          </a:prstGeom>
          <a:solidFill>
            <a:schemeClr val="accent1"/>
          </a:solidFill>
          <a:ln w="254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000000"/>
                </a:solidFill>
                <a:effectLst/>
                <a:latin typeface="Verdana" charset="0"/>
                <a:ea typeface="ＭＳ Ｐゴシック" charset="0"/>
              </a:rPr>
              <a:t>Order</a:t>
            </a:r>
            <a:endParaRPr kumimoji="0" lang="en-US" sz="1300" b="0" i="0" u="none" strike="noStrike" cap="none" normalizeH="0" baseline="0" dirty="0">
              <a:ln>
                <a:noFill/>
              </a:ln>
              <a:solidFill>
                <a:srgbClr val="000000"/>
              </a:solidFill>
              <a:effectLst/>
              <a:latin typeface="Verdana" charset="0"/>
              <a:ea typeface="ＭＳ Ｐゴシック" charset="0"/>
            </a:endParaRPr>
          </a:p>
        </p:txBody>
      </p:sp>
      <p:sp>
        <p:nvSpPr>
          <p:cNvPr id="9" name="Rounded Rectangle 8"/>
          <p:cNvSpPr/>
          <p:nvPr/>
        </p:nvSpPr>
        <p:spPr bwMode="auto">
          <a:xfrm>
            <a:off x="539552" y="4221088"/>
            <a:ext cx="2016224" cy="288032"/>
          </a:xfrm>
          <a:prstGeom prst="roundRect">
            <a:avLst/>
          </a:prstGeom>
          <a:solidFill>
            <a:schemeClr val="accent1"/>
          </a:solidFill>
          <a:ln w="254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300" dirty="0" smtClean="0">
                <a:solidFill>
                  <a:srgbClr val="000000"/>
                </a:solidFill>
                <a:latin typeface="Verdana" charset="0"/>
                <a:ea typeface="ＭＳ Ｐゴシック" charset="0"/>
              </a:rPr>
              <a:t>Image Manifest(S)</a:t>
            </a:r>
            <a:endParaRPr kumimoji="0" lang="en-US" sz="1300" b="0" i="0" u="none" strike="noStrike" cap="none" normalizeH="0" baseline="0" dirty="0">
              <a:ln>
                <a:noFill/>
              </a:ln>
              <a:solidFill>
                <a:srgbClr val="000000"/>
              </a:solidFill>
              <a:effectLst/>
              <a:latin typeface="Verdana" charset="0"/>
              <a:ea typeface="ＭＳ Ｐゴシック" charset="0"/>
            </a:endParaRPr>
          </a:p>
        </p:txBody>
      </p:sp>
      <p:sp>
        <p:nvSpPr>
          <p:cNvPr id="10" name="Rounded Rectangle 9"/>
          <p:cNvSpPr/>
          <p:nvPr/>
        </p:nvSpPr>
        <p:spPr bwMode="auto">
          <a:xfrm>
            <a:off x="539552" y="4941168"/>
            <a:ext cx="2016224" cy="288032"/>
          </a:xfrm>
          <a:prstGeom prst="roundRect">
            <a:avLst/>
          </a:prstGeom>
          <a:solidFill>
            <a:schemeClr val="accent1"/>
          </a:solidFill>
          <a:ln w="254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300" dirty="0" smtClean="0">
                <a:solidFill>
                  <a:srgbClr val="000000"/>
                </a:solidFill>
                <a:latin typeface="Verdana" charset="0"/>
                <a:ea typeface="ＭＳ Ｐゴシック" charset="0"/>
              </a:rPr>
              <a:t>Clinical Summary</a:t>
            </a:r>
            <a:endParaRPr kumimoji="0" lang="en-US" sz="1300" b="0" i="0" u="none" strike="noStrike" cap="none" normalizeH="0" baseline="0" dirty="0">
              <a:ln>
                <a:noFill/>
              </a:ln>
              <a:solidFill>
                <a:srgbClr val="000000"/>
              </a:solidFill>
              <a:effectLst/>
              <a:latin typeface="Verdana" charset="0"/>
              <a:ea typeface="ＭＳ Ｐゴシック" charset="0"/>
            </a:endParaRPr>
          </a:p>
        </p:txBody>
      </p:sp>
      <p:sp>
        <p:nvSpPr>
          <p:cNvPr id="11" name="Rounded Rectangle 10"/>
          <p:cNvSpPr/>
          <p:nvPr/>
        </p:nvSpPr>
        <p:spPr bwMode="auto">
          <a:xfrm>
            <a:off x="3131840" y="1556792"/>
            <a:ext cx="2016224" cy="1368152"/>
          </a:xfrm>
          <a:prstGeom prst="roundRect">
            <a:avLst>
              <a:gd name="adj" fmla="val 12948"/>
            </a:avLst>
          </a:prstGeom>
          <a:solidFill>
            <a:srgbClr val="CCFFCC"/>
          </a:solidFill>
          <a:ln w="2540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300" dirty="0" smtClean="0">
                <a:solidFill>
                  <a:srgbClr val="000000"/>
                </a:solidFill>
                <a:latin typeface="Verdana" charset="0"/>
                <a:ea typeface="ＭＳ Ｐゴシック" charset="0"/>
              </a:rPr>
              <a:t>Read Request</a:t>
            </a:r>
            <a:endParaRPr kumimoji="0" lang="en-US" sz="1300" b="0" i="0" u="none" strike="noStrike" cap="none" normalizeH="0" baseline="0" dirty="0">
              <a:ln>
                <a:noFill/>
              </a:ln>
              <a:solidFill>
                <a:srgbClr val="000000"/>
              </a:solidFill>
              <a:effectLst/>
              <a:latin typeface="Verdana" charset="0"/>
              <a:ea typeface="ＭＳ Ｐゴシック" charset="0"/>
            </a:endParaRPr>
          </a:p>
        </p:txBody>
      </p:sp>
      <p:sp>
        <p:nvSpPr>
          <p:cNvPr id="12" name="Rounded Rectangle 11"/>
          <p:cNvSpPr/>
          <p:nvPr/>
        </p:nvSpPr>
        <p:spPr bwMode="auto">
          <a:xfrm>
            <a:off x="3143325" y="2996952"/>
            <a:ext cx="2016224" cy="359445"/>
          </a:xfrm>
          <a:prstGeom prst="roundRect">
            <a:avLst/>
          </a:prstGeom>
          <a:solidFill>
            <a:srgbClr val="CCFFCC"/>
          </a:solidFill>
          <a:ln w="2540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300" dirty="0" smtClean="0">
                <a:solidFill>
                  <a:srgbClr val="000000"/>
                </a:solidFill>
                <a:latin typeface="Verdana" charset="0"/>
                <a:ea typeface="ＭＳ Ｐゴシック" charset="0"/>
              </a:rPr>
              <a:t>Assign Read</a:t>
            </a:r>
            <a:endParaRPr kumimoji="0" lang="en-US" sz="1300" b="0" i="0" u="none" strike="noStrike" cap="none" normalizeH="0" baseline="0" dirty="0">
              <a:ln>
                <a:noFill/>
              </a:ln>
              <a:solidFill>
                <a:srgbClr val="000000"/>
              </a:solidFill>
              <a:effectLst/>
              <a:latin typeface="Verdana" charset="0"/>
              <a:ea typeface="ＭＳ Ｐゴシック" charset="0"/>
            </a:endParaRPr>
          </a:p>
        </p:txBody>
      </p:sp>
      <p:sp>
        <p:nvSpPr>
          <p:cNvPr id="13" name="Rounded Rectangle 12"/>
          <p:cNvSpPr/>
          <p:nvPr/>
        </p:nvSpPr>
        <p:spPr bwMode="auto">
          <a:xfrm>
            <a:off x="3275856" y="3573016"/>
            <a:ext cx="1728192" cy="648072"/>
          </a:xfrm>
          <a:prstGeom prst="roundRect">
            <a:avLst/>
          </a:prstGeom>
          <a:solidFill>
            <a:srgbClr val="CCFFCC"/>
          </a:solidFill>
          <a:ln w="2540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300" dirty="0" smtClean="0">
                <a:solidFill>
                  <a:srgbClr val="000000"/>
                </a:solidFill>
                <a:latin typeface="Verdana" charset="0"/>
                <a:ea typeface="ＭＳ Ｐゴシック" charset="0"/>
              </a:rPr>
              <a:t>Prep for Read</a:t>
            </a:r>
          </a:p>
          <a:p>
            <a:pPr marL="0" marR="0" indent="0" algn="ctr" defTabSz="914400" rtl="0" eaLnBrk="1" fontAlgn="base" latinLnBrk="0" hangingPunct="1">
              <a:lnSpc>
                <a:spcPct val="100000"/>
              </a:lnSpc>
              <a:spcBef>
                <a:spcPct val="0"/>
              </a:spcBef>
              <a:spcAft>
                <a:spcPct val="0"/>
              </a:spcAft>
              <a:buClrTx/>
              <a:buSzTx/>
              <a:buFontTx/>
              <a:buNone/>
              <a:tabLst/>
            </a:pPr>
            <a:r>
              <a:rPr lang="en-US" sz="1300" dirty="0" smtClean="0">
                <a:solidFill>
                  <a:srgbClr val="000000"/>
                </a:solidFill>
                <a:latin typeface="Verdana" charset="0"/>
                <a:ea typeface="ＭＳ Ｐゴシック" charset="0"/>
              </a:rPr>
              <a:t>(Import locally if Necessary)</a:t>
            </a:r>
          </a:p>
        </p:txBody>
      </p:sp>
      <p:sp>
        <p:nvSpPr>
          <p:cNvPr id="17" name="Rounded Rectangle 16"/>
          <p:cNvSpPr/>
          <p:nvPr/>
        </p:nvSpPr>
        <p:spPr bwMode="auto">
          <a:xfrm>
            <a:off x="3131840" y="6237312"/>
            <a:ext cx="2016224" cy="432048"/>
          </a:xfrm>
          <a:prstGeom prst="roundRect">
            <a:avLst/>
          </a:prstGeom>
          <a:solidFill>
            <a:srgbClr val="CCFFCC"/>
          </a:solidFill>
          <a:ln w="2540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300" dirty="0" smtClean="0">
                <a:solidFill>
                  <a:srgbClr val="000000"/>
                </a:solidFill>
                <a:latin typeface="Verdana" charset="0"/>
                <a:ea typeface="ＭＳ Ｐゴシック" charset="0"/>
              </a:rPr>
              <a:t>Read Complete</a:t>
            </a:r>
            <a:endParaRPr kumimoji="0" lang="en-US" sz="1300" b="0" i="0" u="none" strike="noStrike" cap="none" normalizeH="0" baseline="0" dirty="0">
              <a:ln>
                <a:noFill/>
              </a:ln>
              <a:solidFill>
                <a:srgbClr val="000000"/>
              </a:solidFill>
              <a:effectLst/>
              <a:latin typeface="Verdana" charset="0"/>
              <a:ea typeface="ＭＳ Ｐゴシック" charset="0"/>
            </a:endParaRPr>
          </a:p>
        </p:txBody>
      </p:sp>
      <p:cxnSp>
        <p:nvCxnSpPr>
          <p:cNvPr id="20" name="Straight Arrow Connector 19"/>
          <p:cNvCxnSpPr>
            <a:stCxn id="9" idx="3"/>
          </p:cNvCxnSpPr>
          <p:nvPr/>
        </p:nvCxnSpPr>
        <p:spPr bwMode="auto">
          <a:xfrm>
            <a:off x="2555776" y="4365104"/>
            <a:ext cx="576064"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7" name="Rounded Rectangle 26"/>
          <p:cNvSpPr/>
          <p:nvPr/>
        </p:nvSpPr>
        <p:spPr bwMode="auto">
          <a:xfrm>
            <a:off x="539552" y="4580533"/>
            <a:ext cx="2016224" cy="288032"/>
          </a:xfrm>
          <a:prstGeom prst="roundRect">
            <a:avLst/>
          </a:prstGeom>
          <a:solidFill>
            <a:schemeClr val="accent1"/>
          </a:solidFill>
          <a:ln w="254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300" dirty="0" smtClean="0">
                <a:solidFill>
                  <a:srgbClr val="000000"/>
                </a:solidFill>
                <a:latin typeface="Verdana" charset="0"/>
                <a:ea typeface="ＭＳ Ｐゴシック" charset="0"/>
              </a:rPr>
              <a:t>Images</a:t>
            </a:r>
            <a:endParaRPr kumimoji="0" lang="en-US" sz="1300" b="0" i="0" u="none" strike="noStrike" cap="none" normalizeH="0" baseline="0" dirty="0">
              <a:ln>
                <a:noFill/>
              </a:ln>
              <a:solidFill>
                <a:srgbClr val="000000"/>
              </a:solidFill>
              <a:effectLst/>
              <a:latin typeface="Verdana" charset="0"/>
              <a:ea typeface="ＭＳ Ｐゴシック" charset="0"/>
            </a:endParaRPr>
          </a:p>
        </p:txBody>
      </p:sp>
      <p:cxnSp>
        <p:nvCxnSpPr>
          <p:cNvPr id="28" name="Straight Arrow Connector 27"/>
          <p:cNvCxnSpPr>
            <a:stCxn id="27" idx="3"/>
          </p:cNvCxnSpPr>
          <p:nvPr/>
        </p:nvCxnSpPr>
        <p:spPr bwMode="auto">
          <a:xfrm>
            <a:off x="2555776" y="4724549"/>
            <a:ext cx="576064"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4" name="Straight Arrow Connector 33"/>
          <p:cNvCxnSpPr>
            <a:stCxn id="10" idx="3"/>
          </p:cNvCxnSpPr>
          <p:nvPr/>
        </p:nvCxnSpPr>
        <p:spPr bwMode="auto">
          <a:xfrm>
            <a:off x="2555776" y="5085184"/>
            <a:ext cx="576064" cy="595"/>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7" name="Straight Arrow Connector 36"/>
          <p:cNvCxnSpPr/>
          <p:nvPr/>
        </p:nvCxnSpPr>
        <p:spPr bwMode="auto">
          <a:xfrm flipV="1">
            <a:off x="2555776" y="3172212"/>
            <a:ext cx="576064" cy="8924"/>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3" name="Rounded Rectangle 42"/>
          <p:cNvSpPr/>
          <p:nvPr/>
        </p:nvSpPr>
        <p:spPr bwMode="auto">
          <a:xfrm>
            <a:off x="6012160" y="4941168"/>
            <a:ext cx="2016224" cy="288032"/>
          </a:xfrm>
          <a:prstGeom prst="roundRect">
            <a:avLst/>
          </a:prstGeom>
          <a:solidFill>
            <a:schemeClr val="accent1"/>
          </a:solidFill>
          <a:ln w="254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300" dirty="0" smtClean="0">
                <a:solidFill>
                  <a:srgbClr val="000000"/>
                </a:solidFill>
                <a:latin typeface="Verdana" charset="0"/>
                <a:ea typeface="ＭＳ Ｐゴシック" charset="0"/>
              </a:rPr>
              <a:t>Final Report</a:t>
            </a:r>
            <a:endParaRPr kumimoji="0" lang="en-US" sz="1300" b="0" i="0" u="none" strike="noStrike" cap="none" normalizeH="0" baseline="0" dirty="0">
              <a:ln>
                <a:noFill/>
              </a:ln>
              <a:solidFill>
                <a:srgbClr val="000000"/>
              </a:solidFill>
              <a:effectLst/>
              <a:latin typeface="Verdana" charset="0"/>
              <a:ea typeface="ＭＳ Ｐゴシック" charset="0"/>
            </a:endParaRPr>
          </a:p>
        </p:txBody>
      </p:sp>
      <p:sp>
        <p:nvSpPr>
          <p:cNvPr id="44" name="Rounded Rectangle 43"/>
          <p:cNvSpPr/>
          <p:nvPr/>
        </p:nvSpPr>
        <p:spPr bwMode="auto">
          <a:xfrm>
            <a:off x="6012160" y="4507780"/>
            <a:ext cx="2016224" cy="289372"/>
          </a:xfrm>
          <a:prstGeom prst="roundRect">
            <a:avLst/>
          </a:prstGeom>
          <a:solidFill>
            <a:schemeClr val="accent1"/>
          </a:solidFill>
          <a:ln w="254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300" dirty="0" smtClean="0">
                <a:solidFill>
                  <a:srgbClr val="000000"/>
                </a:solidFill>
                <a:latin typeface="Verdana" charset="0"/>
                <a:ea typeface="ＭＳ Ｐゴシック" charset="0"/>
              </a:rPr>
              <a:t>Evidence Documents</a:t>
            </a:r>
            <a:endParaRPr kumimoji="0" lang="en-US" sz="1300" b="0" i="0" u="none" strike="noStrike" cap="none" normalizeH="0" baseline="0" dirty="0">
              <a:ln>
                <a:noFill/>
              </a:ln>
              <a:solidFill>
                <a:srgbClr val="000000"/>
              </a:solidFill>
              <a:effectLst/>
              <a:latin typeface="Verdana" charset="0"/>
              <a:ea typeface="ＭＳ Ｐゴシック" charset="0"/>
            </a:endParaRPr>
          </a:p>
        </p:txBody>
      </p:sp>
      <p:sp>
        <p:nvSpPr>
          <p:cNvPr id="45" name="Rounded Rectangle 44"/>
          <p:cNvSpPr/>
          <p:nvPr/>
        </p:nvSpPr>
        <p:spPr bwMode="auto">
          <a:xfrm>
            <a:off x="539552" y="6309320"/>
            <a:ext cx="2016224" cy="288032"/>
          </a:xfrm>
          <a:prstGeom prst="roundRect">
            <a:avLst/>
          </a:prstGeom>
          <a:solidFill>
            <a:schemeClr val="accent1"/>
          </a:solidFill>
          <a:ln w="254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300" dirty="0" smtClean="0">
                <a:solidFill>
                  <a:srgbClr val="000000"/>
                </a:solidFill>
                <a:latin typeface="Verdana" charset="0"/>
                <a:ea typeface="ＭＳ Ｐゴシック" charset="0"/>
              </a:rPr>
              <a:t>Final Report</a:t>
            </a:r>
            <a:endParaRPr kumimoji="0" lang="en-US" sz="1300" b="0" i="0" u="none" strike="noStrike" cap="none" normalizeH="0" baseline="0" dirty="0">
              <a:ln>
                <a:noFill/>
              </a:ln>
              <a:solidFill>
                <a:srgbClr val="000000"/>
              </a:solidFill>
              <a:effectLst/>
              <a:latin typeface="Verdana" charset="0"/>
              <a:ea typeface="ＭＳ Ｐゴシック" charset="0"/>
            </a:endParaRPr>
          </a:p>
        </p:txBody>
      </p:sp>
      <p:cxnSp>
        <p:nvCxnSpPr>
          <p:cNvPr id="46" name="Straight Arrow Connector 45"/>
          <p:cNvCxnSpPr>
            <a:endCxn id="44" idx="1"/>
          </p:cNvCxnSpPr>
          <p:nvPr/>
        </p:nvCxnSpPr>
        <p:spPr bwMode="auto">
          <a:xfrm flipV="1">
            <a:off x="5148064" y="4652466"/>
            <a:ext cx="864096" cy="67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1" name="Straight Arrow Connector 50"/>
          <p:cNvCxnSpPr>
            <a:endCxn id="43" idx="1"/>
          </p:cNvCxnSpPr>
          <p:nvPr/>
        </p:nvCxnSpPr>
        <p:spPr bwMode="auto">
          <a:xfrm>
            <a:off x="5148064" y="5085184"/>
            <a:ext cx="864096"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2" name="Straight Arrow Connector 51"/>
          <p:cNvCxnSpPr>
            <a:stCxn id="45" idx="3"/>
            <a:endCxn id="17" idx="1"/>
          </p:cNvCxnSpPr>
          <p:nvPr/>
        </p:nvCxnSpPr>
        <p:spPr bwMode="auto">
          <a:xfrm>
            <a:off x="2555776" y="6453336"/>
            <a:ext cx="576064"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3" name="Rounded Rectangle 52"/>
          <p:cNvSpPr/>
          <p:nvPr/>
        </p:nvSpPr>
        <p:spPr bwMode="auto">
          <a:xfrm>
            <a:off x="6023645" y="1556792"/>
            <a:ext cx="2004739" cy="288032"/>
          </a:xfrm>
          <a:prstGeom prst="roundRect">
            <a:avLst/>
          </a:prstGeom>
          <a:solidFill>
            <a:schemeClr val="accent1"/>
          </a:solidFill>
          <a:ln w="254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300" dirty="0" smtClean="0">
                <a:solidFill>
                  <a:srgbClr val="000000"/>
                </a:solidFill>
                <a:latin typeface="Verdana" charset="0"/>
                <a:ea typeface="ＭＳ Ｐゴシック" charset="0"/>
              </a:rPr>
              <a:t>Remote Read Req.</a:t>
            </a:r>
            <a:endParaRPr kumimoji="0" lang="en-US" sz="1300" b="0" i="0" u="none" strike="noStrike" cap="none" normalizeH="0" baseline="0" dirty="0">
              <a:ln>
                <a:noFill/>
              </a:ln>
              <a:solidFill>
                <a:srgbClr val="000000"/>
              </a:solidFill>
              <a:effectLst/>
              <a:latin typeface="Verdana" charset="0"/>
              <a:ea typeface="ＭＳ Ｐゴシック" charset="0"/>
            </a:endParaRPr>
          </a:p>
        </p:txBody>
      </p:sp>
      <p:sp>
        <p:nvSpPr>
          <p:cNvPr id="54" name="Rounded Rectangle 53"/>
          <p:cNvSpPr/>
          <p:nvPr/>
        </p:nvSpPr>
        <p:spPr bwMode="auto">
          <a:xfrm>
            <a:off x="6023645" y="1916237"/>
            <a:ext cx="2016224" cy="288032"/>
          </a:xfrm>
          <a:prstGeom prst="roundRect">
            <a:avLst/>
          </a:prstGeom>
          <a:solidFill>
            <a:schemeClr val="accent1"/>
          </a:solidFill>
          <a:ln w="254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300" dirty="0" smtClean="0">
                <a:solidFill>
                  <a:srgbClr val="000000"/>
                </a:solidFill>
                <a:latin typeface="Verdana" charset="0"/>
                <a:ea typeface="ＭＳ Ｐゴシック" charset="0"/>
              </a:rPr>
              <a:t>Image Manifest(S)</a:t>
            </a:r>
            <a:endParaRPr kumimoji="0" lang="en-US" sz="1300" b="0" i="0" u="none" strike="noStrike" cap="none" normalizeH="0" baseline="0" dirty="0">
              <a:ln>
                <a:noFill/>
              </a:ln>
              <a:solidFill>
                <a:srgbClr val="000000"/>
              </a:solidFill>
              <a:effectLst/>
              <a:latin typeface="Verdana" charset="0"/>
              <a:ea typeface="ＭＳ Ｐゴシック" charset="0"/>
            </a:endParaRPr>
          </a:p>
        </p:txBody>
      </p:sp>
      <p:sp>
        <p:nvSpPr>
          <p:cNvPr id="55" name="Rounded Rectangle 54"/>
          <p:cNvSpPr/>
          <p:nvPr/>
        </p:nvSpPr>
        <p:spPr bwMode="auto">
          <a:xfrm>
            <a:off x="6023645" y="2276277"/>
            <a:ext cx="2016224" cy="288032"/>
          </a:xfrm>
          <a:prstGeom prst="roundRect">
            <a:avLst/>
          </a:prstGeom>
          <a:solidFill>
            <a:schemeClr val="accent1"/>
          </a:solidFill>
          <a:ln w="254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300" dirty="0" smtClean="0">
                <a:solidFill>
                  <a:srgbClr val="000000"/>
                </a:solidFill>
                <a:latin typeface="Verdana" charset="0"/>
                <a:ea typeface="ＭＳ Ｐゴシック" charset="0"/>
              </a:rPr>
              <a:t>Clinical Summary</a:t>
            </a:r>
            <a:endParaRPr kumimoji="0" lang="en-US" sz="1300" b="0" i="0" u="none" strike="noStrike" cap="none" normalizeH="0" baseline="0" dirty="0">
              <a:ln>
                <a:noFill/>
              </a:ln>
              <a:solidFill>
                <a:srgbClr val="000000"/>
              </a:solidFill>
              <a:effectLst/>
              <a:latin typeface="Verdana" charset="0"/>
              <a:ea typeface="ＭＳ Ｐゴシック" charset="0"/>
            </a:endParaRPr>
          </a:p>
        </p:txBody>
      </p:sp>
      <p:cxnSp>
        <p:nvCxnSpPr>
          <p:cNvPr id="56" name="Straight Arrow Connector 55"/>
          <p:cNvCxnSpPr>
            <a:endCxn id="54" idx="1"/>
          </p:cNvCxnSpPr>
          <p:nvPr/>
        </p:nvCxnSpPr>
        <p:spPr bwMode="auto">
          <a:xfrm flipV="1">
            <a:off x="5148064" y="2060253"/>
            <a:ext cx="875581" cy="595"/>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7" name="Straight Arrow Connector 56"/>
          <p:cNvCxnSpPr>
            <a:endCxn id="55" idx="1"/>
          </p:cNvCxnSpPr>
          <p:nvPr/>
        </p:nvCxnSpPr>
        <p:spPr bwMode="auto">
          <a:xfrm flipV="1">
            <a:off x="5148064" y="2420293"/>
            <a:ext cx="875581" cy="595"/>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8" name="Straight Arrow Connector 57"/>
          <p:cNvCxnSpPr>
            <a:endCxn id="53" idx="1"/>
          </p:cNvCxnSpPr>
          <p:nvPr/>
        </p:nvCxnSpPr>
        <p:spPr bwMode="auto">
          <a:xfrm>
            <a:off x="5148064" y="1700808"/>
            <a:ext cx="875581"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68" name="Rounded Rectangle 67"/>
          <p:cNvSpPr/>
          <p:nvPr/>
        </p:nvSpPr>
        <p:spPr bwMode="auto">
          <a:xfrm>
            <a:off x="6012160" y="2636912"/>
            <a:ext cx="2016224" cy="288032"/>
          </a:xfrm>
          <a:prstGeom prst="roundRect">
            <a:avLst/>
          </a:prstGeom>
          <a:solidFill>
            <a:schemeClr val="accent1"/>
          </a:solidFill>
          <a:ln w="254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300" dirty="0" smtClean="0">
                <a:solidFill>
                  <a:srgbClr val="000000"/>
                </a:solidFill>
                <a:latin typeface="Verdana" charset="0"/>
                <a:ea typeface="ＭＳ Ｐゴシック" charset="0"/>
              </a:rPr>
              <a:t>Exam/Tech notes</a:t>
            </a:r>
            <a:endParaRPr kumimoji="0" lang="en-US" sz="1300" b="0" i="0" u="none" strike="noStrike" cap="none" normalizeH="0" baseline="0" dirty="0">
              <a:ln>
                <a:noFill/>
              </a:ln>
              <a:solidFill>
                <a:srgbClr val="000000"/>
              </a:solidFill>
              <a:effectLst/>
              <a:latin typeface="Verdana" charset="0"/>
              <a:ea typeface="ＭＳ Ｐゴシック" charset="0"/>
            </a:endParaRPr>
          </a:p>
        </p:txBody>
      </p:sp>
      <p:sp>
        <p:nvSpPr>
          <p:cNvPr id="69" name="Rounded Rectangle 68"/>
          <p:cNvSpPr/>
          <p:nvPr/>
        </p:nvSpPr>
        <p:spPr bwMode="auto">
          <a:xfrm>
            <a:off x="539552" y="5301803"/>
            <a:ext cx="2016224" cy="288032"/>
          </a:xfrm>
          <a:prstGeom prst="roundRect">
            <a:avLst/>
          </a:prstGeom>
          <a:solidFill>
            <a:schemeClr val="accent1"/>
          </a:solidFill>
          <a:ln w="254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300" dirty="0" smtClean="0">
                <a:solidFill>
                  <a:srgbClr val="000000"/>
                </a:solidFill>
                <a:latin typeface="Verdana" charset="0"/>
                <a:ea typeface="ＭＳ Ｐゴシック" charset="0"/>
              </a:rPr>
              <a:t>Exam/Tech notes</a:t>
            </a:r>
            <a:endParaRPr kumimoji="0" lang="en-US" sz="1300" b="0" i="0" u="none" strike="noStrike" cap="none" normalizeH="0" baseline="0" dirty="0">
              <a:ln>
                <a:noFill/>
              </a:ln>
              <a:solidFill>
                <a:srgbClr val="000000"/>
              </a:solidFill>
              <a:effectLst/>
              <a:latin typeface="Verdana" charset="0"/>
              <a:ea typeface="ＭＳ Ｐゴシック" charset="0"/>
            </a:endParaRPr>
          </a:p>
        </p:txBody>
      </p:sp>
      <p:cxnSp>
        <p:nvCxnSpPr>
          <p:cNvPr id="73" name="Straight Arrow Connector 72"/>
          <p:cNvCxnSpPr>
            <a:stCxn id="69" idx="3"/>
          </p:cNvCxnSpPr>
          <p:nvPr/>
        </p:nvCxnSpPr>
        <p:spPr bwMode="auto">
          <a:xfrm>
            <a:off x="2555776" y="5445819"/>
            <a:ext cx="576064"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9" name="Rounded Rectangle 58"/>
          <p:cNvSpPr/>
          <p:nvPr/>
        </p:nvSpPr>
        <p:spPr bwMode="auto">
          <a:xfrm>
            <a:off x="539552" y="3861048"/>
            <a:ext cx="2016224" cy="288032"/>
          </a:xfrm>
          <a:prstGeom prst="roundRect">
            <a:avLst/>
          </a:prstGeom>
          <a:solidFill>
            <a:schemeClr val="accent1"/>
          </a:solidFill>
          <a:ln w="254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300" dirty="0" smtClean="0">
                <a:solidFill>
                  <a:srgbClr val="000000"/>
                </a:solidFill>
                <a:latin typeface="Verdana" charset="0"/>
                <a:ea typeface="ＭＳ Ｐゴシック" charset="0"/>
              </a:rPr>
              <a:t>Remote Read Req.</a:t>
            </a:r>
            <a:endParaRPr kumimoji="0" lang="en-US" sz="1300" b="0" i="0" u="none" strike="noStrike" cap="none" normalizeH="0" baseline="0" dirty="0">
              <a:ln>
                <a:noFill/>
              </a:ln>
              <a:solidFill>
                <a:srgbClr val="000000"/>
              </a:solidFill>
              <a:effectLst/>
              <a:latin typeface="Verdana" charset="0"/>
              <a:ea typeface="ＭＳ Ｐゴシック" charset="0"/>
            </a:endParaRPr>
          </a:p>
        </p:txBody>
      </p:sp>
      <p:sp>
        <p:nvSpPr>
          <p:cNvPr id="60" name="Rounded Rectangle 59"/>
          <p:cNvSpPr/>
          <p:nvPr/>
        </p:nvSpPr>
        <p:spPr bwMode="auto">
          <a:xfrm>
            <a:off x="6012160" y="3032658"/>
            <a:ext cx="2016224" cy="288032"/>
          </a:xfrm>
          <a:prstGeom prst="roundRect">
            <a:avLst/>
          </a:prstGeom>
          <a:solidFill>
            <a:schemeClr val="accent1"/>
          </a:solidFill>
          <a:ln w="254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300" dirty="0" smtClean="0">
                <a:solidFill>
                  <a:srgbClr val="000000"/>
                </a:solidFill>
                <a:latin typeface="Verdana" charset="0"/>
                <a:ea typeface="ＭＳ Ｐゴシック" charset="0"/>
              </a:rPr>
              <a:t>Scheduled Read</a:t>
            </a:r>
            <a:endParaRPr kumimoji="0" lang="en-US" sz="1300" b="0" i="0" u="none" strike="noStrike" cap="none" normalizeH="0" baseline="0" dirty="0">
              <a:ln>
                <a:noFill/>
              </a:ln>
              <a:solidFill>
                <a:srgbClr val="000000"/>
              </a:solidFill>
              <a:effectLst/>
              <a:latin typeface="Verdana" charset="0"/>
              <a:ea typeface="ＭＳ Ｐゴシック" charset="0"/>
            </a:endParaRPr>
          </a:p>
        </p:txBody>
      </p:sp>
      <p:cxnSp>
        <p:nvCxnSpPr>
          <p:cNvPr id="61" name="Straight Arrow Connector 60"/>
          <p:cNvCxnSpPr/>
          <p:nvPr/>
        </p:nvCxnSpPr>
        <p:spPr bwMode="auto">
          <a:xfrm flipV="1">
            <a:off x="5148064" y="2780333"/>
            <a:ext cx="875581" cy="595"/>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2" name="Straight Arrow Connector 61"/>
          <p:cNvCxnSpPr/>
          <p:nvPr/>
        </p:nvCxnSpPr>
        <p:spPr bwMode="auto">
          <a:xfrm flipV="1">
            <a:off x="5159549" y="3176674"/>
            <a:ext cx="852611" cy="1"/>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3" name="Straight Arrow Connector 62"/>
          <p:cNvCxnSpPr>
            <a:stCxn id="59" idx="3"/>
          </p:cNvCxnSpPr>
          <p:nvPr/>
        </p:nvCxnSpPr>
        <p:spPr bwMode="auto">
          <a:xfrm>
            <a:off x="2555776" y="4005064"/>
            <a:ext cx="576064"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7" name="Rounded Rectangle 46"/>
          <p:cNvSpPr/>
          <p:nvPr/>
        </p:nvSpPr>
        <p:spPr bwMode="auto">
          <a:xfrm>
            <a:off x="3275856" y="4293096"/>
            <a:ext cx="1728192" cy="288032"/>
          </a:xfrm>
          <a:prstGeom prst="roundRect">
            <a:avLst/>
          </a:prstGeom>
          <a:solidFill>
            <a:srgbClr val="CCFFCC"/>
          </a:solidFill>
          <a:ln w="2540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300" dirty="0" smtClean="0">
                <a:solidFill>
                  <a:srgbClr val="000000"/>
                </a:solidFill>
                <a:latin typeface="Verdana" charset="0"/>
                <a:ea typeface="ＭＳ Ｐゴシック" charset="0"/>
              </a:rPr>
              <a:t>Ready for Read</a:t>
            </a:r>
          </a:p>
        </p:txBody>
      </p:sp>
      <p:sp>
        <p:nvSpPr>
          <p:cNvPr id="48" name="Rounded Rectangle 47"/>
          <p:cNvSpPr/>
          <p:nvPr/>
        </p:nvSpPr>
        <p:spPr bwMode="auto">
          <a:xfrm>
            <a:off x="3275856" y="4653136"/>
            <a:ext cx="1728192" cy="360040"/>
          </a:xfrm>
          <a:prstGeom prst="roundRect">
            <a:avLst/>
          </a:prstGeom>
          <a:solidFill>
            <a:srgbClr val="CCFFCC"/>
          </a:solidFill>
          <a:ln w="2540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300" dirty="0" smtClean="0">
                <a:solidFill>
                  <a:srgbClr val="000000"/>
                </a:solidFill>
                <a:latin typeface="Verdana" charset="0"/>
                <a:ea typeface="ＭＳ Ｐゴシック" charset="0"/>
              </a:rPr>
              <a:t>Preliminary Read</a:t>
            </a:r>
          </a:p>
        </p:txBody>
      </p:sp>
      <p:sp>
        <p:nvSpPr>
          <p:cNvPr id="49" name="Rounded Rectangle 48"/>
          <p:cNvSpPr/>
          <p:nvPr/>
        </p:nvSpPr>
        <p:spPr bwMode="auto">
          <a:xfrm>
            <a:off x="3275856" y="5085184"/>
            <a:ext cx="1728192" cy="360040"/>
          </a:xfrm>
          <a:prstGeom prst="roundRect">
            <a:avLst/>
          </a:prstGeom>
          <a:solidFill>
            <a:srgbClr val="CCFFCC"/>
          </a:solidFill>
          <a:ln w="2540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300" dirty="0" smtClean="0">
                <a:solidFill>
                  <a:srgbClr val="000000"/>
                </a:solidFill>
                <a:latin typeface="Verdana" charset="0"/>
                <a:ea typeface="ＭＳ Ｐゴシック" charset="0"/>
              </a:rPr>
              <a:t>Final Read</a:t>
            </a:r>
          </a:p>
        </p:txBody>
      </p:sp>
    </p:spTree>
    <p:extLst>
      <p:ext uri="{BB962C8B-B14F-4D97-AF65-F5344CB8AC3E}">
        <p14:creationId xmlns:p14="http://schemas.microsoft.com/office/powerpoint/2010/main" val="368309113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664" y="476672"/>
            <a:ext cx="7200800" cy="457200"/>
          </a:xfrm>
        </p:spPr>
        <p:txBody>
          <a:bodyPr/>
          <a:lstStyle/>
          <a:p>
            <a:pPr algn="ctr"/>
            <a:r>
              <a:rPr lang="en-US" sz="2400" dirty="0" smtClean="0"/>
              <a:t>Process Flow: </a:t>
            </a:r>
            <a:br>
              <a:rPr lang="en-US" sz="2400" dirty="0" smtClean="0"/>
            </a:br>
            <a:r>
              <a:rPr lang="en-US" sz="1800" dirty="0" smtClean="0"/>
              <a:t>Input and Output Documents of each task/status pair</a:t>
            </a:r>
            <a:endParaRPr lang="en-US" sz="1800" dirty="0"/>
          </a:p>
        </p:txBody>
      </p:sp>
      <p:sp>
        <p:nvSpPr>
          <p:cNvPr id="3" name="Slide Number Placeholder 2"/>
          <p:cNvSpPr>
            <a:spLocks noGrp="1"/>
          </p:cNvSpPr>
          <p:nvPr>
            <p:ph type="sldNum" sz="quarter" idx="10"/>
          </p:nvPr>
        </p:nvSpPr>
        <p:spPr/>
        <p:txBody>
          <a:bodyPr/>
          <a:lstStyle/>
          <a:p>
            <a:pPr>
              <a:defRPr/>
            </a:pPr>
            <a:fld id="{0FE6178A-F216-4127-90D1-CBC6940A6791}" type="slidenum">
              <a:rPr lang="en-US" smtClean="0"/>
              <a:pPr>
                <a:defRPr/>
              </a:pPr>
              <a:t>9</a:t>
            </a:fld>
            <a:endParaRPr lang="en-US"/>
          </a:p>
        </p:txBody>
      </p:sp>
      <p:sp>
        <p:nvSpPr>
          <p:cNvPr id="4" name="Footer Placeholder 3"/>
          <p:cNvSpPr>
            <a:spLocks noGrp="1"/>
          </p:cNvSpPr>
          <p:nvPr>
            <p:ph type="ftr" sz="quarter" idx="11"/>
          </p:nvPr>
        </p:nvSpPr>
        <p:spPr/>
        <p:txBody>
          <a:bodyPr/>
          <a:lstStyle/>
          <a:p>
            <a:pPr>
              <a:defRPr/>
            </a:pPr>
            <a:r>
              <a:rPr lang="en-US" smtClean="0"/>
              <a:t>Canada Health Infoway</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40884908"/>
              </p:ext>
            </p:extLst>
          </p:nvPr>
        </p:nvGraphicFramePr>
        <p:xfrm>
          <a:off x="179513" y="1196752"/>
          <a:ext cx="8784974" cy="4566615"/>
        </p:xfrm>
        <a:graphic>
          <a:graphicData uri="http://schemas.openxmlformats.org/drawingml/2006/table">
            <a:tbl>
              <a:tblPr firstRow="1" bandRow="1">
                <a:tableStyleId>{5C22544A-7EE6-4342-B048-85BDC9FD1C3A}</a:tableStyleId>
              </a:tblPr>
              <a:tblGrid>
                <a:gridCol w="1298652"/>
                <a:gridCol w="2213307"/>
                <a:gridCol w="710331"/>
                <a:gridCol w="1407429"/>
                <a:gridCol w="2579192"/>
                <a:gridCol w="576063"/>
              </a:tblGrid>
              <a:tr h="288032">
                <a:tc>
                  <a:txBody>
                    <a:bodyPr/>
                    <a:lstStyle/>
                    <a:p>
                      <a:pPr marL="0" marR="0">
                        <a:spcBef>
                          <a:spcPts val="600"/>
                        </a:spcBef>
                        <a:spcAft>
                          <a:spcPts val="0"/>
                        </a:spcAft>
                      </a:pPr>
                      <a:r>
                        <a:rPr lang="en-US" sz="1200">
                          <a:effectLst/>
                          <a:latin typeface="Times New Roman"/>
                          <a:ea typeface="Times New Roman"/>
                        </a:rPr>
                        <a:t>Task Type</a:t>
                      </a:r>
                    </a:p>
                  </a:txBody>
                  <a:tcPr marL="68580" marR="68580" marT="0" marB="0"/>
                </a:tc>
                <a:tc>
                  <a:txBody>
                    <a:bodyPr/>
                    <a:lstStyle/>
                    <a:p>
                      <a:pPr marL="0" marR="0">
                        <a:spcBef>
                          <a:spcPts val="600"/>
                        </a:spcBef>
                        <a:spcAft>
                          <a:spcPts val="0"/>
                        </a:spcAft>
                      </a:pPr>
                      <a:r>
                        <a:rPr lang="en-US" sz="1200" dirty="0">
                          <a:effectLst/>
                          <a:latin typeface="Times New Roman"/>
                          <a:ea typeface="Times New Roman"/>
                        </a:rPr>
                        <a:t>Input Docs</a:t>
                      </a:r>
                    </a:p>
                  </a:txBody>
                  <a:tcPr marL="68580" marR="68580" marT="0" marB="0"/>
                </a:tc>
                <a:tc>
                  <a:txBody>
                    <a:bodyPr/>
                    <a:lstStyle/>
                    <a:p>
                      <a:pPr marL="0" marR="0" algn="ctr">
                        <a:spcBef>
                          <a:spcPts val="600"/>
                        </a:spcBef>
                        <a:spcAft>
                          <a:spcPts val="0"/>
                        </a:spcAft>
                      </a:pPr>
                      <a:r>
                        <a:rPr lang="en-US" sz="1200" dirty="0">
                          <a:effectLst/>
                          <a:latin typeface="Times New Roman"/>
                          <a:ea typeface="Times New Roman"/>
                        </a:rPr>
                        <a:t>Option</a:t>
                      </a:r>
                    </a:p>
                  </a:txBody>
                  <a:tcPr marL="68580" marR="68580" marT="0" marB="0"/>
                </a:tc>
                <a:tc>
                  <a:txBody>
                    <a:bodyPr/>
                    <a:lstStyle/>
                    <a:p>
                      <a:pPr marL="0" marR="0">
                        <a:spcBef>
                          <a:spcPts val="600"/>
                        </a:spcBef>
                        <a:spcAft>
                          <a:spcPts val="0"/>
                        </a:spcAft>
                      </a:pPr>
                      <a:r>
                        <a:rPr lang="en-US" sz="1200" dirty="0">
                          <a:effectLst/>
                          <a:latin typeface="Times New Roman"/>
                          <a:ea typeface="Times New Roman"/>
                        </a:rPr>
                        <a:t>Task </a:t>
                      </a:r>
                      <a:r>
                        <a:rPr lang="en-US" sz="1200" dirty="0" smtClean="0">
                          <a:effectLst/>
                          <a:latin typeface="Times New Roman"/>
                          <a:ea typeface="Times New Roman"/>
                        </a:rPr>
                        <a:t>Status</a:t>
                      </a:r>
                      <a:endParaRPr lang="en-US" sz="1200" dirty="0">
                        <a:effectLst/>
                        <a:latin typeface="Times New Roman"/>
                        <a:ea typeface="Times New Roman"/>
                      </a:endParaRPr>
                    </a:p>
                  </a:txBody>
                  <a:tcPr marL="68580" marR="68580" marT="0" marB="0"/>
                </a:tc>
                <a:tc>
                  <a:txBody>
                    <a:bodyPr/>
                    <a:lstStyle/>
                    <a:p>
                      <a:pPr marL="0" marR="0">
                        <a:spcBef>
                          <a:spcPts val="600"/>
                        </a:spcBef>
                        <a:spcAft>
                          <a:spcPts val="0"/>
                        </a:spcAft>
                      </a:pPr>
                      <a:r>
                        <a:rPr lang="en-US" sz="1200" dirty="0">
                          <a:effectLst/>
                          <a:latin typeface="Times New Roman"/>
                          <a:ea typeface="Times New Roman"/>
                        </a:rPr>
                        <a:t>Output Docs</a:t>
                      </a:r>
                    </a:p>
                  </a:txBody>
                  <a:tcPr marL="68580" marR="68580" marT="0" marB="0"/>
                </a:tc>
                <a:tc>
                  <a:txBody>
                    <a:bodyPr/>
                    <a:lstStyle/>
                    <a:p>
                      <a:pPr marL="0" marR="0" algn="ctr">
                        <a:spcBef>
                          <a:spcPts val="600"/>
                        </a:spcBef>
                        <a:spcAft>
                          <a:spcPts val="0"/>
                        </a:spcAft>
                      </a:pPr>
                      <a:r>
                        <a:rPr lang="en-US" sz="1200" dirty="0">
                          <a:effectLst/>
                          <a:latin typeface="Times New Roman"/>
                          <a:ea typeface="Times New Roman"/>
                        </a:rPr>
                        <a:t>Option</a:t>
                      </a:r>
                    </a:p>
                  </a:txBody>
                  <a:tcPr marL="68580" marR="68580" marT="0" marB="0"/>
                </a:tc>
              </a:tr>
              <a:tr h="691557">
                <a:tc>
                  <a:txBody>
                    <a:bodyPr/>
                    <a:lstStyle/>
                    <a:p>
                      <a:pPr marL="0" marR="0" indent="0" algn="l" defTabSz="457200" rtl="0" eaLnBrk="1" fontAlgn="auto" latinLnBrk="0" hangingPunct="1">
                        <a:lnSpc>
                          <a:spcPct val="100000"/>
                        </a:lnSpc>
                        <a:spcBef>
                          <a:spcPts val="600"/>
                        </a:spcBef>
                        <a:spcAft>
                          <a:spcPts val="0"/>
                        </a:spcAft>
                        <a:buClrTx/>
                        <a:buSzTx/>
                        <a:buFontTx/>
                        <a:buNone/>
                        <a:tabLst/>
                        <a:defRPr/>
                      </a:pPr>
                      <a:r>
                        <a:rPr lang="en-US" sz="1200" dirty="0" smtClean="0">
                          <a:effectLst/>
                          <a:latin typeface="Times New Roman"/>
                          <a:ea typeface="Times New Roman"/>
                        </a:rPr>
                        <a:t>Remote Read Request</a:t>
                      </a:r>
                      <a:endParaRPr lang="en-US" sz="1200" dirty="0">
                        <a:effectLst/>
                        <a:latin typeface="Times New Roman"/>
                        <a:ea typeface="Times New Roman"/>
                      </a:endParaRPr>
                    </a:p>
                  </a:txBody>
                  <a:tcPr marL="68580" marR="68580" marT="0" marB="0"/>
                </a:tc>
                <a:tc>
                  <a:txBody>
                    <a:bodyPr/>
                    <a:lstStyle/>
                    <a:p>
                      <a:pPr marL="0" marR="0" lvl="0" indent="0" algn="l" defTabSz="457200" rtl="0" eaLnBrk="1" fontAlgn="auto" latinLnBrk="0" hangingPunct="1">
                        <a:lnSpc>
                          <a:spcPct val="100000"/>
                        </a:lnSpc>
                        <a:spcBef>
                          <a:spcPts val="60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mn-cs"/>
                        </a:rPr>
                        <a:t>Imaging Service Order (HL7)</a:t>
                      </a:r>
                    </a:p>
                  </a:txBody>
                  <a:tcPr marL="68580" marR="68580" marT="0" marB="0"/>
                </a:tc>
                <a:tc>
                  <a:txBody>
                    <a:bodyPr/>
                    <a:lstStyle/>
                    <a:p>
                      <a:pPr marL="0" marR="0" lvl="0" indent="0" algn="ctr" defTabSz="457200" rtl="0" eaLnBrk="1" fontAlgn="auto" latinLnBrk="0" hangingPunct="1">
                        <a:lnSpc>
                          <a:spcPct val="100000"/>
                        </a:lnSpc>
                        <a:spcBef>
                          <a:spcPts val="60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mn-cs"/>
                        </a:rPr>
                        <a:t>R</a:t>
                      </a:r>
                    </a:p>
                  </a:txBody>
                  <a:tcPr marL="68580" marR="68580" marT="0" marB="0"/>
                </a:tc>
                <a:tc>
                  <a:txBody>
                    <a:bodyPr/>
                    <a:lstStyle/>
                    <a:p>
                      <a:pPr marL="0" marR="0">
                        <a:spcBef>
                          <a:spcPts val="600"/>
                        </a:spcBef>
                        <a:spcAft>
                          <a:spcPts val="0"/>
                        </a:spcAft>
                      </a:pPr>
                      <a:r>
                        <a:rPr lang="en-US" sz="1200" dirty="0" smtClean="0">
                          <a:effectLst/>
                          <a:latin typeface="Times New Roman"/>
                          <a:ea typeface="Times New Roman"/>
                        </a:rPr>
                        <a:t>COMPLETED</a:t>
                      </a:r>
                      <a:endParaRPr lang="en-US" sz="1200" dirty="0">
                        <a:effectLst/>
                        <a:latin typeface="Times New Roman"/>
                        <a:ea typeface="Times New Roman"/>
                      </a:endParaRPr>
                    </a:p>
                  </a:txBody>
                  <a:tcPr marL="68580" marR="68580" marT="0" marB="0"/>
                </a:tc>
                <a:tc>
                  <a:txBody>
                    <a:bodyPr/>
                    <a:lstStyle/>
                    <a:p>
                      <a:pPr marL="0" marR="0">
                        <a:spcBef>
                          <a:spcPts val="600"/>
                        </a:spcBef>
                        <a:spcAft>
                          <a:spcPts val="0"/>
                        </a:spcAft>
                      </a:pPr>
                      <a:r>
                        <a:rPr lang="en-US" sz="1200" dirty="0" smtClean="0">
                          <a:effectLst/>
                          <a:latin typeface="Times New Roman"/>
                          <a:ea typeface="Times New Roman"/>
                        </a:rPr>
                        <a:t>Remote Read Request (CDA)</a:t>
                      </a:r>
                    </a:p>
                    <a:p>
                      <a:pPr marL="0" marR="0">
                        <a:spcBef>
                          <a:spcPts val="600"/>
                        </a:spcBef>
                        <a:spcAft>
                          <a:spcPts val="0"/>
                        </a:spcAft>
                      </a:pPr>
                      <a:r>
                        <a:rPr lang="en-US" sz="1200" dirty="0" smtClean="0">
                          <a:effectLst/>
                          <a:latin typeface="Times New Roman"/>
                          <a:ea typeface="Times New Roman"/>
                        </a:rPr>
                        <a:t>Image Manifest(DICOM)</a:t>
                      </a:r>
                    </a:p>
                    <a:p>
                      <a:pPr marL="0" marR="0">
                        <a:spcBef>
                          <a:spcPts val="600"/>
                        </a:spcBef>
                        <a:spcAft>
                          <a:spcPts val="0"/>
                        </a:spcAft>
                      </a:pPr>
                      <a:r>
                        <a:rPr lang="en-US" sz="1200" dirty="0" smtClean="0">
                          <a:effectLst/>
                          <a:latin typeface="Times New Roman"/>
                          <a:ea typeface="Times New Roman"/>
                        </a:rPr>
                        <a:t>Clinical Summary (CDA)</a:t>
                      </a:r>
                    </a:p>
                    <a:p>
                      <a:pPr marL="0" marR="0">
                        <a:spcBef>
                          <a:spcPts val="600"/>
                        </a:spcBef>
                        <a:spcAft>
                          <a:spcPts val="0"/>
                        </a:spcAft>
                      </a:pPr>
                      <a:r>
                        <a:rPr lang="en-US" sz="1200" dirty="0" smtClean="0">
                          <a:effectLst/>
                          <a:latin typeface="Times New Roman"/>
                          <a:ea typeface="Times New Roman"/>
                        </a:rPr>
                        <a:t>Exam/Tech Notes (CDA)</a:t>
                      </a:r>
                    </a:p>
                  </a:txBody>
                  <a:tcPr marL="68580" marR="68580" marT="0" marB="0"/>
                </a:tc>
                <a:tc>
                  <a:txBody>
                    <a:bodyPr/>
                    <a:lstStyle/>
                    <a:p>
                      <a:pPr marL="0" marR="0" algn="ctr">
                        <a:spcBef>
                          <a:spcPts val="600"/>
                        </a:spcBef>
                        <a:spcAft>
                          <a:spcPts val="0"/>
                        </a:spcAft>
                      </a:pPr>
                      <a:r>
                        <a:rPr lang="en-US" sz="1200" dirty="0" smtClean="0">
                          <a:effectLst/>
                          <a:latin typeface="Times New Roman"/>
                          <a:ea typeface="Times New Roman"/>
                        </a:rPr>
                        <a:t>R</a:t>
                      </a:r>
                    </a:p>
                    <a:p>
                      <a:pPr marL="0" marR="0" algn="ctr">
                        <a:spcBef>
                          <a:spcPts val="600"/>
                        </a:spcBef>
                        <a:spcAft>
                          <a:spcPts val="0"/>
                        </a:spcAft>
                      </a:pPr>
                      <a:r>
                        <a:rPr lang="en-US" sz="1200" dirty="0" smtClean="0">
                          <a:effectLst/>
                          <a:latin typeface="Times New Roman"/>
                          <a:ea typeface="Times New Roman"/>
                        </a:rPr>
                        <a:t>R</a:t>
                      </a:r>
                    </a:p>
                    <a:p>
                      <a:pPr marL="0" marR="0" algn="ctr">
                        <a:spcBef>
                          <a:spcPts val="600"/>
                        </a:spcBef>
                        <a:spcAft>
                          <a:spcPts val="0"/>
                        </a:spcAft>
                      </a:pPr>
                      <a:r>
                        <a:rPr lang="en-US" sz="1200" dirty="0" smtClean="0">
                          <a:effectLst/>
                          <a:latin typeface="Times New Roman"/>
                          <a:ea typeface="Times New Roman"/>
                        </a:rPr>
                        <a:t>O</a:t>
                      </a:r>
                    </a:p>
                    <a:p>
                      <a:pPr marL="0" marR="0" algn="ctr">
                        <a:spcBef>
                          <a:spcPts val="600"/>
                        </a:spcBef>
                        <a:spcAft>
                          <a:spcPts val="0"/>
                        </a:spcAft>
                      </a:pPr>
                      <a:r>
                        <a:rPr lang="en-US" sz="1200" dirty="0" smtClean="0">
                          <a:effectLst/>
                          <a:latin typeface="Times New Roman"/>
                          <a:ea typeface="Times New Roman"/>
                        </a:rPr>
                        <a:t>O</a:t>
                      </a:r>
                      <a:endParaRPr lang="en-US" sz="1200" dirty="0">
                        <a:effectLst/>
                        <a:latin typeface="Times New Roman"/>
                        <a:ea typeface="Times New Roman"/>
                      </a:endParaRPr>
                    </a:p>
                  </a:txBody>
                  <a:tcPr marL="68580" marR="68580" marT="0" marB="0"/>
                </a:tc>
              </a:tr>
              <a:tr h="348712">
                <a:tc rowSpan="3">
                  <a:txBody>
                    <a:bodyPr/>
                    <a:lstStyle/>
                    <a:p>
                      <a:pPr marL="0" marR="0" indent="0" algn="l" defTabSz="457200" rtl="0" eaLnBrk="1" fontAlgn="auto" latinLnBrk="0" hangingPunct="1">
                        <a:lnSpc>
                          <a:spcPct val="100000"/>
                        </a:lnSpc>
                        <a:spcBef>
                          <a:spcPts val="600"/>
                        </a:spcBef>
                        <a:spcAft>
                          <a:spcPts val="0"/>
                        </a:spcAft>
                        <a:buClrTx/>
                        <a:buSzTx/>
                        <a:buFontTx/>
                        <a:buNone/>
                        <a:tabLst/>
                        <a:defRPr/>
                      </a:pPr>
                      <a:r>
                        <a:rPr lang="en-US" sz="1200" dirty="0" smtClean="0">
                          <a:effectLst/>
                          <a:latin typeface="Times New Roman"/>
                          <a:ea typeface="Times New Roman"/>
                        </a:rPr>
                        <a:t>Schedule Remote Read</a:t>
                      </a:r>
                      <a:endParaRPr lang="en-US" sz="1200" dirty="0">
                        <a:effectLst/>
                        <a:latin typeface="Times New Roman"/>
                        <a:ea typeface="Times New Roman"/>
                      </a:endParaRPr>
                    </a:p>
                  </a:txBody>
                  <a:tcPr marL="68580" marR="68580" marT="0" marB="0"/>
                </a:tc>
                <a:tc rowSpan="3">
                  <a:txBody>
                    <a:bodyPr/>
                    <a:lstStyle/>
                    <a:p>
                      <a:pPr marL="0" marR="0">
                        <a:spcBef>
                          <a:spcPts val="600"/>
                        </a:spcBef>
                        <a:spcAft>
                          <a:spcPts val="0"/>
                        </a:spcAft>
                      </a:pPr>
                      <a:r>
                        <a:rPr lang="en-US" sz="1200" dirty="0" smtClean="0">
                          <a:effectLst/>
                          <a:latin typeface="Times New Roman"/>
                          <a:ea typeface="Times New Roman"/>
                        </a:rPr>
                        <a:t>Remote Read Request(CDA)</a:t>
                      </a:r>
                    </a:p>
                  </a:txBody>
                  <a:tcPr marL="68580" marR="68580" marT="0" marB="0"/>
                </a:tc>
                <a:tc rowSpan="3">
                  <a:txBody>
                    <a:bodyPr/>
                    <a:lstStyle/>
                    <a:p>
                      <a:pPr marL="0" marR="0" algn="ctr">
                        <a:spcBef>
                          <a:spcPts val="600"/>
                        </a:spcBef>
                        <a:spcAft>
                          <a:spcPts val="0"/>
                        </a:spcAft>
                      </a:pPr>
                      <a:r>
                        <a:rPr lang="en-US" sz="1200" dirty="0" smtClean="0">
                          <a:effectLst/>
                          <a:latin typeface="Times New Roman"/>
                          <a:ea typeface="Times New Roman"/>
                        </a:rPr>
                        <a:t>R</a:t>
                      </a:r>
                    </a:p>
                  </a:txBody>
                  <a:tcPr marL="68580" marR="68580" marT="0" marB="0"/>
                </a:tc>
                <a:tc>
                  <a:txBody>
                    <a:bodyPr/>
                    <a:lstStyle/>
                    <a:p>
                      <a:pPr marL="0" marR="0">
                        <a:spcBef>
                          <a:spcPts val="600"/>
                        </a:spcBef>
                        <a:spcAft>
                          <a:spcPts val="0"/>
                        </a:spcAft>
                      </a:pPr>
                      <a:r>
                        <a:rPr lang="en-US" sz="1200" dirty="0" smtClean="0">
                          <a:effectLst/>
                          <a:latin typeface="Times New Roman"/>
                          <a:ea typeface="Times New Roman"/>
                        </a:rPr>
                        <a:t>IN-PROGRESS</a:t>
                      </a:r>
                      <a:endParaRPr lang="en-US" sz="1200" dirty="0">
                        <a:effectLst/>
                        <a:latin typeface="Times New Roman"/>
                        <a:ea typeface="Times New Roman"/>
                      </a:endParaRPr>
                    </a:p>
                  </a:txBody>
                  <a:tcPr marL="68580" marR="68580" marT="0" marB="0"/>
                </a:tc>
                <a:tc>
                  <a:txBody>
                    <a:bodyPr/>
                    <a:lstStyle/>
                    <a:p>
                      <a:pPr marL="0" marR="0">
                        <a:spcBef>
                          <a:spcPts val="600"/>
                        </a:spcBef>
                        <a:spcAft>
                          <a:spcPts val="0"/>
                        </a:spcAft>
                      </a:pPr>
                      <a:r>
                        <a:rPr lang="en-US" sz="1200" dirty="0" smtClean="0">
                          <a:effectLst/>
                          <a:latin typeface="Times New Roman"/>
                          <a:ea typeface="Times New Roman"/>
                        </a:rPr>
                        <a:t>    </a:t>
                      </a:r>
                      <a:endParaRPr lang="en-US" sz="1200" dirty="0">
                        <a:effectLst/>
                        <a:latin typeface="Times New Roman"/>
                        <a:ea typeface="Times New Roman"/>
                      </a:endParaRPr>
                    </a:p>
                  </a:txBody>
                  <a:tcPr marL="68580" marR="68580" marT="0" marB="0"/>
                </a:tc>
                <a:tc>
                  <a:txBody>
                    <a:bodyPr/>
                    <a:lstStyle/>
                    <a:p>
                      <a:pPr marL="0" marR="0" algn="ctr">
                        <a:spcBef>
                          <a:spcPts val="600"/>
                        </a:spcBef>
                        <a:spcAft>
                          <a:spcPts val="0"/>
                        </a:spcAft>
                      </a:pPr>
                      <a:endParaRPr lang="en-US" sz="1200" dirty="0">
                        <a:effectLst/>
                        <a:latin typeface="Times New Roman"/>
                        <a:ea typeface="Times New Roman"/>
                      </a:endParaRPr>
                    </a:p>
                  </a:txBody>
                  <a:tcPr marL="68580" marR="68580" marT="0" marB="0"/>
                </a:tc>
              </a:tr>
              <a:tr h="302096">
                <a:tc vMerge="1">
                  <a:txBody>
                    <a:bodyPr/>
                    <a:lstStyle/>
                    <a:p>
                      <a:endParaRPr lang="en-US" dirty="0"/>
                    </a:p>
                  </a:txBody>
                  <a:tcPr marL="68580" marR="68580" marT="0" marB="0"/>
                </a:tc>
                <a:tc vMerge="1">
                  <a:txBody>
                    <a:bodyPr/>
                    <a:lstStyle/>
                    <a:p>
                      <a:pPr marL="0" marR="0">
                        <a:spcBef>
                          <a:spcPts val="600"/>
                        </a:spcBef>
                        <a:spcAft>
                          <a:spcPts val="0"/>
                        </a:spcAft>
                      </a:pPr>
                      <a:endParaRPr lang="en-US" sz="1200" dirty="0">
                        <a:effectLst/>
                        <a:latin typeface="Times New Roman"/>
                        <a:ea typeface="Times New Roman"/>
                      </a:endParaRPr>
                    </a:p>
                  </a:txBody>
                  <a:tcPr marL="68580" marR="68580" marT="0" marB="0"/>
                </a:tc>
                <a:tc vMerge="1">
                  <a:txBody>
                    <a:bodyPr/>
                    <a:lstStyle/>
                    <a:p>
                      <a:pPr marL="0" marR="0" algn="ctr">
                        <a:spcBef>
                          <a:spcPts val="600"/>
                        </a:spcBef>
                        <a:spcAft>
                          <a:spcPts val="0"/>
                        </a:spcAft>
                      </a:pPr>
                      <a:endParaRPr lang="en-US" sz="1200" dirty="0">
                        <a:effectLst/>
                        <a:latin typeface="Times New Roman"/>
                        <a:ea typeface="Times New Roman"/>
                      </a:endParaRPr>
                    </a:p>
                  </a:txBody>
                  <a:tcPr marL="68580" marR="68580" marT="0" marB="0"/>
                </a:tc>
                <a:tc>
                  <a:txBody>
                    <a:bodyPr/>
                    <a:lstStyle/>
                    <a:p>
                      <a:pPr marL="0" marR="0">
                        <a:spcBef>
                          <a:spcPts val="600"/>
                        </a:spcBef>
                        <a:spcAft>
                          <a:spcPts val="0"/>
                        </a:spcAft>
                      </a:pPr>
                      <a:r>
                        <a:rPr lang="en-US" sz="1200" dirty="0" smtClean="0">
                          <a:effectLst/>
                          <a:latin typeface="Times New Roman"/>
                          <a:ea typeface="Times New Roman"/>
                        </a:rPr>
                        <a:t>COMPLETED</a:t>
                      </a:r>
                      <a:endParaRPr lang="en-US" sz="1200" dirty="0">
                        <a:effectLst/>
                        <a:latin typeface="Times New Roman"/>
                        <a:ea typeface="Times New Roman"/>
                      </a:endParaRPr>
                    </a:p>
                  </a:txBody>
                  <a:tcPr marL="68580" marR="68580" marT="0" marB="0"/>
                </a:tc>
                <a:tc>
                  <a:txBody>
                    <a:bodyPr/>
                    <a:lstStyle/>
                    <a:p>
                      <a:pPr marL="0" marR="0">
                        <a:spcBef>
                          <a:spcPts val="600"/>
                        </a:spcBef>
                        <a:spcAft>
                          <a:spcPts val="0"/>
                        </a:spcAft>
                      </a:pPr>
                      <a:r>
                        <a:rPr lang="en-US" sz="1200" dirty="0" smtClean="0">
                          <a:effectLst/>
                          <a:latin typeface="Times New Roman"/>
                          <a:ea typeface="Times New Roman"/>
                        </a:rPr>
                        <a:t>Remote Read Scheduled(HL7)</a:t>
                      </a:r>
                      <a:endParaRPr lang="en-US" sz="1200" dirty="0">
                        <a:effectLst/>
                        <a:latin typeface="Times New Roman"/>
                        <a:ea typeface="Times New Roman"/>
                      </a:endParaRPr>
                    </a:p>
                  </a:txBody>
                  <a:tcPr marL="68580" marR="68580" marT="0" marB="0"/>
                </a:tc>
                <a:tc>
                  <a:txBody>
                    <a:bodyPr/>
                    <a:lstStyle/>
                    <a:p>
                      <a:pPr marL="0" marR="0" algn="ctr">
                        <a:spcBef>
                          <a:spcPts val="600"/>
                        </a:spcBef>
                        <a:spcAft>
                          <a:spcPts val="0"/>
                        </a:spcAft>
                      </a:pPr>
                      <a:r>
                        <a:rPr lang="en-US" sz="1200" dirty="0" smtClean="0">
                          <a:effectLst/>
                          <a:latin typeface="Times New Roman"/>
                          <a:ea typeface="Times New Roman"/>
                        </a:rPr>
                        <a:t>R</a:t>
                      </a:r>
                      <a:endParaRPr lang="en-US" sz="1200" dirty="0">
                        <a:effectLst/>
                        <a:latin typeface="Times New Roman"/>
                        <a:ea typeface="Times New Roman"/>
                      </a:endParaRPr>
                    </a:p>
                  </a:txBody>
                  <a:tcPr marL="68580" marR="68580" marT="0" marB="0"/>
                </a:tc>
              </a:tr>
              <a:tr h="302096">
                <a:tc vMerge="1">
                  <a:txBody>
                    <a:bodyPr/>
                    <a:lstStyle/>
                    <a:p>
                      <a:pPr marL="0" marR="0" indent="0" algn="l" defTabSz="457200" rtl="0" eaLnBrk="1" fontAlgn="auto" latinLnBrk="0" hangingPunct="1">
                        <a:lnSpc>
                          <a:spcPct val="100000"/>
                        </a:lnSpc>
                        <a:spcBef>
                          <a:spcPts val="600"/>
                        </a:spcBef>
                        <a:spcAft>
                          <a:spcPts val="0"/>
                        </a:spcAft>
                        <a:buClrTx/>
                        <a:buSzTx/>
                        <a:buFontTx/>
                        <a:buNone/>
                        <a:tabLst/>
                        <a:defRPr/>
                      </a:pPr>
                      <a:endParaRPr lang="en-US" sz="1200" dirty="0">
                        <a:effectLst/>
                        <a:latin typeface="Times New Roman"/>
                        <a:ea typeface="Times New Roman"/>
                      </a:endParaRPr>
                    </a:p>
                  </a:txBody>
                  <a:tcPr marL="68580" marR="68580" marT="0" marB="0"/>
                </a:tc>
                <a:tc vMerge="1">
                  <a:txBody>
                    <a:bodyPr/>
                    <a:lstStyle/>
                    <a:p>
                      <a:pPr marL="0" marR="0">
                        <a:spcBef>
                          <a:spcPts val="600"/>
                        </a:spcBef>
                        <a:spcAft>
                          <a:spcPts val="0"/>
                        </a:spcAft>
                      </a:pPr>
                      <a:endParaRPr lang="en-US" sz="1200" dirty="0">
                        <a:effectLst/>
                        <a:latin typeface="Times New Roman"/>
                        <a:ea typeface="Times New Roman"/>
                      </a:endParaRPr>
                    </a:p>
                  </a:txBody>
                  <a:tcPr marL="68580" marR="68580" marT="0" marB="0"/>
                </a:tc>
                <a:tc vMerge="1">
                  <a:txBody>
                    <a:bodyPr/>
                    <a:lstStyle/>
                    <a:p>
                      <a:pPr marL="0" marR="0" algn="ctr">
                        <a:spcBef>
                          <a:spcPts val="600"/>
                        </a:spcBef>
                        <a:spcAft>
                          <a:spcPts val="0"/>
                        </a:spcAft>
                      </a:pPr>
                      <a:endParaRPr lang="en-US" sz="1200" dirty="0">
                        <a:effectLst/>
                        <a:latin typeface="Times New Roman"/>
                        <a:ea typeface="Times New Roman"/>
                      </a:endParaRPr>
                    </a:p>
                  </a:txBody>
                  <a:tcPr marL="68580" marR="68580" marT="0" marB="0"/>
                </a:tc>
                <a:tc>
                  <a:txBody>
                    <a:bodyPr/>
                    <a:lstStyle/>
                    <a:p>
                      <a:pPr marL="0" marR="0">
                        <a:spcBef>
                          <a:spcPts val="600"/>
                        </a:spcBef>
                        <a:spcAft>
                          <a:spcPts val="0"/>
                        </a:spcAft>
                      </a:pPr>
                      <a:r>
                        <a:rPr lang="en-US" sz="1200" dirty="0" smtClean="0">
                          <a:effectLst/>
                          <a:latin typeface="Times New Roman"/>
                          <a:ea typeface="Times New Roman"/>
                        </a:rPr>
                        <a:t>FAILED</a:t>
                      </a:r>
                      <a:endParaRPr lang="en-US" sz="1200" dirty="0">
                        <a:effectLst/>
                        <a:latin typeface="Times New Roman"/>
                        <a:ea typeface="Times New Roman"/>
                      </a:endParaRPr>
                    </a:p>
                  </a:txBody>
                  <a:tcPr marL="68580" marR="68580" marT="0" marB="0"/>
                </a:tc>
                <a:tc>
                  <a:txBody>
                    <a:bodyPr/>
                    <a:lstStyle/>
                    <a:p>
                      <a:pPr marL="0" marR="0">
                        <a:spcBef>
                          <a:spcPts val="600"/>
                        </a:spcBef>
                        <a:spcAft>
                          <a:spcPts val="0"/>
                        </a:spcAft>
                      </a:pPr>
                      <a:r>
                        <a:rPr lang="en-US" sz="1200" dirty="0" smtClean="0">
                          <a:effectLst/>
                          <a:latin typeface="Times New Roman"/>
                          <a:ea typeface="Times New Roman"/>
                        </a:rPr>
                        <a:t>Reason For Rejection</a:t>
                      </a:r>
                      <a:endParaRPr lang="en-US" sz="1200" dirty="0">
                        <a:effectLst/>
                        <a:latin typeface="Times New Roman"/>
                        <a:ea typeface="Times New Roman"/>
                      </a:endParaRPr>
                    </a:p>
                  </a:txBody>
                  <a:tcPr marL="68580" marR="68580" marT="0" marB="0"/>
                </a:tc>
                <a:tc>
                  <a:txBody>
                    <a:bodyPr/>
                    <a:lstStyle/>
                    <a:p>
                      <a:pPr marL="0" marR="0" algn="ctr">
                        <a:spcBef>
                          <a:spcPts val="600"/>
                        </a:spcBef>
                        <a:spcAft>
                          <a:spcPts val="0"/>
                        </a:spcAft>
                      </a:pPr>
                      <a:r>
                        <a:rPr lang="en-US" sz="1200" dirty="0" smtClean="0">
                          <a:effectLst/>
                          <a:latin typeface="Times New Roman"/>
                          <a:ea typeface="Times New Roman"/>
                        </a:rPr>
                        <a:t>R</a:t>
                      </a:r>
                      <a:endParaRPr lang="en-US" sz="1200" dirty="0">
                        <a:effectLst/>
                        <a:latin typeface="Times New Roman"/>
                        <a:ea typeface="Times New Roman"/>
                      </a:endParaRPr>
                    </a:p>
                  </a:txBody>
                  <a:tcPr marL="68580" marR="68580" marT="0" marB="0"/>
                </a:tc>
              </a:tr>
              <a:tr h="541218">
                <a:tc rowSpan="4">
                  <a:txBody>
                    <a:bodyPr/>
                    <a:lstStyle/>
                    <a:p>
                      <a:pPr marL="0" marR="0" indent="0" algn="l" defTabSz="457200" rtl="0" eaLnBrk="1" fontAlgn="auto" latinLnBrk="0" hangingPunct="1">
                        <a:lnSpc>
                          <a:spcPct val="100000"/>
                        </a:lnSpc>
                        <a:spcBef>
                          <a:spcPts val="600"/>
                        </a:spcBef>
                        <a:spcAft>
                          <a:spcPts val="0"/>
                        </a:spcAft>
                        <a:buClrTx/>
                        <a:buSzTx/>
                        <a:buFontTx/>
                        <a:buNone/>
                        <a:tabLst/>
                        <a:defRPr/>
                      </a:pPr>
                      <a:r>
                        <a:rPr lang="en-US" sz="1200" dirty="0" smtClean="0">
                          <a:effectLst/>
                          <a:latin typeface="Times New Roman"/>
                          <a:ea typeface="Times New Roman"/>
                        </a:rPr>
                        <a:t>Read Images </a:t>
                      </a:r>
                    </a:p>
                    <a:p>
                      <a:pPr marL="0" marR="0" indent="0" algn="l" defTabSz="457200" rtl="0" eaLnBrk="1" fontAlgn="auto" latinLnBrk="0" hangingPunct="1">
                        <a:lnSpc>
                          <a:spcPct val="100000"/>
                        </a:lnSpc>
                        <a:spcBef>
                          <a:spcPts val="600"/>
                        </a:spcBef>
                        <a:spcAft>
                          <a:spcPts val="0"/>
                        </a:spcAft>
                        <a:buClrTx/>
                        <a:buSzTx/>
                        <a:buFontTx/>
                        <a:buNone/>
                        <a:tabLst/>
                        <a:defRPr/>
                      </a:pPr>
                      <a:r>
                        <a:rPr lang="en-US" sz="1200" dirty="0" smtClean="0">
                          <a:effectLst/>
                          <a:latin typeface="Times New Roman"/>
                          <a:ea typeface="Times New Roman"/>
                        </a:rPr>
                        <a:t>(may</a:t>
                      </a:r>
                      <a:r>
                        <a:rPr lang="en-US" sz="1200" baseline="0" dirty="0" smtClean="0">
                          <a:effectLst/>
                          <a:latin typeface="Times New Roman"/>
                          <a:ea typeface="Times New Roman"/>
                        </a:rPr>
                        <a:t> be broken down to subtasks)</a:t>
                      </a:r>
                      <a:endParaRPr lang="en-US" sz="1200" dirty="0">
                        <a:effectLst/>
                        <a:latin typeface="Times New Roman"/>
                        <a:ea typeface="Times New Roman"/>
                      </a:endParaRPr>
                    </a:p>
                  </a:txBody>
                  <a:tcPr marL="68580" marR="68580" marT="0" marB="0"/>
                </a:tc>
                <a:tc rowSpan="4">
                  <a:txBody>
                    <a:bodyPr/>
                    <a:lstStyle/>
                    <a:p>
                      <a:pPr marL="0" marR="0">
                        <a:spcBef>
                          <a:spcPts val="600"/>
                        </a:spcBef>
                        <a:spcAft>
                          <a:spcPts val="0"/>
                        </a:spcAft>
                      </a:pPr>
                      <a:r>
                        <a:rPr lang="en-US" sz="1200" dirty="0" smtClean="0">
                          <a:effectLst/>
                          <a:latin typeface="Times New Roman"/>
                          <a:ea typeface="Times New Roman"/>
                        </a:rPr>
                        <a:t>Remote Read </a:t>
                      </a:r>
                      <a:r>
                        <a:rPr lang="en-US" sz="1200" baseline="0" dirty="0" smtClean="0">
                          <a:effectLst/>
                          <a:latin typeface="Times New Roman"/>
                          <a:ea typeface="Times New Roman"/>
                        </a:rPr>
                        <a:t> Scheduled(HL7)</a:t>
                      </a:r>
                    </a:p>
                    <a:p>
                      <a:pPr marL="0" marR="0">
                        <a:spcBef>
                          <a:spcPts val="600"/>
                        </a:spcBef>
                        <a:spcAft>
                          <a:spcPts val="0"/>
                        </a:spcAft>
                      </a:pPr>
                      <a:r>
                        <a:rPr lang="en-US" sz="1200" dirty="0" smtClean="0">
                          <a:effectLst/>
                          <a:latin typeface="Times New Roman"/>
                          <a:ea typeface="Times New Roman"/>
                        </a:rPr>
                        <a:t>Image Manifest(DICOM)</a:t>
                      </a:r>
                    </a:p>
                    <a:p>
                      <a:pPr marL="0" marR="0">
                        <a:spcBef>
                          <a:spcPts val="600"/>
                        </a:spcBef>
                        <a:spcAft>
                          <a:spcPts val="0"/>
                        </a:spcAft>
                      </a:pPr>
                      <a:r>
                        <a:rPr lang="en-US" sz="1200" dirty="0" smtClean="0">
                          <a:effectLst/>
                          <a:latin typeface="Times New Roman"/>
                          <a:ea typeface="Times New Roman"/>
                        </a:rPr>
                        <a:t>Images(DICOM)</a:t>
                      </a:r>
                    </a:p>
                    <a:p>
                      <a:pPr marL="0" marR="0">
                        <a:spcBef>
                          <a:spcPts val="600"/>
                        </a:spcBef>
                        <a:spcAft>
                          <a:spcPts val="0"/>
                        </a:spcAft>
                      </a:pPr>
                      <a:r>
                        <a:rPr lang="en-US" sz="1200" dirty="0" smtClean="0">
                          <a:effectLst/>
                          <a:latin typeface="Times New Roman"/>
                          <a:ea typeface="Times New Roman"/>
                        </a:rPr>
                        <a:t>Clinical Summary (CDA)</a:t>
                      </a:r>
                    </a:p>
                    <a:p>
                      <a:pPr marL="0" marR="0">
                        <a:spcBef>
                          <a:spcPts val="600"/>
                        </a:spcBef>
                        <a:spcAft>
                          <a:spcPts val="0"/>
                        </a:spcAft>
                      </a:pPr>
                      <a:r>
                        <a:rPr lang="en-US" sz="1200" dirty="0" smtClean="0">
                          <a:effectLst/>
                          <a:latin typeface="Times New Roman"/>
                          <a:ea typeface="Times New Roman"/>
                        </a:rPr>
                        <a:t>Exam/Tech Notes (CDA)</a:t>
                      </a:r>
                    </a:p>
                  </a:txBody>
                  <a:tcPr marL="68580" marR="68580" marT="0" marB="0"/>
                </a:tc>
                <a:tc rowSpan="4">
                  <a:txBody>
                    <a:bodyPr/>
                    <a:lstStyle/>
                    <a:p>
                      <a:pPr marL="0" marR="0" algn="ctr">
                        <a:spcBef>
                          <a:spcPts val="600"/>
                        </a:spcBef>
                        <a:spcAft>
                          <a:spcPts val="0"/>
                        </a:spcAft>
                      </a:pPr>
                      <a:r>
                        <a:rPr lang="en-US" sz="1200" dirty="0" smtClean="0">
                          <a:effectLst/>
                          <a:latin typeface="Times New Roman"/>
                          <a:ea typeface="Times New Roman"/>
                        </a:rPr>
                        <a:t>R</a:t>
                      </a:r>
                    </a:p>
                    <a:p>
                      <a:pPr marL="0" marR="0" algn="ctr">
                        <a:spcBef>
                          <a:spcPts val="600"/>
                        </a:spcBef>
                        <a:spcAft>
                          <a:spcPts val="0"/>
                        </a:spcAft>
                      </a:pPr>
                      <a:r>
                        <a:rPr lang="en-US" sz="1200" dirty="0" smtClean="0">
                          <a:effectLst/>
                          <a:latin typeface="Times New Roman"/>
                          <a:ea typeface="Times New Roman"/>
                        </a:rPr>
                        <a:t>R</a:t>
                      </a:r>
                    </a:p>
                    <a:p>
                      <a:pPr marL="0" marR="0" algn="ctr">
                        <a:spcBef>
                          <a:spcPts val="600"/>
                        </a:spcBef>
                        <a:spcAft>
                          <a:spcPts val="0"/>
                        </a:spcAft>
                      </a:pPr>
                      <a:r>
                        <a:rPr lang="en-US" sz="1200" dirty="0" smtClean="0">
                          <a:effectLst/>
                          <a:latin typeface="Times New Roman"/>
                          <a:ea typeface="Times New Roman"/>
                        </a:rPr>
                        <a:t>R</a:t>
                      </a:r>
                    </a:p>
                    <a:p>
                      <a:pPr marL="0" marR="0" algn="ctr">
                        <a:spcBef>
                          <a:spcPts val="600"/>
                        </a:spcBef>
                        <a:spcAft>
                          <a:spcPts val="0"/>
                        </a:spcAft>
                      </a:pPr>
                      <a:r>
                        <a:rPr lang="en-US" sz="1200" dirty="0" smtClean="0">
                          <a:effectLst/>
                          <a:latin typeface="Times New Roman"/>
                          <a:ea typeface="Times New Roman"/>
                        </a:rPr>
                        <a:t>C</a:t>
                      </a:r>
                      <a:endParaRPr lang="en-US" sz="1200" dirty="0">
                        <a:effectLst/>
                        <a:latin typeface="Times New Roman"/>
                        <a:ea typeface="Times New Roman"/>
                      </a:endParaRPr>
                    </a:p>
                    <a:p>
                      <a:pPr marL="0" marR="0" algn="ctr">
                        <a:spcBef>
                          <a:spcPts val="600"/>
                        </a:spcBef>
                        <a:spcAft>
                          <a:spcPts val="0"/>
                        </a:spcAft>
                      </a:pPr>
                      <a:r>
                        <a:rPr lang="en-US" sz="1200" dirty="0" smtClean="0">
                          <a:effectLst/>
                          <a:latin typeface="Times New Roman"/>
                          <a:ea typeface="Times New Roman"/>
                        </a:rPr>
                        <a:t>O</a:t>
                      </a:r>
                    </a:p>
                  </a:txBody>
                  <a:tcPr marL="68580" marR="68580" marT="0" marB="0"/>
                </a:tc>
                <a:tc>
                  <a:txBody>
                    <a:bodyPr/>
                    <a:lstStyle/>
                    <a:p>
                      <a:pPr marL="0" marR="0">
                        <a:spcBef>
                          <a:spcPts val="600"/>
                        </a:spcBef>
                        <a:spcAft>
                          <a:spcPts val="0"/>
                        </a:spcAft>
                      </a:pPr>
                      <a:r>
                        <a:rPr lang="en-US" sz="1200" smtClean="0">
                          <a:effectLst/>
                          <a:latin typeface="Times New Roman"/>
                          <a:ea typeface="Times New Roman"/>
                        </a:rPr>
                        <a:t>READY</a:t>
                      </a:r>
                      <a:endParaRPr lang="en-US" sz="1200" dirty="0">
                        <a:effectLst/>
                        <a:latin typeface="Times New Roman"/>
                        <a:ea typeface="Times New Roman"/>
                      </a:endParaRPr>
                    </a:p>
                  </a:txBody>
                  <a:tcPr marL="68580" marR="68580" marT="0" marB="0"/>
                </a:tc>
                <a:tc>
                  <a:txBody>
                    <a:bodyPr/>
                    <a:lstStyle/>
                    <a:p>
                      <a:pPr marL="0" marR="0" indent="0" algn="l" defTabSz="457200" rtl="0" eaLnBrk="1" fontAlgn="auto" latinLnBrk="0" hangingPunct="1">
                        <a:lnSpc>
                          <a:spcPct val="100000"/>
                        </a:lnSpc>
                        <a:spcBef>
                          <a:spcPts val="600"/>
                        </a:spcBef>
                        <a:spcAft>
                          <a:spcPts val="0"/>
                        </a:spcAft>
                        <a:buClrTx/>
                        <a:buSzTx/>
                        <a:buFontTx/>
                        <a:buNone/>
                        <a:tabLst/>
                        <a:defRPr/>
                      </a:pPr>
                      <a:r>
                        <a:rPr lang="en-US" sz="1200" baseline="0" dirty="0" smtClean="0">
                          <a:effectLst/>
                          <a:latin typeface="Times New Roman"/>
                          <a:ea typeface="Times New Roman"/>
                        </a:rPr>
                        <a:t>Create local Temp Read Patient ID </a:t>
                      </a:r>
                    </a:p>
                    <a:p>
                      <a:pPr marL="0" marR="0" indent="0" algn="l" defTabSz="457200" rtl="0" eaLnBrk="1" fontAlgn="auto" latinLnBrk="0" hangingPunct="1">
                        <a:lnSpc>
                          <a:spcPct val="100000"/>
                        </a:lnSpc>
                        <a:spcBef>
                          <a:spcPts val="600"/>
                        </a:spcBef>
                        <a:spcAft>
                          <a:spcPts val="0"/>
                        </a:spcAft>
                        <a:buClrTx/>
                        <a:buSzTx/>
                        <a:buFontTx/>
                        <a:buNone/>
                        <a:tabLst/>
                        <a:defRPr/>
                      </a:pPr>
                      <a:r>
                        <a:rPr lang="en-US" sz="1200" baseline="0" dirty="0" smtClean="0">
                          <a:effectLst/>
                          <a:latin typeface="Times New Roman"/>
                          <a:ea typeface="Times New Roman"/>
                        </a:rPr>
                        <a:t>Instance Availability Notification</a:t>
                      </a:r>
                      <a:endParaRPr lang="en-US" sz="1200" dirty="0" smtClean="0">
                        <a:effectLst/>
                        <a:latin typeface="Times New Roman"/>
                        <a:ea typeface="Times New Roman"/>
                      </a:endParaRPr>
                    </a:p>
                  </a:txBody>
                  <a:tcPr marL="68580" marR="68580" marT="0" marB="0"/>
                </a:tc>
                <a:tc>
                  <a:txBody>
                    <a:bodyPr/>
                    <a:lstStyle/>
                    <a:p>
                      <a:pPr marL="0" marR="0" algn="ctr">
                        <a:spcBef>
                          <a:spcPts val="600"/>
                        </a:spcBef>
                        <a:spcAft>
                          <a:spcPts val="0"/>
                        </a:spcAft>
                      </a:pPr>
                      <a:r>
                        <a:rPr lang="en-US" sz="1200" dirty="0" smtClean="0">
                          <a:effectLst/>
                          <a:latin typeface="Times New Roman"/>
                          <a:ea typeface="Times New Roman"/>
                        </a:rPr>
                        <a:t>(local)</a:t>
                      </a:r>
                    </a:p>
                    <a:p>
                      <a:pPr marL="0" marR="0" indent="0" algn="ctr" defTabSz="457200" rtl="0" eaLnBrk="1" fontAlgn="auto" latinLnBrk="0" hangingPunct="1">
                        <a:lnSpc>
                          <a:spcPct val="100000"/>
                        </a:lnSpc>
                        <a:spcBef>
                          <a:spcPts val="600"/>
                        </a:spcBef>
                        <a:spcAft>
                          <a:spcPts val="0"/>
                        </a:spcAft>
                        <a:buClrTx/>
                        <a:buSzTx/>
                        <a:buFontTx/>
                        <a:buNone/>
                        <a:tabLst/>
                        <a:defRPr/>
                      </a:pPr>
                      <a:r>
                        <a:rPr lang="en-US" sz="1200" dirty="0" smtClean="0">
                          <a:effectLst/>
                          <a:latin typeface="Times New Roman"/>
                          <a:ea typeface="Times New Roman"/>
                        </a:rPr>
                        <a:t>(local)</a:t>
                      </a:r>
                    </a:p>
                  </a:txBody>
                  <a:tcPr marL="68580" marR="68580" marT="0" marB="0"/>
                </a:tc>
              </a:tr>
              <a:tr h="284136">
                <a:tc vMerge="1">
                  <a:txBody>
                    <a:bodyPr/>
                    <a:lstStyle/>
                    <a:p>
                      <a:pPr marL="0" marR="0" indent="0" algn="l" defTabSz="457200" rtl="0" eaLnBrk="1" fontAlgn="auto" latinLnBrk="0" hangingPunct="1">
                        <a:lnSpc>
                          <a:spcPct val="100000"/>
                        </a:lnSpc>
                        <a:spcBef>
                          <a:spcPts val="600"/>
                        </a:spcBef>
                        <a:spcAft>
                          <a:spcPts val="0"/>
                        </a:spcAft>
                        <a:buClrTx/>
                        <a:buSzTx/>
                        <a:buFontTx/>
                        <a:buNone/>
                        <a:tabLst/>
                        <a:defRPr/>
                      </a:pPr>
                      <a:endParaRPr lang="en-US" sz="1200" dirty="0" smtClean="0">
                        <a:effectLst/>
                        <a:latin typeface="Times New Roman"/>
                        <a:ea typeface="Times New Roman"/>
                      </a:endParaRPr>
                    </a:p>
                  </a:txBody>
                  <a:tcPr marL="68580" marR="68580" marT="0" marB="0"/>
                </a:tc>
                <a:tc vMerge="1">
                  <a:txBody>
                    <a:bodyPr/>
                    <a:lstStyle/>
                    <a:p>
                      <a:pPr marL="0" marR="0">
                        <a:spcBef>
                          <a:spcPts val="600"/>
                        </a:spcBef>
                        <a:spcAft>
                          <a:spcPts val="0"/>
                        </a:spcAft>
                      </a:pPr>
                      <a:endParaRPr lang="en-US" sz="1200" dirty="0" smtClean="0">
                        <a:effectLst/>
                        <a:latin typeface="Times New Roman"/>
                        <a:ea typeface="Times New Roman"/>
                      </a:endParaRPr>
                    </a:p>
                  </a:txBody>
                  <a:tcPr marL="68580" marR="68580" marT="0" marB="0"/>
                </a:tc>
                <a:tc vMerge="1">
                  <a:txBody>
                    <a:bodyPr/>
                    <a:lstStyle/>
                    <a:p>
                      <a:pPr marL="0" marR="0" algn="ctr">
                        <a:spcBef>
                          <a:spcPts val="600"/>
                        </a:spcBef>
                        <a:spcAft>
                          <a:spcPts val="0"/>
                        </a:spcAft>
                      </a:pPr>
                      <a:endParaRPr lang="en-US" sz="1200" dirty="0" smtClean="0">
                        <a:effectLst/>
                        <a:latin typeface="Times New Roman"/>
                        <a:ea typeface="Times New Roman"/>
                      </a:endParaRPr>
                    </a:p>
                  </a:txBody>
                  <a:tcPr marL="68580" marR="68580" marT="0" marB="0"/>
                </a:tc>
                <a:tc>
                  <a:txBody>
                    <a:bodyPr/>
                    <a:lstStyle/>
                    <a:p>
                      <a:pPr marL="0" marR="0">
                        <a:spcBef>
                          <a:spcPts val="600"/>
                        </a:spcBef>
                        <a:spcAft>
                          <a:spcPts val="0"/>
                        </a:spcAft>
                      </a:pPr>
                      <a:r>
                        <a:rPr lang="en-US" sz="1200" dirty="0" smtClean="0">
                          <a:effectLst/>
                          <a:latin typeface="Times New Roman"/>
                          <a:ea typeface="Times New Roman"/>
                        </a:rPr>
                        <a:t>IN-PROGRESS</a:t>
                      </a:r>
                      <a:endParaRPr lang="en-US" sz="1200" dirty="0">
                        <a:effectLst/>
                        <a:latin typeface="Times New Roman"/>
                        <a:ea typeface="Times New Roman"/>
                      </a:endParaRPr>
                    </a:p>
                  </a:txBody>
                  <a:tcPr marL="68580" marR="68580" marT="0" marB="0"/>
                </a:tc>
                <a:tc>
                  <a:txBody>
                    <a:bodyPr/>
                    <a:lstStyle/>
                    <a:p>
                      <a:pPr marL="0" marR="0">
                        <a:spcBef>
                          <a:spcPts val="600"/>
                        </a:spcBef>
                        <a:spcAft>
                          <a:spcPts val="0"/>
                        </a:spcAft>
                      </a:pPr>
                      <a:r>
                        <a:rPr lang="en-US" sz="1200" dirty="0" smtClean="0">
                          <a:effectLst/>
                          <a:latin typeface="Times New Roman"/>
                          <a:ea typeface="Times New Roman"/>
                        </a:rPr>
                        <a:t>Preliminary Image Report</a:t>
                      </a:r>
                      <a:endParaRPr lang="en-US" sz="1200" baseline="0" dirty="0" smtClean="0">
                        <a:effectLst/>
                        <a:latin typeface="Times New Roman"/>
                        <a:ea typeface="Times New Roman"/>
                      </a:endParaRPr>
                    </a:p>
                    <a:p>
                      <a:pPr marL="0" marR="0" indent="0" algn="l" defTabSz="457200" rtl="0" eaLnBrk="1" fontAlgn="auto" latinLnBrk="0" hangingPunct="1">
                        <a:lnSpc>
                          <a:spcPct val="100000"/>
                        </a:lnSpc>
                        <a:spcBef>
                          <a:spcPts val="600"/>
                        </a:spcBef>
                        <a:spcAft>
                          <a:spcPts val="0"/>
                        </a:spcAft>
                        <a:buClrTx/>
                        <a:buSzTx/>
                        <a:buFontTx/>
                        <a:buNone/>
                        <a:tabLst/>
                        <a:defRPr/>
                      </a:pPr>
                      <a:r>
                        <a:rPr lang="en-US" sz="1200" baseline="0" dirty="0" smtClean="0">
                          <a:effectLst/>
                          <a:latin typeface="Times New Roman"/>
                          <a:ea typeface="Times New Roman"/>
                        </a:rPr>
                        <a:t>CAD Processing</a:t>
                      </a:r>
                      <a:endParaRPr lang="en-US" sz="1200" dirty="0" smtClean="0">
                        <a:effectLst/>
                        <a:latin typeface="Times New Roman"/>
                        <a:ea typeface="Times New Roman"/>
                      </a:endParaRPr>
                    </a:p>
                    <a:p>
                      <a:pPr marL="0" marR="0" indent="0" algn="l" defTabSz="457200" rtl="0" eaLnBrk="1" fontAlgn="auto" latinLnBrk="0" hangingPunct="1">
                        <a:lnSpc>
                          <a:spcPct val="100000"/>
                        </a:lnSpc>
                        <a:spcBef>
                          <a:spcPts val="600"/>
                        </a:spcBef>
                        <a:spcAft>
                          <a:spcPts val="0"/>
                        </a:spcAft>
                        <a:buClrTx/>
                        <a:buSzTx/>
                        <a:buFontTx/>
                        <a:buNone/>
                        <a:tabLst/>
                        <a:defRPr/>
                      </a:pPr>
                      <a:r>
                        <a:rPr lang="en-US" sz="1200" dirty="0" smtClean="0">
                          <a:effectLst/>
                          <a:latin typeface="Times New Roman"/>
                          <a:ea typeface="Times New Roman"/>
                        </a:rPr>
                        <a:t>DICOM</a:t>
                      </a:r>
                      <a:r>
                        <a:rPr lang="en-US" sz="1200" baseline="0" dirty="0" smtClean="0">
                          <a:effectLst/>
                          <a:latin typeface="Times New Roman"/>
                          <a:ea typeface="Times New Roman"/>
                        </a:rPr>
                        <a:t> </a:t>
                      </a:r>
                      <a:r>
                        <a:rPr lang="en-US" sz="1200" dirty="0" smtClean="0">
                          <a:effectLst/>
                          <a:latin typeface="Times New Roman"/>
                          <a:ea typeface="Times New Roman"/>
                        </a:rPr>
                        <a:t>Evidence</a:t>
                      </a:r>
                      <a:r>
                        <a:rPr lang="en-US" sz="1200" baseline="0" dirty="0" smtClean="0">
                          <a:effectLst/>
                          <a:latin typeface="Times New Roman"/>
                          <a:ea typeface="Times New Roman"/>
                        </a:rPr>
                        <a:t> Documents</a:t>
                      </a:r>
                    </a:p>
                  </a:txBody>
                  <a:tcPr marL="68580" marR="68580" marT="0" marB="0"/>
                </a:tc>
                <a:tc>
                  <a:txBody>
                    <a:bodyPr/>
                    <a:lstStyle/>
                    <a:p>
                      <a:pPr marL="0" marR="0" algn="ctr">
                        <a:spcBef>
                          <a:spcPts val="600"/>
                        </a:spcBef>
                        <a:spcAft>
                          <a:spcPts val="0"/>
                        </a:spcAft>
                      </a:pPr>
                      <a:r>
                        <a:rPr lang="en-US" sz="1200" dirty="0" smtClean="0">
                          <a:effectLst/>
                          <a:latin typeface="Times New Roman"/>
                          <a:ea typeface="Times New Roman"/>
                        </a:rPr>
                        <a:t>C</a:t>
                      </a:r>
                    </a:p>
                    <a:p>
                      <a:pPr marL="0" marR="0" algn="ctr">
                        <a:spcBef>
                          <a:spcPts val="600"/>
                        </a:spcBef>
                        <a:spcAft>
                          <a:spcPts val="0"/>
                        </a:spcAft>
                      </a:pPr>
                      <a:r>
                        <a:rPr lang="en-US" sz="1200" dirty="0" smtClean="0">
                          <a:effectLst/>
                          <a:latin typeface="Times New Roman"/>
                          <a:ea typeface="Times New Roman"/>
                        </a:rPr>
                        <a:t>C</a:t>
                      </a:r>
                    </a:p>
                    <a:p>
                      <a:pPr marL="0" marR="0" algn="ctr">
                        <a:spcBef>
                          <a:spcPts val="600"/>
                        </a:spcBef>
                        <a:spcAft>
                          <a:spcPts val="0"/>
                        </a:spcAft>
                      </a:pPr>
                      <a:r>
                        <a:rPr lang="en-US" sz="1200" dirty="0" smtClean="0">
                          <a:effectLst/>
                          <a:latin typeface="Times New Roman"/>
                          <a:ea typeface="Times New Roman"/>
                        </a:rPr>
                        <a:t>C</a:t>
                      </a:r>
                      <a:endParaRPr lang="en-US" sz="1200" dirty="0">
                        <a:effectLst/>
                        <a:latin typeface="Times New Roman"/>
                        <a:ea typeface="Times New Roman"/>
                      </a:endParaRPr>
                    </a:p>
                  </a:txBody>
                  <a:tcPr marL="68580" marR="68580" marT="0" marB="0"/>
                </a:tc>
              </a:tr>
              <a:tr h="301102">
                <a:tc vMerge="1">
                  <a:txBody>
                    <a:bodyPr/>
                    <a:lstStyle/>
                    <a:p>
                      <a:pPr marL="0" marR="0" indent="0" algn="l" defTabSz="457200" rtl="0" eaLnBrk="1" fontAlgn="auto" latinLnBrk="0" hangingPunct="1">
                        <a:lnSpc>
                          <a:spcPct val="100000"/>
                        </a:lnSpc>
                        <a:spcBef>
                          <a:spcPts val="600"/>
                        </a:spcBef>
                        <a:spcAft>
                          <a:spcPts val="0"/>
                        </a:spcAft>
                        <a:buClrTx/>
                        <a:buSzTx/>
                        <a:buFontTx/>
                        <a:buNone/>
                        <a:tabLst/>
                        <a:defRPr/>
                      </a:pPr>
                      <a:endParaRPr lang="en-US" sz="1200" dirty="0" smtClean="0">
                        <a:effectLst/>
                        <a:latin typeface="Times New Roman"/>
                        <a:ea typeface="Times New Roman"/>
                      </a:endParaRPr>
                    </a:p>
                  </a:txBody>
                  <a:tcPr marL="68580" marR="68580" marT="0" marB="0"/>
                </a:tc>
                <a:tc vMerge="1">
                  <a:txBody>
                    <a:bodyPr/>
                    <a:lstStyle/>
                    <a:p>
                      <a:pPr marL="0" marR="0">
                        <a:spcBef>
                          <a:spcPts val="600"/>
                        </a:spcBef>
                        <a:spcAft>
                          <a:spcPts val="0"/>
                        </a:spcAft>
                      </a:pPr>
                      <a:endParaRPr lang="en-US" sz="1200" dirty="0">
                        <a:effectLst/>
                        <a:latin typeface="Times New Roman"/>
                        <a:ea typeface="Times New Roman"/>
                      </a:endParaRPr>
                    </a:p>
                  </a:txBody>
                  <a:tcPr marL="68580" marR="68580" marT="0" marB="0"/>
                </a:tc>
                <a:tc vMerge="1">
                  <a:txBody>
                    <a:bodyPr/>
                    <a:lstStyle/>
                    <a:p>
                      <a:pPr marL="0" marR="0" algn="ctr">
                        <a:spcBef>
                          <a:spcPts val="600"/>
                        </a:spcBef>
                        <a:spcAft>
                          <a:spcPts val="0"/>
                        </a:spcAft>
                      </a:pPr>
                      <a:endParaRPr lang="en-US" sz="1200" dirty="0">
                        <a:effectLst/>
                        <a:latin typeface="Times New Roman"/>
                        <a:ea typeface="Times New Roman"/>
                      </a:endParaRPr>
                    </a:p>
                  </a:txBody>
                  <a:tcPr marL="68580" marR="68580" marT="0" marB="0"/>
                </a:tc>
                <a:tc>
                  <a:txBody>
                    <a:bodyPr/>
                    <a:lstStyle/>
                    <a:p>
                      <a:pPr marL="0" marR="0">
                        <a:spcBef>
                          <a:spcPts val="600"/>
                        </a:spcBef>
                        <a:spcAft>
                          <a:spcPts val="0"/>
                        </a:spcAft>
                      </a:pPr>
                      <a:r>
                        <a:rPr lang="en-US" sz="1200" dirty="0" smtClean="0">
                          <a:effectLst/>
                          <a:latin typeface="Times New Roman"/>
                          <a:ea typeface="Times New Roman"/>
                        </a:rPr>
                        <a:t>COMPLETED</a:t>
                      </a:r>
                      <a:endParaRPr lang="en-US" sz="1200" dirty="0">
                        <a:effectLst/>
                        <a:latin typeface="Times New Roman"/>
                        <a:ea typeface="Times New Roman"/>
                      </a:endParaRPr>
                    </a:p>
                  </a:txBody>
                  <a:tcPr marL="68580" marR="68580" marT="0" marB="0"/>
                </a:tc>
                <a:tc>
                  <a:txBody>
                    <a:bodyPr/>
                    <a:lstStyle/>
                    <a:p>
                      <a:pPr marL="0" marR="0" indent="0" algn="l" defTabSz="457200" rtl="0" eaLnBrk="1" fontAlgn="auto" latinLnBrk="0" hangingPunct="1">
                        <a:lnSpc>
                          <a:spcPct val="100000"/>
                        </a:lnSpc>
                        <a:spcBef>
                          <a:spcPts val="600"/>
                        </a:spcBef>
                        <a:spcAft>
                          <a:spcPts val="0"/>
                        </a:spcAft>
                        <a:buClrTx/>
                        <a:buSzTx/>
                        <a:buFontTx/>
                        <a:buNone/>
                        <a:tabLst/>
                        <a:defRPr/>
                      </a:pPr>
                      <a:r>
                        <a:rPr lang="en-US" sz="1200" dirty="0" smtClean="0">
                          <a:effectLst/>
                          <a:latin typeface="Times New Roman"/>
                          <a:ea typeface="Times New Roman"/>
                        </a:rPr>
                        <a:t>Final Image</a:t>
                      </a:r>
                      <a:r>
                        <a:rPr lang="en-US" sz="1200" baseline="0" dirty="0" smtClean="0">
                          <a:effectLst/>
                          <a:latin typeface="Times New Roman"/>
                          <a:ea typeface="Times New Roman"/>
                        </a:rPr>
                        <a:t> </a:t>
                      </a:r>
                      <a:r>
                        <a:rPr lang="en-US" sz="1200" dirty="0" smtClean="0">
                          <a:effectLst/>
                          <a:latin typeface="Times New Roman"/>
                          <a:ea typeface="Times New Roman"/>
                        </a:rPr>
                        <a:t>Report</a:t>
                      </a:r>
                    </a:p>
                  </a:txBody>
                  <a:tcPr marL="68580" marR="68580" marT="0" marB="0"/>
                </a:tc>
                <a:tc>
                  <a:txBody>
                    <a:bodyPr/>
                    <a:lstStyle/>
                    <a:p>
                      <a:pPr marL="0" marR="0" algn="ctr">
                        <a:spcBef>
                          <a:spcPts val="600"/>
                        </a:spcBef>
                        <a:spcAft>
                          <a:spcPts val="0"/>
                        </a:spcAft>
                      </a:pPr>
                      <a:r>
                        <a:rPr lang="en-US" sz="1200" dirty="0" smtClean="0">
                          <a:effectLst/>
                          <a:latin typeface="Times New Roman"/>
                          <a:ea typeface="Times New Roman"/>
                        </a:rPr>
                        <a:t>R</a:t>
                      </a:r>
                      <a:endParaRPr lang="en-US" sz="1200" dirty="0">
                        <a:effectLst/>
                        <a:latin typeface="Times New Roman"/>
                        <a:ea typeface="Times New Roman"/>
                      </a:endParaRPr>
                    </a:p>
                  </a:txBody>
                  <a:tcPr marL="68580" marR="68580" marT="0" marB="0"/>
                </a:tc>
              </a:tr>
              <a:tr h="302511">
                <a:tc vMerge="1">
                  <a:txBody>
                    <a:bodyPr/>
                    <a:lstStyle/>
                    <a:p>
                      <a:pPr marL="0" marR="0" indent="0" algn="l" defTabSz="457200" rtl="0" eaLnBrk="1" fontAlgn="auto" latinLnBrk="0" hangingPunct="1">
                        <a:lnSpc>
                          <a:spcPct val="100000"/>
                        </a:lnSpc>
                        <a:spcBef>
                          <a:spcPts val="600"/>
                        </a:spcBef>
                        <a:spcAft>
                          <a:spcPts val="0"/>
                        </a:spcAft>
                        <a:buClrTx/>
                        <a:buSzTx/>
                        <a:buFontTx/>
                        <a:buNone/>
                        <a:tabLst/>
                        <a:defRPr/>
                      </a:pPr>
                      <a:endParaRPr lang="en-US" sz="1200" dirty="0" smtClean="0">
                        <a:effectLst/>
                        <a:latin typeface="Times New Roman"/>
                        <a:ea typeface="Times New Roman"/>
                      </a:endParaRPr>
                    </a:p>
                  </a:txBody>
                  <a:tcPr marL="68580" marR="68580" marT="0" marB="0"/>
                </a:tc>
                <a:tc vMerge="1">
                  <a:txBody>
                    <a:bodyPr/>
                    <a:lstStyle/>
                    <a:p>
                      <a:pPr marL="0" marR="0">
                        <a:spcBef>
                          <a:spcPts val="600"/>
                        </a:spcBef>
                        <a:spcAft>
                          <a:spcPts val="0"/>
                        </a:spcAft>
                      </a:pPr>
                      <a:endParaRPr lang="en-US" sz="1200" dirty="0">
                        <a:effectLst/>
                        <a:latin typeface="Times New Roman"/>
                        <a:ea typeface="Times New Roman"/>
                      </a:endParaRPr>
                    </a:p>
                  </a:txBody>
                  <a:tcPr marL="68580" marR="68580" marT="0" marB="0"/>
                </a:tc>
                <a:tc vMerge="1">
                  <a:txBody>
                    <a:bodyPr/>
                    <a:lstStyle/>
                    <a:p>
                      <a:pPr marL="0" marR="0" algn="ctr">
                        <a:spcBef>
                          <a:spcPts val="600"/>
                        </a:spcBef>
                        <a:spcAft>
                          <a:spcPts val="0"/>
                        </a:spcAft>
                      </a:pPr>
                      <a:endParaRPr lang="en-US" sz="1200" dirty="0">
                        <a:effectLst/>
                        <a:latin typeface="Times New Roman"/>
                        <a:ea typeface="Times New Roman"/>
                      </a:endParaRPr>
                    </a:p>
                  </a:txBody>
                  <a:tcPr marL="68580" marR="68580" marT="0" marB="0"/>
                </a:tc>
                <a:tc>
                  <a:txBody>
                    <a:bodyPr/>
                    <a:lstStyle/>
                    <a:p>
                      <a:pPr marL="0" marR="0">
                        <a:spcBef>
                          <a:spcPts val="600"/>
                        </a:spcBef>
                        <a:spcAft>
                          <a:spcPts val="0"/>
                        </a:spcAft>
                      </a:pPr>
                      <a:r>
                        <a:rPr lang="en-US" sz="1200" dirty="0" smtClean="0">
                          <a:effectLst/>
                          <a:latin typeface="Times New Roman"/>
                          <a:ea typeface="Times New Roman"/>
                        </a:rPr>
                        <a:t>FAILED</a:t>
                      </a:r>
                      <a:endParaRPr lang="en-US" sz="1200" dirty="0">
                        <a:effectLst/>
                        <a:latin typeface="Times New Roman"/>
                        <a:ea typeface="Times New Roman"/>
                      </a:endParaRPr>
                    </a:p>
                  </a:txBody>
                  <a:tcPr marL="68580" marR="68580" marT="0" marB="0"/>
                </a:tc>
                <a:tc>
                  <a:txBody>
                    <a:bodyPr/>
                    <a:lstStyle/>
                    <a:p>
                      <a:pPr marL="0" marR="0" indent="0" algn="l" defTabSz="457200" rtl="0" eaLnBrk="1" fontAlgn="auto" latinLnBrk="0" hangingPunct="1">
                        <a:lnSpc>
                          <a:spcPct val="100000"/>
                        </a:lnSpc>
                        <a:spcBef>
                          <a:spcPts val="600"/>
                        </a:spcBef>
                        <a:spcAft>
                          <a:spcPts val="0"/>
                        </a:spcAft>
                        <a:buClrTx/>
                        <a:buSzTx/>
                        <a:buFontTx/>
                        <a:buNone/>
                        <a:tabLst/>
                        <a:defRPr/>
                      </a:pPr>
                      <a:r>
                        <a:rPr lang="en-US" sz="1200" dirty="0" smtClean="0">
                          <a:effectLst/>
                          <a:latin typeface="Times New Roman"/>
                          <a:ea typeface="Times New Roman"/>
                        </a:rPr>
                        <a:t>Reason For Rejection</a:t>
                      </a:r>
                    </a:p>
                  </a:txBody>
                  <a:tcPr marL="68580" marR="68580" marT="0" marB="0"/>
                </a:tc>
                <a:tc>
                  <a:txBody>
                    <a:bodyPr/>
                    <a:lstStyle/>
                    <a:p>
                      <a:pPr marL="0" marR="0" algn="ctr">
                        <a:spcBef>
                          <a:spcPts val="600"/>
                        </a:spcBef>
                        <a:spcAft>
                          <a:spcPts val="0"/>
                        </a:spcAft>
                      </a:pPr>
                      <a:r>
                        <a:rPr lang="en-US" sz="1200" dirty="0" smtClean="0">
                          <a:effectLst/>
                          <a:latin typeface="Times New Roman"/>
                          <a:ea typeface="Times New Roman"/>
                        </a:rPr>
                        <a:t>R</a:t>
                      </a:r>
                      <a:endParaRPr lang="en-US" sz="1200" dirty="0">
                        <a:effectLst/>
                        <a:latin typeface="Times New Roman"/>
                        <a:ea typeface="Times New Roman"/>
                      </a:endParaRPr>
                    </a:p>
                  </a:txBody>
                  <a:tcPr marL="68580" marR="68580" marT="0" marB="0"/>
                </a:tc>
              </a:tr>
              <a:tr h="284136">
                <a:tc>
                  <a:txBody>
                    <a:bodyPr/>
                    <a:lstStyle/>
                    <a:p>
                      <a:pPr marL="0" marR="0" indent="0" algn="l" defTabSz="457200" rtl="0" eaLnBrk="1" fontAlgn="auto" latinLnBrk="0" hangingPunct="1">
                        <a:lnSpc>
                          <a:spcPct val="100000"/>
                        </a:lnSpc>
                        <a:spcBef>
                          <a:spcPts val="600"/>
                        </a:spcBef>
                        <a:spcAft>
                          <a:spcPts val="0"/>
                        </a:spcAft>
                        <a:buClrTx/>
                        <a:buSzTx/>
                        <a:buFontTx/>
                        <a:buNone/>
                        <a:tabLst/>
                        <a:defRPr/>
                      </a:pPr>
                      <a:r>
                        <a:rPr lang="en-US" sz="1200" dirty="0" smtClean="0">
                          <a:effectLst/>
                          <a:latin typeface="Times New Roman"/>
                          <a:ea typeface="Times New Roman"/>
                        </a:rPr>
                        <a:t>Read Complete</a:t>
                      </a:r>
                    </a:p>
                  </a:txBody>
                  <a:tcPr marL="68580" marR="68580" marT="0" marB="0"/>
                </a:tc>
                <a:tc>
                  <a:txBody>
                    <a:bodyPr/>
                    <a:lstStyle/>
                    <a:p>
                      <a:pPr marL="0" marR="0">
                        <a:spcBef>
                          <a:spcPts val="600"/>
                        </a:spcBef>
                        <a:spcAft>
                          <a:spcPts val="0"/>
                        </a:spcAft>
                      </a:pPr>
                      <a:r>
                        <a:rPr lang="en-US" sz="1200" dirty="0" smtClean="0">
                          <a:effectLst/>
                          <a:latin typeface="Times New Roman"/>
                          <a:ea typeface="Times New Roman"/>
                        </a:rPr>
                        <a:t>Final Report</a:t>
                      </a:r>
                    </a:p>
                  </a:txBody>
                  <a:tcPr marL="68580" marR="68580" marT="0" marB="0"/>
                </a:tc>
                <a:tc>
                  <a:txBody>
                    <a:bodyPr/>
                    <a:lstStyle/>
                    <a:p>
                      <a:pPr marL="0" marR="0" algn="ctr">
                        <a:spcBef>
                          <a:spcPts val="600"/>
                        </a:spcBef>
                        <a:spcAft>
                          <a:spcPts val="0"/>
                        </a:spcAft>
                      </a:pPr>
                      <a:r>
                        <a:rPr lang="en-US" sz="1200" dirty="0" smtClean="0">
                          <a:effectLst/>
                          <a:latin typeface="Times New Roman"/>
                          <a:ea typeface="Times New Roman"/>
                        </a:rPr>
                        <a:t>R</a:t>
                      </a:r>
                      <a:endParaRPr lang="en-US" sz="1200" dirty="0">
                        <a:effectLst/>
                        <a:latin typeface="Times New Roman"/>
                        <a:ea typeface="Times New Roman"/>
                      </a:endParaRPr>
                    </a:p>
                  </a:txBody>
                  <a:tcPr marL="68580" marR="68580" marT="0" marB="0"/>
                </a:tc>
                <a:tc>
                  <a:txBody>
                    <a:bodyPr/>
                    <a:lstStyle/>
                    <a:p>
                      <a:pPr marL="0" marR="0">
                        <a:spcBef>
                          <a:spcPts val="600"/>
                        </a:spcBef>
                        <a:spcAft>
                          <a:spcPts val="0"/>
                        </a:spcAft>
                      </a:pPr>
                      <a:r>
                        <a:rPr lang="en-US" sz="1200" dirty="0" smtClean="0">
                          <a:effectLst/>
                          <a:latin typeface="Times New Roman"/>
                          <a:ea typeface="Times New Roman"/>
                        </a:rPr>
                        <a:t>COMPLETED</a:t>
                      </a:r>
                      <a:endParaRPr lang="en-US" sz="1200" dirty="0">
                        <a:effectLst/>
                        <a:latin typeface="Times New Roman"/>
                        <a:ea typeface="Times New Roman"/>
                      </a:endParaRPr>
                    </a:p>
                  </a:txBody>
                  <a:tcPr marL="68580" marR="68580" marT="0" marB="0"/>
                </a:tc>
                <a:tc>
                  <a:txBody>
                    <a:bodyPr/>
                    <a:lstStyle/>
                    <a:p>
                      <a:pPr marL="0" marR="0">
                        <a:spcBef>
                          <a:spcPts val="600"/>
                        </a:spcBef>
                        <a:spcAft>
                          <a:spcPts val="0"/>
                        </a:spcAft>
                      </a:pPr>
                      <a:r>
                        <a:rPr lang="en-US" sz="1200" dirty="0" smtClean="0">
                          <a:effectLst/>
                          <a:latin typeface="Times New Roman"/>
                          <a:ea typeface="Times New Roman"/>
                        </a:rPr>
                        <a:t>Imaging Service Order Complete (HL7) </a:t>
                      </a:r>
                    </a:p>
                    <a:p>
                      <a:pPr marL="0" marR="0">
                        <a:spcBef>
                          <a:spcPts val="600"/>
                        </a:spcBef>
                        <a:spcAft>
                          <a:spcPts val="0"/>
                        </a:spcAft>
                      </a:pPr>
                      <a:r>
                        <a:rPr lang="en-US" sz="1200" dirty="0" smtClean="0">
                          <a:effectLst/>
                          <a:latin typeface="Times New Roman"/>
                          <a:ea typeface="Times New Roman"/>
                        </a:rPr>
                        <a:t>Final Report</a:t>
                      </a:r>
                      <a:endParaRPr lang="en-US" sz="1200" dirty="0">
                        <a:effectLst/>
                        <a:latin typeface="Times New Roman"/>
                        <a:ea typeface="Times New Roman"/>
                      </a:endParaRPr>
                    </a:p>
                  </a:txBody>
                  <a:tcPr marL="68580" marR="68580" marT="0" marB="0"/>
                </a:tc>
                <a:tc>
                  <a:txBody>
                    <a:bodyPr/>
                    <a:lstStyle/>
                    <a:p>
                      <a:pPr marL="0" marR="0" algn="ctr">
                        <a:spcBef>
                          <a:spcPts val="600"/>
                        </a:spcBef>
                        <a:spcAft>
                          <a:spcPts val="0"/>
                        </a:spcAft>
                      </a:pPr>
                      <a:r>
                        <a:rPr lang="en-US" sz="1200" dirty="0" smtClean="0">
                          <a:effectLst/>
                          <a:latin typeface="Times New Roman"/>
                          <a:ea typeface="Times New Roman"/>
                        </a:rPr>
                        <a:t>(local)</a:t>
                      </a:r>
                    </a:p>
                    <a:p>
                      <a:pPr marL="0" marR="0" algn="ctr">
                        <a:spcBef>
                          <a:spcPts val="600"/>
                        </a:spcBef>
                        <a:spcAft>
                          <a:spcPts val="0"/>
                        </a:spcAft>
                      </a:pPr>
                      <a:r>
                        <a:rPr lang="en-US" sz="1200" dirty="0" smtClean="0">
                          <a:effectLst/>
                          <a:latin typeface="Times New Roman"/>
                          <a:ea typeface="Times New Roman"/>
                        </a:rPr>
                        <a:t>R</a:t>
                      </a:r>
                      <a:endParaRPr lang="en-US" sz="1200" dirty="0">
                        <a:effectLst/>
                        <a:latin typeface="Times New Roman"/>
                        <a:ea typeface="Times New Roman"/>
                      </a:endParaRPr>
                    </a:p>
                  </a:txBody>
                  <a:tcPr marL="68580" marR="68580" marT="0" marB="0"/>
                </a:tc>
              </a:tr>
            </a:tbl>
          </a:graphicData>
        </a:graphic>
      </p:graphicFrame>
    </p:spTree>
    <p:extLst>
      <p:ext uri="{BB962C8B-B14F-4D97-AF65-F5344CB8AC3E}">
        <p14:creationId xmlns:p14="http://schemas.microsoft.com/office/powerpoint/2010/main" val="2371824391"/>
      </p:ext>
    </p:extLst>
  </p:cSld>
  <p:clrMapOvr>
    <a:masterClrMapping/>
  </p:clrMapOvr>
</p:sld>
</file>

<file path=ppt/theme/theme1.xml><?xml version="1.0" encoding="utf-8"?>
<a:theme xmlns:a="http://schemas.openxmlformats.org/drawingml/2006/main" name="Template_PPTPresentation_EN">
  <a:themeElements>
    <a:clrScheme name="Infoway RGB">
      <a:dk1>
        <a:sysClr val="windowText" lastClr="000000"/>
      </a:dk1>
      <a:lt1>
        <a:sysClr val="window" lastClr="FFFFFF"/>
      </a:lt1>
      <a:dk2>
        <a:srgbClr val="5E6167"/>
      </a:dk2>
      <a:lt2>
        <a:srgbClr val="979A91"/>
      </a:lt2>
      <a:accent1>
        <a:srgbClr val="DC5A23"/>
      </a:accent1>
      <a:accent2>
        <a:srgbClr val="003A63"/>
      </a:accent2>
      <a:accent3>
        <a:srgbClr val="7D2740"/>
      </a:accent3>
      <a:accent4>
        <a:srgbClr val="A5A2C6"/>
      </a:accent4>
      <a:accent5>
        <a:srgbClr val="ECC200"/>
      </a:accent5>
      <a:accent6>
        <a:srgbClr val="73AF55"/>
      </a:accent6>
      <a:hlink>
        <a:srgbClr val="0098DB"/>
      </a:hlink>
      <a:folHlink>
        <a:srgbClr val="A79E70"/>
      </a:folHlink>
    </a:clrScheme>
    <a:fontScheme name="Template_PPTPresentation_EN">
      <a:majorFont>
        <a:latin typeface="Verdana"/>
        <a:ea typeface="ＭＳ Ｐゴシック"/>
        <a:cs typeface=""/>
      </a:majorFont>
      <a:minorFont>
        <a:latin typeface="Verdan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1300" b="0" i="0" u="none" strike="noStrike" cap="none" normalizeH="0" baseline="0">
            <a:ln>
              <a:noFill/>
            </a:ln>
            <a:solidFill>
              <a:srgbClr val="000000"/>
            </a:solidFill>
            <a:effectLst/>
            <a:latin typeface="Verdana" charset="0"/>
            <a:ea typeface="ＭＳ Ｐゴシック"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1300" b="0" i="0" u="none" strike="noStrike" cap="none" normalizeH="0" baseline="0">
            <a:ln>
              <a:noFill/>
            </a:ln>
            <a:solidFill>
              <a:srgbClr val="000000"/>
            </a:solidFill>
            <a:effectLst/>
            <a:latin typeface="Verdana" charset="0"/>
            <a:ea typeface="ＭＳ Ｐゴシック" charset="0"/>
          </a:defRPr>
        </a:defPPr>
      </a:lstStyle>
    </a:lnDef>
  </a:objectDefaults>
  <a:extraClrSchemeLst>
    <a:extraClrScheme>
      <a:clrScheme name="Template_PPTPresentation_E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emplate_PPTPresentation_E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emplate_PPTPresentation_E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emplate_PPTPresentation_E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emplate_PPTPresentation_E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emplate_PPTPresentation_E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emplate_PPTPresentation_E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emplate_PPTPresentation_E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emplate_PPTPresentation_E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emplate_PPTPresentation_E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emplate_PPTPresentation_E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emplate_PPTPresentation_E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Template_PPTPresentation_EN 13">
        <a:dk1>
          <a:srgbClr val="87856A"/>
        </a:dk1>
        <a:lt1>
          <a:srgbClr val="FFFFFF"/>
        </a:lt1>
        <a:dk2>
          <a:srgbClr val="AF3219"/>
        </a:dk2>
        <a:lt2>
          <a:srgbClr val="555759"/>
        </a:lt2>
        <a:accent1>
          <a:srgbClr val="003A62"/>
        </a:accent1>
        <a:accent2>
          <a:srgbClr val="812740"/>
        </a:accent2>
        <a:accent3>
          <a:srgbClr val="FFFFFF"/>
        </a:accent3>
        <a:accent4>
          <a:srgbClr val="727159"/>
        </a:accent4>
        <a:accent5>
          <a:srgbClr val="AAAEB7"/>
        </a:accent5>
        <a:accent6>
          <a:srgbClr val="742239"/>
        </a:accent6>
        <a:hlink>
          <a:srgbClr val="1486CE"/>
        </a:hlink>
        <a:folHlink>
          <a:srgbClr val="55A94E"/>
        </a:folHlink>
      </a:clrScheme>
      <a:clrMap bg1="lt1" tx1="dk1" bg2="lt2" tx2="dk2" accent1="accent1" accent2="accent2" accent3="accent3" accent4="accent4" accent5="accent5" accent6="accent6" hlink="hlink" folHlink="folHlink"/>
    </a:extraClrScheme>
    <a:extraClrScheme>
      <a:clrScheme name="Template_PPTPresentation_EN 14">
        <a:dk1>
          <a:srgbClr val="87856A"/>
        </a:dk1>
        <a:lt1>
          <a:srgbClr val="FFFFFF"/>
        </a:lt1>
        <a:dk2>
          <a:srgbClr val="DC5A23"/>
        </a:dk2>
        <a:lt2>
          <a:srgbClr val="555759"/>
        </a:lt2>
        <a:accent1>
          <a:srgbClr val="003A62"/>
        </a:accent1>
        <a:accent2>
          <a:srgbClr val="812740"/>
        </a:accent2>
        <a:accent3>
          <a:srgbClr val="FFFFFF"/>
        </a:accent3>
        <a:accent4>
          <a:srgbClr val="727159"/>
        </a:accent4>
        <a:accent5>
          <a:srgbClr val="AAAEB7"/>
        </a:accent5>
        <a:accent6>
          <a:srgbClr val="742239"/>
        </a:accent6>
        <a:hlink>
          <a:srgbClr val="1486CE"/>
        </a:hlink>
        <a:folHlink>
          <a:srgbClr val="55A94E"/>
        </a:folHlink>
      </a:clrScheme>
      <a:clrMap bg1="lt1" tx1="dk1" bg2="lt2" tx2="dk2" accent1="accent1" accent2="accent2" accent3="accent3" accent4="accent4" accent5="accent5" accent6="accent6" hlink="hlink" folHlink="folHlink"/>
    </a:extraClrScheme>
    <a:extraClrScheme>
      <a:clrScheme name="Template_PPTPresentation_EN 15">
        <a:dk1>
          <a:srgbClr val="5E6167"/>
        </a:dk1>
        <a:lt1>
          <a:srgbClr val="FFFFFF"/>
        </a:lt1>
        <a:dk2>
          <a:srgbClr val="DC5A23"/>
        </a:dk2>
        <a:lt2>
          <a:srgbClr val="555759"/>
        </a:lt2>
        <a:accent1>
          <a:srgbClr val="003A62"/>
        </a:accent1>
        <a:accent2>
          <a:srgbClr val="812740"/>
        </a:accent2>
        <a:accent3>
          <a:srgbClr val="FFFFFF"/>
        </a:accent3>
        <a:accent4>
          <a:srgbClr val="4F5257"/>
        </a:accent4>
        <a:accent5>
          <a:srgbClr val="AAAEB7"/>
        </a:accent5>
        <a:accent6>
          <a:srgbClr val="742239"/>
        </a:accent6>
        <a:hlink>
          <a:srgbClr val="1486CE"/>
        </a:hlink>
        <a:folHlink>
          <a:srgbClr val="55A94E"/>
        </a:folHlink>
      </a:clrScheme>
      <a:clrMap bg1="lt1" tx1="dk1" bg2="lt2" tx2="dk2" accent1="accent1" accent2="accent2" accent3="accent3" accent4="accent4" accent5="accent5" accent6="accent6" hlink="hlink" folHlink="folHlink"/>
    </a:extraClrScheme>
    <a:extraClrScheme>
      <a:clrScheme name="Template_PPTPresentation_EN 16">
        <a:dk1>
          <a:srgbClr val="5E6167"/>
        </a:dk1>
        <a:lt1>
          <a:srgbClr val="FFFFFF"/>
        </a:lt1>
        <a:dk2>
          <a:srgbClr val="DC5A23"/>
        </a:dk2>
        <a:lt2>
          <a:srgbClr val="555759"/>
        </a:lt2>
        <a:accent1>
          <a:srgbClr val="003A63"/>
        </a:accent1>
        <a:accent2>
          <a:srgbClr val="7D2740"/>
        </a:accent2>
        <a:accent3>
          <a:srgbClr val="FFFFFF"/>
        </a:accent3>
        <a:accent4>
          <a:srgbClr val="4F5257"/>
        </a:accent4>
        <a:accent5>
          <a:srgbClr val="AAAEB7"/>
        </a:accent5>
        <a:accent6>
          <a:srgbClr val="712239"/>
        </a:accent6>
        <a:hlink>
          <a:srgbClr val="0098DB"/>
        </a:hlink>
        <a:folHlink>
          <a:srgbClr val="55A94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Infoway RGB">
      <a:dk1>
        <a:sysClr val="windowText" lastClr="000000"/>
      </a:dk1>
      <a:lt1>
        <a:sysClr val="window" lastClr="FFFFFF"/>
      </a:lt1>
      <a:dk2>
        <a:srgbClr val="5E6167"/>
      </a:dk2>
      <a:lt2>
        <a:srgbClr val="979A91"/>
      </a:lt2>
      <a:accent1>
        <a:srgbClr val="DC5A23"/>
      </a:accent1>
      <a:accent2>
        <a:srgbClr val="003A63"/>
      </a:accent2>
      <a:accent3>
        <a:srgbClr val="7D2740"/>
      </a:accent3>
      <a:accent4>
        <a:srgbClr val="A5A2C6"/>
      </a:accent4>
      <a:accent5>
        <a:srgbClr val="ECC200"/>
      </a:accent5>
      <a:accent6>
        <a:srgbClr val="73AF55"/>
      </a:accent6>
      <a:hlink>
        <a:srgbClr val="0098DB"/>
      </a:hlink>
      <a:folHlink>
        <a:srgbClr val="A79E7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Custom Design">
  <a:themeElements>
    <a:clrScheme name="Infoway RGB">
      <a:dk1>
        <a:sysClr val="windowText" lastClr="000000"/>
      </a:dk1>
      <a:lt1>
        <a:sysClr val="window" lastClr="FFFFFF"/>
      </a:lt1>
      <a:dk2>
        <a:srgbClr val="5E6167"/>
      </a:dk2>
      <a:lt2>
        <a:srgbClr val="979A91"/>
      </a:lt2>
      <a:accent1>
        <a:srgbClr val="DC5A23"/>
      </a:accent1>
      <a:accent2>
        <a:srgbClr val="003A63"/>
      </a:accent2>
      <a:accent3>
        <a:srgbClr val="7D2740"/>
      </a:accent3>
      <a:accent4>
        <a:srgbClr val="A5A2C6"/>
      </a:accent4>
      <a:accent5>
        <a:srgbClr val="ECC200"/>
      </a:accent5>
      <a:accent6>
        <a:srgbClr val="73AF55"/>
      </a:accent6>
      <a:hlink>
        <a:srgbClr val="0098DB"/>
      </a:hlink>
      <a:folHlink>
        <a:srgbClr val="A79E7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14900</TotalTime>
  <Words>1908</Words>
  <Application>Microsoft Macintosh PowerPoint</Application>
  <PresentationFormat>On-screen Show (4:3)</PresentationFormat>
  <Paragraphs>440</Paragraphs>
  <Slides>20</Slides>
  <Notes>9</Notes>
  <HiddenSlides>0</HiddenSlides>
  <MMClips>0</MMClips>
  <ScaleCrop>false</ScaleCrop>
  <HeadingPairs>
    <vt:vector size="4" baseType="variant">
      <vt:variant>
        <vt:lpstr>Theme</vt:lpstr>
      </vt:variant>
      <vt:variant>
        <vt:i4>3</vt:i4>
      </vt:variant>
      <vt:variant>
        <vt:lpstr>Slide Titles</vt:lpstr>
      </vt:variant>
      <vt:variant>
        <vt:i4>20</vt:i4>
      </vt:variant>
    </vt:vector>
  </HeadingPairs>
  <TitlesOfParts>
    <vt:vector size="23" baseType="lpstr">
      <vt:lpstr>Template_PPTPresentation_EN</vt:lpstr>
      <vt:lpstr>Custom Design</vt:lpstr>
      <vt:lpstr>1_Custom Design</vt:lpstr>
      <vt:lpstr>Remote Reading  utilizing XDS-I infrastructure provided by Diagnostic Image Repositories</vt:lpstr>
      <vt:lpstr>X.1 Purpose &amp; Scope</vt:lpstr>
      <vt:lpstr>Remote Reads: Underlying Standards</vt:lpstr>
      <vt:lpstr>Systems</vt:lpstr>
      <vt:lpstr>Use Cases for Consideration</vt:lpstr>
      <vt:lpstr>Workflow Steps</vt:lpstr>
      <vt:lpstr>Workflow Participants</vt:lpstr>
      <vt:lpstr>Process Flow: Input and output Documents for each task</vt:lpstr>
      <vt:lpstr>Process Flow:  Input and Output Documents of each task/status pair</vt:lpstr>
      <vt:lpstr>Initiate request for remote read</vt:lpstr>
      <vt:lpstr>Use Case  Step 1: Initialize Workflow  Specialty SPECT Read</vt:lpstr>
      <vt:lpstr>Read Request</vt:lpstr>
      <vt:lpstr>Schedule Remote Read</vt:lpstr>
      <vt:lpstr>Read Images</vt:lpstr>
      <vt:lpstr>Read Subtask: Prep for Read</vt:lpstr>
      <vt:lpstr>Read Subtask:- Preliminary Read</vt:lpstr>
      <vt:lpstr>Read Complete (Requestor Actor)</vt:lpstr>
      <vt:lpstr>Thank you</vt:lpstr>
      <vt:lpstr>Remote Reporting Workflow Document Outline</vt:lpstr>
      <vt:lpstr>Volume 2 – Content Modules </vt:lpstr>
    </vt:vector>
  </TitlesOfParts>
  <Company>Canada Health Infoway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 PowerPoint template PPT</dc:title>
  <dc:creator>Canada Health Infoway</dc:creator>
  <dc:description>CHI PowerPoint template PPT</dc:description>
  <cp:lastModifiedBy>Christopher Lindop</cp:lastModifiedBy>
  <cp:revision>318</cp:revision>
  <dcterms:created xsi:type="dcterms:W3CDTF">2008-04-28T13:39:32Z</dcterms:created>
  <dcterms:modified xsi:type="dcterms:W3CDTF">2014-09-24T16:08:51Z</dcterms:modified>
</cp:coreProperties>
</file>