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29"/>
  </p:notesMasterIdLst>
  <p:sldIdLst>
    <p:sldId id="256" r:id="rId2"/>
    <p:sldId id="259" r:id="rId3"/>
    <p:sldId id="262" r:id="rId4"/>
    <p:sldId id="263" r:id="rId5"/>
    <p:sldId id="268" r:id="rId6"/>
    <p:sldId id="287" r:id="rId7"/>
    <p:sldId id="278" r:id="rId8"/>
    <p:sldId id="283" r:id="rId9"/>
    <p:sldId id="279" r:id="rId10"/>
    <p:sldId id="280" r:id="rId11"/>
    <p:sldId id="281" r:id="rId12"/>
    <p:sldId id="282" r:id="rId13"/>
    <p:sldId id="288" r:id="rId14"/>
    <p:sldId id="289" r:id="rId15"/>
    <p:sldId id="284" r:id="rId16"/>
    <p:sldId id="285" r:id="rId17"/>
    <p:sldId id="286" r:id="rId18"/>
    <p:sldId id="265" r:id="rId19"/>
    <p:sldId id="260" r:id="rId20"/>
    <p:sldId id="276" r:id="rId21"/>
    <p:sldId id="272" r:id="rId22"/>
    <p:sldId id="274" r:id="rId23"/>
    <p:sldId id="277" r:id="rId24"/>
    <p:sldId id="275" r:id="rId25"/>
    <p:sldId id="271" r:id="rId26"/>
    <p:sldId id="273" r:id="rId27"/>
    <p:sldId id="266"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Chu" initials="SC" lastIdx="1" clrIdx="0">
    <p:extLst>
      <p:ext uri="{19B8F6BF-5375-455C-9EA6-DF929625EA0E}">
        <p15:presenceInfo xmlns:p15="http://schemas.microsoft.com/office/powerpoint/2012/main" userId="S-1-5-21-2777959087-1692939757-255757722-67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FF"/>
    <a:srgbClr val="008000"/>
    <a:srgbClr val="CCFFCC"/>
    <a:srgbClr val="99CCFF"/>
    <a:srgbClr val="99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5405" autoAdjust="0"/>
  </p:normalViewPr>
  <p:slideViewPr>
    <p:cSldViewPr>
      <p:cViewPr varScale="1">
        <p:scale>
          <a:sx n="99" d="100"/>
          <a:sy n="99" d="100"/>
        </p:scale>
        <p:origin x="19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08T14:44:06.089" idx="1">
    <p:pos x="5439" y="2788"/>
    <p:text>Other oncology care team member role examples:
patient
spouse/partner
radiation oncologist
radiation therapist
pharmacist
psychologist
oncology social worker
physio/exercise physiologist</p:text>
    <p:extLst mod="1">
      <p:ext uri="{C676402C-5697-4E1C-873F-D02D1690AC5C}">
        <p15:threadingInfo xmlns:p15="http://schemas.microsoft.com/office/powerpoint/2012/main" timeZoneBias="-6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1-08T14:44:06.089" idx="1">
    <p:pos x="5381" y="2993"/>
    <p:text>Other oncology care team member role examples:
patient
community nurse
community pharmacist
psychologist
physio/respiratory physiologist
social worker
home help volunteer</p:text>
    <p:extLst mod="1">
      <p:ext uri="{C676402C-5697-4E1C-873F-D02D1690AC5C}">
        <p15:threadingInfo xmlns:p15="http://schemas.microsoft.com/office/powerpoint/2012/main" timeZoneBias="-6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a:p>
        </p:txBody>
      </p:sp>
    </p:spTree>
    <p:extLst>
      <p:ext uri="{BB962C8B-B14F-4D97-AF65-F5344CB8AC3E}">
        <p14:creationId xmlns:p14="http://schemas.microsoft.com/office/powerpoint/2010/main" val="5186724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1</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b="1" dirty="0"/>
              <a:t>Change log </a:t>
            </a:r>
            <a:r>
              <a:rPr lang="en-US" dirty="0"/>
              <a:t>– changes to this version:</a:t>
            </a:r>
          </a:p>
          <a:p>
            <a:r>
              <a:rPr lang="en-US" dirty="0"/>
              <a:t>(1) Added – Clinical research focused team: slide 13, 14, 18</a:t>
            </a:r>
          </a:p>
          <a:p>
            <a:r>
              <a:rPr lang="en-US" dirty="0"/>
              <a:t>(2) Replace FHIR </a:t>
            </a:r>
            <a:r>
              <a:rPr lang="en-US" dirty="0" err="1"/>
              <a:t>CareTeam</a:t>
            </a:r>
            <a:r>
              <a:rPr lang="en-US" baseline="0" dirty="0"/>
              <a:t> structure with version1.90 </a:t>
            </a:r>
            <a:r>
              <a:rPr lang="en-US" baseline="0" dirty="0" err="1"/>
              <a:t>CareTeam</a:t>
            </a:r>
            <a:r>
              <a:rPr lang="en-US" baseline="0" dirty="0"/>
              <a:t> structure (</a:t>
            </a:r>
            <a:r>
              <a:rPr lang="en-US" baseline="0"/>
              <a:t>Slides 19 to 24): </a:t>
            </a:r>
            <a:r>
              <a:rPr lang="en-US" baseline="0" dirty="0" err="1"/>
              <a:t>CareTeam.type</a:t>
            </a:r>
            <a:r>
              <a:rPr lang="en-US" baseline="0" dirty="0"/>
              <a:t> -&gt; </a:t>
            </a:r>
            <a:r>
              <a:rPr lang="en-US" baseline="0" dirty="0" err="1"/>
              <a:t>CareTeam.category</a:t>
            </a:r>
            <a:endParaRPr lang="en-US" dirty="0"/>
          </a:p>
        </p:txBody>
      </p:sp>
    </p:spTree>
    <p:extLst>
      <p:ext uri="{BB962C8B-B14F-4D97-AF65-F5344CB8AC3E}">
        <p14:creationId xmlns:p14="http://schemas.microsoft.com/office/powerpoint/2010/main" val="289201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Focus on clinical research to exclude pre-clinical trial phase of </a:t>
            </a:r>
            <a:r>
              <a:rPr lang="en-AU" dirty="0" err="1"/>
              <a:t>reaseach</a:t>
            </a:r>
            <a:endParaRPr lang="en-AU"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18</a:t>
            </a:fld>
            <a:endParaRPr lang="en-US"/>
          </a:p>
        </p:txBody>
      </p:sp>
    </p:spTree>
    <p:extLst>
      <p:ext uri="{BB962C8B-B14F-4D97-AF65-F5344CB8AC3E}">
        <p14:creationId xmlns:p14="http://schemas.microsoft.com/office/powerpoint/2010/main" val="2465408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Other “levels of responsibility” could be associated with a care team member and might be independent of the “plan”.  Even if there is no Care Plan, we may need a place to record,</a:t>
            </a:r>
            <a:r>
              <a:rPr lang="en-US" baseline="0"/>
              <a:t> for each care team member, something about their responsibility.</a:t>
            </a:r>
          </a:p>
          <a:p>
            <a:endParaRPr lang="en-US" baseline="0"/>
          </a:p>
          <a:p>
            <a:r>
              <a:rPr lang="en-US" baseline="0"/>
              <a:t>NUCC has a lot of gaps. Sometimes you might need to reference more than one NUCC concept.</a:t>
            </a:r>
          </a:p>
          <a:p>
            <a:endParaRPr lang="en-US" baseline="0"/>
          </a:p>
          <a:p>
            <a:r>
              <a:rPr lang="en-US" baseline="0"/>
              <a:t>RelatedPerson and Patient Resource don’t included places to hold concepts that would indicate the levels of skills or care services/capabilities that they contribute.  This may be a gap for these resources.</a:t>
            </a:r>
          </a:p>
          <a:p>
            <a:endParaRPr lang="en-US"/>
          </a:p>
          <a:p>
            <a:r>
              <a:rPr lang="en-US"/>
              <a:t>We need to be able to show the level of responsibility in the care team resource, so the attribute may be better added to the participant (above practitioner, patient, relatedPerson)</a:t>
            </a:r>
          </a:p>
          <a:p>
            <a:endParaRPr lang="en-US"/>
          </a:p>
          <a:p>
            <a:r>
              <a:rPr lang="en-US"/>
              <a:t>How many attributes do we need?  </a:t>
            </a:r>
          </a:p>
          <a:p>
            <a:pPr marL="228600" indent="-228600">
              <a:buAutoNum type="arabicPeriod"/>
            </a:pPr>
            <a:r>
              <a:rPr lang="en-US"/>
              <a:t>CareTeam.Participant.skill – what types of services is the person contributing?</a:t>
            </a:r>
          </a:p>
          <a:p>
            <a:pPr marL="228600" indent="-228600">
              <a:buAutoNum type="arabicPeriod"/>
            </a:pPr>
            <a:r>
              <a:rPr lang="en-US"/>
              <a:t>CareTeam.Participant.responsibility – a RACI type of concept</a:t>
            </a:r>
          </a:p>
          <a:p>
            <a:pPr marL="228600" marR="0" lvl="0" indent="-228600" algn="l" defTabSz="914400" rtl="0" eaLnBrk="1" fontAlgn="base" latinLnBrk="0" hangingPunct="1">
              <a:lnSpc>
                <a:spcPct val="100000"/>
              </a:lnSpc>
              <a:spcBef>
                <a:spcPct val="30000"/>
              </a:spcBef>
              <a:spcAft>
                <a:spcPct val="0"/>
              </a:spcAft>
              <a:buClrTx/>
              <a:buSzTx/>
              <a:buFontTx/>
              <a:buAutoNum type="arabicPeriod"/>
              <a:tabLst/>
              <a:defRPr/>
            </a:pPr>
            <a:r>
              <a:rPr lang="en-US"/>
              <a:t>CareTeam.Participant.HealthLiteracy</a:t>
            </a:r>
            <a:r>
              <a:rPr lang="en-US" baseline="0"/>
              <a:t> – what types of knowledge/training/capabilities does the participant have relative to the condition they are managing/having to deal with?</a:t>
            </a:r>
            <a:endParaRPr lang="en-US"/>
          </a:p>
          <a:p>
            <a:pPr marL="228600" indent="-228600">
              <a:buAutoNum type="arabicPeriod"/>
            </a:pPr>
            <a:endParaRPr lang="en-US"/>
          </a:p>
          <a:p>
            <a:pPr marL="0" indent="0">
              <a:buNone/>
            </a:pPr>
            <a:r>
              <a:rPr lang="en-US"/>
              <a:t>Is</a:t>
            </a:r>
            <a:r>
              <a:rPr lang="en-US" baseline="0"/>
              <a:t> this thought through enough to enter a gForge request?  This would be a starting point for more discussion of this need.  It would raise more discussion in the PC FHIR meeting to move this toward action once it is further reviewed and vetted.  Same sample value sets would be helpful to include in the request. Do 80% of the systems support this?  Do they support having these additional (multiple attributes).</a:t>
            </a:r>
          </a:p>
          <a:p>
            <a:pPr marL="0" indent="0">
              <a:buNone/>
            </a:pPr>
            <a:endParaRPr lang="en-US"/>
          </a:p>
          <a:p>
            <a:pPr marL="0" indent="0">
              <a:buNone/>
            </a:pPr>
            <a:r>
              <a:rPr lang="en-US"/>
              <a:t>Michell’s experience:  a single role depending on what the member</a:t>
            </a:r>
            <a:r>
              <a:rPr lang="en-US" baseline="0"/>
              <a:t> type.  Practitioners have one set,  RelatedPerson have a different relationship to the patient concepts.  Encounter or Visit-specific Assignment type for the visit (dietary activities, PT, OT, spiritual guidance) assignment during the encounter.  In her experience: the “role column” is used in certain ways related to the context of the workflow. The structural component becomes a sort of “Role/Relationship/Responsibility” concept.  None of these current “roles” include these other attributes.  At the team-level, who is responsible for what? The responsibility seems more related to a activity/task that needs to be done. </a:t>
            </a:r>
          </a:p>
          <a:p>
            <a:pPr marL="0" indent="0">
              <a:buNone/>
            </a:pPr>
            <a:endParaRPr lang="en-US" baseline="0"/>
          </a:p>
          <a:p>
            <a:pPr marL="0" marR="0" lvl="0" indent="0" algn="l" defTabSz="914400" rtl="0" eaLnBrk="1" fontAlgn="base" latinLnBrk="0" hangingPunct="1">
              <a:lnSpc>
                <a:spcPct val="100000"/>
              </a:lnSpc>
              <a:spcBef>
                <a:spcPct val="30000"/>
              </a:spcBef>
              <a:spcAft>
                <a:spcPct val="0"/>
              </a:spcAft>
              <a:buClrTx/>
              <a:buSzTx/>
              <a:buFontTx/>
              <a:buNone/>
              <a:tabLst/>
              <a:defRPr/>
            </a:pPr>
            <a:r>
              <a:rPr lang="en-US" baseline="0"/>
              <a:t>An Outreach or Community Care team may have participants with other types of roles. Social Worker is also a role. </a:t>
            </a:r>
          </a:p>
          <a:p>
            <a:pPr marL="0" indent="0">
              <a:buNone/>
            </a:pPr>
            <a:endParaRPr lang="en-US" baseline="0"/>
          </a:p>
          <a:p>
            <a:pPr marL="0" indent="0">
              <a:buNone/>
            </a:pPr>
            <a:endParaRPr lang="en-US" baseline="0"/>
          </a:p>
          <a:p>
            <a:pPr marL="0" indent="0">
              <a:buNone/>
            </a:pPr>
            <a:r>
              <a:rPr lang="en-US" baseline="0"/>
              <a:t>The Gforge ticket, if added, should request that an 80/20 discussion be conducted too. Emma reminded us that this is a very new area and the 80/20 rule may not apply.  We can’t be constrained to only what has been done by 80% of systems in the past.</a:t>
            </a:r>
          </a:p>
          <a:p>
            <a:pPr marL="0" indent="0">
              <a:buNone/>
            </a:pPr>
            <a:endParaRPr lang="en-US" baseline="0"/>
          </a:p>
          <a:p>
            <a:pPr marL="0" indent="0">
              <a:buNone/>
            </a:pPr>
            <a:r>
              <a:rPr lang="en-US"/>
              <a:t>Russ – supports submitting it as a change request.</a:t>
            </a:r>
          </a:p>
          <a:p>
            <a:pPr marL="0" indent="0">
              <a:buNone/>
            </a:pPr>
            <a:endParaRPr lang="en-US"/>
          </a:p>
          <a:p>
            <a:pPr marL="0" indent="0">
              <a:buNone/>
            </a:pPr>
            <a:r>
              <a:rPr lang="en-US"/>
              <a:t>Could</a:t>
            </a:r>
            <a:r>
              <a:rPr lang="en-US" baseline="0"/>
              <a:t> implementers also collect this list of “role and relationship” types?</a:t>
            </a:r>
          </a:p>
          <a:p>
            <a:pPr marL="0" indent="0">
              <a:buNone/>
            </a:pPr>
            <a:endParaRPr lang="en-US"/>
          </a:p>
          <a:p>
            <a:pPr marL="0" indent="0">
              <a:buNone/>
            </a:pPr>
            <a:endParaRPr lang="en-US"/>
          </a:p>
          <a:p>
            <a:pPr marL="0" indent="0">
              <a:buNone/>
            </a:pPr>
            <a:endParaRPr lang="en-US"/>
          </a:p>
        </p:txBody>
      </p:sp>
      <p:sp>
        <p:nvSpPr>
          <p:cNvPr id="4" name="Slide Number Placeholder 3"/>
          <p:cNvSpPr>
            <a:spLocks noGrp="1"/>
          </p:cNvSpPr>
          <p:nvPr>
            <p:ph type="sldNum" sz="quarter" idx="10"/>
          </p:nvPr>
        </p:nvSpPr>
        <p:spPr/>
        <p:txBody>
          <a:bodyPr/>
          <a:lstStyle/>
          <a:p>
            <a:fld id="{E592D5FE-85CA-40E6-8273-48A5F35DE016}" type="slidenum">
              <a:rPr lang="en-US" smtClean="0"/>
              <a:pPr/>
              <a:t>22</a:t>
            </a:fld>
            <a:endParaRPr lang="en-US"/>
          </a:p>
        </p:txBody>
      </p:sp>
    </p:spTree>
    <p:extLst>
      <p:ext uri="{BB962C8B-B14F-4D97-AF65-F5344CB8AC3E}">
        <p14:creationId xmlns:p14="http://schemas.microsoft.com/office/powerpoint/2010/main" val="26034576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33794" name="Group 2"/>
          <p:cNvGrpSpPr>
            <a:grpSpLocks/>
          </p:cNvGrpSpPr>
          <p:nvPr/>
        </p:nvGrpSpPr>
        <p:grpSpPr bwMode="auto">
          <a:xfrm>
            <a:off x="152400" y="152400"/>
            <a:ext cx="8839200" cy="6477000"/>
            <a:chOff x="240" y="288"/>
            <a:chExt cx="5290" cy="3504"/>
          </a:xfrm>
        </p:grpSpPr>
        <p:sp>
          <p:nvSpPr>
            <p:cNvPr id="33795" name="Rectangle 3"/>
            <p:cNvSpPr>
              <a:spLocks noChangeArrowheads="1"/>
            </p:cNvSpPr>
            <p:nvPr/>
          </p:nvSpPr>
          <p:spPr bwMode="blackWhite">
            <a:xfrm>
              <a:off x="240" y="288"/>
              <a:ext cx="5290" cy="3504"/>
            </a:xfrm>
            <a:prstGeom prst="rect">
              <a:avLst/>
            </a:prstGeom>
            <a:solidFill>
              <a:schemeClr val="bg1"/>
            </a:solidFill>
            <a:ln w="50800">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3796" name="Rectangle 4"/>
            <p:cNvSpPr>
              <a:spLocks noChangeArrowheads="1"/>
            </p:cNvSpPr>
            <p:nvPr/>
          </p:nvSpPr>
          <p:spPr bwMode="auto">
            <a:xfrm>
              <a:off x="285" y="336"/>
              <a:ext cx="5184" cy="3408"/>
            </a:xfrm>
            <a:prstGeom prst="rect">
              <a:avLst/>
            </a:prstGeom>
            <a:no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3797" name="Line 5"/>
            <p:cNvSpPr>
              <a:spLocks noChangeShapeType="1"/>
            </p:cNvSpPr>
            <p:nvPr/>
          </p:nvSpPr>
          <p:spPr bwMode="auto">
            <a:xfrm>
              <a:off x="576" y="2256"/>
              <a:ext cx="4608" cy="0"/>
            </a:xfrm>
            <a:prstGeom prst="line">
              <a:avLst/>
            </a:prstGeom>
            <a:noFill/>
            <a:ln w="38100">
              <a:solidFill>
                <a:schemeClr val="accent1"/>
              </a:solidFill>
              <a:round/>
              <a:headEnd/>
              <a:tailEnd/>
            </a:ln>
            <a:effectLst/>
          </p:spPr>
          <p:txBody>
            <a:bodyPr wrap="none" anchor="ctr"/>
            <a:lstStyle/>
            <a:p>
              <a:endParaRPr lang="en-US"/>
            </a:p>
          </p:txBody>
        </p:sp>
      </p:grpSp>
      <p:sp>
        <p:nvSpPr>
          <p:cNvPr id="33799"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r>
              <a:rPr lang="en-US"/>
              <a:t>Click to edit Master subtitle style</a:t>
            </a:r>
          </a:p>
        </p:txBody>
      </p:sp>
      <p:sp>
        <p:nvSpPr>
          <p:cNvPr id="33804" name="Rectangle 12"/>
          <p:cNvSpPr>
            <a:spLocks noChangeArrowheads="1"/>
          </p:cNvSpPr>
          <p:nvPr userDrawn="1"/>
        </p:nvSpPr>
        <p:spPr bwMode="auto">
          <a:xfrm>
            <a:off x="381000" y="6629400"/>
            <a:ext cx="5715000" cy="276225"/>
          </a:xfrm>
          <a:prstGeom prst="rect">
            <a:avLst/>
          </a:prstGeom>
          <a:noFill/>
          <a:ln w="9525">
            <a:noFill/>
            <a:miter lim="800000"/>
            <a:headEnd/>
            <a:tailEnd/>
          </a:ln>
          <a:effectLst/>
        </p:spPr>
        <p:txBody>
          <a:bodyPr>
            <a:spAutoFit/>
          </a:bodyPr>
          <a:lstStyle/>
          <a:p>
            <a:r>
              <a:rPr lang="en-US" sz="600" b="1" dirty="0"/>
              <a:t>© 2016 Health Level Seven ® International. All Rights Reserved. </a:t>
            </a:r>
          </a:p>
          <a:p>
            <a:r>
              <a:rPr lang="en-US" sz="600" b="1" dirty="0"/>
              <a:t>HL7 and Health Level Seven are registered trademarks of Health Level Seven International. Reg. U.S. TM Office.</a:t>
            </a:r>
          </a:p>
        </p:txBody>
      </p:sp>
      <p:sp>
        <p:nvSpPr>
          <p:cNvPr id="10" name="Date Placeholder 9"/>
          <p:cNvSpPr>
            <a:spLocks noGrp="1"/>
          </p:cNvSpPr>
          <p:nvPr>
            <p:ph type="dt" sz="half" idx="10"/>
          </p:nvPr>
        </p:nvSpPr>
        <p:spPr/>
        <p:txBody>
          <a:bodyPr/>
          <a:lstStyle/>
          <a:p>
            <a:r>
              <a:rPr lang="en-US" dirty="0"/>
              <a:t>01/01/2014</a:t>
            </a:r>
          </a:p>
        </p:txBody>
      </p:sp>
      <p:sp>
        <p:nvSpPr>
          <p:cNvPr id="11" name="Slide Number Placeholder 10"/>
          <p:cNvSpPr>
            <a:spLocks noGrp="1"/>
          </p:cNvSpPr>
          <p:nvPr>
            <p:ph type="sldNum" sz="quarter" idx="11"/>
          </p:nvPr>
        </p:nvSpPr>
        <p:spPr/>
        <p:txBody>
          <a:bodyPr/>
          <a:lstStyle/>
          <a:p>
            <a:fld id="{DD8FDF0E-2772-4D89-9F72-F3CB15D8B8AB}" type="slidenum">
              <a:rPr lang="en-US" smtClean="0"/>
              <a:pPr/>
              <a:t>‹#›</a:t>
            </a:fld>
            <a:endParaRPr lang="en-US"/>
          </a:p>
        </p:txBody>
      </p:sp>
      <p:sp>
        <p:nvSpPr>
          <p:cNvPr id="12" name="Title 11"/>
          <p:cNvSpPr>
            <a:spLocks noGrp="1"/>
          </p:cNvSpPr>
          <p:nvPr>
            <p:ph type="title"/>
          </p:nvPr>
        </p:nvSpPr>
        <p:spPr/>
        <p:txBody>
          <a:bodyPr/>
          <a:lstStyle/>
          <a:p>
            <a:r>
              <a:rPr lang="en-US"/>
              <a:t>Click to edit Master title style</a:t>
            </a:r>
          </a:p>
        </p:txBody>
      </p:sp>
      <p:pic>
        <p:nvPicPr>
          <p:cNvPr id="13" name="Picture 12" descr="30thAnniversaryLogo_flamecentric.png"/>
          <p:cNvPicPr>
            <a:picLocks noChangeAspect="1"/>
          </p:cNvPicPr>
          <p:nvPr userDrawn="1"/>
        </p:nvPicPr>
        <p:blipFill>
          <a:blip r:embed="rId2" cstate="print"/>
          <a:stretch>
            <a:fillRect/>
          </a:stretch>
        </p:blipFill>
        <p:spPr>
          <a:xfrm>
            <a:off x="76200" y="6400800"/>
            <a:ext cx="329878" cy="457200"/>
          </a:xfrm>
          <a:prstGeom prst="rect">
            <a:avLst/>
          </a:prstGeom>
        </p:spPr>
      </p:pic>
      <p:pic>
        <p:nvPicPr>
          <p:cNvPr id="15" name="Picture 14" descr="30thAnniversaryLogo_flamecentric.png"/>
          <p:cNvPicPr>
            <a:picLocks noChangeAspect="1"/>
          </p:cNvPicPr>
          <p:nvPr userDrawn="1"/>
        </p:nvPicPr>
        <p:blipFill>
          <a:blip r:embed="rId2" cstate="print"/>
          <a:stretch>
            <a:fillRect/>
          </a:stretch>
        </p:blipFill>
        <p:spPr>
          <a:xfrm>
            <a:off x="7553446" y="304800"/>
            <a:ext cx="1209554" cy="1676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543B471-FB90-46FA-8B98-F55B29ABD840}" type="datetime1">
              <a:rPr lang="en-US"/>
              <a:pPr/>
              <a:t>1/10/2017</a:t>
            </a:fld>
            <a:endParaRPr lang="en-US"/>
          </a:p>
        </p:txBody>
      </p:sp>
      <p:sp>
        <p:nvSpPr>
          <p:cNvPr id="5" name="Slide Number Placeholder 4"/>
          <p:cNvSpPr>
            <a:spLocks noGrp="1"/>
          </p:cNvSpPr>
          <p:nvPr>
            <p:ph type="sldNum" sz="quarter" idx="11"/>
          </p:nvPr>
        </p:nvSpPr>
        <p:spPr/>
        <p:txBody>
          <a:bodyPr/>
          <a:lstStyle>
            <a:lvl1pPr>
              <a:defRPr/>
            </a:lvl1pPr>
          </a:lstStyle>
          <a:p>
            <a:fld id="{E07DD071-FAF0-42AF-BCBC-4495406D14E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473075"/>
            <a:ext cx="2095500" cy="5775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473075"/>
            <a:ext cx="6134100" cy="5775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9DD8C03-4B48-4E6D-AEDF-1A9300C7BAEF}" type="datetime1">
              <a:rPr lang="en-US"/>
              <a:pPr/>
              <a:t>1/10/2017</a:t>
            </a:fld>
            <a:endParaRPr lang="en-US"/>
          </a:p>
        </p:txBody>
      </p:sp>
      <p:sp>
        <p:nvSpPr>
          <p:cNvPr id="5" name="Slide Number Placeholder 4"/>
          <p:cNvSpPr>
            <a:spLocks noGrp="1"/>
          </p:cNvSpPr>
          <p:nvPr>
            <p:ph type="sldNum" sz="quarter" idx="11"/>
          </p:nvPr>
        </p:nvSpPr>
        <p:spPr/>
        <p:txBody>
          <a:bodyPr/>
          <a:lstStyle>
            <a:lvl1pPr>
              <a:defRPr/>
            </a:lvl1pPr>
          </a:lstStyle>
          <a:p>
            <a:fld id="{DE69C5E0-66B6-492B-B5B1-955EA64CE5F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lvl1pPr>
              <a:defRPr/>
            </a:lvl1pPr>
          </a:lstStyle>
          <a:p>
            <a:fld id="{2CD36790-EF9F-4521-A783-189BE19EEE4B}" type="slidenum">
              <a:rPr lang="en-US"/>
              <a:pPr/>
              <a:t>‹#›</a:t>
            </a:fld>
            <a:endParaRPr 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A22CAAC-72B4-49BF-8D8A-B248BD60D0AB}" type="datetime1">
              <a:rPr lang="en-US"/>
              <a:pPr/>
              <a:t>1/10/2017</a:t>
            </a:fld>
            <a:endParaRPr lang="en-US"/>
          </a:p>
        </p:txBody>
      </p:sp>
      <p:sp>
        <p:nvSpPr>
          <p:cNvPr id="5" name="Slide Number Placeholder 4"/>
          <p:cNvSpPr>
            <a:spLocks noGrp="1"/>
          </p:cNvSpPr>
          <p:nvPr>
            <p:ph type="sldNum" sz="quarter" idx="11"/>
          </p:nvPr>
        </p:nvSpPr>
        <p:spPr/>
        <p:txBody>
          <a:bodyPr/>
          <a:lstStyle>
            <a:lvl1pPr>
              <a:defRPr/>
            </a:lvl1pPr>
          </a:lstStyle>
          <a:p>
            <a:fld id="{D9717A56-5D33-48BC-B612-81C2A448BE8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0B08C14C-5A61-4D4D-B38C-096C9971D9C2}" type="datetime1">
              <a:rPr lang="en-US"/>
              <a:pPr/>
              <a:t>1/10/2017</a:t>
            </a:fld>
            <a:endParaRPr lang="en-US"/>
          </a:p>
        </p:txBody>
      </p:sp>
      <p:sp>
        <p:nvSpPr>
          <p:cNvPr id="6" name="Slide Number Placeholder 5"/>
          <p:cNvSpPr>
            <a:spLocks noGrp="1"/>
          </p:cNvSpPr>
          <p:nvPr>
            <p:ph type="sldNum" sz="quarter" idx="11"/>
          </p:nvPr>
        </p:nvSpPr>
        <p:spPr/>
        <p:txBody>
          <a:bodyPr/>
          <a:lstStyle>
            <a:lvl1pPr>
              <a:defRPr/>
            </a:lvl1pPr>
          </a:lstStyle>
          <a:p>
            <a:fld id="{C9422542-FAC0-4800-BAC9-80AE50E939A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49C45C78-7BD8-47C0-88A0-6DA77AB0E0BB}" type="datetime1">
              <a:rPr lang="en-US"/>
              <a:pPr/>
              <a:t>1/10/2017</a:t>
            </a:fld>
            <a:endParaRPr lang="en-US"/>
          </a:p>
        </p:txBody>
      </p:sp>
      <p:sp>
        <p:nvSpPr>
          <p:cNvPr id="8" name="Slide Number Placeholder 7"/>
          <p:cNvSpPr>
            <a:spLocks noGrp="1"/>
          </p:cNvSpPr>
          <p:nvPr>
            <p:ph type="sldNum" sz="quarter" idx="11"/>
          </p:nvPr>
        </p:nvSpPr>
        <p:spPr/>
        <p:txBody>
          <a:bodyPr/>
          <a:lstStyle>
            <a:lvl1pPr>
              <a:defRPr/>
            </a:lvl1pPr>
          </a:lstStyle>
          <a:p>
            <a:fld id="{04E51A7F-C561-42D3-BDE2-6604AC35B10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36621641-DE6C-4460-BF47-734601E4A699}" type="datetime1">
              <a:rPr lang="en-US"/>
              <a:pPr/>
              <a:t>1/10/2017</a:t>
            </a:fld>
            <a:endParaRPr lang="en-US"/>
          </a:p>
        </p:txBody>
      </p:sp>
      <p:sp>
        <p:nvSpPr>
          <p:cNvPr id="4" name="Slide Number Placeholder 3"/>
          <p:cNvSpPr>
            <a:spLocks noGrp="1"/>
          </p:cNvSpPr>
          <p:nvPr>
            <p:ph type="sldNum" sz="quarter" idx="11"/>
          </p:nvPr>
        </p:nvSpPr>
        <p:spPr/>
        <p:txBody>
          <a:bodyPr/>
          <a:lstStyle>
            <a:lvl1pPr>
              <a:defRPr/>
            </a:lvl1pPr>
          </a:lstStyle>
          <a:p>
            <a:fld id="{C429D7E7-1099-47AD-B3F2-624E90DDB7C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60E83B5-0457-4AA6-A2AF-7E85AB57C9B7}" type="datetime1">
              <a:rPr lang="en-US"/>
              <a:pPr/>
              <a:t>1/10/2017</a:t>
            </a:fld>
            <a:endParaRPr lang="en-US"/>
          </a:p>
        </p:txBody>
      </p:sp>
      <p:sp>
        <p:nvSpPr>
          <p:cNvPr id="3" name="Slide Number Placeholder 2"/>
          <p:cNvSpPr>
            <a:spLocks noGrp="1"/>
          </p:cNvSpPr>
          <p:nvPr>
            <p:ph type="sldNum" sz="quarter" idx="11"/>
          </p:nvPr>
        </p:nvSpPr>
        <p:spPr/>
        <p:txBody>
          <a:bodyPr/>
          <a:lstStyle>
            <a:lvl1pPr>
              <a:defRPr/>
            </a:lvl1pPr>
          </a:lstStyle>
          <a:p>
            <a:fld id="{EE098B49-91C9-4AE6-BCDD-3C6B3DE25ED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6B80F34-8997-452F-82F9-376965C1575F}" type="datetime1">
              <a:rPr lang="en-US"/>
              <a:pPr/>
              <a:t>1/10/2017</a:t>
            </a:fld>
            <a:endParaRPr lang="en-US"/>
          </a:p>
        </p:txBody>
      </p:sp>
      <p:sp>
        <p:nvSpPr>
          <p:cNvPr id="6" name="Slide Number Placeholder 5"/>
          <p:cNvSpPr>
            <a:spLocks noGrp="1"/>
          </p:cNvSpPr>
          <p:nvPr>
            <p:ph type="sldNum" sz="quarter" idx="11"/>
          </p:nvPr>
        </p:nvSpPr>
        <p:spPr/>
        <p:txBody>
          <a:bodyPr/>
          <a:lstStyle>
            <a:lvl1pPr>
              <a:defRPr/>
            </a:lvl1pPr>
          </a:lstStyle>
          <a:p>
            <a:fld id="{16501C3C-0F9F-4B82-B0E4-702459263B1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7C570FB-6AC0-4D6C-9E03-450BCCB52573}" type="datetime1">
              <a:rPr lang="en-US"/>
              <a:pPr/>
              <a:t>1/10/2017</a:t>
            </a:fld>
            <a:endParaRPr lang="en-US"/>
          </a:p>
        </p:txBody>
      </p:sp>
      <p:sp>
        <p:nvSpPr>
          <p:cNvPr id="6" name="Slide Number Placeholder 5"/>
          <p:cNvSpPr>
            <a:spLocks noGrp="1"/>
          </p:cNvSpPr>
          <p:nvPr>
            <p:ph type="sldNum" sz="quarter" idx="11"/>
          </p:nvPr>
        </p:nvSpPr>
        <p:spPr/>
        <p:txBody>
          <a:bodyPr/>
          <a:lstStyle>
            <a:lvl1pPr>
              <a:defRPr/>
            </a:lvl1pPr>
          </a:lstStyle>
          <a:p>
            <a:fld id="{6511F142-224D-427D-930A-AAAE46FDAB7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2"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3"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p:spPr>
        <p:txBody>
          <a:bodyPr/>
          <a:lstStyle/>
          <a:p>
            <a:endParaRPr lang="en-US"/>
          </a:p>
        </p:txBody>
      </p:sp>
      <p:sp>
        <p:nvSpPr>
          <p:cNvPr id="32774" name="Rectangle 6"/>
          <p:cNvSpPr>
            <a:spLocks noGrp="1" noChangeArrowheads="1"/>
          </p:cNvSpPr>
          <p:nvPr>
            <p:ph type="title"/>
          </p:nvPr>
        </p:nvSpPr>
        <p:spPr bwMode="auto">
          <a:xfrm>
            <a:off x="533400" y="473075"/>
            <a:ext cx="8153400" cy="822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2775" name="Rectangle 7"/>
          <p:cNvSpPr>
            <a:spLocks noGrp="1" noChangeArrowheads="1"/>
          </p:cNvSpPr>
          <p:nvPr>
            <p:ph type="body" idx="1"/>
          </p:nvPr>
        </p:nvSpPr>
        <p:spPr bwMode="auto">
          <a:xfrm>
            <a:off x="381000" y="1828800"/>
            <a:ext cx="8382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81" name="Rectangle 13"/>
          <p:cNvSpPr>
            <a:spLocks noChangeArrowheads="1"/>
          </p:cNvSpPr>
          <p:nvPr userDrawn="1"/>
        </p:nvSpPr>
        <p:spPr bwMode="auto">
          <a:xfrm>
            <a:off x="381000" y="6629400"/>
            <a:ext cx="4419600" cy="276225"/>
          </a:xfrm>
          <a:prstGeom prst="rect">
            <a:avLst/>
          </a:prstGeom>
          <a:noFill/>
          <a:ln w="9525">
            <a:noFill/>
            <a:miter lim="800000"/>
            <a:headEnd/>
            <a:tailEnd/>
          </a:ln>
          <a:effectLst/>
        </p:spPr>
        <p:txBody>
          <a:bodyPr>
            <a:spAutoFit/>
          </a:bodyPr>
          <a:lstStyle/>
          <a:p>
            <a:r>
              <a:rPr lang="en-US" sz="600" b="1" dirty="0"/>
              <a:t>© 2016 Health Level Seven ® International. All Rights Reserved. </a:t>
            </a:r>
          </a:p>
          <a:p>
            <a:r>
              <a:rPr lang="en-US" sz="600" b="1" dirty="0"/>
              <a:t>HL7 and Health Level Seven are registered trademarks of Health Level Seven International. Reg. U.S. TM Office.</a:t>
            </a:r>
          </a:p>
        </p:txBody>
      </p:sp>
      <p:sp>
        <p:nvSpPr>
          <p:cNvPr id="32784" name="Rectangle 16"/>
          <p:cNvSpPr>
            <a:spLocks noGrp="1" noChangeArrowheads="1"/>
          </p:cNvSpPr>
          <p:nvPr>
            <p:ph type="dt" sz="half" idx="2"/>
          </p:nvPr>
        </p:nvSpPr>
        <p:spPr bwMode="auto">
          <a:xfrm>
            <a:off x="8077200" y="6629400"/>
            <a:ext cx="8382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600"/>
            </a:lvl1pPr>
          </a:lstStyle>
          <a:p>
            <a:r>
              <a:rPr lang="en-US" dirty="0"/>
              <a:t>1/7/2014</a:t>
            </a:r>
          </a:p>
        </p:txBody>
      </p:sp>
      <p:sp>
        <p:nvSpPr>
          <p:cNvPr id="32786" name="Rectangle 18"/>
          <p:cNvSpPr>
            <a:spLocks noGrp="1" noChangeArrowheads="1"/>
          </p:cNvSpPr>
          <p:nvPr>
            <p:ph type="sldNum" sz="quarter" idx="4"/>
          </p:nvPr>
        </p:nvSpPr>
        <p:spPr bwMode="auto">
          <a:xfrm>
            <a:off x="4343400" y="6534150"/>
            <a:ext cx="5334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800"/>
            </a:lvl1pPr>
          </a:lstStyle>
          <a:p>
            <a:fld id="{DD8FDF0E-2772-4D89-9F72-F3CB15D8B8AB}" type="slidenum">
              <a:rPr lang="en-US"/>
              <a:pPr/>
              <a:t>‹#›</a:t>
            </a:fld>
            <a:endParaRPr lang="en-US"/>
          </a:p>
        </p:txBody>
      </p:sp>
      <p:pic>
        <p:nvPicPr>
          <p:cNvPr id="12" name="Picture 11" descr="30thAnniversaryLogo_flamecentric.png"/>
          <p:cNvPicPr>
            <a:picLocks noChangeAspect="1"/>
          </p:cNvPicPr>
          <p:nvPr userDrawn="1"/>
        </p:nvPicPr>
        <p:blipFill>
          <a:blip r:embed="rId13" cstate="print"/>
          <a:stretch>
            <a:fillRect/>
          </a:stretch>
        </p:blipFill>
        <p:spPr>
          <a:xfrm>
            <a:off x="76200" y="6400800"/>
            <a:ext cx="329878" cy="457200"/>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p:txStyles>
    <p:titleStyle>
      <a:lvl1pPr algn="l" rtl="0" fontAlgn="base">
        <a:lnSpc>
          <a:spcPct val="80000"/>
        </a:lnSpc>
        <a:spcBef>
          <a:spcPct val="0"/>
        </a:spcBef>
        <a:spcAft>
          <a:spcPct val="0"/>
        </a:spcAft>
        <a:defRPr sz="4000">
          <a:solidFill>
            <a:schemeClr val="tx2"/>
          </a:solidFill>
          <a:latin typeface="+mj-lt"/>
          <a:ea typeface="+mj-ea"/>
          <a:cs typeface="+mj-cs"/>
        </a:defRPr>
      </a:lvl1pPr>
      <a:lvl2pPr algn="l" rtl="0" fontAlgn="base">
        <a:lnSpc>
          <a:spcPct val="80000"/>
        </a:lnSpc>
        <a:spcBef>
          <a:spcPct val="0"/>
        </a:spcBef>
        <a:spcAft>
          <a:spcPct val="0"/>
        </a:spcAft>
        <a:defRPr sz="4000">
          <a:solidFill>
            <a:schemeClr val="tx2"/>
          </a:solidFill>
          <a:latin typeface="Verdana" pitchFamily="34" charset="0"/>
        </a:defRPr>
      </a:lvl2pPr>
      <a:lvl3pPr algn="l" rtl="0" fontAlgn="base">
        <a:lnSpc>
          <a:spcPct val="80000"/>
        </a:lnSpc>
        <a:spcBef>
          <a:spcPct val="0"/>
        </a:spcBef>
        <a:spcAft>
          <a:spcPct val="0"/>
        </a:spcAft>
        <a:defRPr sz="4000">
          <a:solidFill>
            <a:schemeClr val="tx2"/>
          </a:solidFill>
          <a:latin typeface="Verdana" pitchFamily="34" charset="0"/>
        </a:defRPr>
      </a:lvl3pPr>
      <a:lvl4pPr algn="l" rtl="0" fontAlgn="base">
        <a:lnSpc>
          <a:spcPct val="80000"/>
        </a:lnSpc>
        <a:spcBef>
          <a:spcPct val="0"/>
        </a:spcBef>
        <a:spcAft>
          <a:spcPct val="0"/>
        </a:spcAft>
        <a:defRPr sz="4000">
          <a:solidFill>
            <a:schemeClr val="tx2"/>
          </a:solidFill>
          <a:latin typeface="Verdana" pitchFamily="34" charset="0"/>
        </a:defRPr>
      </a:lvl4pPr>
      <a:lvl5pPr algn="l" rtl="0" fontAlgn="base">
        <a:lnSpc>
          <a:spcPct val="80000"/>
        </a:lnSpc>
        <a:spcBef>
          <a:spcPct val="0"/>
        </a:spcBef>
        <a:spcAft>
          <a:spcPct val="0"/>
        </a:spcAft>
        <a:defRPr sz="4000">
          <a:solidFill>
            <a:schemeClr val="tx2"/>
          </a:solidFill>
          <a:latin typeface="Verdana" pitchFamily="34" charset="0"/>
        </a:defRPr>
      </a:lvl5pPr>
      <a:lvl6pPr marL="457200" algn="l" rtl="0" fontAlgn="base">
        <a:lnSpc>
          <a:spcPct val="80000"/>
        </a:lnSpc>
        <a:spcBef>
          <a:spcPct val="0"/>
        </a:spcBef>
        <a:spcAft>
          <a:spcPct val="0"/>
        </a:spcAft>
        <a:defRPr sz="4000">
          <a:solidFill>
            <a:schemeClr val="tx2"/>
          </a:solidFill>
          <a:latin typeface="Verdana" pitchFamily="34" charset="0"/>
        </a:defRPr>
      </a:lvl6pPr>
      <a:lvl7pPr marL="914400" algn="l" rtl="0" fontAlgn="base">
        <a:lnSpc>
          <a:spcPct val="80000"/>
        </a:lnSpc>
        <a:spcBef>
          <a:spcPct val="0"/>
        </a:spcBef>
        <a:spcAft>
          <a:spcPct val="0"/>
        </a:spcAft>
        <a:defRPr sz="4000">
          <a:solidFill>
            <a:schemeClr val="tx2"/>
          </a:solidFill>
          <a:latin typeface="Verdana" pitchFamily="34" charset="0"/>
        </a:defRPr>
      </a:lvl7pPr>
      <a:lvl8pPr marL="1371600" algn="l" rtl="0" fontAlgn="base">
        <a:lnSpc>
          <a:spcPct val="80000"/>
        </a:lnSpc>
        <a:spcBef>
          <a:spcPct val="0"/>
        </a:spcBef>
        <a:spcAft>
          <a:spcPct val="0"/>
        </a:spcAft>
        <a:defRPr sz="4000">
          <a:solidFill>
            <a:schemeClr val="tx2"/>
          </a:solidFill>
          <a:latin typeface="Verdana" pitchFamily="34" charset="0"/>
        </a:defRPr>
      </a:lvl8pPr>
      <a:lvl9pPr marL="1828800" algn="l" rtl="0" fontAlgn="base">
        <a:lnSpc>
          <a:spcPct val="80000"/>
        </a:lnSpc>
        <a:spcBef>
          <a:spcPct val="0"/>
        </a:spcBef>
        <a:spcAft>
          <a:spcPct val="0"/>
        </a:spcAft>
        <a:defRPr sz="4000">
          <a:solidFill>
            <a:schemeClr val="tx2"/>
          </a:solidFill>
          <a:latin typeface="Verdana" pitchFamily="34" charset="0"/>
        </a:defRPr>
      </a:lvl9pPr>
    </p:titleStyle>
    <p:bodyStyle>
      <a:lvl1pPr marL="342900" indent="-342900" algn="l" rtl="0" fontAlgn="base">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folHlink"/>
        </a:buClr>
        <a:buChar char="•"/>
        <a:defRPr sz="2000">
          <a:solidFill>
            <a:schemeClr val="tx1"/>
          </a:solidFill>
          <a:latin typeface="+mn-lt"/>
        </a:defRPr>
      </a:lvl4pPr>
      <a:lvl5pPr marL="20574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066800" y="609600"/>
            <a:ext cx="6781800" cy="2559050"/>
          </a:xfrm>
        </p:spPr>
        <p:txBody>
          <a:bodyPr/>
          <a:lstStyle/>
          <a:p>
            <a:pPr algn="ctr"/>
            <a:r>
              <a:rPr lang="en-US" sz="3200" dirty="0"/>
              <a:t>Care Team Value Set Project for representing</a:t>
            </a:r>
            <a:br>
              <a:rPr lang="en-US" sz="3200" dirty="0"/>
            </a:br>
            <a:r>
              <a:rPr lang="en-US" sz="3200" dirty="0"/>
              <a:t> </a:t>
            </a:r>
            <a:br>
              <a:rPr lang="en-US" sz="3200" dirty="0"/>
            </a:br>
            <a:r>
              <a:rPr lang="en-US" sz="3200" dirty="0"/>
              <a:t>Care team  and care team member types</a:t>
            </a:r>
          </a:p>
        </p:txBody>
      </p:sp>
      <p:sp>
        <p:nvSpPr>
          <p:cNvPr id="2051" name="Rectangle 3"/>
          <p:cNvSpPr>
            <a:spLocks noGrp="1" noChangeArrowheads="1"/>
          </p:cNvSpPr>
          <p:nvPr>
            <p:ph type="subTitle" idx="1"/>
          </p:nvPr>
        </p:nvSpPr>
        <p:spPr>
          <a:xfrm>
            <a:off x="1371600" y="4648200"/>
            <a:ext cx="6400800" cy="1447800"/>
          </a:xfrm>
        </p:spPr>
        <p:txBody>
          <a:bodyPr/>
          <a:lstStyle/>
          <a:p>
            <a:pPr algn="l"/>
            <a:r>
              <a:rPr lang="en-US" dirty="0"/>
              <a:t>Stephen Chu PCWG</a:t>
            </a:r>
          </a:p>
          <a:p>
            <a:pPr algn="l"/>
            <a:endParaRPr lang="en-US" sz="2000" dirty="0"/>
          </a:p>
          <a:p>
            <a:pPr algn="l"/>
            <a:r>
              <a:rPr lang="en-US" dirty="0"/>
              <a:t>2017-01-09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822325"/>
          </a:xfrm>
        </p:spPr>
        <p:txBody>
          <a:bodyPr/>
          <a:lstStyle/>
          <a:p>
            <a:r>
              <a:rPr lang="en-AU" sz="2800" dirty="0"/>
              <a:t>Community Service Integrated Care Team</a:t>
            </a:r>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10</a:t>
            </a:fld>
            <a:endParaRPr lang="en-US"/>
          </a:p>
        </p:txBody>
      </p:sp>
      <p:sp>
        <p:nvSpPr>
          <p:cNvPr id="6" name="Rectangle 5"/>
          <p:cNvSpPr/>
          <p:nvPr/>
        </p:nvSpPr>
        <p:spPr>
          <a:xfrm>
            <a:off x="381000" y="1746408"/>
            <a:ext cx="8458200" cy="2215991"/>
          </a:xfrm>
          <a:prstGeom prst="rect">
            <a:avLst/>
          </a:prstGeom>
        </p:spPr>
        <p:txBody>
          <a:bodyPr wrap="square">
            <a:spAutoFit/>
          </a:bodyPr>
          <a:lstStyle/>
          <a:p>
            <a:pPr>
              <a:lnSpc>
                <a:spcPts val="1470"/>
              </a:lnSpc>
              <a:spcBef>
                <a:spcPts val="600"/>
              </a:spcBef>
              <a:spcAft>
                <a:spcPts val="600"/>
              </a:spcAft>
            </a:pPr>
            <a:r>
              <a:rPr lang="en-AU" dirty="0">
                <a:solidFill>
                  <a:srgbClr val="444444"/>
                </a:solidFill>
                <a:latin typeface="Arial" panose="020B0604020202020204" pitchFamily="34" charset="0"/>
                <a:ea typeface="Times New Roman" panose="02020603050405020304" pitchFamily="18" charset="0"/>
              </a:rPr>
              <a:t>The Integrated Care Team care for adults in their own homes, including care homes.</a:t>
            </a:r>
            <a:endParaRPr lang="en-AU" sz="2400" dirty="0">
              <a:latin typeface="Times New Roman" panose="02020603050405020304" pitchFamily="18" charset="0"/>
              <a:ea typeface="Times New Roman" panose="02020603050405020304" pitchFamily="18" charset="0"/>
            </a:endParaRPr>
          </a:p>
          <a:p>
            <a:r>
              <a:rPr lang="en-AU" dirty="0">
                <a:solidFill>
                  <a:srgbClr val="444444"/>
                </a:solidFill>
                <a:latin typeface="Arial" panose="020B0604020202020204" pitchFamily="34" charset="0"/>
                <a:ea typeface="Calibri" panose="020F0502020204030204" pitchFamily="34" charset="0"/>
              </a:rPr>
              <a:t>The team supports recovery, stabilising symptoms and helping people to manage their own conditions. Our patients may be housebound, elderly or frail and at risk of being admitted to hospital. We also support patients when they are discharged from hospital.</a:t>
            </a:r>
            <a:br>
              <a:rPr lang="en-AU" dirty="0">
                <a:solidFill>
                  <a:srgbClr val="444444"/>
                </a:solidFill>
                <a:latin typeface="Arial" panose="020B0604020202020204" pitchFamily="34" charset="0"/>
                <a:ea typeface="Calibri" panose="020F0502020204030204" pitchFamily="34" charset="0"/>
              </a:rPr>
            </a:br>
            <a:r>
              <a:rPr lang="en-AU" dirty="0">
                <a:solidFill>
                  <a:srgbClr val="444444"/>
                </a:solidFill>
                <a:latin typeface="Arial" panose="020B0604020202020204" pitchFamily="34" charset="0"/>
                <a:ea typeface="Calibri" panose="020F0502020204030204" pitchFamily="34" charset="0"/>
              </a:rPr>
              <a:t>We work closely with GPs and other health and social care workers to give the care and support needed by each patient</a:t>
            </a:r>
            <a:endParaRPr lang="en-AU" dirty="0"/>
          </a:p>
        </p:txBody>
      </p:sp>
      <p:sp>
        <p:nvSpPr>
          <p:cNvPr id="7" name="Rectangle 6"/>
          <p:cNvSpPr/>
          <p:nvPr/>
        </p:nvSpPr>
        <p:spPr>
          <a:xfrm>
            <a:off x="388620" y="4087951"/>
            <a:ext cx="5212080" cy="2400657"/>
          </a:xfrm>
          <a:prstGeom prst="rect">
            <a:avLst/>
          </a:prstGeom>
        </p:spPr>
        <p:txBody>
          <a:bodyPr wrap="square">
            <a:spAutoFit/>
          </a:bodyPr>
          <a:lstStyle/>
          <a:p>
            <a:pPr>
              <a:lnSpc>
                <a:spcPts val="1470"/>
              </a:lnSpc>
              <a:spcBef>
                <a:spcPts val="600"/>
              </a:spcBef>
              <a:spcAft>
                <a:spcPts val="600"/>
              </a:spcAft>
            </a:pPr>
            <a:r>
              <a:rPr lang="en-AU" dirty="0">
                <a:solidFill>
                  <a:srgbClr val="444444"/>
                </a:solidFill>
                <a:latin typeface="Arial" panose="020B0604020202020204" pitchFamily="34" charset="0"/>
                <a:ea typeface="Times New Roman" panose="02020603050405020304" pitchFamily="18" charset="0"/>
              </a:rPr>
              <a:t>Our teams are made up of:</a:t>
            </a:r>
            <a:br>
              <a:rPr lang="en-AU" dirty="0">
                <a:solidFill>
                  <a:srgbClr val="444444"/>
                </a:solidFill>
                <a:latin typeface="Arial" panose="020B0604020202020204" pitchFamily="34" charset="0"/>
                <a:ea typeface="Times New Roman" panose="02020603050405020304" pitchFamily="18" charset="0"/>
              </a:rPr>
            </a:br>
            <a:br>
              <a:rPr lang="en-AU" dirty="0">
                <a:solidFill>
                  <a:srgbClr val="444444"/>
                </a:solidFill>
                <a:latin typeface="Arial" panose="020B0604020202020204" pitchFamily="34" charset="0"/>
                <a:ea typeface="Times New Roman" panose="02020603050405020304" pitchFamily="18" charset="0"/>
              </a:rPr>
            </a:br>
            <a:r>
              <a:rPr lang="en-AU" dirty="0">
                <a:solidFill>
                  <a:srgbClr val="444444"/>
                </a:solidFill>
                <a:latin typeface="Arial" panose="020B0604020202020204" pitchFamily="34" charset="0"/>
                <a:ea typeface="Times New Roman" panose="02020603050405020304" pitchFamily="18" charset="0"/>
              </a:rPr>
              <a:t>•    district/practice/community staff nurses</a:t>
            </a:r>
            <a:br>
              <a:rPr lang="en-AU" dirty="0">
                <a:solidFill>
                  <a:srgbClr val="444444"/>
                </a:solidFill>
                <a:latin typeface="Arial" panose="020B0604020202020204" pitchFamily="34" charset="0"/>
                <a:ea typeface="Times New Roman" panose="02020603050405020304" pitchFamily="18" charset="0"/>
              </a:rPr>
            </a:br>
            <a:r>
              <a:rPr lang="en-AU" dirty="0">
                <a:solidFill>
                  <a:srgbClr val="444444"/>
                </a:solidFill>
                <a:latin typeface="Arial" panose="020B0604020202020204" pitchFamily="34" charset="0"/>
                <a:ea typeface="Times New Roman" panose="02020603050405020304" pitchFamily="18" charset="0"/>
              </a:rPr>
              <a:t>•    occupational therapists</a:t>
            </a:r>
            <a:br>
              <a:rPr lang="en-AU" dirty="0">
                <a:solidFill>
                  <a:srgbClr val="444444"/>
                </a:solidFill>
                <a:latin typeface="Arial" panose="020B0604020202020204" pitchFamily="34" charset="0"/>
                <a:ea typeface="Times New Roman" panose="02020603050405020304" pitchFamily="18" charset="0"/>
              </a:rPr>
            </a:br>
            <a:r>
              <a:rPr lang="en-AU" dirty="0">
                <a:solidFill>
                  <a:srgbClr val="444444"/>
                </a:solidFill>
                <a:latin typeface="Arial" panose="020B0604020202020204" pitchFamily="34" charset="0"/>
                <a:ea typeface="Times New Roman" panose="02020603050405020304" pitchFamily="18" charset="0"/>
              </a:rPr>
              <a:t>•    physiotherapists</a:t>
            </a:r>
            <a:br>
              <a:rPr lang="en-AU" dirty="0">
                <a:solidFill>
                  <a:srgbClr val="444444"/>
                </a:solidFill>
                <a:latin typeface="Arial" panose="020B0604020202020204" pitchFamily="34" charset="0"/>
                <a:ea typeface="Times New Roman" panose="02020603050405020304" pitchFamily="18" charset="0"/>
              </a:rPr>
            </a:br>
            <a:r>
              <a:rPr lang="en-AU" dirty="0">
                <a:solidFill>
                  <a:srgbClr val="444444"/>
                </a:solidFill>
                <a:latin typeface="Arial" panose="020B0604020202020204" pitchFamily="34" charset="0"/>
                <a:ea typeface="Times New Roman" panose="02020603050405020304" pitchFamily="18" charset="0"/>
              </a:rPr>
              <a:t>•    community matrons</a:t>
            </a:r>
            <a:br>
              <a:rPr lang="en-AU" dirty="0">
                <a:solidFill>
                  <a:srgbClr val="444444"/>
                </a:solidFill>
                <a:latin typeface="Arial" panose="020B0604020202020204" pitchFamily="34" charset="0"/>
                <a:ea typeface="Times New Roman" panose="02020603050405020304" pitchFamily="18" charset="0"/>
              </a:rPr>
            </a:br>
            <a:r>
              <a:rPr lang="en-AU" dirty="0">
                <a:solidFill>
                  <a:srgbClr val="444444"/>
                </a:solidFill>
                <a:latin typeface="Arial" panose="020B0604020202020204" pitchFamily="34" charset="0"/>
                <a:ea typeface="Times New Roman" panose="02020603050405020304" pitchFamily="18" charset="0"/>
              </a:rPr>
              <a:t>•    specialist nurses</a:t>
            </a:r>
            <a:br>
              <a:rPr lang="en-AU" dirty="0">
                <a:solidFill>
                  <a:srgbClr val="444444"/>
                </a:solidFill>
                <a:latin typeface="Arial" panose="020B0604020202020204" pitchFamily="34" charset="0"/>
                <a:ea typeface="Times New Roman" panose="02020603050405020304" pitchFamily="18" charset="0"/>
              </a:rPr>
            </a:br>
            <a:r>
              <a:rPr lang="en-AU" dirty="0">
                <a:solidFill>
                  <a:srgbClr val="444444"/>
                </a:solidFill>
                <a:latin typeface="Arial" panose="020B0604020202020204" pitchFamily="34" charset="0"/>
                <a:ea typeface="Times New Roman" panose="02020603050405020304" pitchFamily="18" charset="0"/>
              </a:rPr>
              <a:t>•    clinical nurse specialists in end of life care</a:t>
            </a:r>
            <a:br>
              <a:rPr lang="en-AU" dirty="0">
                <a:solidFill>
                  <a:srgbClr val="444444"/>
                </a:solidFill>
                <a:latin typeface="Arial" panose="020B0604020202020204" pitchFamily="34" charset="0"/>
                <a:ea typeface="Times New Roman" panose="02020603050405020304" pitchFamily="18" charset="0"/>
              </a:rPr>
            </a:br>
            <a:r>
              <a:rPr lang="en-AU" dirty="0">
                <a:solidFill>
                  <a:srgbClr val="444444"/>
                </a:solidFill>
                <a:latin typeface="Arial" panose="020B0604020202020204" pitchFamily="34" charset="0"/>
                <a:ea typeface="Times New Roman" panose="02020603050405020304" pitchFamily="18" charset="0"/>
              </a:rPr>
              <a:t>•    health care assistants</a:t>
            </a:r>
            <a:br>
              <a:rPr lang="en-AU" dirty="0">
                <a:solidFill>
                  <a:srgbClr val="444444"/>
                </a:solidFill>
                <a:latin typeface="Arial" panose="020B0604020202020204" pitchFamily="34" charset="0"/>
                <a:ea typeface="Times New Roman" panose="02020603050405020304" pitchFamily="18" charset="0"/>
              </a:rPr>
            </a:br>
            <a:r>
              <a:rPr lang="en-AU" dirty="0">
                <a:solidFill>
                  <a:srgbClr val="444444"/>
                </a:solidFill>
                <a:latin typeface="Arial" panose="020B0604020202020204" pitchFamily="34" charset="0"/>
                <a:ea typeface="Times New Roman" panose="02020603050405020304" pitchFamily="18" charset="0"/>
              </a:rPr>
              <a:t>•    social workers </a:t>
            </a:r>
            <a:br>
              <a:rPr lang="en-AU" dirty="0">
                <a:solidFill>
                  <a:srgbClr val="444444"/>
                </a:solidFill>
                <a:latin typeface="Arial" panose="020B0604020202020204" pitchFamily="34" charset="0"/>
                <a:ea typeface="Times New Roman" panose="02020603050405020304" pitchFamily="18" charset="0"/>
              </a:rPr>
            </a:br>
            <a:r>
              <a:rPr lang="en-AU" dirty="0">
                <a:solidFill>
                  <a:srgbClr val="444444"/>
                </a:solidFill>
                <a:latin typeface="Arial" panose="020B0604020202020204" pitchFamily="34" charset="0"/>
                <a:ea typeface="Times New Roman" panose="02020603050405020304" pitchFamily="18" charset="0"/>
              </a:rPr>
              <a:t>•    mental health workers </a:t>
            </a:r>
            <a:br>
              <a:rPr lang="en-AU" dirty="0">
                <a:solidFill>
                  <a:srgbClr val="444444"/>
                </a:solidFill>
                <a:latin typeface="Arial" panose="020B0604020202020204" pitchFamily="34" charset="0"/>
                <a:ea typeface="Times New Roman" panose="02020603050405020304" pitchFamily="18" charset="0"/>
              </a:rPr>
            </a:br>
            <a:r>
              <a:rPr lang="en-AU" dirty="0">
                <a:solidFill>
                  <a:srgbClr val="444444"/>
                </a:solidFill>
                <a:latin typeface="Arial" panose="020B0604020202020204" pitchFamily="34" charset="0"/>
                <a:ea typeface="Times New Roman" panose="02020603050405020304" pitchFamily="18" charset="0"/>
              </a:rPr>
              <a:t>•    self care advisors</a:t>
            </a:r>
            <a:endParaRPr lang="en-AU" sz="2400" dirty="0">
              <a:effectLst/>
              <a:latin typeface="Times New Roman" panose="02020603050405020304" pitchFamily="18" charset="0"/>
              <a:ea typeface="Times New Roman" panose="02020603050405020304" pitchFamily="18" charset="0"/>
            </a:endParaRPr>
          </a:p>
        </p:txBody>
      </p:sp>
      <p:sp>
        <p:nvSpPr>
          <p:cNvPr id="8" name="Rectangle 7"/>
          <p:cNvSpPr/>
          <p:nvPr/>
        </p:nvSpPr>
        <p:spPr>
          <a:xfrm>
            <a:off x="609600" y="1134110"/>
            <a:ext cx="7684770" cy="322845"/>
          </a:xfrm>
          <a:prstGeom prst="rect">
            <a:avLst/>
          </a:prstGeom>
        </p:spPr>
        <p:txBody>
          <a:bodyPr wrap="square">
            <a:spAutoFit/>
          </a:bodyPr>
          <a:lstStyle/>
          <a:p>
            <a:pPr>
              <a:lnSpc>
                <a:spcPct val="107000"/>
              </a:lnSpc>
              <a:spcAft>
                <a:spcPts val="0"/>
              </a:spcAft>
            </a:pPr>
            <a:r>
              <a:rPr lang="en-AU" sz="1400" dirty="0">
                <a:latin typeface="Calibri" panose="020F0502020204030204" pitchFamily="34" charset="0"/>
                <a:ea typeface="Calibri" panose="020F0502020204030204" pitchFamily="34" charset="0"/>
                <a:cs typeface="Times New Roman" panose="02020603050405020304" pitchFamily="18" charset="0"/>
              </a:rPr>
              <a:t>http://www.nottinghamshirehealthcare.nhs.uk/adult-community-services-integrated-care-team</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3478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73075"/>
            <a:ext cx="8153400" cy="593725"/>
          </a:xfrm>
        </p:spPr>
        <p:txBody>
          <a:bodyPr/>
          <a:lstStyle/>
          <a:p>
            <a:r>
              <a:rPr lang="en-AU" dirty="0"/>
              <a:t>Acute Care Team</a:t>
            </a:r>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11</a:t>
            </a:fld>
            <a:endParaRPr lang="en-US"/>
          </a:p>
        </p:txBody>
      </p:sp>
      <p:sp>
        <p:nvSpPr>
          <p:cNvPr id="7" name="Rectangle 6"/>
          <p:cNvSpPr/>
          <p:nvPr/>
        </p:nvSpPr>
        <p:spPr>
          <a:xfrm>
            <a:off x="552450" y="1074420"/>
            <a:ext cx="7315200" cy="307777"/>
          </a:xfrm>
          <a:prstGeom prst="rect">
            <a:avLst/>
          </a:prstGeom>
        </p:spPr>
        <p:txBody>
          <a:bodyPr wrap="square">
            <a:spAutoFit/>
          </a:bodyPr>
          <a:lstStyle/>
          <a:p>
            <a:r>
              <a:rPr lang="en-AU" sz="1400" dirty="0"/>
              <a:t>https://metrosouth.health.qld.gov.au/sites/default/files/content/act_moc_final_web.pdf</a:t>
            </a:r>
          </a:p>
        </p:txBody>
      </p:sp>
      <p:sp>
        <p:nvSpPr>
          <p:cNvPr id="8" name="Rectangle 7"/>
          <p:cNvSpPr/>
          <p:nvPr/>
        </p:nvSpPr>
        <p:spPr>
          <a:xfrm>
            <a:off x="586740" y="1905000"/>
            <a:ext cx="7871460" cy="646331"/>
          </a:xfrm>
          <a:prstGeom prst="rect">
            <a:avLst/>
          </a:prstGeom>
        </p:spPr>
        <p:txBody>
          <a:bodyPr wrap="square">
            <a:spAutoFit/>
          </a:bodyPr>
          <a:lstStyle/>
          <a:p>
            <a:r>
              <a:rPr lang="en-US" dirty="0"/>
              <a:t>The Acute Care Teams (ACT) deliver a face-to-face point of contact to Metro South Addiction and Mental Health Services (MSAMHS)</a:t>
            </a:r>
            <a:endParaRPr lang="en-AU" dirty="0"/>
          </a:p>
        </p:txBody>
      </p:sp>
      <p:sp>
        <p:nvSpPr>
          <p:cNvPr id="9" name="Rectangle 8"/>
          <p:cNvSpPr/>
          <p:nvPr/>
        </p:nvSpPr>
        <p:spPr>
          <a:xfrm>
            <a:off x="586740" y="2740790"/>
            <a:ext cx="8176260" cy="1754326"/>
          </a:xfrm>
          <a:prstGeom prst="rect">
            <a:avLst/>
          </a:prstGeom>
        </p:spPr>
        <p:txBody>
          <a:bodyPr wrap="square">
            <a:spAutoFit/>
          </a:bodyPr>
          <a:lstStyle/>
          <a:p>
            <a:r>
              <a:rPr lang="en-US" dirty="0"/>
              <a:t>The key functions of the ACT are: </a:t>
            </a:r>
          </a:p>
          <a:p>
            <a:pPr marL="285750" indent="-285750">
              <a:buFont typeface="Arial" panose="020B0604020202020204" pitchFamily="34" charset="0"/>
              <a:buChar char="•"/>
            </a:pPr>
            <a:r>
              <a:rPr lang="en-US" dirty="0"/>
              <a:t>timely assessment and clinical interventions that lead to initial recovery planning, including relapse prevention and implementation for community consumers presenting with acute mental health needs </a:t>
            </a:r>
          </a:p>
          <a:p>
            <a:pPr marL="285750" indent="-285750">
              <a:buFont typeface="Arial" panose="020B0604020202020204" pitchFamily="34" charset="0"/>
              <a:buChar char="•"/>
            </a:pPr>
            <a:r>
              <a:rPr lang="en-US" dirty="0"/>
              <a:t>facilitation of access to the most appropriate mental health care— public mental health care and/or mainstream health care.</a:t>
            </a:r>
            <a:endParaRPr lang="en-AU" dirty="0"/>
          </a:p>
        </p:txBody>
      </p:sp>
    </p:spTree>
    <p:extLst>
      <p:ext uri="{BB962C8B-B14F-4D97-AF65-F5344CB8AC3E}">
        <p14:creationId xmlns:p14="http://schemas.microsoft.com/office/powerpoint/2010/main" val="3499393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73076"/>
            <a:ext cx="8153400" cy="596702"/>
          </a:xfrm>
        </p:spPr>
        <p:txBody>
          <a:bodyPr/>
          <a:lstStyle/>
          <a:p>
            <a:r>
              <a:rPr lang="en-AU" dirty="0"/>
              <a:t>Support Services Team</a:t>
            </a:r>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12</a:t>
            </a:fld>
            <a:endParaRPr lang="en-US"/>
          </a:p>
        </p:txBody>
      </p:sp>
      <p:sp>
        <p:nvSpPr>
          <p:cNvPr id="6" name="Rectangle 5"/>
          <p:cNvSpPr/>
          <p:nvPr/>
        </p:nvSpPr>
        <p:spPr>
          <a:xfrm>
            <a:off x="1409700" y="1147467"/>
            <a:ext cx="5867400" cy="307777"/>
          </a:xfrm>
          <a:prstGeom prst="rect">
            <a:avLst/>
          </a:prstGeom>
        </p:spPr>
        <p:txBody>
          <a:bodyPr wrap="square">
            <a:spAutoFit/>
          </a:bodyPr>
          <a:lstStyle/>
          <a:p>
            <a:r>
              <a:rPr lang="en-AU" sz="1400" dirty="0"/>
              <a:t>http://www.dhs.state.il.us/page.aspx?item=50861</a:t>
            </a:r>
          </a:p>
        </p:txBody>
      </p:sp>
      <p:sp>
        <p:nvSpPr>
          <p:cNvPr id="7" name="Rectangle 6"/>
          <p:cNvSpPr/>
          <p:nvPr/>
        </p:nvSpPr>
        <p:spPr>
          <a:xfrm>
            <a:off x="342900" y="1905000"/>
            <a:ext cx="8534400" cy="3416320"/>
          </a:xfrm>
          <a:prstGeom prst="rect">
            <a:avLst/>
          </a:prstGeom>
        </p:spPr>
        <p:txBody>
          <a:bodyPr wrap="square">
            <a:spAutoFit/>
          </a:bodyPr>
          <a:lstStyle/>
          <a:p>
            <a:r>
              <a:rPr lang="en-US" dirty="0">
                <a:solidFill>
                  <a:srgbClr val="000000"/>
                </a:solidFill>
                <a:latin typeface="Verdana" panose="020B0604030504040204" pitchFamily="34" charset="0"/>
              </a:rPr>
              <a:t>The Support Services Teams (SSTs) will provide an interdisciplinary technical assistance and training response to persons with a developmental disability in a medical or behavioral situation that challenges their ability to live and thrive in the community. </a:t>
            </a:r>
          </a:p>
          <a:p>
            <a:r>
              <a:rPr lang="en-US" dirty="0">
                <a:solidFill>
                  <a:srgbClr val="000000"/>
                </a:solidFill>
                <a:latin typeface="Verdana" panose="020B0604030504040204" pitchFamily="34" charset="0"/>
              </a:rPr>
              <a:t>The SSTs will observe, assess, evaluate, consult with family members and providers working to support the person and provide training as necessary. </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They will have nurses, Qualified Intellectual Disability Professionals (QIDPs), psychologists, and Board Certified Behavior Analysts on staff and have ready access to other needed specialty providers, such as psychiatrists</a:t>
            </a:r>
            <a:endParaRPr lang="en-AU" dirty="0"/>
          </a:p>
        </p:txBody>
      </p:sp>
    </p:spTree>
    <p:extLst>
      <p:ext uri="{BB962C8B-B14F-4D97-AF65-F5344CB8AC3E}">
        <p14:creationId xmlns:p14="http://schemas.microsoft.com/office/powerpoint/2010/main" val="379668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73076"/>
            <a:ext cx="8153400" cy="596702"/>
          </a:xfrm>
        </p:spPr>
        <p:txBody>
          <a:bodyPr/>
          <a:lstStyle/>
          <a:p>
            <a:r>
              <a:rPr lang="en-AU" sz="3600" dirty="0"/>
              <a:t>Clinical Research Focused Team</a:t>
            </a:r>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13</a:t>
            </a:fld>
            <a:endParaRPr lang="en-US"/>
          </a:p>
        </p:txBody>
      </p:sp>
      <p:sp>
        <p:nvSpPr>
          <p:cNvPr id="7" name="Rectangle 6"/>
          <p:cNvSpPr/>
          <p:nvPr/>
        </p:nvSpPr>
        <p:spPr>
          <a:xfrm>
            <a:off x="342900" y="1644401"/>
            <a:ext cx="8534400" cy="959943"/>
          </a:xfrm>
          <a:prstGeom prst="rect">
            <a:avLst/>
          </a:prstGeom>
        </p:spPr>
        <p:txBody>
          <a:bodyPr wrap="square">
            <a:spAutoFit/>
          </a:bodyPr>
          <a:lstStyle/>
          <a:p>
            <a:pPr eaLnBrk="1" hangingPunct="1">
              <a:lnSpc>
                <a:spcPct val="107000"/>
              </a:lnSpc>
              <a:spcAft>
                <a:spcPts val="0"/>
              </a:spcAft>
            </a:pPr>
            <a:r>
              <a:rPr lang="en-AU" dirty="0">
                <a:solidFill>
                  <a:schemeClr val="dk1"/>
                </a:solidFill>
              </a:rPr>
              <a:t>This type of team is responsible for establishing, conducting, coordinating and monitoring the outcomes of clinical trials. The team focuses on research, clinical care and education</a:t>
            </a:r>
          </a:p>
        </p:txBody>
      </p:sp>
      <p:sp>
        <p:nvSpPr>
          <p:cNvPr id="8" name="Rectangle 7"/>
          <p:cNvSpPr/>
          <p:nvPr/>
        </p:nvSpPr>
        <p:spPr>
          <a:xfrm>
            <a:off x="971550" y="2623750"/>
            <a:ext cx="6248400" cy="276999"/>
          </a:xfrm>
          <a:prstGeom prst="rect">
            <a:avLst/>
          </a:prstGeom>
        </p:spPr>
        <p:txBody>
          <a:bodyPr wrap="square">
            <a:spAutoFit/>
          </a:bodyPr>
          <a:lstStyle/>
          <a:p>
            <a:r>
              <a:rPr lang="en-AU" sz="1200" dirty="0"/>
              <a:t>http://healthcare.utah.edu/huntsmancancerinstitute/clinical-trials/the-research-team.php</a:t>
            </a:r>
          </a:p>
        </p:txBody>
      </p:sp>
      <p:pic>
        <p:nvPicPr>
          <p:cNvPr id="9" name="Picture 8"/>
          <p:cNvPicPr>
            <a:picLocks noChangeAspect="1"/>
          </p:cNvPicPr>
          <p:nvPr/>
        </p:nvPicPr>
        <p:blipFill>
          <a:blip r:embed="rId2"/>
          <a:stretch>
            <a:fillRect/>
          </a:stretch>
        </p:blipFill>
        <p:spPr>
          <a:xfrm>
            <a:off x="971550" y="3238500"/>
            <a:ext cx="6743700" cy="3295650"/>
          </a:xfrm>
          <a:prstGeom prst="rect">
            <a:avLst/>
          </a:prstGeom>
        </p:spPr>
      </p:pic>
      <p:sp>
        <p:nvSpPr>
          <p:cNvPr id="10" name="Rectangle 9"/>
          <p:cNvSpPr/>
          <p:nvPr/>
        </p:nvSpPr>
        <p:spPr>
          <a:xfrm>
            <a:off x="914400" y="2884959"/>
            <a:ext cx="2202847" cy="338554"/>
          </a:xfrm>
          <a:prstGeom prst="rect">
            <a:avLst/>
          </a:prstGeom>
        </p:spPr>
        <p:txBody>
          <a:bodyPr wrap="none">
            <a:spAutoFit/>
          </a:bodyPr>
          <a:lstStyle/>
          <a:p>
            <a:r>
              <a:rPr lang="en-AU" sz="1600" b="1" dirty="0">
                <a:solidFill>
                  <a:srgbClr val="666666"/>
                </a:solidFill>
                <a:latin typeface="tahoma" panose="020B0604030504040204" pitchFamily="34" charset="0"/>
              </a:rPr>
              <a:t>The Research Team</a:t>
            </a:r>
            <a:endParaRPr lang="en-AU" sz="1600" b="1" i="0" dirty="0">
              <a:solidFill>
                <a:srgbClr val="666666"/>
              </a:solidFill>
              <a:effectLst/>
              <a:latin typeface="tahoma" panose="020B0604030504040204" pitchFamily="34" charset="0"/>
            </a:endParaRPr>
          </a:p>
        </p:txBody>
      </p:sp>
    </p:spTree>
    <p:extLst>
      <p:ext uri="{BB962C8B-B14F-4D97-AF65-F5344CB8AC3E}">
        <p14:creationId xmlns:p14="http://schemas.microsoft.com/office/powerpoint/2010/main" val="26378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73076"/>
            <a:ext cx="8153400" cy="596702"/>
          </a:xfrm>
        </p:spPr>
        <p:txBody>
          <a:bodyPr/>
          <a:lstStyle/>
          <a:p>
            <a:r>
              <a:rPr lang="en-AU" sz="3600" dirty="0"/>
              <a:t>Clinical Research Focused Team</a:t>
            </a:r>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14</a:t>
            </a:fld>
            <a:endParaRPr lang="en-US"/>
          </a:p>
        </p:txBody>
      </p:sp>
      <p:sp>
        <p:nvSpPr>
          <p:cNvPr id="10" name="Rectangle 9"/>
          <p:cNvSpPr/>
          <p:nvPr/>
        </p:nvSpPr>
        <p:spPr>
          <a:xfrm>
            <a:off x="369570" y="1968044"/>
            <a:ext cx="2202847" cy="338554"/>
          </a:xfrm>
          <a:prstGeom prst="rect">
            <a:avLst/>
          </a:prstGeom>
        </p:spPr>
        <p:txBody>
          <a:bodyPr wrap="none">
            <a:spAutoFit/>
          </a:bodyPr>
          <a:lstStyle/>
          <a:p>
            <a:r>
              <a:rPr lang="en-AU" sz="1600" b="1" dirty="0">
                <a:solidFill>
                  <a:srgbClr val="666666"/>
                </a:solidFill>
                <a:latin typeface="tahoma" panose="020B0604030504040204" pitchFamily="34" charset="0"/>
              </a:rPr>
              <a:t>The Research Team</a:t>
            </a:r>
            <a:endParaRPr lang="en-AU" sz="1600" b="1" i="0" dirty="0">
              <a:solidFill>
                <a:srgbClr val="666666"/>
              </a:solidFill>
              <a:effectLst/>
              <a:latin typeface="tahoma" panose="020B0604030504040204" pitchFamily="34" charset="0"/>
            </a:endParaRPr>
          </a:p>
        </p:txBody>
      </p:sp>
      <p:sp>
        <p:nvSpPr>
          <p:cNvPr id="3" name="Rectangle 2"/>
          <p:cNvSpPr/>
          <p:nvPr/>
        </p:nvSpPr>
        <p:spPr>
          <a:xfrm>
            <a:off x="369570" y="1752600"/>
            <a:ext cx="8305800" cy="215444"/>
          </a:xfrm>
          <a:prstGeom prst="rect">
            <a:avLst/>
          </a:prstGeom>
        </p:spPr>
        <p:txBody>
          <a:bodyPr wrap="square">
            <a:spAutoFit/>
          </a:bodyPr>
          <a:lstStyle/>
          <a:p>
            <a:r>
              <a:rPr lang="en-AU" sz="800" dirty="0"/>
              <a:t>https://ccts.osu.edu/education-and-training-programs/research-education-and-training-programs/clinical-research-coordinator-resources/responsibilities-of-the-research-team</a:t>
            </a:r>
          </a:p>
        </p:txBody>
      </p:sp>
      <p:sp>
        <p:nvSpPr>
          <p:cNvPr id="6" name="Rectangle 5"/>
          <p:cNvSpPr/>
          <p:nvPr/>
        </p:nvSpPr>
        <p:spPr>
          <a:xfrm>
            <a:off x="541020" y="2314218"/>
            <a:ext cx="4241867" cy="1169551"/>
          </a:xfrm>
          <a:prstGeom prst="rect">
            <a:avLst/>
          </a:prstGeom>
        </p:spPr>
        <p:txBody>
          <a:bodyPr wrap="none">
            <a:spAutoFit/>
          </a:bodyPr>
          <a:lstStyle/>
          <a:p>
            <a:pPr marL="285750" indent="-285750">
              <a:buFont typeface="Arial" panose="020B0604020202020204" pitchFamily="34" charset="0"/>
              <a:buChar char="•"/>
            </a:pPr>
            <a:r>
              <a:rPr lang="en-AU" sz="1400" dirty="0">
                <a:solidFill>
                  <a:srgbClr val="000000"/>
                </a:solidFill>
                <a:latin typeface="Helvetica" panose="020B0604020202020204" pitchFamily="34" charset="0"/>
              </a:rPr>
              <a:t>Principal Investigator (PI)</a:t>
            </a:r>
          </a:p>
          <a:p>
            <a:pPr marL="285750" indent="-285750">
              <a:buFont typeface="Arial" panose="020B0604020202020204" pitchFamily="34" charset="0"/>
              <a:buChar char="•"/>
            </a:pPr>
            <a:r>
              <a:rPr lang="en-AU" sz="1400" dirty="0"/>
              <a:t>Sub-Investigator (Sub-I) / Co-Investigator (Co-I)</a:t>
            </a:r>
          </a:p>
          <a:p>
            <a:pPr marL="285750" indent="-285750">
              <a:buFont typeface="Arial" panose="020B0604020202020204" pitchFamily="34" charset="0"/>
              <a:buChar char="•"/>
            </a:pPr>
            <a:r>
              <a:rPr lang="en-AU" sz="1400" dirty="0"/>
              <a:t>Research Coordinator/ Research Nurse</a:t>
            </a:r>
          </a:p>
          <a:p>
            <a:pPr marL="285750" indent="-285750">
              <a:buFont typeface="Arial" panose="020B0604020202020204" pitchFamily="34" charset="0"/>
              <a:buChar char="•"/>
            </a:pPr>
            <a:r>
              <a:rPr lang="en-AU" sz="1400" dirty="0"/>
              <a:t>Data Coordinator</a:t>
            </a:r>
          </a:p>
          <a:p>
            <a:pPr marL="285750" indent="-285750">
              <a:buFont typeface="Arial" panose="020B0604020202020204" pitchFamily="34" charset="0"/>
              <a:buChar char="•"/>
            </a:pPr>
            <a:r>
              <a:rPr lang="en-AU" sz="1400" dirty="0"/>
              <a:t>Regulatory Coordinator</a:t>
            </a:r>
          </a:p>
        </p:txBody>
      </p:sp>
      <p:sp>
        <p:nvSpPr>
          <p:cNvPr id="11" name="Rectangle 10"/>
          <p:cNvSpPr/>
          <p:nvPr/>
        </p:nvSpPr>
        <p:spPr>
          <a:xfrm>
            <a:off x="369569" y="3721001"/>
            <a:ext cx="4572000" cy="246221"/>
          </a:xfrm>
          <a:prstGeom prst="rect">
            <a:avLst/>
          </a:prstGeom>
        </p:spPr>
        <p:txBody>
          <a:bodyPr>
            <a:spAutoFit/>
          </a:bodyPr>
          <a:lstStyle/>
          <a:p>
            <a:r>
              <a:rPr lang="en-AU" sz="1000" dirty="0"/>
              <a:t>http://www.enttoday.org/article/how-to-form-a-clinical-research-team/</a:t>
            </a:r>
          </a:p>
        </p:txBody>
      </p:sp>
      <p:sp>
        <p:nvSpPr>
          <p:cNvPr id="12" name="Rectangle 11"/>
          <p:cNvSpPr/>
          <p:nvPr/>
        </p:nvSpPr>
        <p:spPr>
          <a:xfrm>
            <a:off x="369569" y="3933527"/>
            <a:ext cx="2202847" cy="338554"/>
          </a:xfrm>
          <a:prstGeom prst="rect">
            <a:avLst/>
          </a:prstGeom>
        </p:spPr>
        <p:txBody>
          <a:bodyPr wrap="none">
            <a:spAutoFit/>
          </a:bodyPr>
          <a:lstStyle/>
          <a:p>
            <a:r>
              <a:rPr lang="en-AU" sz="1600" b="1" dirty="0">
                <a:solidFill>
                  <a:srgbClr val="666666"/>
                </a:solidFill>
                <a:latin typeface="tahoma" panose="020B0604030504040204" pitchFamily="34" charset="0"/>
              </a:rPr>
              <a:t>The Research Team</a:t>
            </a:r>
            <a:endParaRPr lang="en-AU" sz="1600" b="1" i="0" dirty="0">
              <a:solidFill>
                <a:srgbClr val="666666"/>
              </a:solidFill>
              <a:effectLst/>
              <a:latin typeface="tahoma" panose="020B0604030504040204" pitchFamily="34" charset="0"/>
            </a:endParaRPr>
          </a:p>
        </p:txBody>
      </p:sp>
      <p:sp>
        <p:nvSpPr>
          <p:cNvPr id="13" name="Rectangle 12"/>
          <p:cNvSpPr/>
          <p:nvPr/>
        </p:nvSpPr>
        <p:spPr>
          <a:xfrm>
            <a:off x="533400" y="4275236"/>
            <a:ext cx="2712602" cy="954107"/>
          </a:xfrm>
          <a:prstGeom prst="rect">
            <a:avLst/>
          </a:prstGeom>
        </p:spPr>
        <p:txBody>
          <a:bodyPr wrap="none">
            <a:spAutoFit/>
          </a:bodyPr>
          <a:lstStyle/>
          <a:p>
            <a:pPr marL="285750" indent="-285750">
              <a:buFont typeface="Arial" panose="020B0604020202020204" pitchFamily="34" charset="0"/>
              <a:buChar char="•"/>
            </a:pPr>
            <a:r>
              <a:rPr lang="en-AU" sz="1400" dirty="0">
                <a:solidFill>
                  <a:srgbClr val="000000"/>
                </a:solidFill>
                <a:latin typeface="Helvetica" panose="020B0604020202020204" pitchFamily="34" charset="0"/>
              </a:rPr>
              <a:t>Principal Investigator (PI)</a:t>
            </a:r>
          </a:p>
          <a:p>
            <a:pPr marL="285750" indent="-285750">
              <a:buFont typeface="Arial" panose="020B0604020202020204" pitchFamily="34" charset="0"/>
              <a:buChar char="•"/>
            </a:pPr>
            <a:r>
              <a:rPr lang="en-AU" sz="1400" dirty="0"/>
              <a:t>Co-Investigator (Co-I)</a:t>
            </a:r>
          </a:p>
          <a:p>
            <a:pPr marL="285750" indent="-285750">
              <a:buFont typeface="Arial" panose="020B0604020202020204" pitchFamily="34" charset="0"/>
              <a:buChar char="•"/>
            </a:pPr>
            <a:r>
              <a:rPr lang="en-AU" sz="1400" dirty="0"/>
              <a:t>Clinical Coordinator</a:t>
            </a:r>
          </a:p>
          <a:p>
            <a:pPr marL="285750" indent="-285750">
              <a:buFont typeface="Arial" panose="020B0604020202020204" pitchFamily="34" charset="0"/>
              <a:buChar char="•"/>
            </a:pPr>
            <a:r>
              <a:rPr lang="en-AU" sz="1400" dirty="0"/>
              <a:t>Statistician or methodologist</a:t>
            </a:r>
          </a:p>
        </p:txBody>
      </p:sp>
    </p:spTree>
    <p:extLst>
      <p:ext uri="{BB962C8B-B14F-4D97-AF65-F5344CB8AC3E}">
        <p14:creationId xmlns:p14="http://schemas.microsoft.com/office/powerpoint/2010/main" val="111906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15</a:t>
            </a:fld>
            <a:endParaRPr lang="en-US"/>
          </a:p>
        </p:txBody>
      </p:sp>
      <p:sp>
        <p:nvSpPr>
          <p:cNvPr id="8" name="Title 1"/>
          <p:cNvSpPr>
            <a:spLocks noGrp="1"/>
          </p:cNvSpPr>
          <p:nvPr>
            <p:ph type="title"/>
          </p:nvPr>
        </p:nvSpPr>
        <p:spPr>
          <a:xfrm>
            <a:off x="533400" y="473075"/>
            <a:ext cx="8153400" cy="822325"/>
          </a:xfrm>
        </p:spPr>
        <p:txBody>
          <a:bodyPr/>
          <a:lstStyle/>
          <a:p>
            <a:r>
              <a:rPr lang="en-AU" dirty="0"/>
              <a:t>Care Settings Dimension</a:t>
            </a:r>
          </a:p>
        </p:txBody>
      </p:sp>
      <p:sp>
        <p:nvSpPr>
          <p:cNvPr id="9" name="Rectangle 8"/>
          <p:cNvSpPr/>
          <p:nvPr/>
        </p:nvSpPr>
        <p:spPr bwMode="auto">
          <a:xfrm>
            <a:off x="2306995" y="2301502"/>
            <a:ext cx="3560405" cy="3718298"/>
          </a:xfrm>
          <a:prstGeom prst="rect">
            <a:avLst/>
          </a:prstGeom>
          <a:solidFill>
            <a:srgbClr val="99CCFF"/>
          </a:solidFill>
          <a:ln w="9525" cap="flat" cmpd="sng" algn="ctr">
            <a:solidFill>
              <a:schemeClr val="tx1"/>
            </a:solidFill>
            <a:prstDash val="solid"/>
            <a:round/>
            <a:headEnd type="none" w="med" len="med"/>
            <a:tailEnd type="none" w="med" len="med"/>
          </a:ln>
          <a:effectLst>
            <a:innerShdw blurRad="63500" dist="50800" dir="8100000">
              <a:prstClr val="black">
                <a:alpha val="50000"/>
              </a:prstClr>
            </a:innerShdw>
          </a:effectLst>
          <a:scene3d>
            <a:camera prst="isometricRightUp"/>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4877575" y="2209800"/>
            <a:ext cx="3275825" cy="3756894"/>
          </a:xfrm>
          <a:prstGeom prst="rect">
            <a:avLst/>
          </a:prstGeom>
          <a:solidFill>
            <a:srgbClr val="99CCFF"/>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scene3d>
            <a:camera prst="isometricLeftDown"/>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grpSp>
        <p:nvGrpSpPr>
          <p:cNvPr id="11" name="Group 10"/>
          <p:cNvGrpSpPr/>
          <p:nvPr/>
        </p:nvGrpSpPr>
        <p:grpSpPr>
          <a:xfrm>
            <a:off x="2984131" y="3158657"/>
            <a:ext cx="2209800" cy="2175343"/>
            <a:chOff x="2971800" y="2590800"/>
            <a:chExt cx="2209800" cy="2175343"/>
          </a:xfrm>
          <a:scene3d>
            <a:camera prst="isometricOffAxis1Right"/>
            <a:lightRig rig="threePt" dir="t"/>
          </a:scene3d>
        </p:grpSpPr>
        <p:grpSp>
          <p:nvGrpSpPr>
            <p:cNvPr id="12" name="Group 11"/>
            <p:cNvGrpSpPr/>
            <p:nvPr/>
          </p:nvGrpSpPr>
          <p:grpSpPr>
            <a:xfrm>
              <a:off x="2971800" y="2590800"/>
              <a:ext cx="2209800" cy="2175343"/>
              <a:chOff x="2971800" y="2590800"/>
              <a:chExt cx="2209800" cy="2175343"/>
            </a:xfrm>
            <a:solidFill>
              <a:schemeClr val="accent6">
                <a:lumMod val="20000"/>
                <a:lumOff val="80000"/>
              </a:schemeClr>
            </a:solidFill>
          </p:grpSpPr>
          <p:sp>
            <p:nvSpPr>
              <p:cNvPr id="22" name="Oval 21"/>
              <p:cNvSpPr/>
              <p:nvPr/>
            </p:nvSpPr>
            <p:spPr bwMode="auto">
              <a:xfrm>
                <a:off x="2971800" y="2590800"/>
                <a:ext cx="2209800" cy="2057400"/>
              </a:xfrm>
              <a:prstGeom prst="ellips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23" name="TextBox 22"/>
              <p:cNvSpPr txBox="1"/>
              <p:nvPr/>
            </p:nvSpPr>
            <p:spPr>
              <a:xfrm rot="18714119">
                <a:off x="4113613" y="4015296"/>
                <a:ext cx="1255472" cy="246221"/>
              </a:xfrm>
              <a:prstGeom prst="rect">
                <a:avLst/>
              </a:prstGeom>
              <a:noFill/>
            </p:spPr>
            <p:txBody>
              <a:bodyPr wrap="none" rtlCol="0">
                <a:spAutoFit/>
              </a:bodyPr>
              <a:lstStyle/>
              <a:p>
                <a:r>
                  <a:rPr lang="en-AU" sz="1000" dirty="0"/>
                  <a:t>Condition-Focused</a:t>
                </a:r>
              </a:p>
            </p:txBody>
          </p:sp>
        </p:grpSp>
        <p:grpSp>
          <p:nvGrpSpPr>
            <p:cNvPr id="13" name="Group 12"/>
            <p:cNvGrpSpPr/>
            <p:nvPr/>
          </p:nvGrpSpPr>
          <p:grpSpPr>
            <a:xfrm>
              <a:off x="3124200" y="2873830"/>
              <a:ext cx="1134400" cy="1109738"/>
              <a:chOff x="2667000" y="2390775"/>
              <a:chExt cx="1524000" cy="1524000"/>
            </a:xfrm>
            <a:solidFill>
              <a:srgbClr val="FFFFCC"/>
            </a:solidFill>
          </p:grpSpPr>
          <p:sp>
            <p:nvSpPr>
              <p:cNvPr id="20" name="Oval 19"/>
              <p:cNvSpPr/>
              <p:nvPr/>
            </p:nvSpPr>
            <p:spPr bwMode="auto">
              <a:xfrm>
                <a:off x="2667000" y="2390775"/>
                <a:ext cx="1524000" cy="1524000"/>
              </a:xfrm>
              <a:prstGeom prst="ellips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21" name="TextBox 20"/>
              <p:cNvSpPr txBox="1"/>
              <p:nvPr/>
            </p:nvSpPr>
            <p:spPr>
              <a:xfrm>
                <a:off x="2667000" y="2774187"/>
                <a:ext cx="1088417" cy="645520"/>
              </a:xfrm>
              <a:prstGeom prst="rect">
                <a:avLst/>
              </a:prstGeom>
              <a:noFill/>
            </p:spPr>
            <p:txBody>
              <a:bodyPr wrap="none" rtlCol="0">
                <a:spAutoFit/>
              </a:bodyPr>
              <a:lstStyle/>
              <a:p>
                <a:r>
                  <a:rPr lang="en-AU" sz="1000" dirty="0"/>
                  <a:t>Encounter </a:t>
                </a:r>
              </a:p>
              <a:p>
                <a:r>
                  <a:rPr lang="en-AU" sz="1000" dirty="0"/>
                  <a:t>– Focused</a:t>
                </a:r>
              </a:p>
            </p:txBody>
          </p:sp>
        </p:grpSp>
        <p:grpSp>
          <p:nvGrpSpPr>
            <p:cNvPr id="14" name="Group 13"/>
            <p:cNvGrpSpPr/>
            <p:nvPr/>
          </p:nvGrpSpPr>
          <p:grpSpPr>
            <a:xfrm>
              <a:off x="3886199" y="2895600"/>
              <a:ext cx="1143000" cy="1015191"/>
              <a:chOff x="5410200" y="2899181"/>
              <a:chExt cx="1542774" cy="1524000"/>
            </a:xfrm>
            <a:solidFill>
              <a:srgbClr val="CCFFFF">
                <a:alpha val="82000"/>
              </a:srgbClr>
            </a:solidFill>
          </p:grpSpPr>
          <p:sp>
            <p:nvSpPr>
              <p:cNvPr id="18" name="Oval 17"/>
              <p:cNvSpPr/>
              <p:nvPr/>
            </p:nvSpPr>
            <p:spPr bwMode="auto">
              <a:xfrm>
                <a:off x="5410200" y="2899181"/>
                <a:ext cx="1524000" cy="1524000"/>
              </a:xfrm>
              <a:prstGeom prst="ellips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19" name="TextBox 18"/>
              <p:cNvSpPr txBox="1"/>
              <p:nvPr/>
            </p:nvSpPr>
            <p:spPr>
              <a:xfrm>
                <a:off x="5892343" y="3242354"/>
                <a:ext cx="1060631" cy="600643"/>
              </a:xfrm>
              <a:prstGeom prst="rect">
                <a:avLst/>
              </a:prstGeom>
              <a:noFill/>
            </p:spPr>
            <p:txBody>
              <a:bodyPr wrap="none" rtlCol="0">
                <a:spAutoFit/>
              </a:bodyPr>
              <a:lstStyle/>
              <a:p>
                <a:r>
                  <a:rPr lang="en-AU" sz="1000" dirty="0"/>
                  <a:t>Episode – </a:t>
                </a:r>
              </a:p>
              <a:p>
                <a:r>
                  <a:rPr lang="en-AU" sz="1000" dirty="0"/>
                  <a:t>Focused</a:t>
                </a:r>
              </a:p>
            </p:txBody>
          </p:sp>
        </p:grpSp>
        <p:grpSp>
          <p:nvGrpSpPr>
            <p:cNvPr id="15" name="Group 14"/>
            <p:cNvGrpSpPr/>
            <p:nvPr/>
          </p:nvGrpSpPr>
          <p:grpSpPr>
            <a:xfrm>
              <a:off x="3429000" y="3429000"/>
              <a:ext cx="1152880" cy="1071243"/>
              <a:chOff x="3300775" y="3914774"/>
              <a:chExt cx="1625737" cy="1524000"/>
            </a:xfrm>
            <a:solidFill>
              <a:schemeClr val="accent5">
                <a:lumMod val="40000"/>
                <a:lumOff val="60000"/>
                <a:alpha val="81000"/>
              </a:schemeClr>
            </a:solidFill>
          </p:grpSpPr>
          <p:sp>
            <p:nvSpPr>
              <p:cNvPr id="16" name="Oval 15"/>
              <p:cNvSpPr/>
              <p:nvPr/>
            </p:nvSpPr>
            <p:spPr bwMode="auto">
              <a:xfrm>
                <a:off x="3352800" y="3914774"/>
                <a:ext cx="1524000" cy="1524000"/>
              </a:xfrm>
              <a:prstGeom prst="ellips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17" name="TextBox 16"/>
              <p:cNvSpPr txBox="1"/>
              <p:nvPr/>
            </p:nvSpPr>
            <p:spPr>
              <a:xfrm>
                <a:off x="3300775" y="4715240"/>
                <a:ext cx="1625737" cy="500402"/>
              </a:xfrm>
              <a:prstGeom prst="rect">
                <a:avLst/>
              </a:prstGeom>
              <a:noFill/>
            </p:spPr>
            <p:txBody>
              <a:bodyPr wrap="none" rtlCol="0">
                <a:spAutoFit/>
              </a:bodyPr>
              <a:lstStyle/>
              <a:p>
                <a:pPr algn="ctr"/>
                <a:r>
                  <a:rPr lang="en-AU" sz="900" dirty="0"/>
                  <a:t>Care Coordination </a:t>
                </a:r>
              </a:p>
              <a:p>
                <a:pPr algn="ctr"/>
                <a:r>
                  <a:rPr lang="en-AU" sz="900" dirty="0"/>
                  <a:t>– Focused</a:t>
                </a:r>
              </a:p>
            </p:txBody>
          </p:sp>
        </p:grpSp>
      </p:grpSp>
      <p:grpSp>
        <p:nvGrpSpPr>
          <p:cNvPr id="24" name="Group 23"/>
          <p:cNvGrpSpPr/>
          <p:nvPr/>
        </p:nvGrpSpPr>
        <p:grpSpPr>
          <a:xfrm>
            <a:off x="5257800" y="3158657"/>
            <a:ext cx="2354310" cy="2327743"/>
            <a:chOff x="2971800" y="2590800"/>
            <a:chExt cx="2209800" cy="2175343"/>
          </a:xfrm>
          <a:scene3d>
            <a:camera prst="isometricLeftDown"/>
            <a:lightRig rig="threePt" dir="t"/>
          </a:scene3d>
        </p:grpSpPr>
        <p:grpSp>
          <p:nvGrpSpPr>
            <p:cNvPr id="25" name="Group 24"/>
            <p:cNvGrpSpPr/>
            <p:nvPr/>
          </p:nvGrpSpPr>
          <p:grpSpPr>
            <a:xfrm>
              <a:off x="2971800" y="2590800"/>
              <a:ext cx="2209800" cy="2175343"/>
              <a:chOff x="2971800" y="2590800"/>
              <a:chExt cx="2209800" cy="2175343"/>
            </a:xfrm>
            <a:solidFill>
              <a:schemeClr val="accent6">
                <a:lumMod val="20000"/>
                <a:lumOff val="80000"/>
              </a:schemeClr>
            </a:solidFill>
          </p:grpSpPr>
          <p:sp>
            <p:nvSpPr>
              <p:cNvPr id="35" name="Oval 34"/>
              <p:cNvSpPr/>
              <p:nvPr/>
            </p:nvSpPr>
            <p:spPr bwMode="auto">
              <a:xfrm>
                <a:off x="2971800" y="2590800"/>
                <a:ext cx="2209800" cy="2057400"/>
              </a:xfrm>
              <a:prstGeom prst="ellips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36" name="TextBox 35"/>
              <p:cNvSpPr txBox="1"/>
              <p:nvPr/>
            </p:nvSpPr>
            <p:spPr>
              <a:xfrm rot="18714119">
                <a:off x="4113613" y="4015296"/>
                <a:ext cx="1255472" cy="246221"/>
              </a:xfrm>
              <a:prstGeom prst="rect">
                <a:avLst/>
              </a:prstGeom>
              <a:noFill/>
            </p:spPr>
            <p:txBody>
              <a:bodyPr wrap="none" rtlCol="0">
                <a:spAutoFit/>
              </a:bodyPr>
              <a:lstStyle/>
              <a:p>
                <a:r>
                  <a:rPr lang="en-AU" sz="1000" dirty="0"/>
                  <a:t>Condition-Focused</a:t>
                </a:r>
              </a:p>
            </p:txBody>
          </p:sp>
        </p:grpSp>
        <p:grpSp>
          <p:nvGrpSpPr>
            <p:cNvPr id="26" name="Group 25"/>
            <p:cNvGrpSpPr/>
            <p:nvPr/>
          </p:nvGrpSpPr>
          <p:grpSpPr>
            <a:xfrm>
              <a:off x="3124200" y="2873830"/>
              <a:ext cx="1134400" cy="1109738"/>
              <a:chOff x="2667000" y="2390775"/>
              <a:chExt cx="1524000" cy="1524000"/>
            </a:xfrm>
            <a:solidFill>
              <a:srgbClr val="FFFFCC"/>
            </a:solidFill>
          </p:grpSpPr>
          <p:sp>
            <p:nvSpPr>
              <p:cNvPr id="33" name="Oval 32"/>
              <p:cNvSpPr/>
              <p:nvPr/>
            </p:nvSpPr>
            <p:spPr bwMode="auto">
              <a:xfrm>
                <a:off x="2667000" y="2390775"/>
                <a:ext cx="1524000" cy="1524000"/>
              </a:xfrm>
              <a:prstGeom prst="ellips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34" name="TextBox 33"/>
              <p:cNvSpPr txBox="1"/>
              <p:nvPr/>
            </p:nvSpPr>
            <p:spPr>
              <a:xfrm>
                <a:off x="2667000" y="2774187"/>
                <a:ext cx="1088417" cy="645520"/>
              </a:xfrm>
              <a:prstGeom prst="rect">
                <a:avLst/>
              </a:prstGeom>
              <a:noFill/>
            </p:spPr>
            <p:txBody>
              <a:bodyPr wrap="none" rtlCol="0">
                <a:spAutoFit/>
              </a:bodyPr>
              <a:lstStyle/>
              <a:p>
                <a:r>
                  <a:rPr lang="en-AU" sz="1000" dirty="0"/>
                  <a:t>Encounter </a:t>
                </a:r>
              </a:p>
              <a:p>
                <a:r>
                  <a:rPr lang="en-AU" sz="1000" dirty="0"/>
                  <a:t>– Focused</a:t>
                </a:r>
              </a:p>
            </p:txBody>
          </p:sp>
        </p:grpSp>
        <p:grpSp>
          <p:nvGrpSpPr>
            <p:cNvPr id="27" name="Group 26"/>
            <p:cNvGrpSpPr/>
            <p:nvPr/>
          </p:nvGrpSpPr>
          <p:grpSpPr>
            <a:xfrm>
              <a:off x="3886199" y="2895600"/>
              <a:ext cx="1143000" cy="1015191"/>
              <a:chOff x="5410200" y="2899181"/>
              <a:chExt cx="1542774" cy="1524000"/>
            </a:xfrm>
            <a:solidFill>
              <a:srgbClr val="CCFFFF">
                <a:alpha val="82000"/>
              </a:srgbClr>
            </a:solidFill>
          </p:grpSpPr>
          <p:sp>
            <p:nvSpPr>
              <p:cNvPr id="31" name="Oval 30"/>
              <p:cNvSpPr/>
              <p:nvPr/>
            </p:nvSpPr>
            <p:spPr bwMode="auto">
              <a:xfrm>
                <a:off x="5410200" y="2899181"/>
                <a:ext cx="1524000" cy="1524000"/>
              </a:xfrm>
              <a:prstGeom prst="ellips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32" name="TextBox 31"/>
              <p:cNvSpPr txBox="1"/>
              <p:nvPr/>
            </p:nvSpPr>
            <p:spPr>
              <a:xfrm>
                <a:off x="5892343" y="3242354"/>
                <a:ext cx="1060631" cy="600643"/>
              </a:xfrm>
              <a:prstGeom prst="rect">
                <a:avLst/>
              </a:prstGeom>
              <a:noFill/>
            </p:spPr>
            <p:txBody>
              <a:bodyPr wrap="none" rtlCol="0">
                <a:spAutoFit/>
              </a:bodyPr>
              <a:lstStyle/>
              <a:p>
                <a:r>
                  <a:rPr lang="en-AU" sz="1000" dirty="0"/>
                  <a:t>Episode – </a:t>
                </a:r>
              </a:p>
              <a:p>
                <a:r>
                  <a:rPr lang="en-AU" sz="1000" dirty="0"/>
                  <a:t>Focused</a:t>
                </a:r>
              </a:p>
            </p:txBody>
          </p:sp>
        </p:grpSp>
        <p:grpSp>
          <p:nvGrpSpPr>
            <p:cNvPr id="28" name="Group 27"/>
            <p:cNvGrpSpPr/>
            <p:nvPr/>
          </p:nvGrpSpPr>
          <p:grpSpPr>
            <a:xfrm>
              <a:off x="3429000" y="3429000"/>
              <a:ext cx="1152880" cy="1071243"/>
              <a:chOff x="3300775" y="3914774"/>
              <a:chExt cx="1625737" cy="1524000"/>
            </a:xfrm>
            <a:solidFill>
              <a:schemeClr val="accent5">
                <a:lumMod val="40000"/>
                <a:lumOff val="60000"/>
                <a:alpha val="81000"/>
              </a:schemeClr>
            </a:solidFill>
          </p:grpSpPr>
          <p:sp>
            <p:nvSpPr>
              <p:cNvPr id="29" name="Oval 28"/>
              <p:cNvSpPr/>
              <p:nvPr/>
            </p:nvSpPr>
            <p:spPr bwMode="auto">
              <a:xfrm>
                <a:off x="3352800" y="3914774"/>
                <a:ext cx="1524000" cy="1524000"/>
              </a:xfrm>
              <a:prstGeom prst="ellips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30" name="TextBox 29"/>
              <p:cNvSpPr txBox="1"/>
              <p:nvPr/>
            </p:nvSpPr>
            <p:spPr>
              <a:xfrm>
                <a:off x="3300775" y="4715240"/>
                <a:ext cx="1625737" cy="500402"/>
              </a:xfrm>
              <a:prstGeom prst="rect">
                <a:avLst/>
              </a:prstGeom>
              <a:noFill/>
            </p:spPr>
            <p:txBody>
              <a:bodyPr wrap="none" rtlCol="0">
                <a:spAutoFit/>
              </a:bodyPr>
              <a:lstStyle/>
              <a:p>
                <a:pPr algn="ctr"/>
                <a:r>
                  <a:rPr lang="en-AU" sz="900" dirty="0"/>
                  <a:t>Care Coordination </a:t>
                </a:r>
              </a:p>
              <a:p>
                <a:pPr algn="ctr"/>
                <a:r>
                  <a:rPr lang="en-AU" sz="900" dirty="0"/>
                  <a:t>– Focused</a:t>
                </a:r>
              </a:p>
            </p:txBody>
          </p:sp>
        </p:grpSp>
      </p:grpSp>
      <p:sp>
        <p:nvSpPr>
          <p:cNvPr id="37" name="TextBox 36"/>
          <p:cNvSpPr txBox="1"/>
          <p:nvPr/>
        </p:nvSpPr>
        <p:spPr>
          <a:xfrm rot="19866339">
            <a:off x="2842018" y="2729288"/>
            <a:ext cx="2385589" cy="338554"/>
          </a:xfrm>
          <a:prstGeom prst="rect">
            <a:avLst/>
          </a:prstGeom>
          <a:noFill/>
        </p:spPr>
        <p:txBody>
          <a:bodyPr wrap="none" rtlCol="0">
            <a:spAutoFit/>
          </a:bodyPr>
          <a:lstStyle/>
          <a:p>
            <a:r>
              <a:rPr lang="en-AU" sz="1600" dirty="0"/>
              <a:t>Community-care Setting</a:t>
            </a:r>
          </a:p>
        </p:txBody>
      </p:sp>
      <p:sp>
        <p:nvSpPr>
          <p:cNvPr id="38" name="TextBox 37"/>
          <p:cNvSpPr txBox="1"/>
          <p:nvPr/>
        </p:nvSpPr>
        <p:spPr>
          <a:xfrm rot="1752190">
            <a:off x="5480043" y="2648660"/>
            <a:ext cx="2021387" cy="338554"/>
          </a:xfrm>
          <a:prstGeom prst="rect">
            <a:avLst/>
          </a:prstGeom>
          <a:noFill/>
        </p:spPr>
        <p:txBody>
          <a:bodyPr wrap="none" rtlCol="0">
            <a:spAutoFit/>
          </a:bodyPr>
          <a:lstStyle/>
          <a:p>
            <a:r>
              <a:rPr lang="en-AU" sz="1600" dirty="0"/>
              <a:t>Tertiary-care Setting</a:t>
            </a:r>
          </a:p>
        </p:txBody>
      </p:sp>
      <p:grpSp>
        <p:nvGrpSpPr>
          <p:cNvPr id="39" name="Group 38"/>
          <p:cNvGrpSpPr/>
          <p:nvPr/>
        </p:nvGrpSpPr>
        <p:grpSpPr>
          <a:xfrm>
            <a:off x="504356" y="1778913"/>
            <a:ext cx="1764930" cy="2564487"/>
            <a:chOff x="504356" y="1778913"/>
            <a:chExt cx="1764930" cy="2564487"/>
          </a:xfrm>
        </p:grpSpPr>
        <p:pic>
          <p:nvPicPr>
            <p:cNvPr id="40" name="Picture 39"/>
            <p:cNvPicPr>
              <a:picLocks noChangeAspect="1"/>
            </p:cNvPicPr>
            <p:nvPr/>
          </p:nvPicPr>
          <p:blipFill>
            <a:blip r:embed="rId2"/>
            <a:stretch>
              <a:fillRect/>
            </a:stretch>
          </p:blipFill>
          <p:spPr>
            <a:xfrm>
              <a:off x="504356" y="2209800"/>
              <a:ext cx="1764930" cy="1700917"/>
            </a:xfrm>
            <a:prstGeom prst="rect">
              <a:avLst/>
            </a:prstGeom>
          </p:spPr>
        </p:pic>
        <p:sp>
          <p:nvSpPr>
            <p:cNvPr id="41" name="TextBox 40"/>
            <p:cNvSpPr txBox="1"/>
            <p:nvPr/>
          </p:nvSpPr>
          <p:spPr>
            <a:xfrm>
              <a:off x="539006" y="3912513"/>
              <a:ext cx="1673856" cy="430887"/>
            </a:xfrm>
            <a:prstGeom prst="rect">
              <a:avLst/>
            </a:prstGeom>
            <a:noFill/>
          </p:spPr>
          <p:txBody>
            <a:bodyPr wrap="none" rtlCol="0">
              <a:spAutoFit/>
            </a:bodyPr>
            <a:lstStyle/>
            <a:p>
              <a:pPr algn="ctr"/>
              <a:r>
                <a:rPr lang="en-AU" sz="1100" dirty="0"/>
                <a:t>CF – Community-based</a:t>
              </a:r>
            </a:p>
            <a:p>
              <a:pPr algn="ctr"/>
              <a:r>
                <a:rPr lang="en-AU" sz="1100" dirty="0"/>
                <a:t>care team</a:t>
              </a:r>
            </a:p>
          </p:txBody>
        </p:sp>
        <p:sp>
          <p:nvSpPr>
            <p:cNvPr id="42" name="TextBox 41"/>
            <p:cNvSpPr txBox="1"/>
            <p:nvPr/>
          </p:nvSpPr>
          <p:spPr>
            <a:xfrm>
              <a:off x="883317" y="1778913"/>
              <a:ext cx="1007007" cy="430887"/>
            </a:xfrm>
            <a:prstGeom prst="rect">
              <a:avLst/>
            </a:prstGeom>
            <a:noFill/>
          </p:spPr>
          <p:txBody>
            <a:bodyPr wrap="none" rtlCol="0">
              <a:spAutoFit/>
            </a:bodyPr>
            <a:lstStyle/>
            <a:p>
              <a:pPr algn="ctr"/>
              <a:r>
                <a:rPr lang="en-AU" sz="1100" dirty="0"/>
                <a:t>CF – Tertiary</a:t>
              </a:r>
            </a:p>
            <a:p>
              <a:pPr algn="ctr"/>
              <a:r>
                <a:rPr lang="en-AU" sz="1100" dirty="0"/>
                <a:t>care team</a:t>
              </a:r>
            </a:p>
          </p:txBody>
        </p:sp>
      </p:grpSp>
    </p:spTree>
    <p:extLst>
      <p:ext uri="{BB962C8B-B14F-4D97-AF65-F5344CB8AC3E}">
        <p14:creationId xmlns:p14="http://schemas.microsoft.com/office/powerpoint/2010/main" val="2323168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16</a:t>
            </a:fld>
            <a:endParaRPr lang="en-US"/>
          </a:p>
        </p:txBody>
      </p:sp>
      <p:sp>
        <p:nvSpPr>
          <p:cNvPr id="6" name="Oval 5"/>
          <p:cNvSpPr/>
          <p:nvPr/>
        </p:nvSpPr>
        <p:spPr bwMode="auto">
          <a:xfrm>
            <a:off x="3600050" y="2617198"/>
            <a:ext cx="2931033" cy="28194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grpSp>
        <p:nvGrpSpPr>
          <p:cNvPr id="7" name="Group 6"/>
          <p:cNvGrpSpPr/>
          <p:nvPr/>
        </p:nvGrpSpPr>
        <p:grpSpPr>
          <a:xfrm>
            <a:off x="3904850" y="2845798"/>
            <a:ext cx="1524000" cy="1524000"/>
            <a:chOff x="2667000" y="2390775"/>
            <a:chExt cx="1524000" cy="1524000"/>
          </a:xfrm>
          <a:solidFill>
            <a:srgbClr val="FFFFCC"/>
          </a:solidFill>
        </p:grpSpPr>
        <p:sp>
          <p:nvSpPr>
            <p:cNvPr id="8" name="Oval 7"/>
            <p:cNvSpPr/>
            <p:nvPr/>
          </p:nvSpPr>
          <p:spPr bwMode="auto">
            <a:xfrm>
              <a:off x="2667000" y="2390775"/>
              <a:ext cx="1524000" cy="1524000"/>
            </a:xfrm>
            <a:prstGeom prst="ellips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9" name="TextBox 8"/>
            <p:cNvSpPr txBox="1"/>
            <p:nvPr/>
          </p:nvSpPr>
          <p:spPr>
            <a:xfrm>
              <a:off x="2987212" y="2921942"/>
              <a:ext cx="926857" cy="461665"/>
            </a:xfrm>
            <a:prstGeom prst="rect">
              <a:avLst/>
            </a:prstGeom>
            <a:grpFill/>
          </p:spPr>
          <p:txBody>
            <a:bodyPr wrap="none" rtlCol="0">
              <a:spAutoFit/>
            </a:bodyPr>
            <a:lstStyle/>
            <a:p>
              <a:r>
                <a:rPr lang="en-AU" sz="1200" dirty="0"/>
                <a:t>Encounter </a:t>
              </a:r>
            </a:p>
            <a:p>
              <a:r>
                <a:rPr lang="en-AU" sz="1200" dirty="0"/>
                <a:t>– Focused</a:t>
              </a:r>
            </a:p>
          </p:txBody>
        </p:sp>
      </p:grpSp>
      <p:grpSp>
        <p:nvGrpSpPr>
          <p:cNvPr id="10" name="Group 9"/>
          <p:cNvGrpSpPr/>
          <p:nvPr/>
        </p:nvGrpSpPr>
        <p:grpSpPr>
          <a:xfrm>
            <a:off x="5007083" y="3195628"/>
            <a:ext cx="1524000" cy="1524000"/>
            <a:chOff x="5410200" y="2899181"/>
            <a:chExt cx="1524000" cy="1524000"/>
          </a:xfrm>
          <a:solidFill>
            <a:schemeClr val="accent5">
              <a:lumMod val="40000"/>
              <a:lumOff val="60000"/>
              <a:alpha val="89000"/>
            </a:schemeClr>
          </a:solidFill>
        </p:grpSpPr>
        <p:sp>
          <p:nvSpPr>
            <p:cNvPr id="11" name="Oval 10"/>
            <p:cNvSpPr/>
            <p:nvPr/>
          </p:nvSpPr>
          <p:spPr bwMode="auto">
            <a:xfrm>
              <a:off x="5410200" y="2899181"/>
              <a:ext cx="1524000" cy="1524000"/>
            </a:xfrm>
            <a:prstGeom prst="ellips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12" name="TextBox 11"/>
            <p:cNvSpPr txBox="1"/>
            <p:nvPr/>
          </p:nvSpPr>
          <p:spPr>
            <a:xfrm>
              <a:off x="5796377" y="3430348"/>
              <a:ext cx="909223" cy="461665"/>
            </a:xfrm>
            <a:prstGeom prst="rect">
              <a:avLst/>
            </a:prstGeom>
            <a:grpFill/>
          </p:spPr>
          <p:txBody>
            <a:bodyPr wrap="none" rtlCol="0">
              <a:spAutoFit/>
            </a:bodyPr>
            <a:lstStyle/>
            <a:p>
              <a:r>
                <a:rPr lang="en-AU" sz="1200" dirty="0"/>
                <a:t>Episode – </a:t>
              </a:r>
            </a:p>
            <a:p>
              <a:r>
                <a:rPr lang="en-AU" sz="1200" dirty="0"/>
                <a:t>Focused</a:t>
              </a:r>
            </a:p>
          </p:txBody>
        </p:sp>
      </p:grpSp>
      <p:grpSp>
        <p:nvGrpSpPr>
          <p:cNvPr id="13" name="Group 12"/>
          <p:cNvGrpSpPr/>
          <p:nvPr/>
        </p:nvGrpSpPr>
        <p:grpSpPr>
          <a:xfrm>
            <a:off x="4106617" y="3772318"/>
            <a:ext cx="1524000" cy="1524000"/>
            <a:chOff x="3352800" y="3914774"/>
            <a:chExt cx="1524000" cy="1524000"/>
          </a:xfrm>
          <a:solidFill>
            <a:srgbClr val="CCFFCC">
              <a:alpha val="78000"/>
            </a:srgbClr>
          </a:solidFill>
        </p:grpSpPr>
        <p:sp>
          <p:nvSpPr>
            <p:cNvPr id="14" name="Oval 13"/>
            <p:cNvSpPr/>
            <p:nvPr/>
          </p:nvSpPr>
          <p:spPr bwMode="auto">
            <a:xfrm>
              <a:off x="3352800" y="3914774"/>
              <a:ext cx="1524000" cy="1524000"/>
            </a:xfrm>
            <a:prstGeom prst="ellips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15" name="TextBox 14"/>
            <p:cNvSpPr txBox="1"/>
            <p:nvPr/>
          </p:nvSpPr>
          <p:spPr>
            <a:xfrm>
              <a:off x="3429000" y="4491335"/>
              <a:ext cx="1369286" cy="430887"/>
            </a:xfrm>
            <a:prstGeom prst="rect">
              <a:avLst/>
            </a:prstGeom>
            <a:grpFill/>
          </p:spPr>
          <p:txBody>
            <a:bodyPr wrap="none" rtlCol="0">
              <a:spAutoFit/>
            </a:bodyPr>
            <a:lstStyle/>
            <a:p>
              <a:pPr algn="ctr"/>
              <a:r>
                <a:rPr lang="en-AU" sz="1100" dirty="0"/>
                <a:t>Care Coordination </a:t>
              </a:r>
            </a:p>
            <a:p>
              <a:pPr algn="ctr"/>
              <a:r>
                <a:rPr lang="en-AU" sz="1100" dirty="0"/>
                <a:t>– Focused</a:t>
              </a:r>
            </a:p>
          </p:txBody>
        </p:sp>
      </p:grpSp>
      <p:sp>
        <p:nvSpPr>
          <p:cNvPr id="16" name="TextBox 15"/>
          <p:cNvSpPr txBox="1"/>
          <p:nvPr/>
        </p:nvSpPr>
        <p:spPr>
          <a:xfrm rot="19969759">
            <a:off x="4940849" y="4909328"/>
            <a:ext cx="1470274" cy="276999"/>
          </a:xfrm>
          <a:prstGeom prst="rect">
            <a:avLst/>
          </a:prstGeom>
          <a:noFill/>
        </p:spPr>
        <p:txBody>
          <a:bodyPr wrap="none" rtlCol="0">
            <a:spAutoFit/>
          </a:bodyPr>
          <a:lstStyle/>
          <a:p>
            <a:r>
              <a:rPr lang="en-AU" sz="1200" dirty="0"/>
              <a:t>Condition-Focused</a:t>
            </a:r>
          </a:p>
        </p:txBody>
      </p:sp>
      <p:sp>
        <p:nvSpPr>
          <p:cNvPr id="17" name="Oval 16"/>
          <p:cNvSpPr/>
          <p:nvPr/>
        </p:nvSpPr>
        <p:spPr bwMode="auto">
          <a:xfrm rot="20374223">
            <a:off x="4042978" y="3840945"/>
            <a:ext cx="2895600" cy="1806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18" name="TextBox 17"/>
          <p:cNvSpPr txBox="1"/>
          <p:nvPr/>
        </p:nvSpPr>
        <p:spPr>
          <a:xfrm rot="19738945">
            <a:off x="5157371" y="5151516"/>
            <a:ext cx="1559017" cy="276999"/>
          </a:xfrm>
          <a:prstGeom prst="rect">
            <a:avLst/>
          </a:prstGeom>
          <a:noFill/>
        </p:spPr>
        <p:txBody>
          <a:bodyPr wrap="none" rtlCol="0">
            <a:spAutoFit/>
          </a:bodyPr>
          <a:lstStyle/>
          <a:p>
            <a:r>
              <a:rPr lang="en-AU" sz="1200" dirty="0"/>
              <a:t>Tertiary-care Setting</a:t>
            </a:r>
          </a:p>
        </p:txBody>
      </p:sp>
      <p:sp>
        <p:nvSpPr>
          <p:cNvPr id="19" name="TextBox 18"/>
          <p:cNvSpPr txBox="1"/>
          <p:nvPr/>
        </p:nvSpPr>
        <p:spPr>
          <a:xfrm rot="19843341">
            <a:off x="3248128" y="2637157"/>
            <a:ext cx="1830950" cy="276999"/>
          </a:xfrm>
          <a:prstGeom prst="rect">
            <a:avLst/>
          </a:prstGeom>
          <a:noFill/>
        </p:spPr>
        <p:txBody>
          <a:bodyPr wrap="none" rtlCol="0">
            <a:spAutoFit/>
          </a:bodyPr>
          <a:lstStyle/>
          <a:p>
            <a:r>
              <a:rPr lang="en-AU" sz="1200" dirty="0"/>
              <a:t>Community-care Setting</a:t>
            </a:r>
          </a:p>
        </p:txBody>
      </p:sp>
      <p:sp>
        <p:nvSpPr>
          <p:cNvPr id="20" name="Oval 19"/>
          <p:cNvSpPr/>
          <p:nvPr/>
        </p:nvSpPr>
        <p:spPr bwMode="auto">
          <a:xfrm>
            <a:off x="3593123" y="2617198"/>
            <a:ext cx="2931033" cy="28194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21" name="Title 1"/>
          <p:cNvSpPr txBox="1">
            <a:spLocks/>
          </p:cNvSpPr>
          <p:nvPr/>
        </p:nvSpPr>
        <p:spPr bwMode="auto">
          <a:xfrm>
            <a:off x="526473" y="473075"/>
            <a:ext cx="8153400" cy="822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fontAlgn="base">
              <a:lnSpc>
                <a:spcPct val="80000"/>
              </a:lnSpc>
              <a:spcBef>
                <a:spcPct val="0"/>
              </a:spcBef>
              <a:spcAft>
                <a:spcPct val="0"/>
              </a:spcAft>
              <a:defRPr sz="4000">
                <a:solidFill>
                  <a:schemeClr val="tx2"/>
                </a:solidFill>
                <a:latin typeface="+mj-lt"/>
                <a:ea typeface="+mj-ea"/>
                <a:cs typeface="+mj-cs"/>
              </a:defRPr>
            </a:lvl1pPr>
            <a:lvl2pPr algn="l" rtl="0" fontAlgn="base">
              <a:lnSpc>
                <a:spcPct val="80000"/>
              </a:lnSpc>
              <a:spcBef>
                <a:spcPct val="0"/>
              </a:spcBef>
              <a:spcAft>
                <a:spcPct val="0"/>
              </a:spcAft>
              <a:defRPr sz="4000">
                <a:solidFill>
                  <a:schemeClr val="tx2"/>
                </a:solidFill>
                <a:latin typeface="Verdana" pitchFamily="34" charset="0"/>
              </a:defRPr>
            </a:lvl2pPr>
            <a:lvl3pPr algn="l" rtl="0" fontAlgn="base">
              <a:lnSpc>
                <a:spcPct val="80000"/>
              </a:lnSpc>
              <a:spcBef>
                <a:spcPct val="0"/>
              </a:spcBef>
              <a:spcAft>
                <a:spcPct val="0"/>
              </a:spcAft>
              <a:defRPr sz="4000">
                <a:solidFill>
                  <a:schemeClr val="tx2"/>
                </a:solidFill>
                <a:latin typeface="Verdana" pitchFamily="34" charset="0"/>
              </a:defRPr>
            </a:lvl3pPr>
            <a:lvl4pPr algn="l" rtl="0" fontAlgn="base">
              <a:lnSpc>
                <a:spcPct val="80000"/>
              </a:lnSpc>
              <a:spcBef>
                <a:spcPct val="0"/>
              </a:spcBef>
              <a:spcAft>
                <a:spcPct val="0"/>
              </a:spcAft>
              <a:defRPr sz="4000">
                <a:solidFill>
                  <a:schemeClr val="tx2"/>
                </a:solidFill>
                <a:latin typeface="Verdana" pitchFamily="34" charset="0"/>
              </a:defRPr>
            </a:lvl4pPr>
            <a:lvl5pPr algn="l" rtl="0" fontAlgn="base">
              <a:lnSpc>
                <a:spcPct val="80000"/>
              </a:lnSpc>
              <a:spcBef>
                <a:spcPct val="0"/>
              </a:spcBef>
              <a:spcAft>
                <a:spcPct val="0"/>
              </a:spcAft>
              <a:defRPr sz="4000">
                <a:solidFill>
                  <a:schemeClr val="tx2"/>
                </a:solidFill>
                <a:latin typeface="Verdana" pitchFamily="34" charset="0"/>
              </a:defRPr>
            </a:lvl5pPr>
            <a:lvl6pPr marL="457200" algn="l" rtl="0" fontAlgn="base">
              <a:lnSpc>
                <a:spcPct val="80000"/>
              </a:lnSpc>
              <a:spcBef>
                <a:spcPct val="0"/>
              </a:spcBef>
              <a:spcAft>
                <a:spcPct val="0"/>
              </a:spcAft>
              <a:defRPr sz="4000">
                <a:solidFill>
                  <a:schemeClr val="tx2"/>
                </a:solidFill>
                <a:latin typeface="Verdana" pitchFamily="34" charset="0"/>
              </a:defRPr>
            </a:lvl6pPr>
            <a:lvl7pPr marL="914400" algn="l" rtl="0" fontAlgn="base">
              <a:lnSpc>
                <a:spcPct val="80000"/>
              </a:lnSpc>
              <a:spcBef>
                <a:spcPct val="0"/>
              </a:spcBef>
              <a:spcAft>
                <a:spcPct val="0"/>
              </a:spcAft>
              <a:defRPr sz="4000">
                <a:solidFill>
                  <a:schemeClr val="tx2"/>
                </a:solidFill>
                <a:latin typeface="Verdana" pitchFamily="34" charset="0"/>
              </a:defRPr>
            </a:lvl7pPr>
            <a:lvl8pPr marL="1371600" algn="l" rtl="0" fontAlgn="base">
              <a:lnSpc>
                <a:spcPct val="80000"/>
              </a:lnSpc>
              <a:spcBef>
                <a:spcPct val="0"/>
              </a:spcBef>
              <a:spcAft>
                <a:spcPct val="0"/>
              </a:spcAft>
              <a:defRPr sz="4000">
                <a:solidFill>
                  <a:schemeClr val="tx2"/>
                </a:solidFill>
                <a:latin typeface="Verdana" pitchFamily="34" charset="0"/>
              </a:defRPr>
            </a:lvl8pPr>
            <a:lvl9pPr marL="1828800" algn="l" rtl="0" fontAlgn="base">
              <a:lnSpc>
                <a:spcPct val="80000"/>
              </a:lnSpc>
              <a:spcBef>
                <a:spcPct val="0"/>
              </a:spcBef>
              <a:spcAft>
                <a:spcPct val="0"/>
              </a:spcAft>
              <a:defRPr sz="4000">
                <a:solidFill>
                  <a:schemeClr val="tx2"/>
                </a:solidFill>
                <a:latin typeface="Verdana" pitchFamily="34" charset="0"/>
              </a:defRPr>
            </a:lvl9pPr>
          </a:lstStyle>
          <a:p>
            <a:pPr eaLnBrk="1" hangingPunct="1"/>
            <a:r>
              <a:rPr lang="en-AU" kern="0"/>
              <a:t>Care Settings Dimension</a:t>
            </a:r>
            <a:endParaRPr lang="en-AU" kern="0" dirty="0"/>
          </a:p>
        </p:txBody>
      </p:sp>
      <p:grpSp>
        <p:nvGrpSpPr>
          <p:cNvPr id="22" name="Group 21"/>
          <p:cNvGrpSpPr/>
          <p:nvPr/>
        </p:nvGrpSpPr>
        <p:grpSpPr>
          <a:xfrm>
            <a:off x="3897923" y="2845798"/>
            <a:ext cx="1524000" cy="1524000"/>
            <a:chOff x="2667000" y="2390775"/>
            <a:chExt cx="1524000" cy="1524000"/>
          </a:xfrm>
          <a:solidFill>
            <a:srgbClr val="FFFFCC"/>
          </a:solidFill>
        </p:grpSpPr>
        <p:sp>
          <p:nvSpPr>
            <p:cNvPr id="23" name="Oval 22"/>
            <p:cNvSpPr/>
            <p:nvPr/>
          </p:nvSpPr>
          <p:spPr bwMode="auto">
            <a:xfrm>
              <a:off x="2667000" y="2390775"/>
              <a:ext cx="1524000" cy="1524000"/>
            </a:xfrm>
            <a:prstGeom prst="ellips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24" name="TextBox 23"/>
            <p:cNvSpPr txBox="1"/>
            <p:nvPr/>
          </p:nvSpPr>
          <p:spPr>
            <a:xfrm>
              <a:off x="2987212" y="2921942"/>
              <a:ext cx="926857" cy="461665"/>
            </a:xfrm>
            <a:prstGeom prst="rect">
              <a:avLst/>
            </a:prstGeom>
            <a:grpFill/>
          </p:spPr>
          <p:txBody>
            <a:bodyPr wrap="none" rtlCol="0">
              <a:spAutoFit/>
            </a:bodyPr>
            <a:lstStyle/>
            <a:p>
              <a:r>
                <a:rPr lang="en-AU" sz="1200" dirty="0"/>
                <a:t>Encounter </a:t>
              </a:r>
            </a:p>
            <a:p>
              <a:r>
                <a:rPr lang="en-AU" sz="1200" dirty="0"/>
                <a:t>– Focused</a:t>
              </a:r>
            </a:p>
          </p:txBody>
        </p:sp>
      </p:grpSp>
      <p:grpSp>
        <p:nvGrpSpPr>
          <p:cNvPr id="25" name="Group 24"/>
          <p:cNvGrpSpPr/>
          <p:nvPr/>
        </p:nvGrpSpPr>
        <p:grpSpPr>
          <a:xfrm>
            <a:off x="5000156" y="3195628"/>
            <a:ext cx="1524000" cy="1524000"/>
            <a:chOff x="5410200" y="2899181"/>
            <a:chExt cx="1524000" cy="1524000"/>
          </a:xfrm>
          <a:solidFill>
            <a:schemeClr val="accent5">
              <a:lumMod val="40000"/>
              <a:lumOff val="60000"/>
              <a:alpha val="89000"/>
            </a:schemeClr>
          </a:solidFill>
        </p:grpSpPr>
        <p:sp>
          <p:nvSpPr>
            <p:cNvPr id="26" name="Oval 25"/>
            <p:cNvSpPr/>
            <p:nvPr/>
          </p:nvSpPr>
          <p:spPr bwMode="auto">
            <a:xfrm>
              <a:off x="5410200" y="2899181"/>
              <a:ext cx="1524000" cy="1524000"/>
            </a:xfrm>
            <a:prstGeom prst="ellips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27" name="TextBox 26"/>
            <p:cNvSpPr txBox="1"/>
            <p:nvPr/>
          </p:nvSpPr>
          <p:spPr>
            <a:xfrm>
              <a:off x="5796377" y="3430348"/>
              <a:ext cx="909223" cy="461665"/>
            </a:xfrm>
            <a:prstGeom prst="rect">
              <a:avLst/>
            </a:prstGeom>
            <a:grpFill/>
          </p:spPr>
          <p:txBody>
            <a:bodyPr wrap="none" rtlCol="0">
              <a:spAutoFit/>
            </a:bodyPr>
            <a:lstStyle/>
            <a:p>
              <a:r>
                <a:rPr lang="en-AU" sz="1200" dirty="0"/>
                <a:t>Episode – </a:t>
              </a:r>
            </a:p>
            <a:p>
              <a:r>
                <a:rPr lang="en-AU" sz="1200" dirty="0"/>
                <a:t>Focused</a:t>
              </a:r>
            </a:p>
          </p:txBody>
        </p:sp>
      </p:grpSp>
      <p:grpSp>
        <p:nvGrpSpPr>
          <p:cNvPr id="28" name="Group 27"/>
          <p:cNvGrpSpPr/>
          <p:nvPr/>
        </p:nvGrpSpPr>
        <p:grpSpPr>
          <a:xfrm>
            <a:off x="4099690" y="3772318"/>
            <a:ext cx="1524000" cy="1524000"/>
            <a:chOff x="3352800" y="3914774"/>
            <a:chExt cx="1524000" cy="1524000"/>
          </a:xfrm>
          <a:solidFill>
            <a:srgbClr val="CCFFCC">
              <a:alpha val="78000"/>
            </a:srgbClr>
          </a:solidFill>
        </p:grpSpPr>
        <p:sp>
          <p:nvSpPr>
            <p:cNvPr id="29" name="Oval 28"/>
            <p:cNvSpPr/>
            <p:nvPr/>
          </p:nvSpPr>
          <p:spPr bwMode="auto">
            <a:xfrm>
              <a:off x="3352800" y="3914774"/>
              <a:ext cx="1524000" cy="1524000"/>
            </a:xfrm>
            <a:prstGeom prst="ellips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30" name="TextBox 29"/>
            <p:cNvSpPr txBox="1"/>
            <p:nvPr/>
          </p:nvSpPr>
          <p:spPr>
            <a:xfrm>
              <a:off x="3429000" y="4491335"/>
              <a:ext cx="1369286" cy="430887"/>
            </a:xfrm>
            <a:prstGeom prst="rect">
              <a:avLst/>
            </a:prstGeom>
            <a:grpFill/>
          </p:spPr>
          <p:txBody>
            <a:bodyPr wrap="none" rtlCol="0">
              <a:spAutoFit/>
            </a:bodyPr>
            <a:lstStyle/>
            <a:p>
              <a:pPr algn="ctr"/>
              <a:r>
                <a:rPr lang="en-AU" sz="1100" dirty="0"/>
                <a:t>Care Coordination </a:t>
              </a:r>
            </a:p>
            <a:p>
              <a:pPr algn="ctr"/>
              <a:r>
                <a:rPr lang="en-AU" sz="1100" dirty="0"/>
                <a:t>– Focused</a:t>
              </a:r>
            </a:p>
          </p:txBody>
        </p:sp>
      </p:grpSp>
      <p:sp>
        <p:nvSpPr>
          <p:cNvPr id="31" name="TextBox 30"/>
          <p:cNvSpPr txBox="1"/>
          <p:nvPr/>
        </p:nvSpPr>
        <p:spPr>
          <a:xfrm rot="19969759">
            <a:off x="4933922" y="4909328"/>
            <a:ext cx="1470274" cy="276999"/>
          </a:xfrm>
          <a:prstGeom prst="rect">
            <a:avLst/>
          </a:prstGeom>
          <a:noFill/>
        </p:spPr>
        <p:txBody>
          <a:bodyPr wrap="none" rtlCol="0">
            <a:spAutoFit/>
          </a:bodyPr>
          <a:lstStyle/>
          <a:p>
            <a:r>
              <a:rPr lang="en-AU" sz="1200" dirty="0"/>
              <a:t>Condition-Focused</a:t>
            </a:r>
          </a:p>
        </p:txBody>
      </p:sp>
      <p:sp>
        <p:nvSpPr>
          <p:cNvPr id="32" name="Oval 31"/>
          <p:cNvSpPr/>
          <p:nvPr/>
        </p:nvSpPr>
        <p:spPr bwMode="auto">
          <a:xfrm rot="20374223">
            <a:off x="3154339" y="2404047"/>
            <a:ext cx="2895600" cy="165889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33" name="Oval 32"/>
          <p:cNvSpPr/>
          <p:nvPr/>
        </p:nvSpPr>
        <p:spPr bwMode="auto">
          <a:xfrm rot="20374223">
            <a:off x="4036051" y="3840945"/>
            <a:ext cx="2895600" cy="1806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34" name="TextBox 33"/>
          <p:cNvSpPr txBox="1"/>
          <p:nvPr/>
        </p:nvSpPr>
        <p:spPr>
          <a:xfrm rot="19738945">
            <a:off x="5150444" y="5151516"/>
            <a:ext cx="1559017" cy="276999"/>
          </a:xfrm>
          <a:prstGeom prst="rect">
            <a:avLst/>
          </a:prstGeom>
          <a:noFill/>
        </p:spPr>
        <p:txBody>
          <a:bodyPr wrap="none" rtlCol="0">
            <a:spAutoFit/>
          </a:bodyPr>
          <a:lstStyle/>
          <a:p>
            <a:r>
              <a:rPr lang="en-AU" sz="1200" dirty="0"/>
              <a:t>Tertiary-care Setting</a:t>
            </a:r>
          </a:p>
        </p:txBody>
      </p:sp>
      <p:sp>
        <p:nvSpPr>
          <p:cNvPr id="35" name="TextBox 34"/>
          <p:cNvSpPr txBox="1"/>
          <p:nvPr/>
        </p:nvSpPr>
        <p:spPr>
          <a:xfrm rot="19843341">
            <a:off x="3241201" y="2637157"/>
            <a:ext cx="1830950" cy="276999"/>
          </a:xfrm>
          <a:prstGeom prst="rect">
            <a:avLst/>
          </a:prstGeom>
          <a:noFill/>
        </p:spPr>
        <p:txBody>
          <a:bodyPr wrap="none" rtlCol="0">
            <a:spAutoFit/>
          </a:bodyPr>
          <a:lstStyle/>
          <a:p>
            <a:r>
              <a:rPr lang="en-AU" sz="1200" dirty="0"/>
              <a:t>Community-care Setting</a:t>
            </a:r>
          </a:p>
        </p:txBody>
      </p:sp>
      <p:grpSp>
        <p:nvGrpSpPr>
          <p:cNvPr id="36" name="Group 35"/>
          <p:cNvGrpSpPr/>
          <p:nvPr/>
        </p:nvGrpSpPr>
        <p:grpSpPr>
          <a:xfrm>
            <a:off x="673470" y="1855113"/>
            <a:ext cx="1764930" cy="2564487"/>
            <a:chOff x="504356" y="1778913"/>
            <a:chExt cx="1764930" cy="2564487"/>
          </a:xfrm>
        </p:grpSpPr>
        <p:pic>
          <p:nvPicPr>
            <p:cNvPr id="37" name="Picture 36"/>
            <p:cNvPicPr>
              <a:picLocks noChangeAspect="1"/>
            </p:cNvPicPr>
            <p:nvPr/>
          </p:nvPicPr>
          <p:blipFill>
            <a:blip r:embed="rId2"/>
            <a:stretch>
              <a:fillRect/>
            </a:stretch>
          </p:blipFill>
          <p:spPr>
            <a:xfrm>
              <a:off x="504356" y="2209800"/>
              <a:ext cx="1764930" cy="1700917"/>
            </a:xfrm>
            <a:prstGeom prst="rect">
              <a:avLst/>
            </a:prstGeom>
          </p:spPr>
        </p:pic>
        <p:sp>
          <p:nvSpPr>
            <p:cNvPr id="38" name="TextBox 37"/>
            <p:cNvSpPr txBox="1"/>
            <p:nvPr/>
          </p:nvSpPr>
          <p:spPr>
            <a:xfrm>
              <a:off x="539006" y="3912513"/>
              <a:ext cx="1673856" cy="430887"/>
            </a:xfrm>
            <a:prstGeom prst="rect">
              <a:avLst/>
            </a:prstGeom>
            <a:noFill/>
          </p:spPr>
          <p:txBody>
            <a:bodyPr wrap="none" rtlCol="0">
              <a:spAutoFit/>
            </a:bodyPr>
            <a:lstStyle/>
            <a:p>
              <a:pPr algn="ctr"/>
              <a:r>
                <a:rPr lang="en-AU" sz="1100" dirty="0"/>
                <a:t>CF – Community-based</a:t>
              </a:r>
            </a:p>
            <a:p>
              <a:pPr algn="ctr"/>
              <a:r>
                <a:rPr lang="en-AU" sz="1100" dirty="0"/>
                <a:t>care team</a:t>
              </a:r>
            </a:p>
          </p:txBody>
        </p:sp>
        <p:sp>
          <p:nvSpPr>
            <p:cNvPr id="39" name="TextBox 38"/>
            <p:cNvSpPr txBox="1"/>
            <p:nvPr/>
          </p:nvSpPr>
          <p:spPr>
            <a:xfrm>
              <a:off x="883317" y="1778913"/>
              <a:ext cx="1007007" cy="430887"/>
            </a:xfrm>
            <a:prstGeom prst="rect">
              <a:avLst/>
            </a:prstGeom>
            <a:noFill/>
          </p:spPr>
          <p:txBody>
            <a:bodyPr wrap="none" rtlCol="0">
              <a:spAutoFit/>
            </a:bodyPr>
            <a:lstStyle/>
            <a:p>
              <a:pPr algn="ctr"/>
              <a:r>
                <a:rPr lang="en-AU" sz="1100" dirty="0"/>
                <a:t>CF – Tertiary</a:t>
              </a:r>
            </a:p>
            <a:p>
              <a:pPr algn="ctr"/>
              <a:r>
                <a:rPr lang="en-AU" sz="1100" dirty="0"/>
                <a:t>care team</a:t>
              </a:r>
            </a:p>
          </p:txBody>
        </p:sp>
      </p:grpSp>
    </p:spTree>
    <p:extLst>
      <p:ext uri="{BB962C8B-B14F-4D97-AF65-F5344CB8AC3E}">
        <p14:creationId xmlns:p14="http://schemas.microsoft.com/office/powerpoint/2010/main" val="7883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153400" cy="1295400"/>
          </a:xfrm>
        </p:spPr>
        <p:txBody>
          <a:bodyPr/>
          <a:lstStyle/>
          <a:p>
            <a:r>
              <a:rPr lang="en-AU" dirty="0"/>
              <a:t>Care Team Definition Project</a:t>
            </a:r>
            <a:br>
              <a:rPr lang="en-AU" dirty="0"/>
            </a:br>
            <a:r>
              <a:rPr lang="en-AU" dirty="0"/>
              <a:t>Working Progress</a:t>
            </a:r>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17</a:t>
            </a:fld>
            <a:endParaRPr lang="en-US"/>
          </a:p>
        </p:txBody>
      </p:sp>
    </p:spTree>
    <p:extLst>
      <p:ext uri="{BB962C8B-B14F-4D97-AF65-F5344CB8AC3E}">
        <p14:creationId xmlns:p14="http://schemas.microsoft.com/office/powerpoint/2010/main" val="3665413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Care Team Types</a:t>
            </a:r>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18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709954172"/>
              </p:ext>
            </p:extLst>
          </p:nvPr>
        </p:nvGraphicFramePr>
        <p:xfrm>
          <a:off x="381000" y="1676400"/>
          <a:ext cx="8458200" cy="4109277"/>
        </p:xfrm>
        <a:graphic>
          <a:graphicData uri="http://schemas.openxmlformats.org/drawingml/2006/table">
            <a:tbl>
              <a:tblPr firstRow="1" firstCol="1" bandRow="1">
                <a:tableStyleId>{16D9F66E-5EB9-4882-86FB-DCBF35E3C3E4}</a:tableStyleId>
              </a:tblPr>
              <a:tblGrid>
                <a:gridCol w="2275120">
                  <a:extLst>
                    <a:ext uri="{9D8B030D-6E8A-4147-A177-3AD203B41FA5}">
                      <a16:colId xmlns:a16="http://schemas.microsoft.com/office/drawing/2014/main" val="20000"/>
                    </a:ext>
                  </a:extLst>
                </a:gridCol>
                <a:gridCol w="6183080">
                  <a:extLst>
                    <a:ext uri="{9D8B030D-6E8A-4147-A177-3AD203B41FA5}">
                      <a16:colId xmlns:a16="http://schemas.microsoft.com/office/drawing/2014/main" val="20001"/>
                    </a:ext>
                  </a:extLst>
                </a:gridCol>
              </a:tblGrid>
              <a:tr h="247714">
                <a:tc>
                  <a:txBody>
                    <a:bodyPr/>
                    <a:lstStyle/>
                    <a:p>
                      <a:pPr algn="ctr">
                        <a:lnSpc>
                          <a:spcPct val="107000"/>
                        </a:lnSpc>
                        <a:spcAft>
                          <a:spcPts val="0"/>
                        </a:spcAft>
                      </a:pPr>
                      <a:r>
                        <a:rPr lang="en-US" sz="1600" dirty="0">
                          <a:effectLst/>
                        </a:rPr>
                        <a:t>Term</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dirty="0">
                          <a:effectLst/>
                        </a:rPr>
                        <a:t>Definition</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nSpc>
                          <a:spcPct val="107000"/>
                        </a:lnSpc>
                        <a:spcAft>
                          <a:spcPts val="0"/>
                        </a:spcAft>
                      </a:pPr>
                      <a:r>
                        <a:rPr lang="en-US" sz="1600" dirty="0">
                          <a:effectLst/>
                        </a:rPr>
                        <a:t>Event-focused</a:t>
                      </a:r>
                      <a:endParaRPr lang="en-AU" sz="1600" dirty="0">
                        <a:effectLst/>
                      </a:endParaRPr>
                    </a:p>
                    <a:p>
                      <a:pPr>
                        <a:lnSpc>
                          <a:spcPct val="107000"/>
                        </a:lnSpc>
                        <a:spcAft>
                          <a:spcPts val="0"/>
                        </a:spcAft>
                      </a:pPr>
                      <a:r>
                        <a:rPr lang="en-US" sz="1600" dirty="0">
                          <a:effectLst/>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This type of team focuses on one specific incident. The incident is determined by the context of use</a:t>
                      </a:r>
                    </a:p>
                    <a:p>
                      <a:pPr>
                        <a:lnSpc>
                          <a:spcPct val="107000"/>
                        </a:lnSpc>
                        <a:spcAft>
                          <a:spcPts val="0"/>
                        </a:spcAft>
                      </a:pPr>
                      <a:r>
                        <a:rPr lang="en-US" sz="1400" dirty="0">
                          <a:effectLst/>
                        </a:rPr>
                        <a:t>Examples: code team (code red, code blue,</a:t>
                      </a:r>
                      <a:r>
                        <a:rPr lang="en-US" sz="1400" baseline="0" dirty="0">
                          <a:effectLst/>
                        </a:rPr>
                        <a:t> MET)</a:t>
                      </a:r>
                      <a:r>
                        <a:rPr lang="en-US" sz="1400" dirty="0">
                          <a:effectLst/>
                        </a:rPr>
                        <a:t>.</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07000"/>
                        </a:lnSpc>
                        <a:spcAft>
                          <a:spcPts val="0"/>
                        </a:spcAft>
                      </a:pPr>
                      <a:r>
                        <a:rPr lang="en-US" sz="1600" dirty="0">
                          <a:effectLst/>
                        </a:rPr>
                        <a:t>Encounter-focused</a:t>
                      </a:r>
                      <a:endParaRPr lang="en-AU" sz="1600" dirty="0">
                        <a:effectLst/>
                      </a:endParaRPr>
                    </a:p>
                    <a:p>
                      <a:pPr>
                        <a:lnSpc>
                          <a:spcPct val="107000"/>
                        </a:lnSpc>
                        <a:spcAft>
                          <a:spcPts val="0"/>
                        </a:spcAft>
                      </a:pPr>
                      <a:r>
                        <a:rPr lang="en-US" sz="1600" dirty="0">
                          <a:effectLst/>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This type of team focuses on one specific encounter. The encounter is determined by the context of use.</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07000"/>
                        </a:lnSpc>
                        <a:spcAft>
                          <a:spcPts val="0"/>
                        </a:spcAft>
                      </a:pPr>
                      <a:r>
                        <a:rPr lang="en-US" sz="1600">
                          <a:effectLst/>
                        </a:rPr>
                        <a:t>Episode-focused</a:t>
                      </a:r>
                      <a:endParaRPr lang="en-AU" sz="1600">
                        <a:effectLst/>
                      </a:endParaRPr>
                    </a:p>
                    <a:p>
                      <a:pPr>
                        <a:lnSpc>
                          <a:spcPct val="107000"/>
                        </a:lnSpc>
                        <a:spcAft>
                          <a:spcPts val="0"/>
                        </a:spcAft>
                      </a:pPr>
                      <a:r>
                        <a:rPr lang="en-US" sz="1600">
                          <a:effectLst/>
                        </a:rPr>
                        <a:t> </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This type of team focuses on one specific episode of care. The episode of care is determined by the context of use.</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07000"/>
                        </a:lnSpc>
                        <a:spcAft>
                          <a:spcPts val="0"/>
                        </a:spcAft>
                      </a:pPr>
                      <a:r>
                        <a:rPr lang="en-US" sz="1600">
                          <a:effectLst/>
                        </a:rPr>
                        <a:t>Condition-focused</a:t>
                      </a:r>
                      <a:endParaRPr lang="en-AU" sz="1600">
                        <a:effectLst/>
                      </a:endParaRPr>
                    </a:p>
                    <a:p>
                      <a:pPr>
                        <a:lnSpc>
                          <a:spcPct val="107000"/>
                        </a:lnSpc>
                        <a:spcAft>
                          <a:spcPts val="0"/>
                        </a:spcAft>
                      </a:pPr>
                      <a:r>
                        <a:rPr lang="en-US" sz="1600">
                          <a:effectLst/>
                        </a:rPr>
                        <a:t> </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This type of team focuses on one specific encounter. The condition is determined by the context of use.</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nSpc>
                          <a:spcPct val="107000"/>
                        </a:lnSpc>
                        <a:spcAft>
                          <a:spcPts val="0"/>
                        </a:spcAft>
                      </a:pPr>
                      <a:r>
                        <a:rPr lang="en-US" sz="1600" dirty="0">
                          <a:effectLst/>
                        </a:rPr>
                        <a:t>Care-coordination focused</a:t>
                      </a:r>
                      <a:endParaRPr lang="en-AU" sz="1600" dirty="0">
                        <a:effectLst/>
                      </a:endParaRPr>
                    </a:p>
                    <a:p>
                      <a:pPr>
                        <a:lnSpc>
                          <a:spcPct val="107000"/>
                        </a:lnSpc>
                        <a:spcAft>
                          <a:spcPts val="0"/>
                        </a:spcAft>
                      </a:pPr>
                      <a:r>
                        <a:rPr lang="en-US" sz="1600" dirty="0">
                          <a:effectLst/>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This type of team focuses on overall care coordination. The members of the team are determined or selected by an individual or organization. When determined by an organization, the team may be assigned or based on the person’s enrollment in a particular program. </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a:lnSpc>
                          <a:spcPct val="107000"/>
                        </a:lnSpc>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Clinical</a:t>
                      </a:r>
                      <a:r>
                        <a:rPr lang="en-AU" sz="1600" baseline="0" dirty="0">
                          <a:effectLst/>
                          <a:latin typeface="Calibri" panose="020F0502020204030204" pitchFamily="34" charset="0"/>
                          <a:ea typeface="Calibri" panose="020F0502020204030204" pitchFamily="34" charset="0"/>
                          <a:cs typeface="Times New Roman" panose="02020603050405020304" pitchFamily="18" charset="0"/>
                        </a:rPr>
                        <a:t> r</a:t>
                      </a:r>
                      <a:r>
                        <a:rPr lang="en-AU" sz="1600" dirty="0">
                          <a:effectLst/>
                          <a:latin typeface="Calibri" panose="020F0502020204030204" pitchFamily="34" charset="0"/>
                          <a:ea typeface="Calibri" panose="020F0502020204030204" pitchFamily="34" charset="0"/>
                          <a:cs typeface="Times New Roman" panose="02020603050405020304" pitchFamily="18" charset="0"/>
                        </a:rPr>
                        <a:t>esearch</a:t>
                      </a:r>
                      <a:r>
                        <a:rPr lang="en-AU" sz="1600" baseline="0" dirty="0">
                          <a:effectLst/>
                          <a:latin typeface="Calibri" panose="020F0502020204030204" pitchFamily="34" charset="0"/>
                          <a:ea typeface="Calibri" panose="020F0502020204030204" pitchFamily="34" charset="0"/>
                          <a:cs typeface="Times New Roman" panose="02020603050405020304" pitchFamily="18" charset="0"/>
                        </a:rPr>
                        <a:t> Focused*</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l" defTabSz="914400" rtl="0" eaLnBrk="1" latinLnBrk="0" hangingPunct="1">
                        <a:lnSpc>
                          <a:spcPct val="107000"/>
                        </a:lnSpc>
                        <a:spcAft>
                          <a:spcPts val="0"/>
                        </a:spcAft>
                      </a:pPr>
                      <a:r>
                        <a:rPr lang="en-AU" sz="1400" kern="1200" dirty="0">
                          <a:solidFill>
                            <a:schemeClr val="dk1"/>
                          </a:solidFill>
                          <a:effectLst/>
                          <a:latin typeface="+mn-lt"/>
                          <a:ea typeface="+mn-ea"/>
                          <a:cs typeface="+mn-cs"/>
                        </a:rPr>
                        <a:t>This type of team is</a:t>
                      </a:r>
                      <a:r>
                        <a:rPr lang="en-AU" sz="1400" kern="1200" baseline="0" dirty="0">
                          <a:solidFill>
                            <a:schemeClr val="dk1"/>
                          </a:solidFill>
                          <a:effectLst/>
                          <a:latin typeface="+mn-lt"/>
                          <a:ea typeface="+mn-ea"/>
                          <a:cs typeface="+mn-cs"/>
                        </a:rPr>
                        <a:t> responsible for</a:t>
                      </a:r>
                      <a:r>
                        <a:rPr lang="en-AU" sz="1400" kern="1200" dirty="0">
                          <a:solidFill>
                            <a:schemeClr val="dk1"/>
                          </a:solidFill>
                          <a:effectLst/>
                          <a:latin typeface="+mn-lt"/>
                          <a:ea typeface="+mn-ea"/>
                          <a:cs typeface="+mn-cs"/>
                        </a:rPr>
                        <a:t> establishing, conducting, coordinating and</a:t>
                      </a:r>
                      <a:r>
                        <a:rPr lang="en-AU" sz="1400" kern="1200" baseline="0" dirty="0">
                          <a:solidFill>
                            <a:schemeClr val="dk1"/>
                          </a:solidFill>
                          <a:effectLst/>
                          <a:latin typeface="+mn-lt"/>
                          <a:ea typeface="+mn-ea"/>
                          <a:cs typeface="+mn-cs"/>
                        </a:rPr>
                        <a:t> monitoring the outcomes of clinical trials. The team focuses on research, clinical care and education</a:t>
                      </a:r>
                      <a:endParaRPr lang="en-AU" sz="14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6"/>
                  </a:ext>
                </a:extLst>
              </a:tr>
            </a:tbl>
          </a:graphicData>
        </a:graphic>
      </p:graphicFrame>
      <p:sp>
        <p:nvSpPr>
          <p:cNvPr id="7" name="TextBox 6"/>
          <p:cNvSpPr txBox="1"/>
          <p:nvPr/>
        </p:nvSpPr>
        <p:spPr>
          <a:xfrm>
            <a:off x="788636" y="6172200"/>
            <a:ext cx="5562357" cy="369332"/>
          </a:xfrm>
          <a:prstGeom prst="rect">
            <a:avLst/>
          </a:prstGeom>
          <a:noFill/>
        </p:spPr>
        <p:txBody>
          <a:bodyPr wrap="none" rtlCol="0">
            <a:spAutoFit/>
          </a:bodyPr>
          <a:lstStyle/>
          <a:p>
            <a:r>
              <a:rPr lang="en-AU" b="1" dirty="0"/>
              <a:t>Source</a:t>
            </a:r>
            <a:r>
              <a:rPr lang="en-AU" dirty="0"/>
              <a:t>: HL7 Care Team Value Set Definition Project</a:t>
            </a:r>
          </a:p>
        </p:txBody>
      </p:sp>
    </p:spTree>
    <p:extLst>
      <p:ext uri="{BB962C8B-B14F-4D97-AF65-F5344CB8AC3E}">
        <p14:creationId xmlns:p14="http://schemas.microsoft.com/office/powerpoint/2010/main" val="979578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457200" y="4230470"/>
            <a:ext cx="8274811" cy="230368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3" name="Rectangle 2"/>
          <p:cNvSpPr/>
          <p:nvPr/>
        </p:nvSpPr>
        <p:spPr bwMode="auto">
          <a:xfrm>
            <a:off x="457200" y="1655696"/>
            <a:ext cx="8274811" cy="2575958"/>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AU" dirty="0"/>
              <a:t>Care Type Team Hierarchy</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19</a:t>
            </a:fld>
            <a:endParaRPr lang="en-US"/>
          </a:p>
        </p:txBody>
      </p:sp>
      <p:grpSp>
        <p:nvGrpSpPr>
          <p:cNvPr id="59" name="Group 58"/>
          <p:cNvGrpSpPr/>
          <p:nvPr/>
        </p:nvGrpSpPr>
        <p:grpSpPr>
          <a:xfrm>
            <a:off x="523723" y="1729100"/>
            <a:ext cx="1332724" cy="2885966"/>
            <a:chOff x="457200" y="1752600"/>
            <a:chExt cx="1332724" cy="2885966"/>
          </a:xfrm>
        </p:grpSpPr>
        <p:grpSp>
          <p:nvGrpSpPr>
            <p:cNvPr id="18" name="Group 17"/>
            <p:cNvGrpSpPr/>
            <p:nvPr/>
          </p:nvGrpSpPr>
          <p:grpSpPr>
            <a:xfrm>
              <a:off x="457200" y="1752600"/>
              <a:ext cx="1332724" cy="369332"/>
              <a:chOff x="838200" y="1905000"/>
              <a:chExt cx="1332724" cy="369332"/>
            </a:xfrm>
          </p:grpSpPr>
          <p:sp>
            <p:nvSpPr>
              <p:cNvPr id="6" name="TextBox 5"/>
              <p:cNvSpPr txBox="1"/>
              <p:nvPr/>
            </p:nvSpPr>
            <p:spPr>
              <a:xfrm>
                <a:off x="838200" y="1905000"/>
                <a:ext cx="1309076" cy="369332"/>
              </a:xfrm>
              <a:prstGeom prst="rect">
                <a:avLst/>
              </a:prstGeom>
              <a:noFill/>
            </p:spPr>
            <p:txBody>
              <a:bodyPr wrap="none" rtlCol="0">
                <a:spAutoFit/>
              </a:bodyPr>
              <a:lstStyle/>
              <a:p>
                <a:r>
                  <a:rPr lang="en-AU" dirty="0"/>
                  <a:t>Care Team</a:t>
                </a:r>
              </a:p>
            </p:txBody>
          </p:sp>
          <p:sp>
            <p:nvSpPr>
              <p:cNvPr id="17" name="Rectangle 16"/>
              <p:cNvSpPr/>
              <p:nvPr/>
            </p:nvSpPr>
            <p:spPr bwMode="auto">
              <a:xfrm>
                <a:off x="838200" y="1905000"/>
                <a:ext cx="1332724"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grpSp>
        <p:cxnSp>
          <p:nvCxnSpPr>
            <p:cNvPr id="41" name="Straight Connector 40"/>
            <p:cNvCxnSpPr/>
            <p:nvPr/>
          </p:nvCxnSpPr>
          <p:spPr bwMode="auto">
            <a:xfrm>
              <a:off x="685801" y="2121932"/>
              <a:ext cx="1315" cy="251663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flipH="1">
              <a:off x="695477" y="2357652"/>
              <a:ext cx="304801" cy="45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683173" y="4637410"/>
              <a:ext cx="30742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5" name="Group 14"/>
          <p:cNvGrpSpPr/>
          <p:nvPr/>
        </p:nvGrpSpPr>
        <p:grpSpPr>
          <a:xfrm>
            <a:off x="1066801" y="2209800"/>
            <a:ext cx="2895600" cy="319822"/>
            <a:chOff x="1155194" y="2502555"/>
            <a:chExt cx="3224729" cy="319822"/>
          </a:xfrm>
        </p:grpSpPr>
        <p:sp>
          <p:nvSpPr>
            <p:cNvPr id="7" name="TextBox 6"/>
            <p:cNvSpPr txBox="1"/>
            <p:nvPr/>
          </p:nvSpPr>
          <p:spPr>
            <a:xfrm>
              <a:off x="1371600" y="2514600"/>
              <a:ext cx="2458622" cy="307777"/>
            </a:xfrm>
            <a:prstGeom prst="rect">
              <a:avLst/>
            </a:prstGeom>
            <a:noFill/>
          </p:spPr>
          <p:txBody>
            <a:bodyPr wrap="none" rtlCol="0">
              <a:spAutoFit/>
            </a:bodyPr>
            <a:lstStyle/>
            <a:p>
              <a:r>
                <a:rPr lang="en-AU" sz="1400" dirty="0"/>
                <a:t>Patient-</a:t>
              </a:r>
              <a:r>
                <a:rPr lang="en-AU" sz="1400" dirty="0" err="1"/>
                <a:t>Centered</a:t>
              </a:r>
              <a:r>
                <a:rPr lang="en-AU" sz="1400" dirty="0"/>
                <a:t> Care Team</a:t>
              </a:r>
            </a:p>
          </p:txBody>
        </p:sp>
        <p:sp>
          <p:nvSpPr>
            <p:cNvPr id="14" name="Rectangle 13"/>
            <p:cNvSpPr/>
            <p:nvPr/>
          </p:nvSpPr>
          <p:spPr bwMode="auto">
            <a:xfrm>
              <a:off x="1155194" y="2502555"/>
              <a:ext cx="3224729" cy="295703"/>
            </a:xfrm>
            <a:prstGeom prst="rect">
              <a:avLst/>
            </a:prstGeom>
            <a:noFill/>
            <a:ln w="9525" cap="flat" cmpd="sng" algn="ctr">
              <a:solidFill>
                <a:schemeClr val="accent6">
                  <a:lumMod val="50000"/>
                </a:schemeClr>
              </a:solidFill>
              <a:prstDash val="solid"/>
              <a:round/>
              <a:headEnd type="none" w="med" len="med"/>
              <a:tailEnd type="none" w="med" len="med"/>
            </a:ln>
            <a:effectLst>
              <a:innerShdw blurRad="63500" dist="50800" dir="2700000">
                <a:prstClr val="black">
                  <a:alpha val="50000"/>
                </a:prst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400" b="0" i="0" u="none" strike="noStrike" cap="none" normalizeH="0" baseline="0">
                <a:ln>
                  <a:noFill/>
                </a:ln>
                <a:solidFill>
                  <a:schemeClr val="tx1"/>
                </a:solidFill>
                <a:effectLst/>
                <a:latin typeface="Arial" charset="0"/>
              </a:endParaRPr>
            </a:p>
          </p:txBody>
        </p:sp>
      </p:grpSp>
      <p:grpSp>
        <p:nvGrpSpPr>
          <p:cNvPr id="26" name="Group 25"/>
          <p:cNvGrpSpPr/>
          <p:nvPr/>
        </p:nvGrpSpPr>
        <p:grpSpPr>
          <a:xfrm>
            <a:off x="1724168" y="3810000"/>
            <a:ext cx="2382383" cy="307777"/>
            <a:chOff x="2116459" y="4928194"/>
            <a:chExt cx="2382383" cy="307777"/>
          </a:xfrm>
        </p:grpSpPr>
        <p:sp>
          <p:nvSpPr>
            <p:cNvPr id="11" name="TextBox 10"/>
            <p:cNvSpPr txBox="1"/>
            <p:nvPr/>
          </p:nvSpPr>
          <p:spPr>
            <a:xfrm>
              <a:off x="2116459" y="4928194"/>
              <a:ext cx="2382383" cy="307777"/>
            </a:xfrm>
            <a:prstGeom prst="rect">
              <a:avLst/>
            </a:prstGeom>
            <a:noFill/>
          </p:spPr>
          <p:txBody>
            <a:bodyPr wrap="none" rtlCol="0">
              <a:spAutoFit/>
            </a:bodyPr>
            <a:lstStyle/>
            <a:p>
              <a:r>
                <a:rPr lang="en-AU" sz="1400" dirty="0"/>
                <a:t>Care Coordination-Focused</a:t>
              </a:r>
            </a:p>
          </p:txBody>
        </p:sp>
        <p:sp>
          <p:nvSpPr>
            <p:cNvPr id="19" name="Rectangle 18"/>
            <p:cNvSpPr/>
            <p:nvPr/>
          </p:nvSpPr>
          <p:spPr bwMode="auto">
            <a:xfrm>
              <a:off x="2116459" y="4928194"/>
              <a:ext cx="2382383"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grpSp>
      <p:grpSp>
        <p:nvGrpSpPr>
          <p:cNvPr id="21" name="Group 20"/>
          <p:cNvGrpSpPr/>
          <p:nvPr/>
        </p:nvGrpSpPr>
        <p:grpSpPr>
          <a:xfrm>
            <a:off x="1701530" y="2667000"/>
            <a:ext cx="2382383" cy="316035"/>
            <a:chOff x="1823072" y="3091136"/>
            <a:chExt cx="2382383" cy="316035"/>
          </a:xfrm>
        </p:grpSpPr>
        <p:sp>
          <p:nvSpPr>
            <p:cNvPr id="8" name="TextBox 7"/>
            <p:cNvSpPr txBox="1"/>
            <p:nvPr/>
          </p:nvSpPr>
          <p:spPr>
            <a:xfrm>
              <a:off x="2116459" y="3099394"/>
              <a:ext cx="1745991" cy="307777"/>
            </a:xfrm>
            <a:prstGeom prst="rect">
              <a:avLst/>
            </a:prstGeom>
            <a:noFill/>
          </p:spPr>
          <p:txBody>
            <a:bodyPr wrap="none" rtlCol="0">
              <a:spAutoFit/>
            </a:bodyPr>
            <a:lstStyle/>
            <a:p>
              <a:r>
                <a:rPr lang="en-AU" sz="1400" dirty="0"/>
                <a:t>Encounter-Focused</a:t>
              </a:r>
            </a:p>
          </p:txBody>
        </p:sp>
        <p:sp>
          <p:nvSpPr>
            <p:cNvPr id="20" name="Rectangle 19"/>
            <p:cNvSpPr/>
            <p:nvPr/>
          </p:nvSpPr>
          <p:spPr bwMode="auto">
            <a:xfrm>
              <a:off x="1823072" y="3091136"/>
              <a:ext cx="2382383"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400" b="0" i="0" u="none" strike="noStrike" cap="none" normalizeH="0" baseline="0">
                <a:ln>
                  <a:noFill/>
                </a:ln>
                <a:solidFill>
                  <a:schemeClr val="tx1"/>
                </a:solidFill>
                <a:effectLst/>
                <a:latin typeface="Arial" charset="0"/>
              </a:endParaRPr>
            </a:p>
          </p:txBody>
        </p:sp>
      </p:grpSp>
      <p:grpSp>
        <p:nvGrpSpPr>
          <p:cNvPr id="23" name="Group 22"/>
          <p:cNvGrpSpPr/>
          <p:nvPr/>
        </p:nvGrpSpPr>
        <p:grpSpPr>
          <a:xfrm>
            <a:off x="1734678" y="3048000"/>
            <a:ext cx="2382383" cy="326104"/>
            <a:chOff x="1823072" y="3665861"/>
            <a:chExt cx="2382383" cy="326104"/>
          </a:xfrm>
        </p:grpSpPr>
        <p:sp>
          <p:nvSpPr>
            <p:cNvPr id="9" name="TextBox 8"/>
            <p:cNvSpPr txBox="1"/>
            <p:nvPr/>
          </p:nvSpPr>
          <p:spPr>
            <a:xfrm>
              <a:off x="2170924" y="3684188"/>
              <a:ext cx="1577676" cy="307777"/>
            </a:xfrm>
            <a:prstGeom prst="rect">
              <a:avLst/>
            </a:prstGeom>
            <a:noFill/>
          </p:spPr>
          <p:txBody>
            <a:bodyPr wrap="none" rtlCol="0">
              <a:spAutoFit/>
            </a:bodyPr>
            <a:lstStyle/>
            <a:p>
              <a:r>
                <a:rPr lang="en-AU" sz="1400" dirty="0"/>
                <a:t>Episode-Focused</a:t>
              </a:r>
            </a:p>
          </p:txBody>
        </p:sp>
        <p:sp>
          <p:nvSpPr>
            <p:cNvPr id="22" name="Rectangle 21"/>
            <p:cNvSpPr/>
            <p:nvPr/>
          </p:nvSpPr>
          <p:spPr bwMode="auto">
            <a:xfrm>
              <a:off x="1823072" y="3665861"/>
              <a:ext cx="2382383"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grpSp>
      <p:grpSp>
        <p:nvGrpSpPr>
          <p:cNvPr id="25" name="Group 24"/>
          <p:cNvGrpSpPr/>
          <p:nvPr/>
        </p:nvGrpSpPr>
        <p:grpSpPr>
          <a:xfrm>
            <a:off x="1734678" y="3429000"/>
            <a:ext cx="2382383" cy="320189"/>
            <a:chOff x="1823072" y="4343400"/>
            <a:chExt cx="2382383" cy="320189"/>
          </a:xfrm>
        </p:grpSpPr>
        <p:sp>
          <p:nvSpPr>
            <p:cNvPr id="10" name="TextBox 9"/>
            <p:cNvSpPr txBox="1"/>
            <p:nvPr/>
          </p:nvSpPr>
          <p:spPr>
            <a:xfrm>
              <a:off x="2170924" y="4343400"/>
              <a:ext cx="1686680" cy="307777"/>
            </a:xfrm>
            <a:prstGeom prst="rect">
              <a:avLst/>
            </a:prstGeom>
            <a:noFill/>
          </p:spPr>
          <p:txBody>
            <a:bodyPr wrap="none" rtlCol="0">
              <a:spAutoFit/>
            </a:bodyPr>
            <a:lstStyle/>
            <a:p>
              <a:r>
                <a:rPr lang="en-AU" sz="1400" dirty="0"/>
                <a:t>Condition-Focused</a:t>
              </a:r>
            </a:p>
          </p:txBody>
        </p:sp>
        <p:sp>
          <p:nvSpPr>
            <p:cNvPr id="24" name="Rectangle 23"/>
            <p:cNvSpPr/>
            <p:nvPr/>
          </p:nvSpPr>
          <p:spPr bwMode="auto">
            <a:xfrm>
              <a:off x="1823072" y="4355812"/>
              <a:ext cx="2382383"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grpSp>
      <p:cxnSp>
        <p:nvCxnSpPr>
          <p:cNvPr id="47" name="Straight Connector 46"/>
          <p:cNvCxnSpPr/>
          <p:nvPr/>
        </p:nvCxnSpPr>
        <p:spPr bwMode="auto">
          <a:xfrm>
            <a:off x="1371600" y="2499517"/>
            <a:ext cx="0" cy="146437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a:stCxn id="20" idx="1"/>
          </p:cNvCxnSpPr>
          <p:nvPr/>
        </p:nvCxnSpPr>
        <p:spPr bwMode="auto">
          <a:xfrm flipH="1" flipV="1">
            <a:off x="1371600" y="2820888"/>
            <a:ext cx="32993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a:stCxn id="22" idx="1"/>
          </p:cNvCxnSpPr>
          <p:nvPr/>
        </p:nvCxnSpPr>
        <p:spPr bwMode="auto">
          <a:xfrm flipH="1" flipV="1">
            <a:off x="1371600" y="3201888"/>
            <a:ext cx="363078"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a:stCxn id="24" idx="1"/>
          </p:cNvCxnSpPr>
          <p:nvPr/>
        </p:nvCxnSpPr>
        <p:spPr bwMode="auto">
          <a:xfrm flipH="1" flipV="1">
            <a:off x="1371600" y="3595300"/>
            <a:ext cx="363078"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a:stCxn id="19" idx="1"/>
          </p:cNvCxnSpPr>
          <p:nvPr/>
        </p:nvCxnSpPr>
        <p:spPr bwMode="auto">
          <a:xfrm flipH="1" flipV="1">
            <a:off x="1371600" y="3963888"/>
            <a:ext cx="352568"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79" name="Group 78"/>
          <p:cNvGrpSpPr/>
          <p:nvPr/>
        </p:nvGrpSpPr>
        <p:grpSpPr>
          <a:xfrm>
            <a:off x="1066801" y="4445789"/>
            <a:ext cx="3224729" cy="1801122"/>
            <a:chOff x="993228" y="4724400"/>
            <a:chExt cx="3224729" cy="1801122"/>
          </a:xfrm>
        </p:grpSpPr>
        <p:grpSp>
          <p:nvGrpSpPr>
            <p:cNvPr id="16" name="Group 15"/>
            <p:cNvGrpSpPr/>
            <p:nvPr/>
          </p:nvGrpSpPr>
          <p:grpSpPr>
            <a:xfrm>
              <a:off x="993228" y="4724400"/>
              <a:ext cx="3224729" cy="338554"/>
              <a:chOff x="1474345" y="5568572"/>
              <a:chExt cx="3224729" cy="338554"/>
            </a:xfrm>
          </p:grpSpPr>
          <p:sp>
            <p:nvSpPr>
              <p:cNvPr id="12" name="TextBox 11"/>
              <p:cNvSpPr txBox="1"/>
              <p:nvPr/>
            </p:nvSpPr>
            <p:spPr>
              <a:xfrm>
                <a:off x="1474345" y="5568572"/>
                <a:ext cx="2836930" cy="307777"/>
              </a:xfrm>
              <a:prstGeom prst="rect">
                <a:avLst/>
              </a:prstGeom>
              <a:noFill/>
            </p:spPr>
            <p:txBody>
              <a:bodyPr wrap="none" rtlCol="0">
                <a:spAutoFit/>
              </a:bodyPr>
              <a:lstStyle/>
              <a:p>
                <a:r>
                  <a:rPr lang="en-AU" sz="1400" dirty="0"/>
                  <a:t>Non-Patient </a:t>
                </a:r>
                <a:r>
                  <a:rPr lang="en-AU" sz="1400" dirty="0" err="1"/>
                  <a:t>Centered</a:t>
                </a:r>
                <a:r>
                  <a:rPr lang="en-AU" sz="1400" dirty="0"/>
                  <a:t> Care Team</a:t>
                </a:r>
              </a:p>
            </p:txBody>
          </p:sp>
          <p:sp>
            <p:nvSpPr>
              <p:cNvPr id="13" name="Rectangle 12"/>
              <p:cNvSpPr/>
              <p:nvPr/>
            </p:nvSpPr>
            <p:spPr bwMode="auto">
              <a:xfrm>
                <a:off x="1474345" y="5568572"/>
                <a:ext cx="3224729" cy="338554"/>
              </a:xfrm>
              <a:prstGeom prst="rect">
                <a:avLst/>
              </a:prstGeom>
              <a:noFill/>
              <a:ln w="9525" cap="flat" cmpd="sng" algn="ctr">
                <a:solidFill>
                  <a:schemeClr val="accent6">
                    <a:lumMod val="50000"/>
                  </a:schemeClr>
                </a:solidFill>
                <a:prstDash val="solid"/>
                <a:round/>
                <a:headEnd type="none" w="med" len="med"/>
                <a:tailEnd type="none" w="med" len="med"/>
              </a:ln>
              <a:effectLst>
                <a:innerShdw blurRad="63500" dist="50800" dir="2700000">
                  <a:prstClr val="black">
                    <a:alpha val="50000"/>
                  </a:prst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grpSp>
        <p:grpSp>
          <p:nvGrpSpPr>
            <p:cNvPr id="29" name="Group 28"/>
            <p:cNvGrpSpPr/>
            <p:nvPr/>
          </p:nvGrpSpPr>
          <p:grpSpPr>
            <a:xfrm>
              <a:off x="1647968" y="5178623"/>
              <a:ext cx="2382383" cy="315393"/>
              <a:chOff x="1292993" y="5351975"/>
              <a:chExt cx="2382383" cy="315393"/>
            </a:xfrm>
          </p:grpSpPr>
          <p:sp>
            <p:nvSpPr>
              <p:cNvPr id="27" name="TextBox 26"/>
              <p:cNvSpPr txBox="1"/>
              <p:nvPr/>
            </p:nvSpPr>
            <p:spPr>
              <a:xfrm>
                <a:off x="1789924" y="5359591"/>
                <a:ext cx="1388522" cy="307777"/>
              </a:xfrm>
              <a:prstGeom prst="rect">
                <a:avLst/>
              </a:prstGeom>
              <a:noFill/>
            </p:spPr>
            <p:txBody>
              <a:bodyPr wrap="none" rtlCol="0">
                <a:spAutoFit/>
              </a:bodyPr>
              <a:lstStyle/>
              <a:p>
                <a:r>
                  <a:rPr lang="en-AU" sz="1400" dirty="0"/>
                  <a:t>Event-Focused</a:t>
                </a:r>
              </a:p>
            </p:txBody>
          </p:sp>
          <p:sp>
            <p:nvSpPr>
              <p:cNvPr id="28" name="Rectangle 27"/>
              <p:cNvSpPr/>
              <p:nvPr/>
            </p:nvSpPr>
            <p:spPr bwMode="auto">
              <a:xfrm>
                <a:off x="1292993" y="5351975"/>
                <a:ext cx="2382383"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grpSp>
        <p:grpSp>
          <p:nvGrpSpPr>
            <p:cNvPr id="32" name="Group 31"/>
            <p:cNvGrpSpPr/>
            <p:nvPr/>
          </p:nvGrpSpPr>
          <p:grpSpPr>
            <a:xfrm>
              <a:off x="1644023" y="5562600"/>
              <a:ext cx="2382383" cy="307777"/>
              <a:chOff x="1823072" y="3014936"/>
              <a:chExt cx="2382383" cy="307777"/>
            </a:xfrm>
          </p:grpSpPr>
          <p:sp>
            <p:nvSpPr>
              <p:cNvPr id="33" name="TextBox 32"/>
              <p:cNvSpPr txBox="1"/>
              <p:nvPr/>
            </p:nvSpPr>
            <p:spPr>
              <a:xfrm>
                <a:off x="2116459" y="3014936"/>
                <a:ext cx="1745991" cy="307777"/>
              </a:xfrm>
              <a:prstGeom prst="rect">
                <a:avLst/>
              </a:prstGeom>
              <a:noFill/>
            </p:spPr>
            <p:txBody>
              <a:bodyPr wrap="none" rtlCol="0">
                <a:spAutoFit/>
              </a:bodyPr>
              <a:lstStyle/>
              <a:p>
                <a:r>
                  <a:rPr lang="en-AU" sz="1400" dirty="0"/>
                  <a:t>Encounter-Focused</a:t>
                </a:r>
              </a:p>
            </p:txBody>
          </p:sp>
          <p:sp>
            <p:nvSpPr>
              <p:cNvPr id="34" name="Rectangle 33"/>
              <p:cNvSpPr/>
              <p:nvPr/>
            </p:nvSpPr>
            <p:spPr bwMode="auto">
              <a:xfrm>
                <a:off x="1823072" y="3014936"/>
                <a:ext cx="2382383"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grpSp>
        <p:grpSp>
          <p:nvGrpSpPr>
            <p:cNvPr id="35" name="Group 34"/>
            <p:cNvGrpSpPr/>
            <p:nvPr/>
          </p:nvGrpSpPr>
          <p:grpSpPr>
            <a:xfrm>
              <a:off x="1664206" y="5943600"/>
              <a:ext cx="2382383" cy="307777"/>
              <a:chOff x="1823072" y="3534765"/>
              <a:chExt cx="2382383" cy="307777"/>
            </a:xfrm>
          </p:grpSpPr>
          <p:sp>
            <p:nvSpPr>
              <p:cNvPr id="36" name="TextBox 35"/>
              <p:cNvSpPr txBox="1"/>
              <p:nvPr/>
            </p:nvSpPr>
            <p:spPr>
              <a:xfrm>
                <a:off x="2170924" y="3534765"/>
                <a:ext cx="1577676" cy="307777"/>
              </a:xfrm>
              <a:prstGeom prst="rect">
                <a:avLst/>
              </a:prstGeom>
              <a:noFill/>
            </p:spPr>
            <p:txBody>
              <a:bodyPr wrap="none" rtlCol="0">
                <a:spAutoFit/>
              </a:bodyPr>
              <a:lstStyle/>
              <a:p>
                <a:r>
                  <a:rPr lang="en-AU" sz="1400" dirty="0"/>
                  <a:t>Episode-Focused</a:t>
                </a:r>
              </a:p>
            </p:txBody>
          </p:sp>
          <p:sp>
            <p:nvSpPr>
              <p:cNvPr id="37" name="Rectangle 36"/>
              <p:cNvSpPr/>
              <p:nvPr/>
            </p:nvSpPr>
            <p:spPr bwMode="auto">
              <a:xfrm>
                <a:off x="1823072" y="3534765"/>
                <a:ext cx="2382383"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grpSp>
        <p:cxnSp>
          <p:nvCxnSpPr>
            <p:cNvPr id="61" name="Straight Connector 60"/>
            <p:cNvCxnSpPr/>
            <p:nvPr/>
          </p:nvCxnSpPr>
          <p:spPr bwMode="auto">
            <a:xfrm flipH="1">
              <a:off x="1279961" y="5062954"/>
              <a:ext cx="15439" cy="14625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H="1" flipV="1">
              <a:off x="1303519" y="6087395"/>
              <a:ext cx="360450" cy="12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6" name="Straight Connector 75"/>
            <p:cNvCxnSpPr>
              <a:stCxn id="34" idx="1"/>
            </p:cNvCxnSpPr>
            <p:nvPr/>
          </p:nvCxnSpPr>
          <p:spPr bwMode="auto">
            <a:xfrm flipH="1" flipV="1">
              <a:off x="1303519" y="5716488"/>
              <a:ext cx="340504"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8" name="Straight Connector 77"/>
            <p:cNvCxnSpPr>
              <a:stCxn id="28" idx="1"/>
            </p:cNvCxnSpPr>
            <p:nvPr/>
          </p:nvCxnSpPr>
          <p:spPr bwMode="auto">
            <a:xfrm flipH="1" flipV="1">
              <a:off x="1303519" y="5332511"/>
              <a:ext cx="344449"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80" name="TextBox 79"/>
          <p:cNvSpPr txBox="1"/>
          <p:nvPr/>
        </p:nvSpPr>
        <p:spPr>
          <a:xfrm>
            <a:off x="4454219" y="4873823"/>
            <a:ext cx="4003981" cy="307777"/>
          </a:xfrm>
          <a:prstGeom prst="rect">
            <a:avLst/>
          </a:prstGeom>
          <a:solidFill>
            <a:schemeClr val="accent5">
              <a:lumMod val="60000"/>
              <a:lumOff val="40000"/>
            </a:schemeClr>
          </a:solidFill>
        </p:spPr>
        <p:txBody>
          <a:bodyPr wrap="none" rtlCol="0">
            <a:spAutoFit/>
          </a:bodyPr>
          <a:lstStyle/>
          <a:p>
            <a:r>
              <a:rPr lang="en-AU" sz="1400" dirty="0"/>
              <a:t>Teams designed  to respond to incidents/events</a:t>
            </a:r>
          </a:p>
        </p:txBody>
      </p:sp>
      <p:sp>
        <p:nvSpPr>
          <p:cNvPr id="81" name="TextBox 80"/>
          <p:cNvSpPr txBox="1"/>
          <p:nvPr/>
        </p:nvSpPr>
        <p:spPr>
          <a:xfrm>
            <a:off x="4451672" y="5294293"/>
            <a:ext cx="4280339" cy="954107"/>
          </a:xfrm>
          <a:prstGeom prst="rect">
            <a:avLst/>
          </a:prstGeom>
          <a:solidFill>
            <a:schemeClr val="bg1">
              <a:lumMod val="75000"/>
            </a:schemeClr>
          </a:solidFill>
        </p:spPr>
        <p:txBody>
          <a:bodyPr wrap="none" rtlCol="0">
            <a:spAutoFit/>
          </a:bodyPr>
          <a:lstStyle/>
          <a:p>
            <a:r>
              <a:rPr lang="en-AU" sz="1400" dirty="0"/>
              <a:t>In some healthcare settings/organisations, the care</a:t>
            </a:r>
          </a:p>
          <a:p>
            <a:r>
              <a:rPr lang="en-AU" sz="1400" dirty="0"/>
              <a:t>team functions are optimised around predetermined</a:t>
            </a:r>
          </a:p>
          <a:p>
            <a:r>
              <a:rPr lang="en-AU" sz="1400" dirty="0"/>
              <a:t>workflow, which are often not necessarily patient </a:t>
            </a:r>
          </a:p>
          <a:p>
            <a:r>
              <a:rPr lang="en-AU" sz="1400" dirty="0"/>
              <a:t>centric</a:t>
            </a:r>
          </a:p>
        </p:txBody>
      </p:sp>
      <p:sp>
        <p:nvSpPr>
          <p:cNvPr id="82" name="Right Brace 81"/>
          <p:cNvSpPr/>
          <p:nvPr/>
        </p:nvSpPr>
        <p:spPr bwMode="auto">
          <a:xfrm>
            <a:off x="4191000" y="4827331"/>
            <a:ext cx="160143" cy="383977"/>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83" name="Right Brace 82"/>
          <p:cNvSpPr/>
          <p:nvPr/>
        </p:nvSpPr>
        <p:spPr bwMode="auto">
          <a:xfrm>
            <a:off x="4191000" y="5303640"/>
            <a:ext cx="160143" cy="727541"/>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pic>
        <p:nvPicPr>
          <p:cNvPr id="54" name="Picture 2" descr="Image result for care team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696" y="1692692"/>
            <a:ext cx="3356905" cy="2955508"/>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351143" y="1777113"/>
            <a:ext cx="1120820" cy="369332"/>
          </a:xfrm>
          <a:prstGeom prst="rect">
            <a:avLst/>
          </a:prstGeom>
          <a:noFill/>
        </p:spPr>
        <p:txBody>
          <a:bodyPr wrap="none" rtlCol="0">
            <a:spAutoFit/>
          </a:bodyPr>
          <a:lstStyle/>
          <a:p>
            <a:r>
              <a:rPr lang="en-AU" b="1" dirty="0"/>
              <a:t>In scope</a:t>
            </a:r>
          </a:p>
        </p:txBody>
      </p:sp>
      <p:sp>
        <p:nvSpPr>
          <p:cNvPr id="60" name="TextBox 59"/>
          <p:cNvSpPr txBox="1"/>
          <p:nvPr/>
        </p:nvSpPr>
        <p:spPr>
          <a:xfrm>
            <a:off x="4666285" y="4263075"/>
            <a:ext cx="1595309" cy="369332"/>
          </a:xfrm>
          <a:prstGeom prst="rect">
            <a:avLst/>
          </a:prstGeom>
          <a:noFill/>
        </p:spPr>
        <p:txBody>
          <a:bodyPr wrap="none" rtlCol="0">
            <a:spAutoFit/>
          </a:bodyPr>
          <a:lstStyle/>
          <a:p>
            <a:r>
              <a:rPr lang="en-AU" b="1" dirty="0"/>
              <a:t>Out of scope</a:t>
            </a:r>
          </a:p>
        </p:txBody>
      </p:sp>
      <p:sp>
        <p:nvSpPr>
          <p:cNvPr id="63" name="Rectangle 62"/>
          <p:cNvSpPr/>
          <p:nvPr/>
        </p:nvSpPr>
        <p:spPr bwMode="auto">
          <a:xfrm>
            <a:off x="1734678" y="6093023"/>
            <a:ext cx="2382383"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44" name="TextBox 43"/>
          <p:cNvSpPr txBox="1"/>
          <p:nvPr/>
        </p:nvSpPr>
        <p:spPr>
          <a:xfrm>
            <a:off x="1777186" y="6084715"/>
            <a:ext cx="2185214" cy="307777"/>
          </a:xfrm>
          <a:prstGeom prst="rect">
            <a:avLst/>
          </a:prstGeom>
          <a:noFill/>
        </p:spPr>
        <p:txBody>
          <a:bodyPr wrap="none" rtlCol="0">
            <a:spAutoFit/>
          </a:bodyPr>
          <a:lstStyle/>
          <a:p>
            <a:r>
              <a:rPr lang="en-AU" sz="1400" dirty="0"/>
              <a:t>Clinical research focused</a:t>
            </a:r>
          </a:p>
        </p:txBody>
      </p:sp>
      <p:cxnSp>
        <p:nvCxnSpPr>
          <p:cNvPr id="50" name="Straight Connector 49"/>
          <p:cNvCxnSpPr>
            <a:endCxn id="63" idx="1"/>
          </p:cNvCxnSpPr>
          <p:nvPr/>
        </p:nvCxnSpPr>
        <p:spPr bwMode="auto">
          <a:xfrm>
            <a:off x="1368934" y="6246911"/>
            <a:ext cx="365744"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324061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53400" cy="589225"/>
          </a:xfrm>
        </p:spPr>
        <p:txBody>
          <a:bodyPr/>
          <a:lstStyle/>
          <a:p>
            <a:r>
              <a:rPr lang="en-AU" sz="3200" dirty="0"/>
              <a:t>Care Team Definition: Current Works</a:t>
            </a:r>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2</a:t>
            </a:fld>
            <a:endParaRPr lang="en-US"/>
          </a:p>
        </p:txBody>
      </p:sp>
      <p:pic>
        <p:nvPicPr>
          <p:cNvPr id="6" name="Picture 5"/>
          <p:cNvPicPr>
            <a:picLocks noChangeAspect="1"/>
          </p:cNvPicPr>
          <p:nvPr/>
        </p:nvPicPr>
        <p:blipFill>
          <a:blip r:embed="rId2"/>
          <a:stretch>
            <a:fillRect/>
          </a:stretch>
        </p:blipFill>
        <p:spPr>
          <a:xfrm>
            <a:off x="152400" y="914400"/>
            <a:ext cx="8846479" cy="5104626"/>
          </a:xfrm>
          <a:prstGeom prst="rect">
            <a:avLst/>
          </a:prstGeom>
        </p:spPr>
      </p:pic>
      <p:sp>
        <p:nvSpPr>
          <p:cNvPr id="7" name="TextBox 6"/>
          <p:cNvSpPr txBox="1"/>
          <p:nvPr/>
        </p:nvSpPr>
        <p:spPr>
          <a:xfrm>
            <a:off x="838200" y="6248400"/>
            <a:ext cx="7348487" cy="338554"/>
          </a:xfrm>
          <a:prstGeom prst="rect">
            <a:avLst/>
          </a:prstGeom>
          <a:noFill/>
        </p:spPr>
        <p:txBody>
          <a:bodyPr wrap="none" rtlCol="0">
            <a:spAutoFit/>
          </a:bodyPr>
          <a:lstStyle/>
          <a:p>
            <a:r>
              <a:rPr lang="en-AU" sz="1600" b="1" dirty="0"/>
              <a:t>Source</a:t>
            </a:r>
            <a:r>
              <a:rPr lang="en-AU" sz="1600" dirty="0"/>
              <a:t>: HL7 PCWG Care Plan DAM – Care team member (source: ONC LCC)</a:t>
            </a:r>
          </a:p>
        </p:txBody>
      </p:sp>
      <p:sp>
        <p:nvSpPr>
          <p:cNvPr id="8" name="TextBox 7"/>
          <p:cNvSpPr txBox="1"/>
          <p:nvPr/>
        </p:nvSpPr>
        <p:spPr>
          <a:xfrm>
            <a:off x="609600" y="1295400"/>
            <a:ext cx="2917017" cy="4985980"/>
          </a:xfrm>
          <a:prstGeom prst="rect">
            <a:avLst/>
          </a:prstGeom>
          <a:solidFill>
            <a:schemeClr val="accent5">
              <a:lumMod val="40000"/>
              <a:lumOff val="60000"/>
            </a:schemeClr>
          </a:solidFill>
        </p:spPr>
        <p:txBody>
          <a:bodyPr wrap="none" rtlCol="0">
            <a:spAutoFit/>
          </a:bodyPr>
          <a:lstStyle/>
          <a:p>
            <a:r>
              <a:rPr lang="en-AU" sz="1400" dirty="0"/>
              <a:t>Care team member examples:</a:t>
            </a:r>
          </a:p>
          <a:p>
            <a:r>
              <a:rPr lang="en-AU" sz="1400" dirty="0"/>
              <a:t>Patient, Family, Carer, Delegate(s)</a:t>
            </a:r>
          </a:p>
          <a:p>
            <a:r>
              <a:rPr lang="en-AU" sz="1400" dirty="0"/>
              <a:t>    </a:t>
            </a:r>
            <a:r>
              <a:rPr lang="en-AU" sz="1200" dirty="0"/>
              <a:t>Patient</a:t>
            </a:r>
          </a:p>
          <a:p>
            <a:r>
              <a:rPr lang="en-AU" sz="1200" dirty="0"/>
              <a:t>    Caregiver/carer; agent</a:t>
            </a:r>
          </a:p>
          <a:p>
            <a:r>
              <a:rPr lang="en-AU" sz="1400" dirty="0"/>
              <a:t>Provider, clinician</a:t>
            </a:r>
          </a:p>
          <a:p>
            <a:r>
              <a:rPr lang="en-AU" sz="1400" dirty="0"/>
              <a:t>    </a:t>
            </a:r>
            <a:r>
              <a:rPr lang="en-AU" sz="1200" dirty="0"/>
              <a:t>Generalist/PCP</a:t>
            </a:r>
          </a:p>
          <a:p>
            <a:r>
              <a:rPr lang="en-AU" sz="1200" dirty="0"/>
              <a:t>     Specialist</a:t>
            </a:r>
          </a:p>
          <a:p>
            <a:r>
              <a:rPr lang="en-AU" sz="1400" dirty="0"/>
              <a:t>      </a:t>
            </a:r>
            <a:r>
              <a:rPr lang="en-AU" sz="1100" dirty="0">
                <a:solidFill>
                  <a:schemeClr val="bg1">
                    <a:lumMod val="65000"/>
                  </a:schemeClr>
                </a:solidFill>
              </a:rPr>
              <a:t>Cardiologist</a:t>
            </a:r>
          </a:p>
          <a:p>
            <a:r>
              <a:rPr lang="en-AU" sz="1100" dirty="0">
                <a:solidFill>
                  <a:schemeClr val="bg1">
                    <a:lumMod val="65000"/>
                  </a:schemeClr>
                </a:solidFill>
              </a:rPr>
              <a:t>        Endocrinologist</a:t>
            </a:r>
          </a:p>
          <a:p>
            <a:r>
              <a:rPr lang="en-AU" sz="1400" dirty="0"/>
              <a:t>      …….</a:t>
            </a:r>
          </a:p>
          <a:p>
            <a:r>
              <a:rPr lang="en-AU" sz="1200" dirty="0"/>
              <a:t>     Allied health provider</a:t>
            </a:r>
          </a:p>
          <a:p>
            <a:r>
              <a:rPr lang="en-AU" sz="1400" dirty="0"/>
              <a:t>      </a:t>
            </a:r>
            <a:r>
              <a:rPr lang="en-AU" sz="1100" dirty="0">
                <a:solidFill>
                  <a:schemeClr val="bg1">
                    <a:lumMod val="65000"/>
                  </a:schemeClr>
                </a:solidFill>
              </a:rPr>
              <a:t>Physical therapist</a:t>
            </a:r>
          </a:p>
          <a:p>
            <a:r>
              <a:rPr lang="en-AU" sz="1100" dirty="0">
                <a:solidFill>
                  <a:schemeClr val="bg1">
                    <a:lumMod val="65000"/>
                  </a:schemeClr>
                </a:solidFill>
              </a:rPr>
              <a:t>        Podiatrist</a:t>
            </a:r>
          </a:p>
          <a:p>
            <a:r>
              <a:rPr lang="en-AU" sz="1100" dirty="0">
                <a:solidFill>
                  <a:schemeClr val="bg1">
                    <a:lumMod val="65000"/>
                  </a:schemeClr>
                </a:solidFill>
              </a:rPr>
              <a:t>        Pharmacist</a:t>
            </a:r>
          </a:p>
          <a:p>
            <a:r>
              <a:rPr lang="en-AU" sz="1100" dirty="0">
                <a:solidFill>
                  <a:schemeClr val="bg1">
                    <a:lumMod val="65000"/>
                  </a:schemeClr>
                </a:solidFill>
              </a:rPr>
              <a:t>        Dietitian/nutritionist</a:t>
            </a:r>
          </a:p>
          <a:p>
            <a:r>
              <a:rPr lang="en-AU" sz="1100" dirty="0">
                <a:solidFill>
                  <a:schemeClr val="bg1">
                    <a:lumMod val="65000"/>
                  </a:schemeClr>
                </a:solidFill>
              </a:rPr>
              <a:t>        Clinical psychologist</a:t>
            </a:r>
          </a:p>
          <a:p>
            <a:r>
              <a:rPr lang="en-AU" sz="1100" dirty="0"/>
              <a:t>      ……</a:t>
            </a:r>
          </a:p>
          <a:p>
            <a:r>
              <a:rPr lang="en-AU" sz="1200" dirty="0"/>
              <a:t>    Nurse, clinical nurse specialist</a:t>
            </a:r>
          </a:p>
          <a:p>
            <a:r>
              <a:rPr lang="en-AU" sz="1400" dirty="0"/>
              <a:t>Care coordinator, care manager</a:t>
            </a:r>
          </a:p>
          <a:p>
            <a:r>
              <a:rPr lang="en-AU" sz="1200" dirty="0"/>
              <a:t>    Case manager</a:t>
            </a:r>
          </a:p>
          <a:p>
            <a:r>
              <a:rPr lang="en-AU" sz="1200" dirty="0"/>
              <a:t>    Discharge planner</a:t>
            </a:r>
          </a:p>
          <a:p>
            <a:r>
              <a:rPr lang="en-AU" sz="1200" dirty="0"/>
              <a:t>    Patient navigator</a:t>
            </a:r>
          </a:p>
          <a:p>
            <a:r>
              <a:rPr lang="en-AU" sz="1400" dirty="0"/>
              <a:t>Support Services</a:t>
            </a:r>
          </a:p>
          <a:p>
            <a:r>
              <a:rPr lang="en-AU" sz="1200" dirty="0"/>
              <a:t>    Food delivery</a:t>
            </a:r>
          </a:p>
          <a:p>
            <a:r>
              <a:rPr lang="en-AU" sz="1200" dirty="0"/>
              <a:t>    Ride services</a:t>
            </a:r>
          </a:p>
        </p:txBody>
      </p:sp>
    </p:spTree>
    <p:extLst>
      <p:ext uri="{BB962C8B-B14F-4D97-AF65-F5344CB8AC3E}">
        <p14:creationId xmlns:p14="http://schemas.microsoft.com/office/powerpoint/2010/main" val="1357219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4005" y="1752600"/>
            <a:ext cx="4067175" cy="3409950"/>
          </a:xfrm>
          <a:prstGeom prst="rect">
            <a:avLst/>
          </a:prstGeom>
        </p:spPr>
      </p:pic>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20</a:t>
            </a:fld>
            <a:endParaRPr lang="en-US"/>
          </a:p>
        </p:txBody>
      </p:sp>
      <p:sp>
        <p:nvSpPr>
          <p:cNvPr id="6" name="Title 1"/>
          <p:cNvSpPr>
            <a:spLocks noGrp="1"/>
          </p:cNvSpPr>
          <p:nvPr>
            <p:ph type="title"/>
          </p:nvPr>
        </p:nvSpPr>
        <p:spPr>
          <a:xfrm>
            <a:off x="533400" y="473075"/>
            <a:ext cx="8153400" cy="822325"/>
          </a:xfrm>
        </p:spPr>
        <p:txBody>
          <a:bodyPr/>
          <a:lstStyle/>
          <a:p>
            <a:r>
              <a:rPr lang="en-AU" dirty="0"/>
              <a:t>Care Team Resource - </a:t>
            </a:r>
            <a:r>
              <a:rPr lang="en-AU" sz="3200" dirty="0"/>
              <a:t>structure</a:t>
            </a:r>
          </a:p>
        </p:txBody>
      </p:sp>
      <p:grpSp>
        <p:nvGrpSpPr>
          <p:cNvPr id="8" name="Group 7"/>
          <p:cNvGrpSpPr/>
          <p:nvPr/>
        </p:nvGrpSpPr>
        <p:grpSpPr>
          <a:xfrm>
            <a:off x="4648200" y="1676400"/>
            <a:ext cx="4132580" cy="2575243"/>
            <a:chOff x="4630420" y="2301557"/>
            <a:chExt cx="4132580" cy="2575243"/>
          </a:xfrm>
        </p:grpSpPr>
        <p:pic>
          <p:nvPicPr>
            <p:cNvPr id="9" name="Picture 8"/>
            <p:cNvPicPr>
              <a:picLocks noChangeAspect="1"/>
            </p:cNvPicPr>
            <p:nvPr/>
          </p:nvPicPr>
          <p:blipFill>
            <a:blip r:embed="rId3"/>
            <a:stretch>
              <a:fillRect/>
            </a:stretch>
          </p:blipFill>
          <p:spPr>
            <a:xfrm>
              <a:off x="4630420" y="2301557"/>
              <a:ext cx="3486150" cy="495300"/>
            </a:xfrm>
            <a:prstGeom prst="rect">
              <a:avLst/>
            </a:prstGeom>
          </p:spPr>
        </p:pic>
        <p:pic>
          <p:nvPicPr>
            <p:cNvPr id="10" name="Picture 9"/>
            <p:cNvPicPr>
              <a:picLocks noChangeAspect="1"/>
            </p:cNvPicPr>
            <p:nvPr/>
          </p:nvPicPr>
          <p:blipFill>
            <a:blip r:embed="rId4"/>
            <a:stretch>
              <a:fillRect/>
            </a:stretch>
          </p:blipFill>
          <p:spPr>
            <a:xfrm>
              <a:off x="4876800" y="2776537"/>
              <a:ext cx="3886200" cy="962025"/>
            </a:xfrm>
            <a:prstGeom prst="rect">
              <a:avLst/>
            </a:prstGeom>
          </p:spPr>
        </p:pic>
        <p:pic>
          <p:nvPicPr>
            <p:cNvPr id="11" name="Picture 10"/>
            <p:cNvPicPr>
              <a:picLocks noChangeAspect="1"/>
            </p:cNvPicPr>
            <p:nvPr/>
          </p:nvPicPr>
          <p:blipFill>
            <a:blip r:embed="rId5"/>
            <a:stretch>
              <a:fillRect/>
            </a:stretch>
          </p:blipFill>
          <p:spPr>
            <a:xfrm>
              <a:off x="4876800" y="4086225"/>
              <a:ext cx="3762375" cy="790575"/>
            </a:xfrm>
            <a:prstGeom prst="rect">
              <a:avLst/>
            </a:prstGeom>
          </p:spPr>
        </p:pic>
        <p:sp>
          <p:nvSpPr>
            <p:cNvPr id="12" name="TextBox 11"/>
            <p:cNvSpPr txBox="1"/>
            <p:nvPr/>
          </p:nvSpPr>
          <p:spPr>
            <a:xfrm>
              <a:off x="5029200" y="3657600"/>
              <a:ext cx="543739" cy="369332"/>
            </a:xfrm>
            <a:prstGeom prst="rect">
              <a:avLst/>
            </a:prstGeom>
            <a:noFill/>
          </p:spPr>
          <p:txBody>
            <a:bodyPr wrap="none" rtlCol="0">
              <a:spAutoFit/>
            </a:bodyPr>
            <a:lstStyle/>
            <a:p>
              <a:r>
                <a:rPr lang="en-AU" dirty="0"/>
                <a:t>…..</a:t>
              </a:r>
            </a:p>
          </p:txBody>
        </p:sp>
      </p:grpSp>
      <p:sp>
        <p:nvSpPr>
          <p:cNvPr id="13" name="Rectangle 12"/>
          <p:cNvSpPr/>
          <p:nvPr/>
        </p:nvSpPr>
        <p:spPr bwMode="auto">
          <a:xfrm>
            <a:off x="457200" y="2667000"/>
            <a:ext cx="3581400" cy="2286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14" name="Rectangle 13"/>
          <p:cNvSpPr/>
          <p:nvPr/>
        </p:nvSpPr>
        <p:spPr bwMode="auto">
          <a:xfrm>
            <a:off x="4894580" y="2590800"/>
            <a:ext cx="3762375" cy="2286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15" name="Rectangle 14"/>
          <p:cNvSpPr/>
          <p:nvPr/>
        </p:nvSpPr>
        <p:spPr bwMode="auto">
          <a:xfrm>
            <a:off x="457200" y="3886200"/>
            <a:ext cx="3581400" cy="2286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16" name="Rectangle 15"/>
          <p:cNvSpPr/>
          <p:nvPr/>
        </p:nvSpPr>
        <p:spPr bwMode="auto">
          <a:xfrm>
            <a:off x="4956492" y="3886200"/>
            <a:ext cx="3762375" cy="2286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21" name="Rectangle 20"/>
          <p:cNvSpPr/>
          <p:nvPr/>
        </p:nvSpPr>
        <p:spPr bwMode="auto">
          <a:xfrm>
            <a:off x="4894580" y="2895600"/>
            <a:ext cx="3762375" cy="2286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27" name="Rectangle 26"/>
          <p:cNvSpPr/>
          <p:nvPr/>
        </p:nvSpPr>
        <p:spPr bwMode="auto">
          <a:xfrm>
            <a:off x="3526771" y="4267200"/>
            <a:ext cx="740429" cy="1524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cxnSp>
        <p:nvCxnSpPr>
          <p:cNvPr id="28" name="Straight Arrow Connector 27"/>
          <p:cNvCxnSpPr>
            <a:stCxn id="27" idx="3"/>
          </p:cNvCxnSpPr>
          <p:nvPr/>
        </p:nvCxnSpPr>
        <p:spPr bwMode="auto">
          <a:xfrm flipV="1">
            <a:off x="4267200" y="2303780"/>
            <a:ext cx="631171" cy="20396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30" name="Picture 29"/>
          <p:cNvPicPr>
            <a:picLocks noChangeAspect="1"/>
          </p:cNvPicPr>
          <p:nvPr/>
        </p:nvPicPr>
        <p:blipFill>
          <a:blip r:embed="rId6"/>
          <a:stretch>
            <a:fillRect/>
          </a:stretch>
        </p:blipFill>
        <p:spPr>
          <a:xfrm>
            <a:off x="5867400" y="4307398"/>
            <a:ext cx="2362200" cy="2285753"/>
          </a:xfrm>
          <a:prstGeom prst="rect">
            <a:avLst/>
          </a:prstGeom>
        </p:spPr>
      </p:pic>
      <p:sp>
        <p:nvSpPr>
          <p:cNvPr id="31" name="TextBox 30"/>
          <p:cNvSpPr txBox="1"/>
          <p:nvPr/>
        </p:nvSpPr>
        <p:spPr>
          <a:xfrm>
            <a:off x="472696" y="5378618"/>
            <a:ext cx="4536819" cy="1015663"/>
          </a:xfrm>
          <a:prstGeom prst="rect">
            <a:avLst/>
          </a:prstGeom>
          <a:noFill/>
        </p:spPr>
        <p:txBody>
          <a:bodyPr wrap="none" rtlCol="0">
            <a:spAutoFit/>
          </a:bodyPr>
          <a:lstStyle/>
          <a:p>
            <a:r>
              <a:rPr lang="en-AU" sz="1200" dirty="0"/>
              <a:t>FHIR </a:t>
            </a:r>
            <a:r>
              <a:rPr lang="en-AU" sz="1200" dirty="0" err="1"/>
              <a:t>CareTeam</a:t>
            </a:r>
            <a:r>
              <a:rPr lang="en-AU" sz="1200" dirty="0"/>
              <a:t> and Practitioner structures</a:t>
            </a:r>
          </a:p>
          <a:p>
            <a:r>
              <a:rPr lang="en-AU" sz="1200" dirty="0"/>
              <a:t>Data elements relevant to team types and roles are marked with</a:t>
            </a:r>
          </a:p>
          <a:p>
            <a:r>
              <a:rPr lang="en-AU" sz="1200" dirty="0"/>
              <a:t>red boxes</a:t>
            </a:r>
          </a:p>
          <a:p>
            <a:r>
              <a:rPr lang="en-AU" sz="1200" b="1" dirty="0">
                <a:solidFill>
                  <a:srgbClr val="00B050"/>
                </a:solidFill>
              </a:rPr>
              <a:t>Note</a:t>
            </a:r>
            <a:r>
              <a:rPr lang="en-AU" sz="1200" dirty="0">
                <a:solidFill>
                  <a:srgbClr val="00B050"/>
                </a:solidFill>
              </a:rPr>
              <a:t> </a:t>
            </a:r>
            <a:r>
              <a:rPr lang="en-AU" sz="1200" dirty="0"/>
              <a:t>– the Patient, </a:t>
            </a:r>
            <a:r>
              <a:rPr lang="en-AU" sz="1200" dirty="0" err="1"/>
              <a:t>RelatedPerson</a:t>
            </a:r>
            <a:r>
              <a:rPr lang="en-AU" sz="1200" dirty="0"/>
              <a:t> and Organization resources</a:t>
            </a:r>
          </a:p>
          <a:p>
            <a:r>
              <a:rPr lang="en-AU" sz="1200" dirty="0"/>
              <a:t>do not contain “role” data element</a:t>
            </a:r>
          </a:p>
        </p:txBody>
      </p:sp>
      <p:cxnSp>
        <p:nvCxnSpPr>
          <p:cNvPr id="33" name="Straight Arrow Connector 32"/>
          <p:cNvCxnSpPr/>
          <p:nvPr/>
        </p:nvCxnSpPr>
        <p:spPr bwMode="auto">
          <a:xfrm>
            <a:off x="3657600" y="4528750"/>
            <a:ext cx="2209800" cy="432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 name="Straight Arrow Connector 2"/>
          <p:cNvCxnSpPr>
            <a:endCxn id="30" idx="1"/>
          </p:cNvCxnSpPr>
          <p:nvPr/>
        </p:nvCxnSpPr>
        <p:spPr bwMode="auto">
          <a:xfrm flipV="1">
            <a:off x="4876800" y="5450275"/>
            <a:ext cx="990600" cy="6457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102539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68605" y="1878330"/>
            <a:ext cx="4067175" cy="3409950"/>
          </a:xfrm>
          <a:prstGeom prst="rect">
            <a:avLst/>
          </a:prstGeom>
        </p:spPr>
      </p:pic>
      <p:sp>
        <p:nvSpPr>
          <p:cNvPr id="40" name="TextBox 39"/>
          <p:cNvSpPr txBox="1"/>
          <p:nvPr/>
        </p:nvSpPr>
        <p:spPr>
          <a:xfrm>
            <a:off x="4267200" y="4648200"/>
            <a:ext cx="1994457" cy="1938992"/>
          </a:xfrm>
          <a:prstGeom prst="rect">
            <a:avLst/>
          </a:prstGeom>
          <a:solidFill>
            <a:srgbClr val="FFFFCC"/>
          </a:solidFill>
        </p:spPr>
        <p:txBody>
          <a:bodyPr wrap="none" rtlCol="0">
            <a:spAutoFit/>
          </a:bodyPr>
          <a:lstStyle/>
          <a:p>
            <a:r>
              <a:rPr lang="en-AU" sz="1000" dirty="0"/>
              <a:t>Oncology care team</a:t>
            </a:r>
          </a:p>
          <a:p>
            <a:r>
              <a:rPr lang="en-AU" sz="1000" dirty="0"/>
              <a:t>      medical oncology</a:t>
            </a:r>
          </a:p>
          <a:p>
            <a:r>
              <a:rPr lang="en-AU" sz="1000" dirty="0"/>
              <a:t>      surgical oncology</a:t>
            </a:r>
          </a:p>
          <a:p>
            <a:r>
              <a:rPr lang="en-AU" sz="1000" dirty="0"/>
              <a:t>      allied health</a:t>
            </a:r>
          </a:p>
          <a:p>
            <a:r>
              <a:rPr lang="en-AU" sz="1000" dirty="0"/>
              <a:t>      oncology social service</a:t>
            </a:r>
          </a:p>
          <a:p>
            <a:r>
              <a:rPr lang="en-AU" sz="1000" dirty="0"/>
              <a:t>      home care team</a:t>
            </a:r>
          </a:p>
          <a:p>
            <a:r>
              <a:rPr lang="en-AU" sz="1000" dirty="0"/>
              <a:t>      support service team</a:t>
            </a:r>
          </a:p>
          <a:p>
            <a:r>
              <a:rPr lang="en-AU" sz="1000" dirty="0"/>
              <a:t>Cardiology care team</a:t>
            </a:r>
          </a:p>
          <a:p>
            <a:r>
              <a:rPr lang="en-AU" sz="1000" dirty="0"/>
              <a:t>CF tertiary care team</a:t>
            </a:r>
          </a:p>
          <a:p>
            <a:r>
              <a:rPr lang="en-AU" sz="1000" dirty="0"/>
              <a:t>CF community based care team</a:t>
            </a:r>
          </a:p>
          <a:p>
            <a:r>
              <a:rPr lang="en-AU" sz="1000" dirty="0"/>
              <a:t>Palliative care</a:t>
            </a:r>
          </a:p>
          <a:p>
            <a:r>
              <a:rPr lang="en-AU" sz="1000" dirty="0"/>
              <a:t>…</a:t>
            </a:r>
          </a:p>
        </p:txBody>
      </p:sp>
      <p:sp>
        <p:nvSpPr>
          <p:cNvPr id="2" name="Title 1"/>
          <p:cNvSpPr>
            <a:spLocks noGrp="1"/>
          </p:cNvSpPr>
          <p:nvPr>
            <p:ph type="title"/>
          </p:nvPr>
        </p:nvSpPr>
        <p:spPr/>
        <p:txBody>
          <a:bodyPr/>
          <a:lstStyle/>
          <a:p>
            <a:r>
              <a:rPr lang="en-AU" dirty="0"/>
              <a:t>Care Team Resource - </a:t>
            </a:r>
            <a:r>
              <a:rPr lang="en-AU" sz="3200" dirty="0"/>
              <a:t>structure</a:t>
            </a:r>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21</a:t>
            </a:fld>
            <a:endParaRPr lang="en-US"/>
          </a:p>
        </p:txBody>
      </p:sp>
      <p:sp>
        <p:nvSpPr>
          <p:cNvPr id="11" name="Rectangle 10"/>
          <p:cNvSpPr/>
          <p:nvPr/>
        </p:nvSpPr>
        <p:spPr bwMode="auto">
          <a:xfrm>
            <a:off x="381000" y="2819400"/>
            <a:ext cx="3581400" cy="2286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12" name="TextBox 11"/>
          <p:cNvSpPr txBox="1"/>
          <p:nvPr/>
        </p:nvSpPr>
        <p:spPr>
          <a:xfrm>
            <a:off x="5943600" y="3124200"/>
            <a:ext cx="2819400" cy="1615827"/>
          </a:xfrm>
          <a:prstGeom prst="rect">
            <a:avLst/>
          </a:prstGeom>
          <a:solidFill>
            <a:srgbClr val="CCFFCC"/>
          </a:solidFill>
        </p:spPr>
        <p:txBody>
          <a:bodyPr wrap="square" rtlCol="0">
            <a:spAutoFit/>
          </a:bodyPr>
          <a:lstStyle/>
          <a:p>
            <a:r>
              <a:rPr lang="en-AU" sz="1100" dirty="0"/>
              <a:t>FHIR has not defined a formal value set for care team category.</a:t>
            </a:r>
          </a:p>
          <a:p>
            <a:r>
              <a:rPr lang="en-AU" sz="1100" dirty="0"/>
              <a:t>The examples in FHIR documentation</a:t>
            </a:r>
          </a:p>
          <a:p>
            <a:r>
              <a:rPr lang="en-AU" sz="1100" dirty="0"/>
              <a:t>aligns quite well with the types defined by the Care Team definition project:</a:t>
            </a:r>
          </a:p>
          <a:p>
            <a:pPr marL="171450" indent="-171450">
              <a:buFont typeface="Arial" panose="020B0604020202020204" pitchFamily="34" charset="0"/>
              <a:buChar char="•"/>
            </a:pPr>
            <a:r>
              <a:rPr lang="en-AU" sz="1100" dirty="0"/>
              <a:t>Encounter focused</a:t>
            </a:r>
          </a:p>
          <a:p>
            <a:pPr marL="171450" indent="-171450">
              <a:buFont typeface="Arial" panose="020B0604020202020204" pitchFamily="34" charset="0"/>
              <a:buChar char="•"/>
            </a:pPr>
            <a:r>
              <a:rPr lang="en-AU" sz="1100" dirty="0"/>
              <a:t>Episode of care focused</a:t>
            </a:r>
          </a:p>
          <a:p>
            <a:pPr marL="171450" indent="-171450">
              <a:buFont typeface="Arial" panose="020B0604020202020204" pitchFamily="34" charset="0"/>
              <a:buChar char="•"/>
            </a:pPr>
            <a:r>
              <a:rPr lang="en-AU" sz="1100" dirty="0"/>
              <a:t>Condition focused</a:t>
            </a:r>
          </a:p>
          <a:p>
            <a:pPr marL="171450" indent="-171450">
              <a:buFont typeface="Arial" panose="020B0604020202020204" pitchFamily="34" charset="0"/>
              <a:buChar char="•"/>
            </a:pPr>
            <a:r>
              <a:rPr lang="en-AU" sz="1100" dirty="0"/>
              <a:t>Care coordination focused</a:t>
            </a:r>
          </a:p>
        </p:txBody>
      </p:sp>
      <p:sp>
        <p:nvSpPr>
          <p:cNvPr id="14" name="Left Brace 13"/>
          <p:cNvSpPr/>
          <p:nvPr/>
        </p:nvSpPr>
        <p:spPr bwMode="auto">
          <a:xfrm>
            <a:off x="4169429" y="1653788"/>
            <a:ext cx="273069" cy="1318012"/>
          </a:xfrm>
          <a:prstGeom prst="leftBrac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cxnSp>
        <p:nvCxnSpPr>
          <p:cNvPr id="16" name="Straight Arrow Connector 15"/>
          <p:cNvCxnSpPr/>
          <p:nvPr/>
        </p:nvCxnSpPr>
        <p:spPr bwMode="auto">
          <a:xfrm flipV="1">
            <a:off x="2819400" y="2269710"/>
            <a:ext cx="1360043" cy="6490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Rectangle 14"/>
          <p:cNvSpPr/>
          <p:nvPr/>
        </p:nvSpPr>
        <p:spPr>
          <a:xfrm>
            <a:off x="4442498" y="1600200"/>
            <a:ext cx="4229062" cy="1277273"/>
          </a:xfrm>
          <a:prstGeom prst="rect">
            <a:avLst/>
          </a:prstGeom>
          <a:solidFill>
            <a:schemeClr val="accent5">
              <a:lumMod val="40000"/>
              <a:lumOff val="60000"/>
            </a:schemeClr>
          </a:solidFill>
        </p:spPr>
        <p:txBody>
          <a:bodyPr wrap="square">
            <a:spAutoFit/>
          </a:bodyPr>
          <a:lstStyle/>
          <a:p>
            <a:r>
              <a:rPr lang="en-US" sz="1100" dirty="0">
                <a:solidFill>
                  <a:srgbClr val="333333"/>
                </a:solidFill>
                <a:latin typeface="verdana" panose="020B0604030504040204" pitchFamily="34" charset="0"/>
              </a:rPr>
              <a:t>FHIR description:</a:t>
            </a:r>
          </a:p>
          <a:p>
            <a:r>
              <a:rPr lang="en-US" sz="1100" dirty="0">
                <a:solidFill>
                  <a:srgbClr val="333333"/>
                </a:solidFill>
                <a:latin typeface="verdana" panose="020B0604030504040204" pitchFamily="34" charset="0"/>
              </a:rPr>
              <a:t>Identifies what kind of team. </a:t>
            </a:r>
          </a:p>
          <a:p>
            <a:r>
              <a:rPr lang="en-US" sz="1100" dirty="0">
                <a:solidFill>
                  <a:srgbClr val="333333"/>
                </a:solidFill>
                <a:latin typeface="verdana" panose="020B0604030504040204" pitchFamily="34" charset="0"/>
              </a:rPr>
              <a:t>This is to support differentiation between multiple co-existing teams, such as:</a:t>
            </a:r>
          </a:p>
          <a:p>
            <a:pPr marL="171450" indent="-171450">
              <a:buFont typeface="Arial" panose="020B0604020202020204" pitchFamily="34" charset="0"/>
              <a:buChar char="•"/>
            </a:pPr>
            <a:r>
              <a:rPr lang="en-US" sz="1100" dirty="0">
                <a:solidFill>
                  <a:srgbClr val="333333"/>
                </a:solidFill>
                <a:latin typeface="verdana" panose="020B0604030504040204" pitchFamily="34" charset="0"/>
              </a:rPr>
              <a:t>care plan team </a:t>
            </a:r>
          </a:p>
          <a:p>
            <a:pPr marL="171450" indent="-171450">
              <a:buFont typeface="Arial" panose="020B0604020202020204" pitchFamily="34" charset="0"/>
              <a:buChar char="•"/>
            </a:pPr>
            <a:r>
              <a:rPr lang="en-US" sz="1100" dirty="0">
                <a:solidFill>
                  <a:srgbClr val="333333"/>
                </a:solidFill>
                <a:latin typeface="verdana" panose="020B0604030504040204" pitchFamily="34" charset="0"/>
              </a:rPr>
              <a:t>episode of care team</a:t>
            </a:r>
          </a:p>
          <a:p>
            <a:pPr marL="171450" indent="-171450">
              <a:buFont typeface="Arial" panose="020B0604020202020204" pitchFamily="34" charset="0"/>
              <a:buChar char="•"/>
            </a:pPr>
            <a:r>
              <a:rPr lang="en-US" sz="1100" dirty="0">
                <a:solidFill>
                  <a:srgbClr val="333333"/>
                </a:solidFill>
                <a:latin typeface="verdana" panose="020B0604030504040204" pitchFamily="34" charset="0"/>
              </a:rPr>
              <a:t>longitudinal care team</a:t>
            </a:r>
            <a:endParaRPr lang="en-AU" sz="1100" dirty="0"/>
          </a:p>
        </p:txBody>
      </p:sp>
      <p:sp>
        <p:nvSpPr>
          <p:cNvPr id="26" name="Left Brace 25"/>
          <p:cNvSpPr/>
          <p:nvPr/>
        </p:nvSpPr>
        <p:spPr bwMode="auto">
          <a:xfrm rot="5400000">
            <a:off x="7124700" y="1790700"/>
            <a:ext cx="381000" cy="2743201"/>
          </a:xfrm>
          <a:prstGeom prst="leftBrace">
            <a:avLst>
              <a:gd name="adj1" fmla="val 0"/>
              <a:gd name="adj2" fmla="val 50251"/>
            </a:avLst>
          </a:prstGeom>
          <a:no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cxnSp>
        <p:nvCxnSpPr>
          <p:cNvPr id="32" name="Straight Arrow Connector 31"/>
          <p:cNvCxnSpPr>
            <a:stCxn id="15" idx="2"/>
            <a:endCxn id="26" idx="1"/>
          </p:cNvCxnSpPr>
          <p:nvPr/>
        </p:nvCxnSpPr>
        <p:spPr bwMode="auto">
          <a:xfrm>
            <a:off x="6557029" y="2877473"/>
            <a:ext cx="751286" cy="94328"/>
          </a:xfrm>
          <a:prstGeom prst="straightConnector1">
            <a:avLst/>
          </a:prstGeom>
          <a:solidFill>
            <a:schemeClr val="accent1"/>
          </a:solidFill>
          <a:ln w="28575" cap="flat" cmpd="sng" algn="ctr">
            <a:solidFill>
              <a:schemeClr val="accent1"/>
            </a:solidFill>
            <a:prstDash val="solid"/>
            <a:round/>
            <a:headEnd type="none" w="med" len="med"/>
            <a:tailEnd type="triangle"/>
          </a:ln>
          <a:effectLst/>
        </p:spPr>
      </p:cxnSp>
      <p:sp>
        <p:nvSpPr>
          <p:cNvPr id="42" name="Left Brace 41"/>
          <p:cNvSpPr/>
          <p:nvPr/>
        </p:nvSpPr>
        <p:spPr bwMode="auto">
          <a:xfrm>
            <a:off x="4114800" y="4724401"/>
            <a:ext cx="330679" cy="1771650"/>
          </a:xfrm>
          <a:prstGeom prst="leftBrac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cxnSp>
        <p:nvCxnSpPr>
          <p:cNvPr id="43" name="Straight Arrow Connector 42"/>
          <p:cNvCxnSpPr>
            <a:endCxn id="42" idx="1"/>
          </p:cNvCxnSpPr>
          <p:nvPr/>
        </p:nvCxnSpPr>
        <p:spPr bwMode="auto">
          <a:xfrm>
            <a:off x="2659380" y="3048000"/>
            <a:ext cx="1455420" cy="256222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2" name="TextBox 51"/>
          <p:cNvSpPr txBox="1"/>
          <p:nvPr/>
        </p:nvSpPr>
        <p:spPr>
          <a:xfrm>
            <a:off x="241398" y="5325160"/>
            <a:ext cx="4001416" cy="1015663"/>
          </a:xfrm>
          <a:prstGeom prst="rect">
            <a:avLst/>
          </a:prstGeom>
          <a:noFill/>
        </p:spPr>
        <p:txBody>
          <a:bodyPr wrap="none" rtlCol="0">
            <a:spAutoFit/>
          </a:bodyPr>
          <a:lstStyle/>
          <a:p>
            <a:r>
              <a:rPr lang="en-AU" sz="1000" b="1" dirty="0"/>
              <a:t>Issue</a:t>
            </a:r>
            <a:r>
              <a:rPr lang="en-AU" sz="1000" dirty="0"/>
              <a:t>: Current FHIR Care Team does not provide structure/”home” </a:t>
            </a:r>
          </a:p>
          <a:p>
            <a:r>
              <a:rPr lang="en-AU" sz="1000" dirty="0"/>
              <a:t>for clinical and support function care teams</a:t>
            </a:r>
          </a:p>
          <a:p>
            <a:r>
              <a:rPr lang="en-AU" sz="1000" b="1" dirty="0"/>
              <a:t>Possible option </a:t>
            </a:r>
            <a:r>
              <a:rPr lang="en-AU" sz="1000" dirty="0"/>
              <a:t>– allow 0..* values on </a:t>
            </a:r>
            <a:r>
              <a:rPr lang="en-AU" sz="1000" dirty="0" err="1"/>
              <a:t>CareTeam.type</a:t>
            </a:r>
            <a:r>
              <a:rPr lang="en-AU" sz="1000" dirty="0"/>
              <a:t> element</a:t>
            </a:r>
          </a:p>
          <a:p>
            <a:r>
              <a:rPr lang="en-AU" sz="1000" b="1" dirty="0"/>
              <a:t>Example</a:t>
            </a:r>
            <a:r>
              <a:rPr lang="en-AU" sz="1000" dirty="0"/>
              <a:t> – for patient with breast cancer:</a:t>
            </a:r>
          </a:p>
          <a:p>
            <a:r>
              <a:rPr lang="en-AU" sz="1000" dirty="0"/>
              <a:t>Care coordination focused</a:t>
            </a:r>
          </a:p>
          <a:p>
            <a:r>
              <a:rPr lang="en-AU" sz="1000" dirty="0"/>
              <a:t>Oncology care team</a:t>
            </a:r>
          </a:p>
        </p:txBody>
      </p:sp>
      <p:sp>
        <p:nvSpPr>
          <p:cNvPr id="6" name="TextBox 5"/>
          <p:cNvSpPr txBox="1"/>
          <p:nvPr/>
        </p:nvSpPr>
        <p:spPr>
          <a:xfrm>
            <a:off x="6690750" y="5124450"/>
            <a:ext cx="1923925" cy="1107996"/>
          </a:xfrm>
          <a:prstGeom prst="rect">
            <a:avLst/>
          </a:prstGeom>
          <a:solidFill>
            <a:schemeClr val="accent6">
              <a:lumMod val="20000"/>
              <a:lumOff val="80000"/>
            </a:schemeClr>
          </a:solidFill>
        </p:spPr>
        <p:txBody>
          <a:bodyPr wrap="none" rtlCol="0">
            <a:spAutoFit/>
          </a:bodyPr>
          <a:lstStyle/>
          <a:p>
            <a:r>
              <a:rPr lang="en-AU" sz="1100" dirty="0"/>
              <a:t>* Episode of care focused</a:t>
            </a:r>
          </a:p>
          <a:p>
            <a:r>
              <a:rPr lang="en-AU" sz="1100" dirty="0"/>
              <a:t>      CF tertiary care team</a:t>
            </a:r>
          </a:p>
          <a:p>
            <a:r>
              <a:rPr lang="en-AU" sz="1100" dirty="0"/>
              <a:t>* Care coordination focused</a:t>
            </a:r>
          </a:p>
          <a:p>
            <a:r>
              <a:rPr lang="en-AU" sz="1100" dirty="0"/>
              <a:t>      Oncology care team</a:t>
            </a:r>
          </a:p>
          <a:p>
            <a:r>
              <a:rPr lang="en-AU" sz="1100" dirty="0"/>
              <a:t>* Care coordination focused</a:t>
            </a:r>
          </a:p>
          <a:p>
            <a:r>
              <a:rPr lang="en-AU" sz="1100" dirty="0"/>
              <a:t>      Respiratory care team</a:t>
            </a:r>
          </a:p>
        </p:txBody>
      </p:sp>
      <p:cxnSp>
        <p:nvCxnSpPr>
          <p:cNvPr id="8" name="Straight Arrow Connector 7"/>
          <p:cNvCxnSpPr>
            <a:stCxn id="12" idx="2"/>
          </p:cNvCxnSpPr>
          <p:nvPr/>
        </p:nvCxnSpPr>
        <p:spPr bwMode="auto">
          <a:xfrm>
            <a:off x="7353300" y="4740027"/>
            <a:ext cx="0" cy="38442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Right Brace 8"/>
          <p:cNvSpPr/>
          <p:nvPr/>
        </p:nvSpPr>
        <p:spPr bwMode="auto">
          <a:xfrm>
            <a:off x="6096000" y="4724401"/>
            <a:ext cx="304800" cy="177165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cxnSp>
        <p:nvCxnSpPr>
          <p:cNvPr id="13" name="Straight Arrow Connector 12"/>
          <p:cNvCxnSpPr>
            <a:stCxn id="9" idx="1"/>
          </p:cNvCxnSpPr>
          <p:nvPr/>
        </p:nvCxnSpPr>
        <p:spPr bwMode="auto">
          <a:xfrm flipV="1">
            <a:off x="6400800" y="5325160"/>
            <a:ext cx="289950" cy="28506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3295455" y="3086099"/>
            <a:ext cx="3395295" cy="203835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 name="TextBox 16"/>
          <p:cNvSpPr txBox="1"/>
          <p:nvPr/>
        </p:nvSpPr>
        <p:spPr>
          <a:xfrm>
            <a:off x="6690750" y="2673340"/>
            <a:ext cx="1717137" cy="307777"/>
          </a:xfrm>
          <a:prstGeom prst="rect">
            <a:avLst/>
          </a:prstGeom>
          <a:noFill/>
        </p:spPr>
        <p:txBody>
          <a:bodyPr wrap="none" rtlCol="0">
            <a:spAutoFit/>
          </a:bodyPr>
          <a:lstStyle/>
          <a:p>
            <a:r>
              <a:rPr lang="en-US" sz="1400"/>
              <a:t>Replace with green</a:t>
            </a:r>
          </a:p>
        </p:txBody>
      </p:sp>
      <p:sp>
        <p:nvSpPr>
          <p:cNvPr id="21" name="TextBox 20"/>
          <p:cNvSpPr txBox="1"/>
          <p:nvPr/>
        </p:nvSpPr>
        <p:spPr>
          <a:xfrm>
            <a:off x="4491281" y="3964366"/>
            <a:ext cx="1189749" cy="400110"/>
          </a:xfrm>
          <a:prstGeom prst="rect">
            <a:avLst/>
          </a:prstGeom>
          <a:noFill/>
        </p:spPr>
        <p:txBody>
          <a:bodyPr wrap="none" rtlCol="0">
            <a:spAutoFit/>
          </a:bodyPr>
          <a:lstStyle/>
          <a:p>
            <a:r>
              <a:rPr lang="en-AU" sz="1000" dirty="0"/>
              <a:t>Making use of the</a:t>
            </a:r>
          </a:p>
          <a:p>
            <a:r>
              <a:rPr lang="en-AU" sz="1000" dirty="0"/>
              <a:t>0..* cardinality</a:t>
            </a:r>
          </a:p>
        </p:txBody>
      </p:sp>
    </p:spTree>
    <p:extLst>
      <p:ext uri="{BB962C8B-B14F-4D97-AF65-F5344CB8AC3E}">
        <p14:creationId xmlns:p14="http://schemas.microsoft.com/office/powerpoint/2010/main" val="2906565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39702" y="1881188"/>
            <a:ext cx="4067175" cy="3409950"/>
          </a:xfrm>
          <a:prstGeom prst="rect">
            <a:avLst/>
          </a:prstGeom>
        </p:spPr>
      </p:pic>
      <p:sp>
        <p:nvSpPr>
          <p:cNvPr id="26" name="Rectangle 25"/>
          <p:cNvSpPr/>
          <p:nvPr/>
        </p:nvSpPr>
        <p:spPr>
          <a:xfrm>
            <a:off x="609601" y="5257800"/>
            <a:ext cx="2819399" cy="1015663"/>
          </a:xfrm>
          <a:prstGeom prst="rect">
            <a:avLst/>
          </a:prstGeom>
          <a:solidFill>
            <a:schemeClr val="accent5">
              <a:lumMod val="40000"/>
              <a:lumOff val="60000"/>
            </a:schemeClr>
          </a:solidFill>
        </p:spPr>
        <p:txBody>
          <a:bodyPr wrap="square">
            <a:spAutoFit/>
          </a:bodyPr>
          <a:lstStyle/>
          <a:p>
            <a:r>
              <a:rPr lang="en-US" sz="1000" dirty="0">
                <a:solidFill>
                  <a:srgbClr val="333333"/>
                </a:solidFill>
                <a:latin typeface="verdana" panose="020B0604030504040204" pitchFamily="34" charset="0"/>
              </a:rPr>
              <a:t>FHIR description:</a:t>
            </a:r>
          </a:p>
          <a:p>
            <a:r>
              <a:rPr lang="en-US" sz="1000" dirty="0">
                <a:solidFill>
                  <a:srgbClr val="333333"/>
                </a:solidFill>
                <a:latin typeface="verdana" panose="020B0604030504040204" pitchFamily="34" charset="0"/>
              </a:rPr>
              <a:t>Indicates specific responsibility of an individual within the care team, such as: </a:t>
            </a:r>
          </a:p>
          <a:p>
            <a:pPr marL="171450" indent="-171450">
              <a:buFont typeface="Arial" panose="020B0604020202020204" pitchFamily="34" charset="0"/>
              <a:buChar char="•"/>
            </a:pPr>
            <a:r>
              <a:rPr lang="en-US" sz="1000" dirty="0">
                <a:solidFill>
                  <a:srgbClr val="333333"/>
                </a:solidFill>
                <a:latin typeface="verdana" panose="020B0604030504040204" pitchFamily="34" charset="0"/>
              </a:rPr>
              <a:t>Primary physician</a:t>
            </a:r>
          </a:p>
          <a:p>
            <a:pPr marL="171450" indent="-171450">
              <a:buFont typeface="Arial" panose="020B0604020202020204" pitchFamily="34" charset="0"/>
              <a:buChar char="•"/>
            </a:pPr>
            <a:r>
              <a:rPr lang="en-US" sz="1000" dirty="0">
                <a:solidFill>
                  <a:srgbClr val="333333"/>
                </a:solidFill>
                <a:latin typeface="verdana" panose="020B0604030504040204" pitchFamily="34" charset="0"/>
              </a:rPr>
              <a:t>Team coordinator</a:t>
            </a:r>
          </a:p>
          <a:p>
            <a:pPr marL="171450" indent="-171450">
              <a:buFont typeface="Arial" panose="020B0604020202020204" pitchFamily="34" charset="0"/>
              <a:buChar char="•"/>
            </a:pPr>
            <a:r>
              <a:rPr lang="en-US" sz="1000" dirty="0">
                <a:solidFill>
                  <a:srgbClr val="333333"/>
                </a:solidFill>
                <a:latin typeface="verdana" panose="020B0604030504040204" pitchFamily="34" charset="0"/>
              </a:rPr>
              <a:t>Caregiver</a:t>
            </a:r>
            <a:endParaRPr lang="en-AU" sz="1000" dirty="0"/>
          </a:p>
        </p:txBody>
      </p:sp>
      <p:sp>
        <p:nvSpPr>
          <p:cNvPr id="2" name="Title 1"/>
          <p:cNvSpPr>
            <a:spLocks noGrp="1"/>
          </p:cNvSpPr>
          <p:nvPr>
            <p:ph type="title"/>
          </p:nvPr>
        </p:nvSpPr>
        <p:spPr/>
        <p:txBody>
          <a:bodyPr/>
          <a:lstStyle/>
          <a:p>
            <a:r>
              <a:rPr lang="en-AU" dirty="0"/>
              <a:t>Care Team Resource - </a:t>
            </a:r>
            <a:r>
              <a:rPr lang="en-AU" sz="3200" dirty="0"/>
              <a:t>structure</a:t>
            </a:r>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22</a:t>
            </a:fld>
            <a:endParaRPr lang="en-US"/>
          </a:p>
        </p:txBody>
      </p:sp>
      <p:sp>
        <p:nvSpPr>
          <p:cNvPr id="11" name="Rectangle 10"/>
          <p:cNvSpPr/>
          <p:nvPr/>
        </p:nvSpPr>
        <p:spPr bwMode="auto">
          <a:xfrm>
            <a:off x="381000" y="2819400"/>
            <a:ext cx="3581400" cy="2286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22" name="Rectangle 21"/>
          <p:cNvSpPr/>
          <p:nvPr/>
        </p:nvSpPr>
        <p:spPr bwMode="auto">
          <a:xfrm>
            <a:off x="394335" y="4038600"/>
            <a:ext cx="3581400" cy="2286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25" name="Left Brace 24"/>
          <p:cNvSpPr/>
          <p:nvPr/>
        </p:nvSpPr>
        <p:spPr bwMode="auto">
          <a:xfrm>
            <a:off x="471488" y="5257800"/>
            <a:ext cx="274319" cy="1055330"/>
          </a:xfrm>
          <a:prstGeom prst="leftBrac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cxnSp>
        <p:nvCxnSpPr>
          <p:cNvPr id="27" name="Straight Arrow Connector 26"/>
          <p:cNvCxnSpPr>
            <a:endCxn id="25" idx="1"/>
          </p:cNvCxnSpPr>
          <p:nvPr/>
        </p:nvCxnSpPr>
        <p:spPr bwMode="auto">
          <a:xfrm>
            <a:off x="394335" y="4200525"/>
            <a:ext cx="77153" cy="15849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9" name="Rectangle 38"/>
          <p:cNvSpPr/>
          <p:nvPr/>
        </p:nvSpPr>
        <p:spPr bwMode="auto">
          <a:xfrm>
            <a:off x="3462940" y="4370046"/>
            <a:ext cx="740429" cy="1524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grpSp>
        <p:nvGrpSpPr>
          <p:cNvPr id="15" name="Group 14"/>
          <p:cNvGrpSpPr/>
          <p:nvPr/>
        </p:nvGrpSpPr>
        <p:grpSpPr>
          <a:xfrm>
            <a:off x="4630420" y="1752600"/>
            <a:ext cx="4132580" cy="1437005"/>
            <a:chOff x="4648200" y="3657600"/>
            <a:chExt cx="4132580" cy="1437005"/>
          </a:xfrm>
        </p:grpSpPr>
        <p:pic>
          <p:nvPicPr>
            <p:cNvPr id="38" name="Picture 37"/>
            <p:cNvPicPr>
              <a:picLocks noChangeAspect="1"/>
            </p:cNvPicPr>
            <p:nvPr/>
          </p:nvPicPr>
          <p:blipFill>
            <a:blip r:embed="rId4"/>
            <a:stretch>
              <a:fillRect/>
            </a:stretch>
          </p:blipFill>
          <p:spPr>
            <a:xfrm>
              <a:off x="4648200" y="3657600"/>
              <a:ext cx="3486150" cy="495300"/>
            </a:xfrm>
            <a:prstGeom prst="rect">
              <a:avLst/>
            </a:prstGeom>
          </p:spPr>
        </p:pic>
        <p:pic>
          <p:nvPicPr>
            <p:cNvPr id="40" name="Picture 39"/>
            <p:cNvPicPr>
              <a:picLocks noChangeAspect="1"/>
            </p:cNvPicPr>
            <p:nvPr/>
          </p:nvPicPr>
          <p:blipFill>
            <a:blip r:embed="rId5"/>
            <a:stretch>
              <a:fillRect/>
            </a:stretch>
          </p:blipFill>
          <p:spPr>
            <a:xfrm>
              <a:off x="4894580" y="4132580"/>
              <a:ext cx="3886200" cy="962025"/>
            </a:xfrm>
            <a:prstGeom prst="rect">
              <a:avLst/>
            </a:prstGeom>
          </p:spPr>
        </p:pic>
      </p:grpSp>
      <p:sp>
        <p:nvSpPr>
          <p:cNvPr id="32" name="Rectangle 31"/>
          <p:cNvSpPr/>
          <p:nvPr/>
        </p:nvSpPr>
        <p:spPr>
          <a:xfrm>
            <a:off x="5585151" y="3189605"/>
            <a:ext cx="3241021" cy="1169551"/>
          </a:xfrm>
          <a:prstGeom prst="rect">
            <a:avLst/>
          </a:prstGeom>
          <a:solidFill>
            <a:srgbClr val="CCFFFF"/>
          </a:solidFill>
        </p:spPr>
        <p:txBody>
          <a:bodyPr wrap="square">
            <a:spAutoFit/>
          </a:bodyPr>
          <a:lstStyle/>
          <a:p>
            <a:r>
              <a:rPr lang="en-US" sz="1000" dirty="0">
                <a:solidFill>
                  <a:srgbClr val="333333"/>
                </a:solidFill>
                <a:latin typeface="verdana" panose="020B0604030504040204" pitchFamily="34" charset="0"/>
              </a:rPr>
              <a:t>FHIR description:</a:t>
            </a:r>
          </a:p>
          <a:p>
            <a:r>
              <a:rPr lang="en-US" sz="1000" dirty="0">
                <a:solidFill>
                  <a:srgbClr val="333333"/>
                </a:solidFill>
                <a:latin typeface="verdana" panose="020B0604030504040204" pitchFamily="34" charset="0"/>
              </a:rPr>
              <a:t>Roles which this practitioner is authorized to perform for the organization, example:</a:t>
            </a:r>
          </a:p>
          <a:p>
            <a:pPr marL="171450" indent="-171450">
              <a:buFont typeface="Arial" panose="020B0604020202020204" pitchFamily="34" charset="0"/>
              <a:buChar char="•"/>
            </a:pPr>
            <a:r>
              <a:rPr lang="en-US" sz="1000" dirty="0">
                <a:solidFill>
                  <a:srgbClr val="333333"/>
                </a:solidFill>
                <a:latin typeface="verdana" panose="020B0604030504040204" pitchFamily="34" charset="0"/>
              </a:rPr>
              <a:t>Doctor</a:t>
            </a:r>
          </a:p>
          <a:p>
            <a:pPr marL="171450" indent="-171450">
              <a:buFont typeface="Arial" panose="020B0604020202020204" pitchFamily="34" charset="0"/>
              <a:buChar char="•"/>
            </a:pPr>
            <a:r>
              <a:rPr lang="en-US" sz="1000" dirty="0">
                <a:solidFill>
                  <a:srgbClr val="333333"/>
                </a:solidFill>
                <a:latin typeface="verdana" panose="020B0604030504040204" pitchFamily="34" charset="0"/>
              </a:rPr>
              <a:t>Nurse</a:t>
            </a:r>
          </a:p>
          <a:p>
            <a:pPr marL="171450" indent="-171450">
              <a:buFont typeface="Arial" panose="020B0604020202020204" pitchFamily="34" charset="0"/>
              <a:buChar char="•"/>
            </a:pPr>
            <a:r>
              <a:rPr lang="en-US" sz="1000" dirty="0">
                <a:solidFill>
                  <a:srgbClr val="333333"/>
                </a:solidFill>
                <a:latin typeface="verdana" panose="020B0604030504040204" pitchFamily="34" charset="0"/>
              </a:rPr>
              <a:t>Pharmacist</a:t>
            </a:r>
          </a:p>
          <a:p>
            <a:pPr marL="171450" indent="-171450">
              <a:buFont typeface="Arial" panose="020B0604020202020204" pitchFamily="34" charset="0"/>
              <a:buChar char="•"/>
            </a:pPr>
            <a:r>
              <a:rPr lang="en-US" sz="1000" dirty="0">
                <a:solidFill>
                  <a:srgbClr val="333333"/>
                </a:solidFill>
                <a:latin typeface="verdana" panose="020B0604030504040204" pitchFamily="34" charset="0"/>
              </a:rPr>
              <a:t>Researcher</a:t>
            </a:r>
            <a:endParaRPr lang="en-AU" sz="1000" dirty="0"/>
          </a:p>
        </p:txBody>
      </p:sp>
      <p:sp>
        <p:nvSpPr>
          <p:cNvPr id="44" name="Left Brace 43"/>
          <p:cNvSpPr/>
          <p:nvPr/>
        </p:nvSpPr>
        <p:spPr bwMode="auto">
          <a:xfrm>
            <a:off x="5410199" y="3189605"/>
            <a:ext cx="394335" cy="1169551"/>
          </a:xfrm>
          <a:prstGeom prst="leftBrac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cxnSp>
        <p:nvCxnSpPr>
          <p:cNvPr id="46" name="Straight Arrow Connector 45"/>
          <p:cNvCxnSpPr>
            <a:endCxn id="44" idx="1"/>
          </p:cNvCxnSpPr>
          <p:nvPr/>
        </p:nvCxnSpPr>
        <p:spPr bwMode="auto">
          <a:xfrm>
            <a:off x="5312736" y="2819400"/>
            <a:ext cx="97463" cy="95498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7" name="Rectangle 46"/>
          <p:cNvSpPr/>
          <p:nvPr/>
        </p:nvSpPr>
        <p:spPr bwMode="auto">
          <a:xfrm>
            <a:off x="5105400" y="2667000"/>
            <a:ext cx="3429000" cy="225108"/>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cxnSp>
        <p:nvCxnSpPr>
          <p:cNvPr id="41" name="Straight Arrow Connector 40"/>
          <p:cNvCxnSpPr>
            <a:stCxn id="39" idx="3"/>
          </p:cNvCxnSpPr>
          <p:nvPr/>
        </p:nvCxnSpPr>
        <p:spPr bwMode="auto">
          <a:xfrm flipV="1">
            <a:off x="4203369" y="2846046"/>
            <a:ext cx="935971" cy="1600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9" name="TextBox 48"/>
          <p:cNvSpPr txBox="1"/>
          <p:nvPr/>
        </p:nvSpPr>
        <p:spPr>
          <a:xfrm>
            <a:off x="3807624" y="5334000"/>
            <a:ext cx="3659976" cy="1169551"/>
          </a:xfrm>
          <a:prstGeom prst="rect">
            <a:avLst/>
          </a:prstGeom>
          <a:solidFill>
            <a:srgbClr val="FFFFCC"/>
          </a:solidFill>
        </p:spPr>
        <p:txBody>
          <a:bodyPr wrap="none" rtlCol="0">
            <a:spAutoFit/>
          </a:bodyPr>
          <a:lstStyle/>
          <a:p>
            <a:r>
              <a:rPr lang="en-AU" sz="1000" dirty="0"/>
              <a:t>Is </a:t>
            </a:r>
            <a:r>
              <a:rPr lang="en-AU" sz="1000" dirty="0" err="1"/>
              <a:t>CareTeam.participant.role</a:t>
            </a:r>
            <a:r>
              <a:rPr lang="en-AU" sz="1000" dirty="0"/>
              <a:t> element the appropriate </a:t>
            </a:r>
          </a:p>
          <a:p>
            <a:r>
              <a:rPr lang="en-AU" sz="1000" dirty="0"/>
              <a:t>attribute for care plan/care activity responsibility values?</a:t>
            </a:r>
          </a:p>
          <a:p>
            <a:r>
              <a:rPr lang="en-AU" sz="1000" dirty="0"/>
              <a:t>Option 1                 Option 2               Option 3</a:t>
            </a:r>
          </a:p>
          <a:p>
            <a:r>
              <a:rPr lang="en-AU" sz="1000" dirty="0"/>
              <a:t>Accountable           </a:t>
            </a:r>
            <a:r>
              <a:rPr lang="en-AU" sz="1000" dirty="0" err="1"/>
              <a:t>Accountable</a:t>
            </a:r>
            <a:r>
              <a:rPr lang="en-AU" sz="1000" dirty="0"/>
              <a:t>         Care plan author</a:t>
            </a:r>
          </a:p>
          <a:p>
            <a:r>
              <a:rPr lang="en-AU" sz="1000" dirty="0"/>
              <a:t>Responsible           Control                 Care plan owner</a:t>
            </a:r>
          </a:p>
          <a:p>
            <a:r>
              <a:rPr lang="en-AU" sz="1000" dirty="0"/>
              <a:t>Consulted               Suggest               Care plan recommender</a:t>
            </a:r>
          </a:p>
          <a:p>
            <a:r>
              <a:rPr lang="en-AU" sz="1000"/>
              <a:t>Informed                 Perform</a:t>
            </a:r>
            <a:endParaRPr lang="en-AU" sz="1000" dirty="0"/>
          </a:p>
        </p:txBody>
      </p:sp>
      <p:sp>
        <p:nvSpPr>
          <p:cNvPr id="50" name="Left Brace 49"/>
          <p:cNvSpPr/>
          <p:nvPr/>
        </p:nvSpPr>
        <p:spPr bwMode="auto">
          <a:xfrm>
            <a:off x="3733800" y="5410200"/>
            <a:ext cx="226595" cy="989250"/>
          </a:xfrm>
          <a:prstGeom prst="leftBrac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cxnSp>
        <p:nvCxnSpPr>
          <p:cNvPr id="52" name="Straight Arrow Connector 51"/>
          <p:cNvCxnSpPr>
            <a:stCxn id="50" idx="1"/>
          </p:cNvCxnSpPr>
          <p:nvPr/>
        </p:nvCxnSpPr>
        <p:spPr bwMode="auto">
          <a:xfrm flipH="1" flipV="1">
            <a:off x="1167128" y="4114800"/>
            <a:ext cx="2566672" cy="17900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TextBox 15"/>
          <p:cNvSpPr txBox="1"/>
          <p:nvPr/>
        </p:nvSpPr>
        <p:spPr>
          <a:xfrm>
            <a:off x="4506593" y="4494967"/>
            <a:ext cx="4184159" cy="707886"/>
          </a:xfrm>
          <a:prstGeom prst="rect">
            <a:avLst/>
          </a:prstGeom>
          <a:noFill/>
          <a:ln>
            <a:solidFill>
              <a:schemeClr val="accent1"/>
            </a:solidFill>
          </a:ln>
        </p:spPr>
        <p:txBody>
          <a:bodyPr wrap="none" rtlCol="0">
            <a:spAutoFit/>
          </a:bodyPr>
          <a:lstStyle/>
          <a:p>
            <a:r>
              <a:rPr lang="en-AU" sz="1000" b="1" dirty="0"/>
              <a:t>Issue</a:t>
            </a:r>
            <a:r>
              <a:rPr lang="en-AU" sz="1000" dirty="0"/>
              <a:t> – because patient | related person | organisation does not have a</a:t>
            </a:r>
          </a:p>
          <a:p>
            <a:r>
              <a:rPr lang="en-AU" sz="1000" dirty="0"/>
              <a:t>“role” attribute, if the </a:t>
            </a:r>
            <a:r>
              <a:rPr lang="en-AU" sz="1000" dirty="0" err="1"/>
              <a:t>participant.role</a:t>
            </a:r>
            <a:r>
              <a:rPr lang="en-AU" sz="1000" dirty="0"/>
              <a:t> element only holds RACI value, </a:t>
            </a:r>
          </a:p>
          <a:p>
            <a:r>
              <a:rPr lang="en-AU" sz="1000" dirty="0"/>
              <a:t>this may lead to loss of useful information, e.g. related person as carer</a:t>
            </a:r>
          </a:p>
          <a:p>
            <a:r>
              <a:rPr lang="en-AU" sz="1000" dirty="0"/>
              <a:t>patient as coordinator</a:t>
            </a:r>
          </a:p>
        </p:txBody>
      </p:sp>
      <p:sp>
        <p:nvSpPr>
          <p:cNvPr id="24" name="TextBox 23"/>
          <p:cNvSpPr txBox="1"/>
          <p:nvPr/>
        </p:nvSpPr>
        <p:spPr>
          <a:xfrm>
            <a:off x="7508889" y="5341837"/>
            <a:ext cx="1358572" cy="1015663"/>
          </a:xfrm>
          <a:prstGeom prst="rect">
            <a:avLst/>
          </a:prstGeom>
          <a:noFill/>
          <a:ln>
            <a:solidFill>
              <a:schemeClr val="accent1"/>
            </a:solidFill>
          </a:ln>
        </p:spPr>
        <p:txBody>
          <a:bodyPr wrap="square" rtlCol="0">
            <a:spAutoFit/>
          </a:bodyPr>
          <a:lstStyle/>
          <a:p>
            <a:r>
              <a:rPr lang="en-AU" sz="1000" b="1" dirty="0"/>
              <a:t>Issue</a:t>
            </a:r>
            <a:r>
              <a:rPr lang="en-AU" sz="1000" dirty="0"/>
              <a:t> – A person may not have a Care Plan, they may only have a </a:t>
            </a:r>
            <a:r>
              <a:rPr lang="en-AU" sz="1000" dirty="0" err="1"/>
              <a:t>CareTeam</a:t>
            </a:r>
            <a:r>
              <a:rPr lang="en-AU" sz="1000" dirty="0"/>
              <a:t>. </a:t>
            </a:r>
          </a:p>
          <a:p>
            <a:r>
              <a:rPr lang="en-AU" sz="1000" dirty="0"/>
              <a:t>Does RACI work without a Plan?</a:t>
            </a:r>
          </a:p>
        </p:txBody>
      </p:sp>
      <p:sp>
        <p:nvSpPr>
          <p:cNvPr id="7" name="TextBox 6"/>
          <p:cNvSpPr txBox="1"/>
          <p:nvPr/>
        </p:nvSpPr>
        <p:spPr>
          <a:xfrm>
            <a:off x="4384609" y="5183755"/>
            <a:ext cx="2529860" cy="261610"/>
          </a:xfrm>
          <a:prstGeom prst="rect">
            <a:avLst/>
          </a:prstGeom>
          <a:noFill/>
        </p:spPr>
        <p:txBody>
          <a:bodyPr wrap="none" rtlCol="0">
            <a:spAutoFit/>
          </a:bodyPr>
          <a:lstStyle/>
          <a:p>
            <a:r>
              <a:rPr lang="en-US" sz="1100"/>
              <a:t>Does this concept belong elsewhere?</a:t>
            </a:r>
          </a:p>
        </p:txBody>
      </p:sp>
      <p:sp>
        <p:nvSpPr>
          <p:cNvPr id="8" name="TextBox 7"/>
          <p:cNvSpPr txBox="1"/>
          <p:nvPr/>
        </p:nvSpPr>
        <p:spPr>
          <a:xfrm>
            <a:off x="532576" y="6315675"/>
            <a:ext cx="2040943" cy="261610"/>
          </a:xfrm>
          <a:prstGeom prst="rect">
            <a:avLst/>
          </a:prstGeom>
          <a:noFill/>
        </p:spPr>
        <p:txBody>
          <a:bodyPr wrap="none" rtlCol="0">
            <a:spAutoFit/>
          </a:bodyPr>
          <a:lstStyle/>
          <a:p>
            <a:r>
              <a:rPr lang="en-US" sz="1100"/>
              <a:t>Other “levels of responsibility”</a:t>
            </a:r>
          </a:p>
        </p:txBody>
      </p:sp>
      <p:sp>
        <p:nvSpPr>
          <p:cNvPr id="29" name="TextBox 28"/>
          <p:cNvSpPr txBox="1"/>
          <p:nvPr/>
        </p:nvSpPr>
        <p:spPr>
          <a:xfrm>
            <a:off x="8188175" y="2886968"/>
            <a:ext cx="803425" cy="307777"/>
          </a:xfrm>
          <a:prstGeom prst="rect">
            <a:avLst/>
          </a:prstGeom>
          <a:noFill/>
        </p:spPr>
        <p:txBody>
          <a:bodyPr wrap="none" rtlCol="0">
            <a:spAutoFit/>
          </a:bodyPr>
          <a:lstStyle/>
          <a:p>
            <a:r>
              <a:rPr lang="en-US" sz="1400"/>
              <a:t>NUCC?</a:t>
            </a:r>
          </a:p>
        </p:txBody>
      </p:sp>
    </p:spTree>
    <p:extLst>
      <p:ext uri="{BB962C8B-B14F-4D97-AF65-F5344CB8AC3E}">
        <p14:creationId xmlns:p14="http://schemas.microsoft.com/office/powerpoint/2010/main" val="1252511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76225" y="1753928"/>
            <a:ext cx="4067175" cy="3409950"/>
          </a:xfrm>
          <a:prstGeom prst="rect">
            <a:avLst/>
          </a:prstGeom>
        </p:spPr>
      </p:pic>
      <p:sp>
        <p:nvSpPr>
          <p:cNvPr id="2" name="Title 1"/>
          <p:cNvSpPr>
            <a:spLocks noGrp="1"/>
          </p:cNvSpPr>
          <p:nvPr>
            <p:ph type="title"/>
          </p:nvPr>
        </p:nvSpPr>
        <p:spPr/>
        <p:txBody>
          <a:bodyPr/>
          <a:lstStyle/>
          <a:p>
            <a:r>
              <a:rPr lang="en-AU" dirty="0"/>
              <a:t>Care Team Resource - </a:t>
            </a:r>
            <a:r>
              <a:rPr lang="en-AU" sz="3200" dirty="0"/>
              <a:t>structure</a:t>
            </a:r>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23</a:t>
            </a:fld>
            <a:endParaRPr lang="en-US"/>
          </a:p>
        </p:txBody>
      </p:sp>
      <p:sp>
        <p:nvSpPr>
          <p:cNvPr id="11" name="Rectangle 10"/>
          <p:cNvSpPr/>
          <p:nvPr/>
        </p:nvSpPr>
        <p:spPr bwMode="auto">
          <a:xfrm>
            <a:off x="381000" y="2667000"/>
            <a:ext cx="3581400" cy="2286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22" name="Rectangle 21"/>
          <p:cNvSpPr/>
          <p:nvPr/>
        </p:nvSpPr>
        <p:spPr bwMode="auto">
          <a:xfrm>
            <a:off x="394335" y="3886200"/>
            <a:ext cx="3581400" cy="2286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3526771" y="4267200"/>
            <a:ext cx="740429" cy="1524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grpSp>
        <p:nvGrpSpPr>
          <p:cNvPr id="15" name="Group 14"/>
          <p:cNvGrpSpPr/>
          <p:nvPr/>
        </p:nvGrpSpPr>
        <p:grpSpPr>
          <a:xfrm>
            <a:off x="4630420" y="1752600"/>
            <a:ext cx="4132580" cy="1437005"/>
            <a:chOff x="4648200" y="3657600"/>
            <a:chExt cx="4132580" cy="1437005"/>
          </a:xfrm>
        </p:grpSpPr>
        <p:pic>
          <p:nvPicPr>
            <p:cNvPr id="38" name="Picture 37"/>
            <p:cNvPicPr>
              <a:picLocks noChangeAspect="1"/>
            </p:cNvPicPr>
            <p:nvPr/>
          </p:nvPicPr>
          <p:blipFill>
            <a:blip r:embed="rId3"/>
            <a:stretch>
              <a:fillRect/>
            </a:stretch>
          </p:blipFill>
          <p:spPr>
            <a:xfrm>
              <a:off x="4648200" y="3657600"/>
              <a:ext cx="3486150" cy="495300"/>
            </a:xfrm>
            <a:prstGeom prst="rect">
              <a:avLst/>
            </a:prstGeom>
          </p:spPr>
        </p:pic>
        <p:pic>
          <p:nvPicPr>
            <p:cNvPr id="40" name="Picture 39"/>
            <p:cNvPicPr>
              <a:picLocks noChangeAspect="1"/>
            </p:cNvPicPr>
            <p:nvPr/>
          </p:nvPicPr>
          <p:blipFill>
            <a:blip r:embed="rId4"/>
            <a:stretch>
              <a:fillRect/>
            </a:stretch>
          </p:blipFill>
          <p:spPr>
            <a:xfrm>
              <a:off x="4894580" y="4132580"/>
              <a:ext cx="3886200" cy="962025"/>
            </a:xfrm>
            <a:prstGeom prst="rect">
              <a:avLst/>
            </a:prstGeom>
          </p:spPr>
        </p:pic>
      </p:grpSp>
      <p:sp>
        <p:nvSpPr>
          <p:cNvPr id="32" name="Rectangle 31"/>
          <p:cNvSpPr/>
          <p:nvPr/>
        </p:nvSpPr>
        <p:spPr>
          <a:xfrm>
            <a:off x="1401473" y="5200650"/>
            <a:ext cx="3241021" cy="1277273"/>
          </a:xfrm>
          <a:prstGeom prst="rect">
            <a:avLst/>
          </a:prstGeom>
          <a:solidFill>
            <a:srgbClr val="CCFFFF"/>
          </a:solidFill>
        </p:spPr>
        <p:txBody>
          <a:bodyPr wrap="square">
            <a:spAutoFit/>
          </a:bodyPr>
          <a:lstStyle/>
          <a:p>
            <a:r>
              <a:rPr lang="en-US" sz="1100" dirty="0">
                <a:solidFill>
                  <a:srgbClr val="333333"/>
                </a:solidFill>
                <a:latin typeface="verdana" panose="020B0604030504040204" pitchFamily="34" charset="0"/>
              </a:rPr>
              <a:t>FHIR description:</a:t>
            </a:r>
          </a:p>
          <a:p>
            <a:r>
              <a:rPr lang="en-US" sz="1100" dirty="0">
                <a:solidFill>
                  <a:srgbClr val="333333"/>
                </a:solidFill>
                <a:latin typeface="verdana" panose="020B0604030504040204" pitchFamily="34" charset="0"/>
              </a:rPr>
              <a:t>Roles which this practitioner is authorized to perform for the organization, example:</a:t>
            </a:r>
          </a:p>
          <a:p>
            <a:pPr marL="171450" indent="-171450">
              <a:buFont typeface="Arial" panose="020B0604020202020204" pitchFamily="34" charset="0"/>
              <a:buChar char="•"/>
            </a:pPr>
            <a:r>
              <a:rPr lang="en-US" sz="1100" dirty="0">
                <a:solidFill>
                  <a:srgbClr val="333333"/>
                </a:solidFill>
                <a:latin typeface="verdana" panose="020B0604030504040204" pitchFamily="34" charset="0"/>
              </a:rPr>
              <a:t>Doctor</a:t>
            </a:r>
          </a:p>
          <a:p>
            <a:pPr marL="171450" indent="-171450">
              <a:buFont typeface="Arial" panose="020B0604020202020204" pitchFamily="34" charset="0"/>
              <a:buChar char="•"/>
            </a:pPr>
            <a:r>
              <a:rPr lang="en-US" sz="1100" dirty="0">
                <a:solidFill>
                  <a:srgbClr val="333333"/>
                </a:solidFill>
                <a:latin typeface="verdana" panose="020B0604030504040204" pitchFamily="34" charset="0"/>
              </a:rPr>
              <a:t>Nurse</a:t>
            </a:r>
          </a:p>
          <a:p>
            <a:pPr marL="171450" indent="-171450">
              <a:buFont typeface="Arial" panose="020B0604020202020204" pitchFamily="34" charset="0"/>
              <a:buChar char="•"/>
            </a:pPr>
            <a:r>
              <a:rPr lang="en-US" sz="1100" dirty="0">
                <a:solidFill>
                  <a:srgbClr val="333333"/>
                </a:solidFill>
                <a:latin typeface="verdana" panose="020B0604030504040204" pitchFamily="34" charset="0"/>
              </a:rPr>
              <a:t>Pharmacist</a:t>
            </a:r>
          </a:p>
          <a:p>
            <a:pPr marL="171450" indent="-171450">
              <a:buFont typeface="Arial" panose="020B0604020202020204" pitchFamily="34" charset="0"/>
              <a:buChar char="•"/>
            </a:pPr>
            <a:r>
              <a:rPr lang="en-US" sz="1100" dirty="0">
                <a:solidFill>
                  <a:srgbClr val="333333"/>
                </a:solidFill>
                <a:latin typeface="verdana" panose="020B0604030504040204" pitchFamily="34" charset="0"/>
              </a:rPr>
              <a:t>Researcher</a:t>
            </a:r>
            <a:endParaRPr lang="en-AU" sz="1100" dirty="0"/>
          </a:p>
        </p:txBody>
      </p:sp>
      <p:cxnSp>
        <p:nvCxnSpPr>
          <p:cNvPr id="46" name="Straight Arrow Connector 45"/>
          <p:cNvCxnSpPr/>
          <p:nvPr/>
        </p:nvCxnSpPr>
        <p:spPr bwMode="auto">
          <a:xfrm flipH="1">
            <a:off x="4648200" y="2819400"/>
            <a:ext cx="664536" cy="3315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7" name="Rectangle 46"/>
          <p:cNvSpPr/>
          <p:nvPr/>
        </p:nvSpPr>
        <p:spPr bwMode="auto">
          <a:xfrm>
            <a:off x="5105400" y="2667000"/>
            <a:ext cx="3429000" cy="225108"/>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cxnSp>
        <p:nvCxnSpPr>
          <p:cNvPr id="41" name="Straight Arrow Connector 40"/>
          <p:cNvCxnSpPr>
            <a:stCxn id="39" idx="3"/>
          </p:cNvCxnSpPr>
          <p:nvPr/>
        </p:nvCxnSpPr>
        <p:spPr bwMode="auto">
          <a:xfrm flipV="1">
            <a:off x="4267200" y="2743200"/>
            <a:ext cx="935971" cy="1600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TextBox 22"/>
          <p:cNvSpPr txBox="1"/>
          <p:nvPr/>
        </p:nvSpPr>
        <p:spPr>
          <a:xfrm>
            <a:off x="5205072" y="3796739"/>
            <a:ext cx="2146742" cy="1615827"/>
          </a:xfrm>
          <a:prstGeom prst="rect">
            <a:avLst/>
          </a:prstGeom>
          <a:solidFill>
            <a:srgbClr val="FFFFCC"/>
          </a:solidFill>
        </p:spPr>
        <p:txBody>
          <a:bodyPr wrap="none" rtlCol="0">
            <a:spAutoFit/>
          </a:bodyPr>
          <a:lstStyle/>
          <a:p>
            <a:r>
              <a:rPr lang="en-AU" sz="1100" dirty="0"/>
              <a:t>Suggested clinical/care activity</a:t>
            </a:r>
          </a:p>
          <a:p>
            <a:r>
              <a:rPr lang="en-AU" sz="1100" dirty="0"/>
              <a:t>specific role values:</a:t>
            </a:r>
          </a:p>
          <a:p>
            <a:pPr marL="171450" indent="-171450">
              <a:buFont typeface="Arial" panose="020B0604020202020204" pitchFamily="34" charset="0"/>
              <a:buChar char="•"/>
            </a:pPr>
            <a:r>
              <a:rPr lang="en-AU" sz="1100" dirty="0"/>
              <a:t>Medical oncologist</a:t>
            </a:r>
          </a:p>
          <a:p>
            <a:pPr marL="171450" indent="-171450">
              <a:buFont typeface="Arial" panose="020B0604020202020204" pitchFamily="34" charset="0"/>
              <a:buChar char="•"/>
            </a:pPr>
            <a:r>
              <a:rPr lang="en-AU" sz="1100" dirty="0"/>
              <a:t>Oncology nurse specialist</a:t>
            </a:r>
          </a:p>
          <a:p>
            <a:pPr marL="171450" indent="-171450">
              <a:buFont typeface="Arial" panose="020B0604020202020204" pitchFamily="34" charset="0"/>
              <a:buChar char="•"/>
            </a:pPr>
            <a:r>
              <a:rPr lang="en-AU" sz="1100" dirty="0"/>
              <a:t>Oncology clinical pharmacist</a:t>
            </a:r>
          </a:p>
          <a:p>
            <a:pPr marL="171450" indent="-171450">
              <a:buFont typeface="Arial" panose="020B0604020202020204" pitchFamily="34" charset="0"/>
              <a:buChar char="•"/>
            </a:pPr>
            <a:r>
              <a:rPr lang="en-AU" sz="1100" dirty="0"/>
              <a:t>Consultant pulmonologist</a:t>
            </a:r>
          </a:p>
          <a:p>
            <a:pPr marL="171450" indent="-171450">
              <a:buFont typeface="Arial" panose="020B0604020202020204" pitchFamily="34" charset="0"/>
              <a:buChar char="•"/>
            </a:pPr>
            <a:r>
              <a:rPr lang="en-AU" sz="1100" dirty="0"/>
              <a:t>Clinical nurse specialist</a:t>
            </a:r>
          </a:p>
          <a:p>
            <a:pPr marL="171450" indent="-171450">
              <a:buFont typeface="Arial" panose="020B0604020202020204" pitchFamily="34" charset="0"/>
              <a:buChar char="•"/>
            </a:pPr>
            <a:r>
              <a:rPr lang="en-AU" sz="1100" dirty="0"/>
              <a:t>Case manager</a:t>
            </a:r>
          </a:p>
          <a:p>
            <a:r>
              <a:rPr lang="en-AU" sz="1100" dirty="0"/>
              <a:t>…</a:t>
            </a:r>
          </a:p>
        </p:txBody>
      </p:sp>
      <p:sp>
        <p:nvSpPr>
          <p:cNvPr id="24" name="TextBox 23"/>
          <p:cNvSpPr txBox="1"/>
          <p:nvPr/>
        </p:nvSpPr>
        <p:spPr>
          <a:xfrm>
            <a:off x="7045863" y="5516245"/>
            <a:ext cx="1717137" cy="938719"/>
          </a:xfrm>
          <a:prstGeom prst="rect">
            <a:avLst/>
          </a:prstGeom>
          <a:solidFill>
            <a:schemeClr val="accent6">
              <a:lumMod val="20000"/>
              <a:lumOff val="80000"/>
            </a:schemeClr>
          </a:solidFill>
        </p:spPr>
        <p:txBody>
          <a:bodyPr wrap="none" rtlCol="0">
            <a:spAutoFit/>
          </a:bodyPr>
          <a:lstStyle/>
          <a:p>
            <a:r>
              <a:rPr lang="en-AU" sz="1100" dirty="0"/>
              <a:t>Clinical specialty values:</a:t>
            </a:r>
          </a:p>
          <a:p>
            <a:pPr marL="171450" indent="-171450">
              <a:buFont typeface="Arial" panose="020B0604020202020204" pitchFamily="34" charset="0"/>
              <a:buChar char="•"/>
            </a:pPr>
            <a:r>
              <a:rPr lang="en-AU" sz="1100" dirty="0"/>
              <a:t>Oncology</a:t>
            </a:r>
          </a:p>
          <a:p>
            <a:pPr marL="171450" indent="-171450">
              <a:buFont typeface="Arial" panose="020B0604020202020204" pitchFamily="34" charset="0"/>
              <a:buChar char="•"/>
            </a:pPr>
            <a:r>
              <a:rPr lang="en-AU" sz="1100" dirty="0"/>
              <a:t>Respiratory medicine</a:t>
            </a:r>
          </a:p>
          <a:p>
            <a:pPr marL="171450" indent="-171450">
              <a:buFont typeface="Arial" panose="020B0604020202020204" pitchFamily="34" charset="0"/>
              <a:buChar char="•"/>
            </a:pPr>
            <a:r>
              <a:rPr lang="en-AU" sz="1100" dirty="0"/>
              <a:t>Cardiology</a:t>
            </a:r>
          </a:p>
          <a:p>
            <a:r>
              <a:rPr lang="en-AU" sz="1100" dirty="0"/>
              <a:t>…</a:t>
            </a:r>
          </a:p>
        </p:txBody>
      </p:sp>
      <p:sp>
        <p:nvSpPr>
          <p:cNvPr id="6" name="Right Brace 5"/>
          <p:cNvSpPr/>
          <p:nvPr/>
        </p:nvSpPr>
        <p:spPr bwMode="auto">
          <a:xfrm>
            <a:off x="4343400" y="5791200"/>
            <a:ext cx="304800" cy="686723"/>
          </a:xfrm>
          <a:prstGeom prst="rightBrace">
            <a:avLst>
              <a:gd name="adj1" fmla="val 61666"/>
              <a:gd name="adj2" fmla="val 52664"/>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28" name="Rectangle 27"/>
          <p:cNvSpPr/>
          <p:nvPr/>
        </p:nvSpPr>
        <p:spPr bwMode="auto">
          <a:xfrm>
            <a:off x="5105400" y="2975292"/>
            <a:ext cx="3429000" cy="225108"/>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8" name="Left Brace 7"/>
          <p:cNvSpPr/>
          <p:nvPr/>
        </p:nvSpPr>
        <p:spPr bwMode="auto">
          <a:xfrm rot="5400000">
            <a:off x="6050921" y="2756150"/>
            <a:ext cx="360631" cy="1946872"/>
          </a:xfrm>
          <a:prstGeom prst="leftBrac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cxnSp>
        <p:nvCxnSpPr>
          <p:cNvPr id="10" name="Straight Arrow Connector 9"/>
          <p:cNvCxnSpPr>
            <a:stCxn id="8" idx="1"/>
          </p:cNvCxnSpPr>
          <p:nvPr/>
        </p:nvCxnSpPr>
        <p:spPr bwMode="auto">
          <a:xfrm flipH="1" flipV="1">
            <a:off x="5638800" y="2819400"/>
            <a:ext cx="592437" cy="72987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Left Brace 30"/>
          <p:cNvSpPr/>
          <p:nvPr/>
        </p:nvSpPr>
        <p:spPr bwMode="auto">
          <a:xfrm rot="5400000">
            <a:off x="7724116" y="4621152"/>
            <a:ext cx="360631" cy="1717137"/>
          </a:xfrm>
          <a:prstGeom prst="leftBrac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cxnSp>
        <p:nvCxnSpPr>
          <p:cNvPr id="13" name="Straight Arrow Connector 12"/>
          <p:cNvCxnSpPr>
            <a:stCxn id="31" idx="1"/>
          </p:cNvCxnSpPr>
          <p:nvPr/>
        </p:nvCxnSpPr>
        <p:spPr bwMode="auto">
          <a:xfrm flipH="1" flipV="1">
            <a:off x="7467600" y="3189605"/>
            <a:ext cx="436831" cy="2109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66314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353621" y="1882140"/>
            <a:ext cx="4067175" cy="3409950"/>
          </a:xfrm>
          <a:prstGeom prst="rect">
            <a:avLst/>
          </a:prstGeom>
        </p:spPr>
      </p:pic>
      <p:sp>
        <p:nvSpPr>
          <p:cNvPr id="2" name="Title 1"/>
          <p:cNvSpPr>
            <a:spLocks noGrp="1"/>
          </p:cNvSpPr>
          <p:nvPr>
            <p:ph type="title"/>
          </p:nvPr>
        </p:nvSpPr>
        <p:spPr/>
        <p:txBody>
          <a:bodyPr/>
          <a:lstStyle/>
          <a:p>
            <a:r>
              <a:rPr lang="en-AU" dirty="0"/>
              <a:t>Care Team Resource - </a:t>
            </a:r>
            <a:r>
              <a:rPr lang="en-AU" sz="3200" dirty="0"/>
              <a:t>structure</a:t>
            </a:r>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24</a:t>
            </a:fld>
            <a:endParaRPr lang="en-US"/>
          </a:p>
        </p:txBody>
      </p:sp>
      <p:grpSp>
        <p:nvGrpSpPr>
          <p:cNvPr id="10" name="Group 9"/>
          <p:cNvGrpSpPr/>
          <p:nvPr/>
        </p:nvGrpSpPr>
        <p:grpSpPr>
          <a:xfrm>
            <a:off x="4648200" y="1905000"/>
            <a:ext cx="4132580" cy="2575243"/>
            <a:chOff x="4630420" y="2301557"/>
            <a:chExt cx="4132580" cy="2575243"/>
          </a:xfrm>
        </p:grpSpPr>
        <p:pic>
          <p:nvPicPr>
            <p:cNvPr id="6" name="Picture 5"/>
            <p:cNvPicPr>
              <a:picLocks noChangeAspect="1"/>
            </p:cNvPicPr>
            <p:nvPr/>
          </p:nvPicPr>
          <p:blipFill>
            <a:blip r:embed="rId3"/>
            <a:stretch>
              <a:fillRect/>
            </a:stretch>
          </p:blipFill>
          <p:spPr>
            <a:xfrm>
              <a:off x="4630420" y="2301557"/>
              <a:ext cx="3486150" cy="495300"/>
            </a:xfrm>
            <a:prstGeom prst="rect">
              <a:avLst/>
            </a:prstGeom>
          </p:spPr>
        </p:pic>
        <p:pic>
          <p:nvPicPr>
            <p:cNvPr id="7" name="Picture 6"/>
            <p:cNvPicPr>
              <a:picLocks noChangeAspect="1"/>
            </p:cNvPicPr>
            <p:nvPr/>
          </p:nvPicPr>
          <p:blipFill>
            <a:blip r:embed="rId4"/>
            <a:stretch>
              <a:fillRect/>
            </a:stretch>
          </p:blipFill>
          <p:spPr>
            <a:xfrm>
              <a:off x="4876800" y="2776537"/>
              <a:ext cx="3886200" cy="962025"/>
            </a:xfrm>
            <a:prstGeom prst="rect">
              <a:avLst/>
            </a:prstGeom>
          </p:spPr>
        </p:pic>
        <p:pic>
          <p:nvPicPr>
            <p:cNvPr id="8" name="Picture 7"/>
            <p:cNvPicPr>
              <a:picLocks noChangeAspect="1"/>
            </p:cNvPicPr>
            <p:nvPr/>
          </p:nvPicPr>
          <p:blipFill>
            <a:blip r:embed="rId5"/>
            <a:stretch>
              <a:fillRect/>
            </a:stretch>
          </p:blipFill>
          <p:spPr>
            <a:xfrm>
              <a:off x="4876800" y="4086225"/>
              <a:ext cx="3762375" cy="790575"/>
            </a:xfrm>
            <a:prstGeom prst="rect">
              <a:avLst/>
            </a:prstGeom>
          </p:spPr>
        </p:pic>
        <p:sp>
          <p:nvSpPr>
            <p:cNvPr id="9" name="TextBox 8"/>
            <p:cNvSpPr txBox="1"/>
            <p:nvPr/>
          </p:nvSpPr>
          <p:spPr>
            <a:xfrm>
              <a:off x="5029200" y="3657600"/>
              <a:ext cx="543739" cy="369332"/>
            </a:xfrm>
            <a:prstGeom prst="rect">
              <a:avLst/>
            </a:prstGeom>
            <a:noFill/>
          </p:spPr>
          <p:txBody>
            <a:bodyPr wrap="none" rtlCol="0">
              <a:spAutoFit/>
            </a:bodyPr>
            <a:lstStyle/>
            <a:p>
              <a:r>
                <a:rPr lang="en-AU" dirty="0"/>
                <a:t>…..</a:t>
              </a:r>
            </a:p>
          </p:txBody>
        </p:sp>
      </p:grpSp>
      <p:sp>
        <p:nvSpPr>
          <p:cNvPr id="11" name="Rectangle 10"/>
          <p:cNvSpPr/>
          <p:nvPr/>
        </p:nvSpPr>
        <p:spPr bwMode="auto">
          <a:xfrm>
            <a:off x="457200" y="2819400"/>
            <a:ext cx="3581400" cy="2286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21" name="Rectangle 20"/>
          <p:cNvSpPr/>
          <p:nvPr/>
        </p:nvSpPr>
        <p:spPr bwMode="auto">
          <a:xfrm>
            <a:off x="4894580" y="2819400"/>
            <a:ext cx="3762375" cy="2286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22" name="Rectangle 21"/>
          <p:cNvSpPr/>
          <p:nvPr/>
        </p:nvSpPr>
        <p:spPr bwMode="auto">
          <a:xfrm>
            <a:off x="533400" y="4038600"/>
            <a:ext cx="3581400" cy="2286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23" name="Rectangle 22"/>
          <p:cNvSpPr/>
          <p:nvPr/>
        </p:nvSpPr>
        <p:spPr bwMode="auto">
          <a:xfrm>
            <a:off x="4956492" y="4126081"/>
            <a:ext cx="3762375" cy="2286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29" name="Rectangle 28"/>
          <p:cNvSpPr/>
          <p:nvPr/>
        </p:nvSpPr>
        <p:spPr bwMode="auto">
          <a:xfrm>
            <a:off x="4894580" y="3113405"/>
            <a:ext cx="3762375" cy="2286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sp>
        <p:nvSpPr>
          <p:cNvPr id="39" name="Rectangle 38"/>
          <p:cNvSpPr/>
          <p:nvPr/>
        </p:nvSpPr>
        <p:spPr bwMode="auto">
          <a:xfrm>
            <a:off x="3581400" y="4373880"/>
            <a:ext cx="740429" cy="1524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a:ln>
                <a:noFill/>
              </a:ln>
              <a:solidFill>
                <a:schemeClr val="tx1"/>
              </a:solidFill>
              <a:effectLst/>
              <a:latin typeface="Arial" charset="0"/>
            </a:endParaRPr>
          </a:p>
        </p:txBody>
      </p:sp>
      <p:cxnSp>
        <p:nvCxnSpPr>
          <p:cNvPr id="41" name="Straight Arrow Connector 40"/>
          <p:cNvCxnSpPr/>
          <p:nvPr/>
        </p:nvCxnSpPr>
        <p:spPr bwMode="auto">
          <a:xfrm flipV="1">
            <a:off x="4266004" y="2277716"/>
            <a:ext cx="406159" cy="20961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Box 12"/>
          <p:cNvSpPr txBox="1"/>
          <p:nvPr/>
        </p:nvSpPr>
        <p:spPr>
          <a:xfrm>
            <a:off x="5590719" y="5000257"/>
            <a:ext cx="1991251" cy="276999"/>
          </a:xfrm>
          <a:prstGeom prst="rect">
            <a:avLst/>
          </a:prstGeom>
          <a:solidFill>
            <a:srgbClr val="FFFFCC"/>
          </a:solidFill>
        </p:spPr>
        <p:txBody>
          <a:bodyPr wrap="none" rtlCol="0">
            <a:spAutoFit/>
          </a:bodyPr>
          <a:lstStyle/>
          <a:p>
            <a:r>
              <a:rPr lang="en-AU" sz="1200" dirty="0"/>
              <a:t>NUCC Licensure value set</a:t>
            </a:r>
          </a:p>
        </p:txBody>
      </p:sp>
      <p:cxnSp>
        <p:nvCxnSpPr>
          <p:cNvPr id="15" name="Straight Arrow Connector 14"/>
          <p:cNvCxnSpPr>
            <a:stCxn id="13" idx="0"/>
          </p:cNvCxnSpPr>
          <p:nvPr/>
        </p:nvCxnSpPr>
        <p:spPr bwMode="auto">
          <a:xfrm flipH="1" flipV="1">
            <a:off x="5590719" y="4340865"/>
            <a:ext cx="995626" cy="6593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TextBox 11"/>
          <p:cNvSpPr txBox="1"/>
          <p:nvPr/>
        </p:nvSpPr>
        <p:spPr>
          <a:xfrm>
            <a:off x="543560" y="5562600"/>
            <a:ext cx="3251339" cy="830997"/>
          </a:xfrm>
          <a:prstGeom prst="rect">
            <a:avLst/>
          </a:prstGeom>
          <a:noFill/>
        </p:spPr>
        <p:txBody>
          <a:bodyPr wrap="none" rtlCol="0">
            <a:spAutoFit/>
          </a:bodyPr>
          <a:lstStyle/>
          <a:p>
            <a:r>
              <a:rPr lang="en-AU" sz="1200" dirty="0"/>
              <a:t>Note – current FHIR </a:t>
            </a:r>
            <a:r>
              <a:rPr lang="en-AU" sz="1200" dirty="0" err="1"/>
              <a:t>CareTeam</a:t>
            </a:r>
            <a:r>
              <a:rPr lang="en-AU" sz="1200" dirty="0"/>
              <a:t>, Practitioner, </a:t>
            </a:r>
          </a:p>
          <a:p>
            <a:r>
              <a:rPr lang="en-AU" sz="1200" dirty="0" err="1"/>
              <a:t>RelatedPerson</a:t>
            </a:r>
            <a:r>
              <a:rPr lang="en-AU" sz="1200" dirty="0"/>
              <a:t>, Organisation do not include</a:t>
            </a:r>
          </a:p>
          <a:p>
            <a:r>
              <a:rPr lang="en-AU" sz="1200" dirty="0"/>
              <a:t>structure/data element to support inclusion of</a:t>
            </a:r>
          </a:p>
          <a:p>
            <a:r>
              <a:rPr lang="en-AU" sz="1200" dirty="0"/>
              <a:t>funding and funding source information</a:t>
            </a:r>
          </a:p>
        </p:txBody>
      </p:sp>
    </p:spTree>
    <p:extLst>
      <p:ext uri="{BB962C8B-B14F-4D97-AF65-F5344CB8AC3E}">
        <p14:creationId xmlns:p14="http://schemas.microsoft.com/office/powerpoint/2010/main" val="2920794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Care Team – </a:t>
            </a:r>
            <a:r>
              <a:rPr lang="en-AU" sz="2800" dirty="0"/>
              <a:t>breast cancer use case</a:t>
            </a:r>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25</a:t>
            </a:fld>
            <a:endParaRPr lang="en-US"/>
          </a:p>
        </p:txBody>
      </p:sp>
      <p:sp>
        <p:nvSpPr>
          <p:cNvPr id="6" name="TextBox 5"/>
          <p:cNvSpPr txBox="1"/>
          <p:nvPr/>
        </p:nvSpPr>
        <p:spPr>
          <a:xfrm>
            <a:off x="419287" y="1670053"/>
            <a:ext cx="8390310" cy="1323439"/>
          </a:xfrm>
          <a:prstGeom prst="rect">
            <a:avLst/>
          </a:prstGeom>
          <a:noFill/>
        </p:spPr>
        <p:txBody>
          <a:bodyPr wrap="none" rtlCol="0">
            <a:spAutoFit/>
          </a:bodyPr>
          <a:lstStyle/>
          <a:p>
            <a:r>
              <a:rPr lang="en-AU" sz="1600" b="1" dirty="0"/>
              <a:t>Clinical scenario</a:t>
            </a:r>
            <a:r>
              <a:rPr lang="en-AU" sz="1600" dirty="0"/>
              <a:t>:</a:t>
            </a:r>
          </a:p>
          <a:p>
            <a:r>
              <a:rPr lang="en-AU" sz="1600" dirty="0"/>
              <a:t>A 58 year old female diagnosed with Stage IIB breast cancer (pT2: &gt;20mm and &lt;50mm in </a:t>
            </a:r>
          </a:p>
          <a:p>
            <a:r>
              <a:rPr lang="en-AU" sz="1600" dirty="0"/>
              <a:t>greatest diameter; pN1a: 1-3 axillary lymph nodes, 1LN &gt; 2.0mm)</a:t>
            </a:r>
          </a:p>
          <a:p>
            <a:r>
              <a:rPr lang="en-AU" sz="1600" dirty="0"/>
              <a:t>Treatment: surgical excision + radiation therapy + chemotherapy</a:t>
            </a:r>
          </a:p>
          <a:p>
            <a:r>
              <a:rPr lang="en-AU" sz="1600" dirty="0"/>
              <a:t>Breast cancer care plan</a:t>
            </a:r>
          </a:p>
        </p:txBody>
      </p:sp>
      <p:graphicFrame>
        <p:nvGraphicFramePr>
          <p:cNvPr id="3" name="Table 2"/>
          <p:cNvGraphicFramePr>
            <a:graphicFrameLocks noGrp="1"/>
          </p:cNvGraphicFramePr>
          <p:nvPr>
            <p:extLst>
              <p:ext uri="{D42A27DB-BD31-4B8C-83A1-F6EECF244321}">
                <p14:modId xmlns:p14="http://schemas.microsoft.com/office/powerpoint/2010/main" val="1532081238"/>
              </p:ext>
            </p:extLst>
          </p:nvPr>
        </p:nvGraphicFramePr>
        <p:xfrm>
          <a:off x="381000" y="2971800"/>
          <a:ext cx="8458199" cy="3097053"/>
        </p:xfrm>
        <a:graphic>
          <a:graphicData uri="http://schemas.openxmlformats.org/drawingml/2006/table">
            <a:tbl>
              <a:tblPr firstRow="1" bandRow="1">
                <a:tableStyleId>{21E4AEA4-8DFA-4A89-87EB-49C32662AFE0}</a:tableStyleId>
              </a:tblPr>
              <a:tblGrid>
                <a:gridCol w="9906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981199">
                  <a:extLst>
                    <a:ext uri="{9D8B030D-6E8A-4147-A177-3AD203B41FA5}">
                      <a16:colId xmlns:a16="http://schemas.microsoft.com/office/drawing/2014/main" val="20006"/>
                    </a:ext>
                  </a:extLst>
                </a:gridCol>
              </a:tblGrid>
              <a:tr h="357822">
                <a:tc>
                  <a:txBody>
                    <a:bodyPr/>
                    <a:lstStyle/>
                    <a:p>
                      <a:r>
                        <a:rPr lang="en-AU" sz="1100" b="0" dirty="0"/>
                        <a:t>Care Team</a:t>
                      </a:r>
                    </a:p>
                  </a:txBody>
                  <a:tcPr/>
                </a:tc>
                <a:tc>
                  <a:txBody>
                    <a:bodyPr/>
                    <a:lstStyle/>
                    <a:p>
                      <a:endParaRPr lang="en-AU" sz="1100" dirty="0"/>
                    </a:p>
                  </a:txBody>
                  <a:tcPr/>
                </a:tc>
                <a:tc>
                  <a:txBody>
                    <a:bodyPr/>
                    <a:lstStyle/>
                    <a:p>
                      <a:endParaRPr lang="en-AU" sz="1100"/>
                    </a:p>
                  </a:txBody>
                  <a:tcPr/>
                </a:tc>
                <a:tc>
                  <a:txBody>
                    <a:bodyPr/>
                    <a:lstStyle/>
                    <a:p>
                      <a:endParaRPr lang="en-AU" sz="1100"/>
                    </a:p>
                  </a:txBody>
                  <a:tcPr/>
                </a:tc>
                <a:tc>
                  <a:txBody>
                    <a:bodyPr/>
                    <a:lstStyle/>
                    <a:p>
                      <a:endParaRPr lang="en-AU" sz="1100"/>
                    </a:p>
                  </a:txBody>
                  <a:tcPr/>
                </a:tc>
                <a:tc>
                  <a:txBody>
                    <a:bodyPr/>
                    <a:lstStyle/>
                    <a:p>
                      <a:endParaRPr lang="en-AU" sz="1100"/>
                    </a:p>
                  </a:txBody>
                  <a:tcPr/>
                </a:tc>
                <a:tc>
                  <a:txBody>
                    <a:bodyPr/>
                    <a:lstStyle/>
                    <a:p>
                      <a:endParaRPr lang="en-AU" sz="1100"/>
                    </a:p>
                  </a:txBody>
                  <a:tcPr/>
                </a:tc>
                <a:extLst>
                  <a:ext uri="{0D108BD9-81ED-4DB2-BD59-A6C34878D82A}">
                    <a16:rowId xmlns:a16="http://schemas.microsoft.com/office/drawing/2014/main" val="10000"/>
                  </a:ext>
                </a:extLst>
              </a:tr>
              <a:tr h="516837">
                <a:tc>
                  <a:txBody>
                    <a:bodyPr/>
                    <a:lstStyle/>
                    <a:p>
                      <a:endParaRPr lang="en-AU" sz="1100" dirty="0"/>
                    </a:p>
                  </a:txBody>
                  <a:tcPr/>
                </a:tc>
                <a:tc>
                  <a:txBody>
                    <a:bodyPr/>
                    <a:lstStyle/>
                    <a:p>
                      <a:r>
                        <a:rPr lang="en-AU" sz="1100" dirty="0" err="1"/>
                        <a:t>CareTeam</a:t>
                      </a:r>
                      <a:r>
                        <a:rPr lang="en-AU" sz="1100" dirty="0"/>
                        <a:t>.</a:t>
                      </a:r>
                    </a:p>
                    <a:p>
                      <a:r>
                        <a:rPr lang="en-AU" sz="1100" dirty="0"/>
                        <a:t>category</a:t>
                      </a:r>
                    </a:p>
                  </a:txBody>
                  <a:tcPr/>
                </a:tc>
                <a:tc>
                  <a:txBody>
                    <a:bodyPr/>
                    <a:lstStyle/>
                    <a:p>
                      <a:endParaRPr lang="en-AU" sz="1100" dirty="0"/>
                    </a:p>
                  </a:txBody>
                  <a:tcPr/>
                </a:tc>
                <a:tc>
                  <a:txBody>
                    <a:bodyPr/>
                    <a:lstStyle/>
                    <a:p>
                      <a:endParaRPr lang="en-AU" sz="1100" dirty="0"/>
                    </a:p>
                  </a:txBody>
                  <a:tcPr/>
                </a:tc>
                <a:tc>
                  <a:txBody>
                    <a:bodyPr/>
                    <a:lstStyle/>
                    <a:p>
                      <a:endParaRPr lang="en-AU" sz="1100" dirty="0"/>
                    </a:p>
                  </a:txBody>
                  <a:tcPr/>
                </a:tc>
                <a:tc>
                  <a:txBody>
                    <a:bodyPr/>
                    <a:lstStyle/>
                    <a:p>
                      <a:endParaRPr lang="en-AU" sz="1100"/>
                    </a:p>
                  </a:txBody>
                  <a:tcPr/>
                </a:tc>
                <a:tc>
                  <a:txBody>
                    <a:bodyPr/>
                    <a:lstStyle/>
                    <a:p>
                      <a:r>
                        <a:rPr lang="en-AU" sz="1100" dirty="0"/>
                        <a:t>Care coordination</a:t>
                      </a:r>
                      <a:r>
                        <a:rPr lang="en-AU" sz="1100" baseline="0" dirty="0"/>
                        <a:t> focused</a:t>
                      </a:r>
                      <a:endParaRPr lang="en-AU" sz="1100" dirty="0"/>
                    </a:p>
                    <a:p>
                      <a:r>
                        <a:rPr lang="en-AU" sz="1100" dirty="0"/>
                        <a:t>Oncology care</a:t>
                      </a:r>
                      <a:r>
                        <a:rPr lang="en-AU" sz="1100" baseline="0" dirty="0"/>
                        <a:t> team</a:t>
                      </a:r>
                      <a:endParaRPr lang="en-AU" sz="1100" dirty="0"/>
                    </a:p>
                  </a:txBody>
                  <a:tcPr/>
                </a:tc>
                <a:extLst>
                  <a:ext uri="{0D108BD9-81ED-4DB2-BD59-A6C34878D82A}">
                    <a16:rowId xmlns:a16="http://schemas.microsoft.com/office/drawing/2014/main" val="10001"/>
                  </a:ext>
                </a:extLst>
              </a:tr>
              <a:tr h="516837">
                <a:tc>
                  <a:txBody>
                    <a:bodyPr/>
                    <a:lstStyle/>
                    <a:p>
                      <a:endParaRPr lang="en-AU" sz="1100"/>
                    </a:p>
                  </a:txBody>
                  <a:tcPr/>
                </a:tc>
                <a:tc>
                  <a:txBody>
                    <a:bodyPr/>
                    <a:lstStyle/>
                    <a:p>
                      <a:endParaRPr lang="en-AU" sz="1100"/>
                    </a:p>
                  </a:txBody>
                  <a:tcPr/>
                </a:tc>
                <a:tc>
                  <a:txBody>
                    <a:bodyPr/>
                    <a:lstStyle/>
                    <a:p>
                      <a:r>
                        <a:rPr lang="en-AU" sz="1100" dirty="0"/>
                        <a:t>participant.</a:t>
                      </a:r>
                    </a:p>
                    <a:p>
                      <a:r>
                        <a:rPr lang="en-AU" sz="1100" dirty="0"/>
                        <a:t>role</a:t>
                      </a:r>
                    </a:p>
                  </a:txBody>
                  <a:tcPr/>
                </a:tc>
                <a:tc>
                  <a:txBody>
                    <a:bodyPr/>
                    <a:lstStyle/>
                    <a:p>
                      <a:endParaRPr lang="en-AU" sz="1100" dirty="0"/>
                    </a:p>
                  </a:txBody>
                  <a:tcPr/>
                </a:tc>
                <a:tc>
                  <a:txBody>
                    <a:bodyPr/>
                    <a:lstStyle/>
                    <a:p>
                      <a:endParaRPr lang="en-AU" sz="1100" dirty="0"/>
                    </a:p>
                  </a:txBody>
                  <a:tcPr/>
                </a:tc>
                <a:tc>
                  <a:txBody>
                    <a:bodyPr/>
                    <a:lstStyle/>
                    <a:p>
                      <a:endParaRPr lang="en-AU" sz="1100" dirty="0"/>
                    </a:p>
                  </a:txBody>
                  <a:tcPr/>
                </a:tc>
                <a:tc>
                  <a:txBody>
                    <a:bodyPr/>
                    <a:lstStyle/>
                    <a:p>
                      <a:r>
                        <a:rPr lang="en-AU" sz="1100" b="1" baseline="0" dirty="0"/>
                        <a:t>Accountable</a:t>
                      </a:r>
                      <a:r>
                        <a:rPr lang="en-AU" sz="1100" baseline="0" dirty="0"/>
                        <a:t> (surgeon)</a:t>
                      </a:r>
                    </a:p>
                    <a:p>
                      <a:r>
                        <a:rPr lang="en-AU" sz="1100" b="1" baseline="0" dirty="0"/>
                        <a:t>Responsible</a:t>
                      </a:r>
                      <a:r>
                        <a:rPr lang="en-AU" sz="1100" baseline="0" dirty="0"/>
                        <a:t> (nurse) </a:t>
                      </a:r>
                      <a:endParaRPr lang="en-AU" sz="1100" dirty="0"/>
                    </a:p>
                  </a:txBody>
                  <a:tcPr/>
                </a:tc>
                <a:extLst>
                  <a:ext uri="{0D108BD9-81ED-4DB2-BD59-A6C34878D82A}">
                    <a16:rowId xmlns:a16="http://schemas.microsoft.com/office/drawing/2014/main" val="10002"/>
                  </a:ext>
                </a:extLst>
              </a:tr>
              <a:tr h="516837">
                <a:tc>
                  <a:txBody>
                    <a:bodyPr/>
                    <a:lstStyle/>
                    <a:p>
                      <a:endParaRPr lang="en-AU" sz="1100"/>
                    </a:p>
                  </a:txBody>
                  <a:tcPr/>
                </a:tc>
                <a:tc>
                  <a:txBody>
                    <a:bodyPr/>
                    <a:lstStyle/>
                    <a:p>
                      <a:endParaRPr lang="en-AU" sz="1100"/>
                    </a:p>
                  </a:txBody>
                  <a:tcPr/>
                </a:tc>
                <a:tc>
                  <a:txBody>
                    <a:bodyPr/>
                    <a:lstStyle/>
                    <a:p>
                      <a:endParaRPr lang="en-AU" sz="1100"/>
                    </a:p>
                  </a:txBody>
                  <a:tcPr/>
                </a:tc>
                <a:tc>
                  <a:txBody>
                    <a:bodyPr/>
                    <a:lstStyle/>
                    <a:p>
                      <a:r>
                        <a:rPr lang="en-AU" sz="1100" dirty="0"/>
                        <a:t>member. </a:t>
                      </a:r>
                    </a:p>
                    <a:p>
                      <a:r>
                        <a:rPr lang="en-AU" sz="1100" dirty="0" err="1"/>
                        <a:t>practitioner.role.code</a:t>
                      </a:r>
                      <a:endParaRPr lang="en-AU" sz="1100" dirty="0"/>
                    </a:p>
                  </a:txBody>
                  <a:tcPr/>
                </a:tc>
                <a:tc>
                  <a:txBody>
                    <a:bodyPr/>
                    <a:lstStyle/>
                    <a:p>
                      <a:endParaRPr lang="en-AU" sz="1100" dirty="0"/>
                    </a:p>
                  </a:txBody>
                  <a:tcPr/>
                </a:tc>
                <a:tc>
                  <a:txBody>
                    <a:bodyPr/>
                    <a:lstStyle/>
                    <a:p>
                      <a:endParaRPr lang="en-AU" sz="1100" dirty="0"/>
                    </a:p>
                  </a:txBody>
                  <a:tcPr/>
                </a:tc>
                <a:tc>
                  <a:txBody>
                    <a:bodyPr/>
                    <a:lstStyle/>
                    <a:p>
                      <a:r>
                        <a:rPr lang="en-AU" sz="1100" dirty="0"/>
                        <a:t>Surgical</a:t>
                      </a:r>
                      <a:r>
                        <a:rPr lang="en-AU" sz="1100" baseline="0" dirty="0"/>
                        <a:t> oncologist</a:t>
                      </a:r>
                      <a:endParaRPr lang="en-AU" sz="1100" dirty="0"/>
                    </a:p>
                    <a:p>
                      <a:r>
                        <a:rPr lang="en-AU" sz="1100" dirty="0"/>
                        <a:t>Oncology</a:t>
                      </a:r>
                      <a:r>
                        <a:rPr lang="en-AU" sz="1100" baseline="0" dirty="0"/>
                        <a:t> nurse specialist</a:t>
                      </a:r>
                      <a:endParaRPr lang="en-AU" sz="1100" dirty="0"/>
                    </a:p>
                    <a:p>
                      <a:r>
                        <a:rPr lang="en-AU" sz="1100" dirty="0"/>
                        <a:t>Physical</a:t>
                      </a:r>
                      <a:r>
                        <a:rPr lang="en-AU" sz="1100" baseline="0" dirty="0"/>
                        <a:t> therapist ..</a:t>
                      </a:r>
                      <a:endParaRPr lang="en-AU" sz="1100" dirty="0"/>
                    </a:p>
                  </a:txBody>
                  <a:tcPr/>
                </a:tc>
                <a:extLst>
                  <a:ext uri="{0D108BD9-81ED-4DB2-BD59-A6C34878D82A}">
                    <a16:rowId xmlns:a16="http://schemas.microsoft.com/office/drawing/2014/main" val="10003"/>
                  </a:ext>
                </a:extLst>
              </a:tr>
              <a:tr h="516837">
                <a:tc>
                  <a:txBody>
                    <a:bodyPr/>
                    <a:lstStyle/>
                    <a:p>
                      <a:endParaRPr lang="en-AU" sz="1100"/>
                    </a:p>
                  </a:txBody>
                  <a:tcPr/>
                </a:tc>
                <a:tc>
                  <a:txBody>
                    <a:bodyPr/>
                    <a:lstStyle/>
                    <a:p>
                      <a:endParaRPr lang="en-AU" sz="1100"/>
                    </a:p>
                  </a:txBody>
                  <a:tcPr/>
                </a:tc>
                <a:tc>
                  <a:txBody>
                    <a:bodyPr/>
                    <a:lstStyle/>
                    <a:p>
                      <a:endParaRPr lang="en-AU" sz="1100"/>
                    </a:p>
                  </a:txBody>
                  <a:tcPr/>
                </a:tc>
                <a:tc>
                  <a:txBody>
                    <a:bodyPr/>
                    <a:lstStyle/>
                    <a:p>
                      <a:endParaRPr lang="en-AU" sz="1100"/>
                    </a:p>
                  </a:txBody>
                  <a:tcPr/>
                </a:tc>
                <a:tc>
                  <a:txBody>
                    <a:bodyPr/>
                    <a:lstStyle/>
                    <a:p>
                      <a:r>
                        <a:rPr lang="en-AU" sz="1100" dirty="0"/>
                        <a:t>Practitioner.</a:t>
                      </a:r>
                    </a:p>
                    <a:p>
                      <a:r>
                        <a:rPr lang="en-AU" sz="1100" dirty="0" err="1"/>
                        <a:t>role.specialty</a:t>
                      </a:r>
                      <a:endParaRPr lang="en-AU" sz="1100" dirty="0"/>
                    </a:p>
                  </a:txBody>
                  <a:tcPr/>
                </a:tc>
                <a:tc>
                  <a:txBody>
                    <a:bodyPr/>
                    <a:lstStyle/>
                    <a:p>
                      <a:endParaRPr lang="en-AU" sz="1100" dirty="0"/>
                    </a:p>
                  </a:txBody>
                  <a:tcPr/>
                </a:tc>
                <a:tc>
                  <a:txBody>
                    <a:bodyPr/>
                    <a:lstStyle/>
                    <a:p>
                      <a:r>
                        <a:rPr lang="en-AU" sz="1100" dirty="0"/>
                        <a:t>Oncology</a:t>
                      </a:r>
                    </a:p>
                    <a:p>
                      <a:r>
                        <a:rPr lang="en-AU" sz="1100" dirty="0"/>
                        <a:t>Oncology</a:t>
                      </a:r>
                      <a:r>
                        <a:rPr lang="en-AU" sz="1100" baseline="0" dirty="0"/>
                        <a:t> nursing</a:t>
                      </a:r>
                      <a:endParaRPr lang="en-AU" sz="1100" dirty="0"/>
                    </a:p>
                  </a:txBody>
                  <a:tcPr/>
                </a:tc>
                <a:extLst>
                  <a:ext uri="{0D108BD9-81ED-4DB2-BD59-A6C34878D82A}">
                    <a16:rowId xmlns:a16="http://schemas.microsoft.com/office/drawing/2014/main" val="10004"/>
                  </a:ext>
                </a:extLst>
              </a:tr>
              <a:tr h="516837">
                <a:tc>
                  <a:txBody>
                    <a:bodyPr/>
                    <a:lstStyle/>
                    <a:p>
                      <a:endParaRPr lang="en-AU" sz="1100"/>
                    </a:p>
                  </a:txBody>
                  <a:tcPr/>
                </a:tc>
                <a:tc>
                  <a:txBody>
                    <a:bodyPr/>
                    <a:lstStyle/>
                    <a:p>
                      <a:endParaRPr lang="en-AU" sz="1100"/>
                    </a:p>
                  </a:txBody>
                  <a:tcPr/>
                </a:tc>
                <a:tc>
                  <a:txBody>
                    <a:bodyPr/>
                    <a:lstStyle/>
                    <a:p>
                      <a:endParaRPr lang="en-AU" sz="1100" dirty="0"/>
                    </a:p>
                  </a:txBody>
                  <a:tcPr/>
                </a:tc>
                <a:tc>
                  <a:txBody>
                    <a:bodyPr/>
                    <a:lstStyle/>
                    <a:p>
                      <a:endParaRPr lang="en-AU" sz="1100"/>
                    </a:p>
                  </a:txBody>
                  <a:tcPr/>
                </a:tc>
                <a:tc>
                  <a:txBody>
                    <a:bodyPr/>
                    <a:lstStyle/>
                    <a:p>
                      <a:endParaRPr lang="en-AU" sz="1100" dirty="0"/>
                    </a:p>
                  </a:txBody>
                  <a:tcPr/>
                </a:tc>
                <a:tc>
                  <a:txBody>
                    <a:bodyPr/>
                    <a:lstStyle/>
                    <a:p>
                      <a:r>
                        <a:rPr lang="en-AU" sz="1100" dirty="0"/>
                        <a:t>practitioner.</a:t>
                      </a:r>
                    </a:p>
                    <a:p>
                      <a:r>
                        <a:rPr lang="en-AU" sz="1100" dirty="0" err="1"/>
                        <a:t>qualification.code</a:t>
                      </a:r>
                      <a:endParaRPr lang="en-AU" sz="1100" dirty="0"/>
                    </a:p>
                  </a:txBody>
                  <a:tcPr/>
                </a:tc>
                <a:tc>
                  <a:txBody>
                    <a:bodyPr/>
                    <a:lstStyle/>
                    <a:p>
                      <a:r>
                        <a:rPr lang="en-AU" sz="1100" dirty="0"/>
                        <a:t>NUCC codes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45484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Care Team – </a:t>
            </a:r>
            <a:r>
              <a:rPr lang="en-AU" sz="2800" dirty="0"/>
              <a:t>asthma use case</a:t>
            </a:r>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26</a:t>
            </a:fld>
            <a:endParaRPr lang="en-US"/>
          </a:p>
        </p:txBody>
      </p:sp>
      <p:sp>
        <p:nvSpPr>
          <p:cNvPr id="6" name="TextBox 5"/>
          <p:cNvSpPr txBox="1"/>
          <p:nvPr/>
        </p:nvSpPr>
        <p:spPr>
          <a:xfrm>
            <a:off x="419287" y="1670053"/>
            <a:ext cx="8430513" cy="1323439"/>
          </a:xfrm>
          <a:prstGeom prst="rect">
            <a:avLst/>
          </a:prstGeom>
          <a:noFill/>
        </p:spPr>
        <p:txBody>
          <a:bodyPr wrap="none" rtlCol="0">
            <a:spAutoFit/>
          </a:bodyPr>
          <a:lstStyle/>
          <a:p>
            <a:r>
              <a:rPr lang="en-AU" sz="1600" b="1" dirty="0"/>
              <a:t>Clinical scenario</a:t>
            </a:r>
            <a:r>
              <a:rPr lang="en-AU" sz="1600" dirty="0"/>
              <a:t>:</a:t>
            </a:r>
          </a:p>
          <a:p>
            <a:r>
              <a:rPr lang="en-AU" sz="1600" dirty="0"/>
              <a:t>A 62 year old male widower who lives alone, is diagnosed with asthma, type II DM and</a:t>
            </a:r>
          </a:p>
          <a:p>
            <a:r>
              <a:rPr lang="en-AU" sz="1600" dirty="0"/>
              <a:t>depression. Patient is non-compliant to asthma management plan and has12 repeated ED </a:t>
            </a:r>
          </a:p>
          <a:p>
            <a:r>
              <a:rPr lang="en-AU" sz="1600" dirty="0"/>
              <a:t>encounter and hospitalisation in past 11 months</a:t>
            </a:r>
          </a:p>
          <a:p>
            <a:r>
              <a:rPr lang="en-AU" sz="1600" dirty="0"/>
              <a:t>Asthma case management and care plan – a case manager/care coordinator is assigned</a:t>
            </a:r>
          </a:p>
        </p:txBody>
      </p:sp>
      <p:graphicFrame>
        <p:nvGraphicFramePr>
          <p:cNvPr id="3" name="Table 2"/>
          <p:cNvGraphicFramePr>
            <a:graphicFrameLocks noGrp="1"/>
          </p:cNvGraphicFramePr>
          <p:nvPr>
            <p:extLst>
              <p:ext uri="{D42A27DB-BD31-4B8C-83A1-F6EECF244321}">
                <p14:modId xmlns:p14="http://schemas.microsoft.com/office/powerpoint/2010/main" val="3711470022"/>
              </p:ext>
            </p:extLst>
          </p:nvPr>
        </p:nvGraphicFramePr>
        <p:xfrm>
          <a:off x="381000" y="3031753"/>
          <a:ext cx="8458199" cy="3342216"/>
        </p:xfrm>
        <a:graphic>
          <a:graphicData uri="http://schemas.openxmlformats.org/drawingml/2006/table">
            <a:tbl>
              <a:tblPr firstRow="1" bandRow="1">
                <a:tableStyleId>{21E4AEA4-8DFA-4A89-87EB-49C32662AFE0}</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gridCol w="2057399">
                  <a:extLst>
                    <a:ext uri="{9D8B030D-6E8A-4147-A177-3AD203B41FA5}">
                      <a16:colId xmlns:a16="http://schemas.microsoft.com/office/drawing/2014/main" val="20006"/>
                    </a:ext>
                  </a:extLst>
                </a:gridCol>
              </a:tblGrid>
              <a:tr h="357822">
                <a:tc>
                  <a:txBody>
                    <a:bodyPr/>
                    <a:lstStyle/>
                    <a:p>
                      <a:r>
                        <a:rPr lang="en-AU" sz="1100" b="0" dirty="0"/>
                        <a:t>Care Team</a:t>
                      </a:r>
                    </a:p>
                  </a:txBody>
                  <a:tcPr/>
                </a:tc>
                <a:tc>
                  <a:txBody>
                    <a:bodyPr/>
                    <a:lstStyle/>
                    <a:p>
                      <a:endParaRPr lang="en-AU" sz="1100" dirty="0"/>
                    </a:p>
                  </a:txBody>
                  <a:tcPr/>
                </a:tc>
                <a:tc>
                  <a:txBody>
                    <a:bodyPr/>
                    <a:lstStyle/>
                    <a:p>
                      <a:endParaRPr lang="en-AU" sz="1100"/>
                    </a:p>
                  </a:txBody>
                  <a:tcPr/>
                </a:tc>
                <a:tc>
                  <a:txBody>
                    <a:bodyPr/>
                    <a:lstStyle/>
                    <a:p>
                      <a:endParaRPr lang="en-AU" sz="1100"/>
                    </a:p>
                  </a:txBody>
                  <a:tcPr/>
                </a:tc>
                <a:tc>
                  <a:txBody>
                    <a:bodyPr/>
                    <a:lstStyle/>
                    <a:p>
                      <a:endParaRPr lang="en-AU" sz="1100"/>
                    </a:p>
                  </a:txBody>
                  <a:tcPr/>
                </a:tc>
                <a:tc>
                  <a:txBody>
                    <a:bodyPr/>
                    <a:lstStyle/>
                    <a:p>
                      <a:endParaRPr lang="en-AU" sz="1100"/>
                    </a:p>
                  </a:txBody>
                  <a:tcPr/>
                </a:tc>
                <a:tc>
                  <a:txBody>
                    <a:bodyPr/>
                    <a:lstStyle/>
                    <a:p>
                      <a:endParaRPr lang="en-AU" sz="1100"/>
                    </a:p>
                  </a:txBody>
                  <a:tcPr/>
                </a:tc>
                <a:extLst>
                  <a:ext uri="{0D108BD9-81ED-4DB2-BD59-A6C34878D82A}">
                    <a16:rowId xmlns:a16="http://schemas.microsoft.com/office/drawing/2014/main" val="10000"/>
                  </a:ext>
                </a:extLst>
              </a:tr>
              <a:tr h="516837">
                <a:tc>
                  <a:txBody>
                    <a:bodyPr/>
                    <a:lstStyle/>
                    <a:p>
                      <a:endParaRPr lang="en-AU" sz="1100" dirty="0"/>
                    </a:p>
                  </a:txBody>
                  <a:tcPr/>
                </a:tc>
                <a:tc>
                  <a:txBody>
                    <a:bodyPr/>
                    <a:lstStyle/>
                    <a:p>
                      <a:r>
                        <a:rPr lang="en-AU" sz="1100" dirty="0" err="1"/>
                        <a:t>CareTeam</a:t>
                      </a:r>
                      <a:r>
                        <a:rPr lang="en-AU" sz="1100" dirty="0"/>
                        <a:t>.</a:t>
                      </a:r>
                    </a:p>
                    <a:p>
                      <a:r>
                        <a:rPr lang="en-AU" sz="1100" dirty="0"/>
                        <a:t>category</a:t>
                      </a:r>
                    </a:p>
                  </a:txBody>
                  <a:tcPr/>
                </a:tc>
                <a:tc>
                  <a:txBody>
                    <a:bodyPr/>
                    <a:lstStyle/>
                    <a:p>
                      <a:endParaRPr lang="en-AU" sz="1100" dirty="0"/>
                    </a:p>
                  </a:txBody>
                  <a:tcPr/>
                </a:tc>
                <a:tc>
                  <a:txBody>
                    <a:bodyPr/>
                    <a:lstStyle/>
                    <a:p>
                      <a:endParaRPr lang="en-AU" sz="1100" dirty="0"/>
                    </a:p>
                  </a:txBody>
                  <a:tcPr/>
                </a:tc>
                <a:tc>
                  <a:txBody>
                    <a:bodyPr/>
                    <a:lstStyle/>
                    <a:p>
                      <a:endParaRPr lang="en-AU" sz="1100" dirty="0"/>
                    </a:p>
                  </a:txBody>
                  <a:tcPr/>
                </a:tc>
                <a:tc>
                  <a:txBody>
                    <a:bodyPr/>
                    <a:lstStyle/>
                    <a:p>
                      <a:endParaRPr lang="en-AU" sz="1100"/>
                    </a:p>
                  </a:txBody>
                  <a:tcPr/>
                </a:tc>
                <a:tc>
                  <a:txBody>
                    <a:bodyPr/>
                    <a:lstStyle/>
                    <a:p>
                      <a:r>
                        <a:rPr lang="en-AU" sz="1100" dirty="0"/>
                        <a:t>Care coordination focused</a:t>
                      </a:r>
                    </a:p>
                    <a:p>
                      <a:r>
                        <a:rPr lang="en-AU" sz="1100" baseline="0" dirty="0"/>
                        <a:t>Asthma care team</a:t>
                      </a:r>
                    </a:p>
                    <a:p>
                      <a:r>
                        <a:rPr lang="en-AU" sz="1100" baseline="0" dirty="0"/>
                        <a:t>Home care team</a:t>
                      </a:r>
                    </a:p>
                    <a:p>
                      <a:r>
                        <a:rPr lang="en-AU" sz="1100" baseline="0" dirty="0"/>
                        <a:t>Support services team</a:t>
                      </a:r>
                      <a:endParaRPr lang="en-AU" sz="1100" dirty="0"/>
                    </a:p>
                  </a:txBody>
                  <a:tcPr/>
                </a:tc>
                <a:extLst>
                  <a:ext uri="{0D108BD9-81ED-4DB2-BD59-A6C34878D82A}">
                    <a16:rowId xmlns:a16="http://schemas.microsoft.com/office/drawing/2014/main" val="10001"/>
                  </a:ext>
                </a:extLst>
              </a:tr>
              <a:tr h="516837">
                <a:tc>
                  <a:txBody>
                    <a:bodyPr/>
                    <a:lstStyle/>
                    <a:p>
                      <a:endParaRPr lang="en-AU" sz="1100"/>
                    </a:p>
                  </a:txBody>
                  <a:tcPr/>
                </a:tc>
                <a:tc>
                  <a:txBody>
                    <a:bodyPr/>
                    <a:lstStyle/>
                    <a:p>
                      <a:endParaRPr lang="en-AU" sz="1100"/>
                    </a:p>
                  </a:txBody>
                  <a:tcPr/>
                </a:tc>
                <a:tc>
                  <a:txBody>
                    <a:bodyPr/>
                    <a:lstStyle/>
                    <a:p>
                      <a:r>
                        <a:rPr lang="en-AU" sz="1100" dirty="0"/>
                        <a:t>participant.</a:t>
                      </a:r>
                    </a:p>
                    <a:p>
                      <a:r>
                        <a:rPr lang="en-AU" sz="1100" dirty="0"/>
                        <a:t>role</a:t>
                      </a:r>
                    </a:p>
                  </a:txBody>
                  <a:tcPr/>
                </a:tc>
                <a:tc>
                  <a:txBody>
                    <a:bodyPr/>
                    <a:lstStyle/>
                    <a:p>
                      <a:endParaRPr lang="en-AU" sz="1100" dirty="0"/>
                    </a:p>
                  </a:txBody>
                  <a:tcPr/>
                </a:tc>
                <a:tc>
                  <a:txBody>
                    <a:bodyPr/>
                    <a:lstStyle/>
                    <a:p>
                      <a:endParaRPr lang="en-AU" sz="1100" dirty="0"/>
                    </a:p>
                  </a:txBody>
                  <a:tcPr/>
                </a:tc>
                <a:tc>
                  <a:txBody>
                    <a:bodyPr/>
                    <a:lstStyle/>
                    <a:p>
                      <a:endParaRPr lang="en-AU" sz="1100" dirty="0"/>
                    </a:p>
                  </a:txBody>
                  <a:tcPr/>
                </a:tc>
                <a:tc>
                  <a:txBody>
                    <a:bodyPr/>
                    <a:lstStyle/>
                    <a:p>
                      <a:r>
                        <a:rPr lang="en-AU" sz="1100" baseline="0" dirty="0"/>
                        <a:t>Accountable (physician)</a:t>
                      </a:r>
                    </a:p>
                    <a:p>
                      <a:r>
                        <a:rPr lang="en-AU" sz="1100" baseline="0" dirty="0"/>
                        <a:t>Responsible (nurse)</a:t>
                      </a:r>
                    </a:p>
                    <a:p>
                      <a:r>
                        <a:rPr lang="en-AU" sz="1100" baseline="0" dirty="0"/>
                        <a:t>Case manager (PCP)</a:t>
                      </a:r>
                      <a:endParaRPr lang="en-AU" sz="1100" dirty="0"/>
                    </a:p>
                  </a:txBody>
                  <a:tcPr/>
                </a:tc>
                <a:extLst>
                  <a:ext uri="{0D108BD9-81ED-4DB2-BD59-A6C34878D82A}">
                    <a16:rowId xmlns:a16="http://schemas.microsoft.com/office/drawing/2014/main" val="10002"/>
                  </a:ext>
                </a:extLst>
              </a:tr>
              <a:tr h="516837">
                <a:tc>
                  <a:txBody>
                    <a:bodyPr/>
                    <a:lstStyle/>
                    <a:p>
                      <a:endParaRPr lang="en-AU" sz="1100"/>
                    </a:p>
                  </a:txBody>
                  <a:tcPr/>
                </a:tc>
                <a:tc>
                  <a:txBody>
                    <a:bodyPr/>
                    <a:lstStyle/>
                    <a:p>
                      <a:endParaRPr lang="en-AU" sz="1100"/>
                    </a:p>
                  </a:txBody>
                  <a:tcPr/>
                </a:tc>
                <a:tc>
                  <a:txBody>
                    <a:bodyPr/>
                    <a:lstStyle/>
                    <a:p>
                      <a:endParaRPr lang="en-AU" sz="1100"/>
                    </a:p>
                  </a:txBody>
                  <a:tcPr/>
                </a:tc>
                <a:tc>
                  <a:txBody>
                    <a:bodyPr/>
                    <a:lstStyle/>
                    <a:p>
                      <a:r>
                        <a:rPr lang="en-AU" sz="1100" dirty="0"/>
                        <a:t>member. </a:t>
                      </a:r>
                    </a:p>
                    <a:p>
                      <a:r>
                        <a:rPr lang="en-AU" sz="1100" dirty="0" err="1"/>
                        <a:t>practitioner.role.code</a:t>
                      </a:r>
                      <a:endParaRPr lang="en-AU" sz="1100" dirty="0"/>
                    </a:p>
                  </a:txBody>
                  <a:tcPr/>
                </a:tc>
                <a:tc>
                  <a:txBody>
                    <a:bodyPr/>
                    <a:lstStyle/>
                    <a:p>
                      <a:endParaRPr lang="en-AU" sz="1100" dirty="0"/>
                    </a:p>
                  </a:txBody>
                  <a:tcPr/>
                </a:tc>
                <a:tc>
                  <a:txBody>
                    <a:bodyPr/>
                    <a:lstStyle/>
                    <a:p>
                      <a:endParaRPr lang="en-AU" sz="1100" dirty="0"/>
                    </a:p>
                  </a:txBody>
                  <a:tcPr/>
                </a:tc>
                <a:tc>
                  <a:txBody>
                    <a:bodyPr/>
                    <a:lstStyle/>
                    <a:p>
                      <a:r>
                        <a:rPr lang="en-AU" sz="1100" dirty="0"/>
                        <a:t>Pulmonologist</a:t>
                      </a:r>
                    </a:p>
                    <a:p>
                      <a:r>
                        <a:rPr lang="en-AU" sz="1100" dirty="0"/>
                        <a:t>Clinical nurse specialist</a:t>
                      </a:r>
                    </a:p>
                    <a:p>
                      <a:r>
                        <a:rPr lang="en-AU" sz="1100" baseline="0" dirty="0"/>
                        <a:t>Nurse coordinator ..</a:t>
                      </a:r>
                      <a:endParaRPr lang="en-AU" sz="1100" dirty="0"/>
                    </a:p>
                  </a:txBody>
                  <a:tcPr/>
                </a:tc>
                <a:extLst>
                  <a:ext uri="{0D108BD9-81ED-4DB2-BD59-A6C34878D82A}">
                    <a16:rowId xmlns:a16="http://schemas.microsoft.com/office/drawing/2014/main" val="10003"/>
                  </a:ext>
                </a:extLst>
              </a:tr>
              <a:tr h="516837">
                <a:tc>
                  <a:txBody>
                    <a:bodyPr/>
                    <a:lstStyle/>
                    <a:p>
                      <a:endParaRPr lang="en-AU" sz="1100"/>
                    </a:p>
                  </a:txBody>
                  <a:tcPr/>
                </a:tc>
                <a:tc>
                  <a:txBody>
                    <a:bodyPr/>
                    <a:lstStyle/>
                    <a:p>
                      <a:endParaRPr lang="en-AU" sz="1100"/>
                    </a:p>
                  </a:txBody>
                  <a:tcPr/>
                </a:tc>
                <a:tc>
                  <a:txBody>
                    <a:bodyPr/>
                    <a:lstStyle/>
                    <a:p>
                      <a:endParaRPr lang="en-AU" sz="1100"/>
                    </a:p>
                  </a:txBody>
                  <a:tcPr/>
                </a:tc>
                <a:tc>
                  <a:txBody>
                    <a:bodyPr/>
                    <a:lstStyle/>
                    <a:p>
                      <a:endParaRPr lang="en-AU" sz="1100"/>
                    </a:p>
                  </a:txBody>
                  <a:tcPr/>
                </a:tc>
                <a:tc>
                  <a:txBody>
                    <a:bodyPr/>
                    <a:lstStyle/>
                    <a:p>
                      <a:r>
                        <a:rPr lang="en-AU" sz="1100" dirty="0"/>
                        <a:t>Practitioner.</a:t>
                      </a:r>
                    </a:p>
                    <a:p>
                      <a:r>
                        <a:rPr lang="en-AU" sz="1100" dirty="0" err="1"/>
                        <a:t>role.specialty</a:t>
                      </a:r>
                      <a:endParaRPr lang="en-AU" sz="1100" dirty="0"/>
                    </a:p>
                  </a:txBody>
                  <a:tcPr/>
                </a:tc>
                <a:tc>
                  <a:txBody>
                    <a:bodyPr/>
                    <a:lstStyle/>
                    <a:p>
                      <a:endParaRPr lang="en-AU" sz="1100" dirty="0"/>
                    </a:p>
                  </a:txBody>
                  <a:tcPr/>
                </a:tc>
                <a:tc>
                  <a:txBody>
                    <a:bodyPr/>
                    <a:lstStyle/>
                    <a:p>
                      <a:r>
                        <a:rPr lang="en-AU" sz="1100" dirty="0"/>
                        <a:t>Respiratory</a:t>
                      </a:r>
                      <a:r>
                        <a:rPr lang="en-AU" sz="1100" baseline="0" dirty="0"/>
                        <a:t> medicine</a:t>
                      </a:r>
                      <a:endParaRPr lang="en-AU" sz="1100" dirty="0"/>
                    </a:p>
                    <a:p>
                      <a:r>
                        <a:rPr lang="en-AU" sz="1100" baseline="0" dirty="0"/>
                        <a:t>Clinical pharmacy </a:t>
                      </a:r>
                      <a:endParaRPr lang="en-AU" sz="1100" dirty="0"/>
                    </a:p>
                  </a:txBody>
                  <a:tcPr/>
                </a:tc>
                <a:extLst>
                  <a:ext uri="{0D108BD9-81ED-4DB2-BD59-A6C34878D82A}">
                    <a16:rowId xmlns:a16="http://schemas.microsoft.com/office/drawing/2014/main" val="10004"/>
                  </a:ext>
                </a:extLst>
              </a:tr>
              <a:tr h="516837">
                <a:tc>
                  <a:txBody>
                    <a:bodyPr/>
                    <a:lstStyle/>
                    <a:p>
                      <a:endParaRPr lang="en-AU" sz="1100"/>
                    </a:p>
                  </a:txBody>
                  <a:tcPr/>
                </a:tc>
                <a:tc>
                  <a:txBody>
                    <a:bodyPr/>
                    <a:lstStyle/>
                    <a:p>
                      <a:endParaRPr lang="en-AU" sz="1100"/>
                    </a:p>
                  </a:txBody>
                  <a:tcPr/>
                </a:tc>
                <a:tc>
                  <a:txBody>
                    <a:bodyPr/>
                    <a:lstStyle/>
                    <a:p>
                      <a:endParaRPr lang="en-AU" sz="1100"/>
                    </a:p>
                  </a:txBody>
                  <a:tcPr/>
                </a:tc>
                <a:tc>
                  <a:txBody>
                    <a:bodyPr/>
                    <a:lstStyle/>
                    <a:p>
                      <a:endParaRPr lang="en-AU" sz="1100"/>
                    </a:p>
                  </a:txBody>
                  <a:tcPr/>
                </a:tc>
                <a:tc>
                  <a:txBody>
                    <a:bodyPr/>
                    <a:lstStyle/>
                    <a:p>
                      <a:endParaRPr lang="en-AU" sz="1100" dirty="0"/>
                    </a:p>
                  </a:txBody>
                  <a:tcPr/>
                </a:tc>
                <a:tc>
                  <a:txBody>
                    <a:bodyPr/>
                    <a:lstStyle/>
                    <a:p>
                      <a:r>
                        <a:rPr lang="en-AU" sz="1100" dirty="0"/>
                        <a:t>practitioner.</a:t>
                      </a:r>
                    </a:p>
                    <a:p>
                      <a:r>
                        <a:rPr lang="en-AU" sz="1100" dirty="0" err="1"/>
                        <a:t>qualification.code</a:t>
                      </a:r>
                      <a:endParaRPr lang="en-AU" sz="1100" dirty="0"/>
                    </a:p>
                  </a:txBody>
                  <a:tcPr/>
                </a:tc>
                <a:tc>
                  <a:txBody>
                    <a:bodyPr/>
                    <a:lstStyle/>
                    <a:p>
                      <a:r>
                        <a:rPr lang="en-AU" sz="1100" dirty="0"/>
                        <a:t>NUCC codes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84390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Further discussions</a:t>
            </a:r>
          </a:p>
        </p:txBody>
      </p:sp>
      <p:sp>
        <p:nvSpPr>
          <p:cNvPr id="3" name="Content Placeholder 2"/>
          <p:cNvSpPr>
            <a:spLocks noGrp="1"/>
          </p:cNvSpPr>
          <p:nvPr>
            <p:ph idx="1"/>
          </p:nvPr>
        </p:nvSpPr>
        <p:spPr/>
        <p:txBody>
          <a:bodyPr/>
          <a:lstStyle/>
          <a:p>
            <a:endParaRPr lang="en-AU" dirty="0"/>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27</a:t>
            </a:fld>
            <a:endParaRPr lang="en-US"/>
          </a:p>
        </p:txBody>
      </p:sp>
    </p:spTree>
    <p:extLst>
      <p:ext uri="{BB962C8B-B14F-4D97-AF65-F5344CB8AC3E}">
        <p14:creationId xmlns:p14="http://schemas.microsoft.com/office/powerpoint/2010/main" val="197027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Care Team Definition: Current Works</a:t>
            </a:r>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3</a:t>
            </a:fld>
            <a:endParaRPr lang="en-US"/>
          </a:p>
        </p:txBody>
      </p:sp>
      <p:pic>
        <p:nvPicPr>
          <p:cNvPr id="6" name="Picture 5"/>
          <p:cNvPicPr/>
          <p:nvPr/>
        </p:nvPicPr>
        <p:blipFill>
          <a:blip r:embed="rId2"/>
          <a:stretch>
            <a:fillRect/>
          </a:stretch>
        </p:blipFill>
        <p:spPr>
          <a:xfrm>
            <a:off x="609600" y="1371600"/>
            <a:ext cx="8077200" cy="3962400"/>
          </a:xfrm>
          <a:prstGeom prst="rect">
            <a:avLst/>
          </a:prstGeom>
        </p:spPr>
      </p:pic>
      <p:sp>
        <p:nvSpPr>
          <p:cNvPr id="7" name="Content Placeholder 2"/>
          <p:cNvSpPr>
            <a:spLocks noGrp="1"/>
          </p:cNvSpPr>
          <p:nvPr>
            <p:ph idx="1"/>
          </p:nvPr>
        </p:nvSpPr>
        <p:spPr>
          <a:xfrm>
            <a:off x="419100" y="5334000"/>
            <a:ext cx="8077200" cy="1143000"/>
          </a:xfrm>
        </p:spPr>
        <p:txBody>
          <a:bodyPr/>
          <a:lstStyle/>
          <a:p>
            <a:pPr>
              <a:spcBef>
                <a:spcPts val="0"/>
              </a:spcBef>
            </a:pPr>
            <a:r>
              <a:rPr lang="en-AU" sz="1800" dirty="0"/>
              <a:t>HL7 CCS Functional Model DSTU identifies three broad categories:</a:t>
            </a:r>
          </a:p>
          <a:p>
            <a:pPr lvl="1">
              <a:spcBef>
                <a:spcPts val="0"/>
              </a:spcBef>
            </a:pPr>
            <a:r>
              <a:rPr lang="en-AU" sz="1800" dirty="0"/>
              <a:t>Patient, family, carer/delegate(s)</a:t>
            </a:r>
          </a:p>
          <a:p>
            <a:pPr lvl="1">
              <a:spcBef>
                <a:spcPts val="0"/>
              </a:spcBef>
            </a:pPr>
            <a:r>
              <a:rPr lang="en-AU" sz="1800" dirty="0"/>
              <a:t>Provider</a:t>
            </a:r>
          </a:p>
          <a:p>
            <a:pPr lvl="1">
              <a:spcBef>
                <a:spcPts val="0"/>
              </a:spcBef>
            </a:pPr>
            <a:r>
              <a:rPr lang="en-AU" sz="1800" dirty="0"/>
              <a:t>Care/Disease management professionals</a:t>
            </a:r>
          </a:p>
        </p:txBody>
      </p:sp>
      <p:sp>
        <p:nvSpPr>
          <p:cNvPr id="8" name="TextBox 7"/>
          <p:cNvSpPr txBox="1"/>
          <p:nvPr/>
        </p:nvSpPr>
        <p:spPr>
          <a:xfrm>
            <a:off x="7220590" y="5105400"/>
            <a:ext cx="1577676" cy="276999"/>
          </a:xfrm>
          <a:prstGeom prst="rect">
            <a:avLst/>
          </a:prstGeom>
          <a:noFill/>
        </p:spPr>
        <p:txBody>
          <a:bodyPr wrap="none" rtlCol="0">
            <a:spAutoFit/>
          </a:bodyPr>
          <a:lstStyle/>
          <a:p>
            <a:r>
              <a:rPr lang="en-AU" sz="1200" b="1" dirty="0"/>
              <a:t>Source</a:t>
            </a:r>
            <a:r>
              <a:rPr lang="en-AU" sz="1200" dirty="0"/>
              <a:t>: CCS DSTU</a:t>
            </a:r>
          </a:p>
        </p:txBody>
      </p:sp>
    </p:spTree>
    <p:extLst>
      <p:ext uri="{BB962C8B-B14F-4D97-AF65-F5344CB8AC3E}">
        <p14:creationId xmlns:p14="http://schemas.microsoft.com/office/powerpoint/2010/main" val="3921018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CD36790-EF9F-4521-A783-189BE19EEE4B}" type="slidenum">
              <a:rPr lang="en-US" smtClean="0"/>
              <a:pPr/>
              <a:t>4</a:t>
            </a:fld>
            <a:endParaRPr lang="en-US"/>
          </a:p>
        </p:txBody>
      </p:sp>
      <p:sp>
        <p:nvSpPr>
          <p:cNvPr id="12" name="Title 1"/>
          <p:cNvSpPr>
            <a:spLocks noGrp="1"/>
          </p:cNvSpPr>
          <p:nvPr>
            <p:ph type="title"/>
          </p:nvPr>
        </p:nvSpPr>
        <p:spPr>
          <a:xfrm>
            <a:off x="533400" y="473075"/>
            <a:ext cx="8153400" cy="822325"/>
          </a:xfrm>
        </p:spPr>
        <p:txBody>
          <a:bodyPr/>
          <a:lstStyle/>
          <a:p>
            <a:r>
              <a:rPr lang="en-AU" sz="3200" dirty="0"/>
              <a:t>Care Team Definition: Current Works</a:t>
            </a:r>
          </a:p>
        </p:txBody>
      </p:sp>
      <p:pic>
        <p:nvPicPr>
          <p:cNvPr id="13" name="Picture 4" descr="Image result for care team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58" y="2027849"/>
            <a:ext cx="4390639" cy="338235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81000" y="5879068"/>
            <a:ext cx="8558753" cy="369332"/>
          </a:xfrm>
          <a:prstGeom prst="rect">
            <a:avLst/>
          </a:prstGeom>
          <a:noFill/>
        </p:spPr>
        <p:txBody>
          <a:bodyPr wrap="none" rtlCol="0">
            <a:spAutoFit/>
          </a:bodyPr>
          <a:lstStyle/>
          <a:p>
            <a:r>
              <a:rPr lang="en-AU" dirty="0"/>
              <a:t>Other international works: Patient-</a:t>
            </a:r>
            <a:r>
              <a:rPr lang="en-AU" dirty="0" err="1"/>
              <a:t>centered</a:t>
            </a:r>
            <a:r>
              <a:rPr lang="en-AU" dirty="0"/>
              <a:t> and Collaborative Care focused teams</a:t>
            </a:r>
          </a:p>
        </p:txBody>
      </p:sp>
      <p:pic>
        <p:nvPicPr>
          <p:cNvPr id="15" name="Picture 2" descr="Image result for care team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06909"/>
            <a:ext cx="4038600" cy="3555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215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Care Team Definition: Current Works</a:t>
            </a:r>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5</a:t>
            </a:fld>
            <a:endParaRPr lang="en-US"/>
          </a:p>
        </p:txBody>
      </p:sp>
      <p:sp>
        <p:nvSpPr>
          <p:cNvPr id="6" name="Date Placeholder 3"/>
          <p:cNvSpPr txBox="1">
            <a:spLocks/>
          </p:cNvSpPr>
          <p:nvPr/>
        </p:nvSpPr>
        <p:spPr bwMode="auto">
          <a:xfrm>
            <a:off x="8077200" y="6629400"/>
            <a:ext cx="8382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1955A95-33DE-47FA-8BBF-7739EFDB6290}" type="datetime1">
              <a:rPr lang="en-US" smtClean="0"/>
              <a:pPr/>
              <a:t>1/10/2017</a:t>
            </a:fld>
            <a:endParaRPr lang="en-US" dirty="0"/>
          </a:p>
        </p:txBody>
      </p:sp>
      <p:pic>
        <p:nvPicPr>
          <p:cNvPr id="7" name="Picture 6"/>
          <p:cNvPicPr>
            <a:picLocks noChangeAspect="1"/>
          </p:cNvPicPr>
          <p:nvPr/>
        </p:nvPicPr>
        <p:blipFill>
          <a:blip r:embed="rId2"/>
          <a:stretch>
            <a:fillRect/>
          </a:stretch>
        </p:blipFill>
        <p:spPr>
          <a:xfrm>
            <a:off x="2286000" y="1676400"/>
            <a:ext cx="4600035" cy="4433195"/>
          </a:xfrm>
          <a:prstGeom prst="rect">
            <a:avLst/>
          </a:prstGeom>
        </p:spPr>
      </p:pic>
      <p:sp>
        <p:nvSpPr>
          <p:cNvPr id="8" name="TextBox 7"/>
          <p:cNvSpPr txBox="1"/>
          <p:nvPr/>
        </p:nvSpPr>
        <p:spPr>
          <a:xfrm>
            <a:off x="838200" y="6261996"/>
            <a:ext cx="7963719" cy="307777"/>
          </a:xfrm>
          <a:prstGeom prst="rect">
            <a:avLst/>
          </a:prstGeom>
          <a:noFill/>
        </p:spPr>
        <p:txBody>
          <a:bodyPr wrap="none" rtlCol="0">
            <a:spAutoFit/>
          </a:bodyPr>
          <a:lstStyle/>
          <a:p>
            <a:r>
              <a:rPr lang="en-AU" sz="1400" b="1" dirty="0"/>
              <a:t>Source</a:t>
            </a:r>
            <a:r>
              <a:rPr lang="en-AU" sz="1400" dirty="0"/>
              <a:t>: Cystic fibrosis (CF) care &amp; services delivery model (Western Australia Health Department)</a:t>
            </a:r>
          </a:p>
        </p:txBody>
      </p:sp>
      <p:sp>
        <p:nvSpPr>
          <p:cNvPr id="9" name="TextBox 8"/>
          <p:cNvSpPr txBox="1"/>
          <p:nvPr/>
        </p:nvSpPr>
        <p:spPr>
          <a:xfrm>
            <a:off x="6705600" y="1642170"/>
            <a:ext cx="2274982" cy="3539430"/>
          </a:xfrm>
          <a:prstGeom prst="rect">
            <a:avLst/>
          </a:prstGeom>
          <a:noFill/>
        </p:spPr>
        <p:txBody>
          <a:bodyPr wrap="none" rtlCol="0">
            <a:spAutoFit/>
          </a:bodyPr>
          <a:lstStyle/>
          <a:p>
            <a:r>
              <a:rPr lang="en-AU" sz="1400" dirty="0"/>
              <a:t>CF </a:t>
            </a:r>
            <a:r>
              <a:rPr lang="en-AU" sz="1400" b="1" dirty="0"/>
              <a:t>Tertiary Care Team</a:t>
            </a:r>
            <a:r>
              <a:rPr lang="en-AU" sz="1400" dirty="0"/>
              <a:t>:</a:t>
            </a:r>
          </a:p>
          <a:p>
            <a:r>
              <a:rPr lang="en-AU" sz="1400" dirty="0"/>
              <a:t>respiratory physicians, </a:t>
            </a:r>
          </a:p>
          <a:p>
            <a:r>
              <a:rPr lang="en-AU" sz="1400" dirty="0"/>
              <a:t>nurse practitioner, </a:t>
            </a:r>
          </a:p>
          <a:p>
            <a:r>
              <a:rPr lang="en-AU" sz="1400" dirty="0"/>
              <a:t>clinical nurse consultants, </a:t>
            </a:r>
          </a:p>
          <a:p>
            <a:r>
              <a:rPr lang="en-AU" sz="1400" dirty="0"/>
              <a:t>clinical psychologists, </a:t>
            </a:r>
          </a:p>
          <a:p>
            <a:r>
              <a:rPr lang="en-AU" sz="1400" dirty="0"/>
              <a:t>social workers, </a:t>
            </a:r>
          </a:p>
          <a:p>
            <a:r>
              <a:rPr lang="en-AU" sz="1400" dirty="0"/>
              <a:t>dieticians, </a:t>
            </a:r>
          </a:p>
          <a:p>
            <a:r>
              <a:rPr lang="en-AU" sz="1400" dirty="0"/>
              <a:t>physiotherapists, </a:t>
            </a:r>
          </a:p>
          <a:p>
            <a:r>
              <a:rPr lang="en-AU" sz="1400" dirty="0"/>
              <a:t>occupational therapists, </a:t>
            </a:r>
          </a:p>
          <a:p>
            <a:r>
              <a:rPr lang="en-AU" sz="1400" dirty="0"/>
              <a:t>pharmacists, </a:t>
            </a:r>
          </a:p>
          <a:p>
            <a:r>
              <a:rPr lang="en-AU" sz="1400" dirty="0"/>
              <a:t>clinical microbiologists,</a:t>
            </a:r>
          </a:p>
          <a:p>
            <a:r>
              <a:rPr lang="en-AU" sz="1400" dirty="0"/>
              <a:t>clinical geneticist </a:t>
            </a:r>
          </a:p>
          <a:p>
            <a:r>
              <a:rPr lang="en-AU" sz="1400" dirty="0"/>
              <a:t>transplant coordinator</a:t>
            </a:r>
          </a:p>
          <a:p>
            <a:r>
              <a:rPr lang="en-AU" sz="1400" dirty="0"/>
              <a:t>research coordinators</a:t>
            </a:r>
          </a:p>
          <a:p>
            <a:r>
              <a:rPr lang="en-AU" sz="1400" dirty="0"/>
              <a:t>family</a:t>
            </a:r>
          </a:p>
          <a:p>
            <a:r>
              <a:rPr lang="en-AU" sz="1400" dirty="0"/>
              <a:t>teachers</a:t>
            </a:r>
          </a:p>
        </p:txBody>
      </p:sp>
      <p:sp>
        <p:nvSpPr>
          <p:cNvPr id="10" name="TextBox 9"/>
          <p:cNvSpPr txBox="1"/>
          <p:nvPr/>
        </p:nvSpPr>
        <p:spPr>
          <a:xfrm>
            <a:off x="304800" y="1681655"/>
            <a:ext cx="2502608" cy="2246769"/>
          </a:xfrm>
          <a:prstGeom prst="rect">
            <a:avLst/>
          </a:prstGeom>
          <a:noFill/>
        </p:spPr>
        <p:txBody>
          <a:bodyPr wrap="none" rtlCol="0">
            <a:spAutoFit/>
          </a:bodyPr>
          <a:lstStyle/>
          <a:p>
            <a:r>
              <a:rPr lang="en-US" sz="1400" dirty="0"/>
              <a:t>CF </a:t>
            </a:r>
            <a:r>
              <a:rPr lang="en-US" sz="1400" b="1" dirty="0"/>
              <a:t>Community-based care </a:t>
            </a:r>
          </a:p>
          <a:p>
            <a:r>
              <a:rPr lang="en-US" sz="1400" dirty="0"/>
              <a:t>team:</a:t>
            </a:r>
          </a:p>
          <a:p>
            <a:r>
              <a:rPr lang="en-US" sz="1400" dirty="0"/>
              <a:t>General Practitioners, </a:t>
            </a:r>
          </a:p>
          <a:p>
            <a:r>
              <a:rPr lang="en-US" sz="1400" dirty="0"/>
              <a:t>Community Physiotherapist</a:t>
            </a:r>
          </a:p>
          <a:p>
            <a:r>
              <a:rPr lang="en-US" sz="1400" dirty="0"/>
              <a:t>Clinical psychologist</a:t>
            </a:r>
          </a:p>
          <a:p>
            <a:r>
              <a:rPr lang="en-US" sz="1400" dirty="0"/>
              <a:t>Dietitian</a:t>
            </a:r>
          </a:p>
          <a:p>
            <a:r>
              <a:rPr lang="en-US" sz="1400" dirty="0"/>
              <a:t>community nurses</a:t>
            </a:r>
          </a:p>
          <a:p>
            <a:r>
              <a:rPr lang="en-AU" sz="1400" dirty="0"/>
              <a:t>social worker</a:t>
            </a:r>
          </a:p>
          <a:p>
            <a:r>
              <a:rPr lang="en-AU" sz="1400" dirty="0"/>
              <a:t>teacher</a:t>
            </a:r>
          </a:p>
          <a:p>
            <a:r>
              <a:rPr lang="en-AU" sz="1400" dirty="0"/>
              <a:t>family</a:t>
            </a:r>
          </a:p>
        </p:txBody>
      </p:sp>
      <p:sp>
        <p:nvSpPr>
          <p:cNvPr id="3" name="TextBox 2"/>
          <p:cNvSpPr txBox="1"/>
          <p:nvPr/>
        </p:nvSpPr>
        <p:spPr>
          <a:xfrm>
            <a:off x="304800" y="4314679"/>
            <a:ext cx="2340384" cy="1815882"/>
          </a:xfrm>
          <a:prstGeom prst="rect">
            <a:avLst/>
          </a:prstGeom>
          <a:noFill/>
        </p:spPr>
        <p:txBody>
          <a:bodyPr wrap="none" rtlCol="0">
            <a:spAutoFit/>
          </a:bodyPr>
          <a:lstStyle/>
          <a:p>
            <a:r>
              <a:rPr lang="en-AU" sz="1400" b="1" dirty="0">
                <a:solidFill>
                  <a:srgbClr val="FF0000"/>
                </a:solidFill>
              </a:rPr>
              <a:t>Note</a:t>
            </a:r>
            <a:r>
              <a:rPr lang="en-AU" sz="1400" dirty="0"/>
              <a:t>:</a:t>
            </a:r>
          </a:p>
          <a:p>
            <a:r>
              <a:rPr lang="en-AU" sz="1400" dirty="0"/>
              <a:t>The care team types </a:t>
            </a:r>
          </a:p>
          <a:p>
            <a:r>
              <a:rPr lang="en-AU" sz="1400" dirty="0"/>
              <a:t>defined in this slide is</a:t>
            </a:r>
          </a:p>
          <a:p>
            <a:r>
              <a:rPr lang="en-AU" sz="1400" dirty="0"/>
              <a:t>Jurisdiction specific</a:t>
            </a:r>
          </a:p>
          <a:p>
            <a:r>
              <a:rPr lang="en-AU" sz="1400" dirty="0"/>
              <a:t>(state of Western Australia)</a:t>
            </a:r>
          </a:p>
          <a:p>
            <a:r>
              <a:rPr lang="en-AU" sz="1400" dirty="0"/>
              <a:t>and condition specific</a:t>
            </a:r>
          </a:p>
          <a:p>
            <a:r>
              <a:rPr lang="en-AU" sz="1400" dirty="0"/>
              <a:t>It is not presented here as</a:t>
            </a:r>
          </a:p>
          <a:p>
            <a:r>
              <a:rPr lang="en-AU" sz="1400" dirty="0"/>
              <a:t>representative example</a:t>
            </a:r>
          </a:p>
        </p:txBody>
      </p:sp>
    </p:spTree>
    <p:extLst>
      <p:ext uri="{BB962C8B-B14F-4D97-AF65-F5344CB8AC3E}">
        <p14:creationId xmlns:p14="http://schemas.microsoft.com/office/powerpoint/2010/main" val="996703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153400" cy="1066800"/>
          </a:xfrm>
        </p:spPr>
        <p:txBody>
          <a:bodyPr/>
          <a:lstStyle/>
          <a:p>
            <a:r>
              <a:rPr lang="en-AU" dirty="0"/>
              <a:t>Care Team Type:</a:t>
            </a:r>
            <a:br>
              <a:rPr lang="en-AU" dirty="0"/>
            </a:br>
            <a:r>
              <a:rPr lang="en-AU" dirty="0"/>
              <a:t>Literature</a:t>
            </a:r>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6</a:t>
            </a:fld>
            <a:endParaRPr lang="en-US"/>
          </a:p>
        </p:txBody>
      </p:sp>
    </p:spTree>
    <p:extLst>
      <p:ext uri="{BB962C8B-B14F-4D97-AF65-F5344CB8AC3E}">
        <p14:creationId xmlns:p14="http://schemas.microsoft.com/office/powerpoint/2010/main" val="414889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Care Team Types</a:t>
            </a:r>
          </a:p>
        </p:txBody>
      </p:sp>
      <p:sp>
        <p:nvSpPr>
          <p:cNvPr id="3" name="Content Placeholder 2"/>
          <p:cNvSpPr>
            <a:spLocks noGrp="1"/>
          </p:cNvSpPr>
          <p:nvPr>
            <p:ph idx="1"/>
          </p:nvPr>
        </p:nvSpPr>
        <p:spPr>
          <a:xfrm>
            <a:off x="381000" y="1828800"/>
            <a:ext cx="8382000" cy="609600"/>
          </a:xfrm>
        </p:spPr>
        <p:txBody>
          <a:bodyPr/>
          <a:lstStyle/>
          <a:p>
            <a:r>
              <a:rPr lang="en-AU" dirty="0"/>
              <a:t>Clinical care team</a:t>
            </a:r>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7</a:t>
            </a:fld>
            <a:endParaRPr lang="en-US"/>
          </a:p>
        </p:txBody>
      </p:sp>
      <p:pic>
        <p:nvPicPr>
          <p:cNvPr id="7" name="Picture 6"/>
          <p:cNvPicPr>
            <a:picLocks noChangeAspect="1"/>
          </p:cNvPicPr>
          <p:nvPr/>
        </p:nvPicPr>
        <p:blipFill>
          <a:blip r:embed="rId2"/>
          <a:stretch>
            <a:fillRect/>
          </a:stretch>
        </p:blipFill>
        <p:spPr>
          <a:xfrm>
            <a:off x="990600" y="2438400"/>
            <a:ext cx="6524625" cy="2226250"/>
          </a:xfrm>
          <a:prstGeom prst="rect">
            <a:avLst/>
          </a:prstGeom>
        </p:spPr>
      </p:pic>
      <p:sp>
        <p:nvSpPr>
          <p:cNvPr id="8" name="TextBox 7"/>
          <p:cNvSpPr txBox="1"/>
          <p:nvPr/>
        </p:nvSpPr>
        <p:spPr>
          <a:xfrm>
            <a:off x="624522" y="5898247"/>
            <a:ext cx="7971156" cy="461665"/>
          </a:xfrm>
          <a:prstGeom prst="rect">
            <a:avLst/>
          </a:prstGeom>
          <a:noFill/>
        </p:spPr>
        <p:txBody>
          <a:bodyPr wrap="none" rtlCol="0">
            <a:spAutoFit/>
          </a:bodyPr>
          <a:lstStyle/>
          <a:p>
            <a:r>
              <a:rPr lang="en-AU" sz="1200" dirty="0"/>
              <a:t>Source: Doherty R, Crowley R, Principles supporting dynamic clinical care team: An American College of Physician</a:t>
            </a:r>
          </a:p>
          <a:p>
            <a:r>
              <a:rPr lang="en-AU" sz="1200" dirty="0"/>
              <a:t>position paper, Annals of Internal Medicine, 2013;159:620-626</a:t>
            </a:r>
          </a:p>
        </p:txBody>
      </p:sp>
      <p:sp>
        <p:nvSpPr>
          <p:cNvPr id="9" name="TextBox 8"/>
          <p:cNvSpPr txBox="1"/>
          <p:nvPr/>
        </p:nvSpPr>
        <p:spPr>
          <a:xfrm>
            <a:off x="896466" y="4837469"/>
            <a:ext cx="7430239" cy="923330"/>
          </a:xfrm>
          <a:prstGeom prst="rect">
            <a:avLst/>
          </a:prstGeom>
          <a:noFill/>
        </p:spPr>
        <p:txBody>
          <a:bodyPr wrap="none" rtlCol="0">
            <a:spAutoFit/>
          </a:bodyPr>
          <a:lstStyle/>
          <a:p>
            <a:r>
              <a:rPr lang="en-AU" dirty="0"/>
              <a:t>“Clinical care teams typically include, and are supported by personnel </a:t>
            </a:r>
          </a:p>
          <a:p>
            <a:r>
              <a:rPr lang="en-AU" dirty="0"/>
              <a:t>who have a wide range of clinical, administrative, managerial, financial,</a:t>
            </a:r>
          </a:p>
          <a:p>
            <a:r>
              <a:rPr lang="en-AU" dirty="0"/>
              <a:t>human resources, and other skills …”</a:t>
            </a:r>
          </a:p>
        </p:txBody>
      </p:sp>
    </p:spTree>
    <p:extLst>
      <p:ext uri="{BB962C8B-B14F-4D97-AF65-F5344CB8AC3E}">
        <p14:creationId xmlns:p14="http://schemas.microsoft.com/office/powerpoint/2010/main" val="2058132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Clinical care team: examples</a:t>
            </a:r>
          </a:p>
        </p:txBody>
      </p:sp>
      <p:sp>
        <p:nvSpPr>
          <p:cNvPr id="3" name="Content Placeholder 2"/>
          <p:cNvSpPr>
            <a:spLocks noGrp="1"/>
          </p:cNvSpPr>
          <p:nvPr>
            <p:ph idx="1"/>
          </p:nvPr>
        </p:nvSpPr>
        <p:spPr>
          <a:xfrm>
            <a:off x="381000" y="1828800"/>
            <a:ext cx="8382000" cy="4114800"/>
          </a:xfrm>
        </p:spPr>
        <p:txBody>
          <a:bodyPr/>
          <a:lstStyle/>
          <a:p>
            <a:r>
              <a:rPr lang="en-AU" dirty="0"/>
              <a:t>Chronic respiratory diseases care team</a:t>
            </a:r>
          </a:p>
          <a:p>
            <a:r>
              <a:rPr lang="en-AU" dirty="0"/>
              <a:t>Cardiac/heart/CVS care team</a:t>
            </a:r>
          </a:p>
          <a:p>
            <a:r>
              <a:rPr lang="en-AU" dirty="0"/>
              <a:t>Cystic fibrosis care team</a:t>
            </a:r>
          </a:p>
          <a:p>
            <a:r>
              <a:rPr lang="en-AU" dirty="0"/>
              <a:t>Cancer/oncology care team</a:t>
            </a:r>
          </a:p>
          <a:p>
            <a:r>
              <a:rPr lang="en-AU" dirty="0"/>
              <a:t>Diabetes care team</a:t>
            </a:r>
          </a:p>
          <a:p>
            <a:r>
              <a:rPr lang="en-AU" dirty="0"/>
              <a:t>Palliative care team</a:t>
            </a:r>
          </a:p>
          <a:p>
            <a:r>
              <a:rPr lang="en-AU" dirty="0"/>
              <a:t>Rheumatology health care team</a:t>
            </a:r>
          </a:p>
          <a:p>
            <a:endParaRPr lang="en-AU" dirty="0"/>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8</a:t>
            </a:fld>
            <a:endParaRPr lang="en-US"/>
          </a:p>
        </p:txBody>
      </p:sp>
      <p:sp>
        <p:nvSpPr>
          <p:cNvPr id="6" name="Rectangle 5"/>
          <p:cNvSpPr/>
          <p:nvPr/>
        </p:nvSpPr>
        <p:spPr>
          <a:xfrm>
            <a:off x="1066800" y="5678031"/>
            <a:ext cx="5257800" cy="276999"/>
          </a:xfrm>
          <a:prstGeom prst="rect">
            <a:avLst/>
          </a:prstGeom>
        </p:spPr>
        <p:txBody>
          <a:bodyPr wrap="square">
            <a:spAutoFit/>
          </a:bodyPr>
          <a:lstStyle/>
          <a:p>
            <a:r>
              <a:rPr lang="en-AU" sz="1200" dirty="0"/>
              <a:t>http://www.rheumatology.org/I-Am-A/Patient-Caregiver/Health-Care-Team</a:t>
            </a:r>
          </a:p>
        </p:txBody>
      </p:sp>
    </p:spTree>
    <p:extLst>
      <p:ext uri="{BB962C8B-B14F-4D97-AF65-F5344CB8AC3E}">
        <p14:creationId xmlns:p14="http://schemas.microsoft.com/office/powerpoint/2010/main" val="3949951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822325"/>
          </a:xfrm>
        </p:spPr>
        <p:txBody>
          <a:bodyPr/>
          <a:lstStyle/>
          <a:p>
            <a:r>
              <a:rPr lang="en-AU" dirty="0"/>
              <a:t>Integrated care team</a:t>
            </a:r>
          </a:p>
        </p:txBody>
      </p:sp>
      <p:sp>
        <p:nvSpPr>
          <p:cNvPr id="4" name="Date Placeholder 3"/>
          <p:cNvSpPr>
            <a:spLocks noGrp="1"/>
          </p:cNvSpPr>
          <p:nvPr>
            <p:ph type="dt" sz="half" idx="10"/>
          </p:nvPr>
        </p:nvSpPr>
        <p:spPr/>
        <p:txBody>
          <a:bodyPr/>
          <a:lstStyle/>
          <a:p>
            <a:fld id="{41955A95-33DE-47FA-8BBF-7739EFDB6290}" type="datetime1">
              <a:rPr lang="en-US" smtClean="0"/>
              <a:pPr/>
              <a:t>1/10/2017</a:t>
            </a:fld>
            <a:endParaRPr lang="en-US" dirty="0"/>
          </a:p>
        </p:txBody>
      </p:sp>
      <p:sp>
        <p:nvSpPr>
          <p:cNvPr id="5" name="Slide Number Placeholder 4"/>
          <p:cNvSpPr>
            <a:spLocks noGrp="1"/>
          </p:cNvSpPr>
          <p:nvPr>
            <p:ph type="sldNum" sz="quarter" idx="11"/>
          </p:nvPr>
        </p:nvSpPr>
        <p:spPr/>
        <p:txBody>
          <a:bodyPr/>
          <a:lstStyle/>
          <a:p>
            <a:fld id="{2CD36790-EF9F-4521-A783-189BE19EEE4B}" type="slidenum">
              <a:rPr lang="en-US" smtClean="0"/>
              <a:pPr/>
              <a:t>9</a:t>
            </a:fld>
            <a:endParaRPr lang="en-US"/>
          </a:p>
        </p:txBody>
      </p:sp>
      <p:pic>
        <p:nvPicPr>
          <p:cNvPr id="6" name="Picture 5"/>
          <p:cNvPicPr>
            <a:picLocks noChangeAspect="1"/>
          </p:cNvPicPr>
          <p:nvPr/>
        </p:nvPicPr>
        <p:blipFill>
          <a:blip r:embed="rId2"/>
          <a:stretch>
            <a:fillRect/>
          </a:stretch>
        </p:blipFill>
        <p:spPr>
          <a:xfrm>
            <a:off x="661035" y="1064496"/>
            <a:ext cx="7898130" cy="5789694"/>
          </a:xfrm>
          <a:prstGeom prst="rect">
            <a:avLst/>
          </a:prstGeom>
        </p:spPr>
      </p:pic>
    </p:spTree>
    <p:extLst>
      <p:ext uri="{BB962C8B-B14F-4D97-AF65-F5344CB8AC3E}">
        <p14:creationId xmlns:p14="http://schemas.microsoft.com/office/powerpoint/2010/main" val="1725681084"/>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951</TotalTime>
  <Words>2368</Words>
  <Application>Microsoft Office PowerPoint</Application>
  <PresentationFormat>On-screen Show (4:3)</PresentationFormat>
  <Paragraphs>460</Paragraphs>
  <Slides>27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Helvetica</vt:lpstr>
      <vt:lpstr>tahoma</vt:lpstr>
      <vt:lpstr>Times New Roman</vt:lpstr>
      <vt:lpstr>Verdana</vt:lpstr>
      <vt:lpstr>Verdana</vt:lpstr>
      <vt:lpstr>Wingdings</vt:lpstr>
      <vt:lpstr>Refined</vt:lpstr>
      <vt:lpstr>Care Team Value Set Project for representing   Care team  and care team member types</vt:lpstr>
      <vt:lpstr>Care Team Definition: Current Works</vt:lpstr>
      <vt:lpstr>Care Team Definition: Current Works</vt:lpstr>
      <vt:lpstr>Care Team Definition: Current Works</vt:lpstr>
      <vt:lpstr>Care Team Definition: Current Works</vt:lpstr>
      <vt:lpstr>Care Team Type: Literature</vt:lpstr>
      <vt:lpstr>Care Team Types</vt:lpstr>
      <vt:lpstr>Clinical care team: examples</vt:lpstr>
      <vt:lpstr>Integrated care team</vt:lpstr>
      <vt:lpstr>Community Service Integrated Care Team</vt:lpstr>
      <vt:lpstr>Acute Care Team</vt:lpstr>
      <vt:lpstr>Support Services Team</vt:lpstr>
      <vt:lpstr>Clinical Research Focused Team</vt:lpstr>
      <vt:lpstr>Clinical Research Focused Team</vt:lpstr>
      <vt:lpstr>Care Settings Dimension</vt:lpstr>
      <vt:lpstr>PowerPoint Presentation</vt:lpstr>
      <vt:lpstr>Care Team Definition Project Working Progress</vt:lpstr>
      <vt:lpstr>Care Team Types</vt:lpstr>
      <vt:lpstr>Care Type Team Hierarchy</vt:lpstr>
      <vt:lpstr>Care Team Resource - structure</vt:lpstr>
      <vt:lpstr>Care Team Resource - structure</vt:lpstr>
      <vt:lpstr>Care Team Resource - structure</vt:lpstr>
      <vt:lpstr>Care Team Resource - structure</vt:lpstr>
      <vt:lpstr>Care Team Resource - structure</vt:lpstr>
      <vt:lpstr>Care Team – breast cancer use case</vt:lpstr>
      <vt:lpstr>Care Team – asthma use case</vt:lpstr>
      <vt:lpstr>Further discussions</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Shelly Ross</dc:creator>
  <cp:lastModifiedBy>Jones, Emma</cp:lastModifiedBy>
  <cp:revision>128</cp:revision>
  <dcterms:created xsi:type="dcterms:W3CDTF">2008-01-21T06:12:12Z</dcterms:created>
  <dcterms:modified xsi:type="dcterms:W3CDTF">2017-01-10T12:49:14Z</dcterms:modified>
</cp:coreProperties>
</file>