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72" r:id="rId4"/>
    <p:sldId id="259" r:id="rId5"/>
    <p:sldId id="274" r:id="rId6"/>
    <p:sldId id="269" r:id="rId7"/>
    <p:sldId id="264" r:id="rId8"/>
    <p:sldId id="265" r:id="rId9"/>
    <p:sldId id="279" r:id="rId10"/>
    <p:sldId id="273" r:id="rId11"/>
    <p:sldId id="275" r:id="rId12"/>
    <p:sldId id="276" r:id="rId13"/>
    <p:sldId id="266" r:id="rId14"/>
    <p:sldId id="267" r:id="rId15"/>
    <p:sldId id="278" r:id="rId16"/>
    <p:sldId id="277" r:id="rId17"/>
    <p:sldId id="268" r:id="rId18"/>
    <p:sldId id="271"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8" autoAdjust="0"/>
    <p:restoredTop sz="74630" autoAdjust="0"/>
  </p:normalViewPr>
  <p:slideViewPr>
    <p:cSldViewPr snapToGrid="0" snapToObjects="1">
      <p:cViewPr varScale="1">
        <p:scale>
          <a:sx n="107" d="100"/>
          <a:sy n="107" d="100"/>
        </p:scale>
        <p:origin x="129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84D1E-501F-42F5-AF99-DFF95C2615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9F2C0-7611-46DA-9848-3127A253021A}">
      <dgm:prSet phldrT="[Text]"/>
      <dgm:spPr/>
      <dgm:t>
        <a:bodyPr/>
        <a:lstStyle/>
        <a:p>
          <a:r>
            <a:rPr lang="en-CA" dirty="0"/>
            <a:t>Patient/Guardian demographics</a:t>
          </a:r>
          <a:endParaRPr lang="en-US" dirty="0"/>
        </a:p>
      </dgm:t>
    </dgm:pt>
    <dgm:pt modelId="{6A5019B8-AAC2-46BE-8D0E-004912930C35}" type="parTrans" cxnId="{A6013919-F86A-4C34-8E52-EA30470580A6}">
      <dgm:prSet/>
      <dgm:spPr/>
      <dgm:t>
        <a:bodyPr/>
        <a:lstStyle/>
        <a:p>
          <a:endParaRPr lang="en-US"/>
        </a:p>
      </dgm:t>
    </dgm:pt>
    <dgm:pt modelId="{9553F7AF-72E4-4265-A21B-C03EEF2FBC56}" type="sibTrans" cxnId="{A6013919-F86A-4C34-8E52-EA30470580A6}">
      <dgm:prSet/>
      <dgm:spPr/>
      <dgm:t>
        <a:bodyPr/>
        <a:lstStyle/>
        <a:p>
          <a:endParaRPr lang="en-US"/>
        </a:p>
      </dgm:t>
    </dgm:pt>
    <dgm:pt modelId="{E77256C4-9095-4F50-A6B5-C68A3C408BCC}">
      <dgm:prSet phldrT="[Text]"/>
      <dgm:spPr/>
      <dgm:t>
        <a:bodyPr/>
        <a:lstStyle/>
        <a:p>
          <a:r>
            <a:rPr lang="en-CA" dirty="0"/>
            <a:t>Name</a:t>
          </a:r>
          <a:endParaRPr lang="en-US" dirty="0"/>
        </a:p>
      </dgm:t>
    </dgm:pt>
    <dgm:pt modelId="{BDEF43AA-01AA-4AB0-B856-93F0B63884DB}" type="parTrans" cxnId="{B40A1381-66AC-4974-A7E2-C68FCAA17F45}">
      <dgm:prSet/>
      <dgm:spPr/>
      <dgm:t>
        <a:bodyPr/>
        <a:lstStyle/>
        <a:p>
          <a:endParaRPr lang="en-US"/>
        </a:p>
      </dgm:t>
    </dgm:pt>
    <dgm:pt modelId="{B0FD96C4-641A-4372-8064-943AF41E189E}" type="sibTrans" cxnId="{B40A1381-66AC-4974-A7E2-C68FCAA17F45}">
      <dgm:prSet/>
      <dgm:spPr/>
      <dgm:t>
        <a:bodyPr/>
        <a:lstStyle/>
        <a:p>
          <a:endParaRPr lang="en-US"/>
        </a:p>
      </dgm:t>
    </dgm:pt>
    <dgm:pt modelId="{E88F2EB0-24F8-42C0-89DD-B8D0070CF7D7}">
      <dgm:prSet phldrT="[Text]"/>
      <dgm:spPr/>
      <dgm:t>
        <a:bodyPr/>
        <a:lstStyle/>
        <a:p>
          <a:r>
            <a:rPr lang="en-CA" dirty="0"/>
            <a:t>Insurance information</a:t>
          </a:r>
          <a:endParaRPr lang="en-US" dirty="0"/>
        </a:p>
      </dgm:t>
    </dgm:pt>
    <dgm:pt modelId="{C9239227-F2C0-4537-99C7-CA61A600C0BF}" type="parTrans" cxnId="{9A7AC8C9-BDBC-4AA9-970D-D8EB6E43EE75}">
      <dgm:prSet/>
      <dgm:spPr/>
      <dgm:t>
        <a:bodyPr/>
        <a:lstStyle/>
        <a:p>
          <a:endParaRPr lang="en-US"/>
        </a:p>
      </dgm:t>
    </dgm:pt>
    <dgm:pt modelId="{F0C6C4C5-870D-4190-99E3-BB6290F71D08}" type="sibTrans" cxnId="{9A7AC8C9-BDBC-4AA9-970D-D8EB6E43EE75}">
      <dgm:prSet/>
      <dgm:spPr/>
      <dgm:t>
        <a:bodyPr/>
        <a:lstStyle/>
        <a:p>
          <a:endParaRPr lang="en-US"/>
        </a:p>
      </dgm:t>
    </dgm:pt>
    <dgm:pt modelId="{0B694AFE-5962-4711-A725-BF280EB50899}">
      <dgm:prSet phldrT="[Text]"/>
      <dgm:spPr/>
      <dgm:t>
        <a:bodyPr/>
        <a:lstStyle/>
        <a:p>
          <a:r>
            <a:rPr lang="en-CA" dirty="0" err="1"/>
            <a:t>DoB</a:t>
          </a:r>
          <a:endParaRPr lang="en-US" dirty="0"/>
        </a:p>
      </dgm:t>
    </dgm:pt>
    <dgm:pt modelId="{C0B65568-52CD-42FA-BD46-3B1EB44B2632}" type="parTrans" cxnId="{FCDD8137-F77D-45F1-9E03-F40889C3C3F5}">
      <dgm:prSet/>
      <dgm:spPr/>
      <dgm:t>
        <a:bodyPr/>
        <a:lstStyle/>
        <a:p>
          <a:endParaRPr lang="en-US"/>
        </a:p>
      </dgm:t>
    </dgm:pt>
    <dgm:pt modelId="{0F2115F0-BA85-4BDD-8486-39D6CF46C292}" type="sibTrans" cxnId="{FCDD8137-F77D-45F1-9E03-F40889C3C3F5}">
      <dgm:prSet/>
      <dgm:spPr/>
      <dgm:t>
        <a:bodyPr/>
        <a:lstStyle/>
        <a:p>
          <a:endParaRPr lang="en-US"/>
        </a:p>
      </dgm:t>
    </dgm:pt>
    <dgm:pt modelId="{39E5B143-443C-43DD-9119-F264328D4A6C}">
      <dgm:prSet phldrT="[Text]"/>
      <dgm:spPr/>
      <dgm:t>
        <a:bodyPr/>
        <a:lstStyle/>
        <a:p>
          <a:r>
            <a:rPr lang="en-CA" dirty="0"/>
            <a:t>Address</a:t>
          </a:r>
          <a:endParaRPr lang="en-US" dirty="0"/>
        </a:p>
      </dgm:t>
    </dgm:pt>
    <dgm:pt modelId="{38C9E9E0-E3DA-4AFC-B1E6-F24A9C92CCD8}" type="parTrans" cxnId="{B4FB0824-FA91-4A50-9930-7ECE848316E9}">
      <dgm:prSet/>
      <dgm:spPr/>
      <dgm:t>
        <a:bodyPr/>
        <a:lstStyle/>
        <a:p>
          <a:endParaRPr lang="en-US"/>
        </a:p>
      </dgm:t>
    </dgm:pt>
    <dgm:pt modelId="{3E4FDE00-81D9-4E45-93BF-79E27AA4A22E}" type="sibTrans" cxnId="{B4FB0824-FA91-4A50-9930-7ECE848316E9}">
      <dgm:prSet/>
      <dgm:spPr/>
      <dgm:t>
        <a:bodyPr/>
        <a:lstStyle/>
        <a:p>
          <a:endParaRPr lang="en-US"/>
        </a:p>
      </dgm:t>
    </dgm:pt>
    <dgm:pt modelId="{1B19A1D7-9181-4302-843B-62CFC4058EBE}">
      <dgm:prSet phldrT="[Text]"/>
      <dgm:spPr/>
      <dgm:t>
        <a:bodyPr/>
        <a:lstStyle/>
        <a:p>
          <a:r>
            <a:rPr lang="en-CA" dirty="0"/>
            <a:t>Visit demographics</a:t>
          </a:r>
          <a:endParaRPr lang="en-US" dirty="0"/>
        </a:p>
      </dgm:t>
    </dgm:pt>
    <dgm:pt modelId="{D2A3AAA6-3989-4B1F-9560-4591EBABD4A5}" type="parTrans" cxnId="{67A70736-2305-459D-85D9-101CFFEC3813}">
      <dgm:prSet/>
      <dgm:spPr/>
      <dgm:t>
        <a:bodyPr/>
        <a:lstStyle/>
        <a:p>
          <a:endParaRPr lang="en-US"/>
        </a:p>
      </dgm:t>
    </dgm:pt>
    <dgm:pt modelId="{7187593E-BE4C-459C-967A-4EEE38C4D48F}" type="sibTrans" cxnId="{67A70736-2305-459D-85D9-101CFFEC3813}">
      <dgm:prSet/>
      <dgm:spPr/>
      <dgm:t>
        <a:bodyPr/>
        <a:lstStyle/>
        <a:p>
          <a:endParaRPr lang="en-US"/>
        </a:p>
      </dgm:t>
    </dgm:pt>
    <dgm:pt modelId="{6E78C761-5C01-4757-9562-CD66D2B4A2A8}">
      <dgm:prSet phldrT="[Text]"/>
      <dgm:spPr/>
      <dgm:t>
        <a:bodyPr/>
        <a:lstStyle/>
        <a:p>
          <a:r>
            <a:rPr lang="en-CA" dirty="0"/>
            <a:t>Enterprise MRN</a:t>
          </a:r>
          <a:endParaRPr lang="en-US" dirty="0"/>
        </a:p>
      </dgm:t>
    </dgm:pt>
    <dgm:pt modelId="{822DD244-D8FC-4FC5-BB40-91CD4ED759AA}" type="parTrans" cxnId="{290DF464-FF5A-4A3D-9421-154EE93EA4C1}">
      <dgm:prSet/>
      <dgm:spPr/>
      <dgm:t>
        <a:bodyPr/>
        <a:lstStyle/>
        <a:p>
          <a:endParaRPr lang="en-US"/>
        </a:p>
      </dgm:t>
    </dgm:pt>
    <dgm:pt modelId="{F72574DF-8E4E-46D5-A01E-61588ED6A0FD}" type="sibTrans" cxnId="{290DF464-FF5A-4A3D-9421-154EE93EA4C1}">
      <dgm:prSet/>
      <dgm:spPr/>
      <dgm:t>
        <a:bodyPr/>
        <a:lstStyle/>
        <a:p>
          <a:endParaRPr lang="en-US"/>
        </a:p>
      </dgm:t>
    </dgm:pt>
    <dgm:pt modelId="{7DBCA76D-062F-4951-960E-B98381F75E1C}">
      <dgm:prSet phldrT="[Text]"/>
      <dgm:spPr/>
      <dgm:t>
        <a:bodyPr/>
        <a:lstStyle/>
        <a:p>
          <a:r>
            <a:rPr lang="en-CA" dirty="0"/>
            <a:t>Reason </a:t>
          </a:r>
          <a:r>
            <a:rPr lang="en-CA"/>
            <a:t>for visit</a:t>
          </a:r>
          <a:endParaRPr lang="en-US" dirty="0"/>
        </a:p>
      </dgm:t>
    </dgm:pt>
    <dgm:pt modelId="{A3E803A9-1FC9-44DB-A1BD-CEB1346FBB13}" type="parTrans" cxnId="{E0E57FD7-612B-42C1-BC2D-BDE7CA83FA8E}">
      <dgm:prSet/>
      <dgm:spPr/>
      <dgm:t>
        <a:bodyPr/>
        <a:lstStyle/>
        <a:p>
          <a:endParaRPr lang="en-US"/>
        </a:p>
      </dgm:t>
    </dgm:pt>
    <dgm:pt modelId="{58503677-20A7-4F5D-9F80-95AFC35780EE}" type="sibTrans" cxnId="{E0E57FD7-612B-42C1-BC2D-BDE7CA83FA8E}">
      <dgm:prSet/>
      <dgm:spPr/>
      <dgm:t>
        <a:bodyPr/>
        <a:lstStyle/>
        <a:p>
          <a:endParaRPr lang="en-US"/>
        </a:p>
      </dgm:t>
    </dgm:pt>
    <dgm:pt modelId="{4FF05E0B-0D99-42E7-90C5-1DF79241872C}">
      <dgm:prSet phldrT="[Text]"/>
      <dgm:spPr/>
      <dgm:t>
        <a:bodyPr/>
        <a:lstStyle/>
        <a:p>
          <a:r>
            <a:rPr lang="en-CA" dirty="0"/>
            <a:t>Name</a:t>
          </a:r>
          <a:endParaRPr lang="en-US" dirty="0"/>
        </a:p>
      </dgm:t>
    </dgm:pt>
    <dgm:pt modelId="{D9D63CDA-97B1-4149-A247-2AF650EE70EB}" type="parTrans" cxnId="{C7DE428F-E9A1-4E2A-BC8C-FB065C711004}">
      <dgm:prSet/>
      <dgm:spPr/>
      <dgm:t>
        <a:bodyPr/>
        <a:lstStyle/>
        <a:p>
          <a:endParaRPr lang="en-US"/>
        </a:p>
      </dgm:t>
    </dgm:pt>
    <dgm:pt modelId="{A7DE853D-C34D-4631-AE7A-B33E63BF90DC}" type="sibTrans" cxnId="{C7DE428F-E9A1-4E2A-BC8C-FB065C711004}">
      <dgm:prSet/>
      <dgm:spPr/>
      <dgm:t>
        <a:bodyPr/>
        <a:lstStyle/>
        <a:p>
          <a:endParaRPr lang="en-US"/>
        </a:p>
      </dgm:t>
    </dgm:pt>
    <dgm:pt modelId="{952473EC-6064-433E-A60B-960B41A763E3}">
      <dgm:prSet phldrT="[Text]"/>
      <dgm:spPr/>
      <dgm:t>
        <a:bodyPr/>
        <a:lstStyle/>
        <a:p>
          <a:r>
            <a:rPr lang="en-CA" dirty="0"/>
            <a:t>Date/Time of encounter</a:t>
          </a:r>
          <a:endParaRPr lang="en-US" dirty="0"/>
        </a:p>
      </dgm:t>
    </dgm:pt>
    <dgm:pt modelId="{EFEB4881-426C-4E20-AC7B-B14A4ED58145}" type="parTrans" cxnId="{A51ED9F0-26B0-4508-BD48-B2048948D4D9}">
      <dgm:prSet/>
      <dgm:spPr/>
      <dgm:t>
        <a:bodyPr/>
        <a:lstStyle/>
        <a:p>
          <a:endParaRPr lang="en-US"/>
        </a:p>
      </dgm:t>
    </dgm:pt>
    <dgm:pt modelId="{D3DEDB6D-28F5-45C4-A788-DD9355DAD918}" type="sibTrans" cxnId="{A51ED9F0-26B0-4508-BD48-B2048948D4D9}">
      <dgm:prSet/>
      <dgm:spPr/>
      <dgm:t>
        <a:bodyPr/>
        <a:lstStyle/>
        <a:p>
          <a:endParaRPr lang="en-US"/>
        </a:p>
      </dgm:t>
    </dgm:pt>
    <dgm:pt modelId="{2631C66B-D361-483A-A7FE-9AAFDA353283}">
      <dgm:prSet phldrT="[Text]"/>
      <dgm:spPr/>
      <dgm:t>
        <a:bodyPr/>
        <a:lstStyle/>
        <a:p>
          <a:r>
            <a:rPr lang="en-CA" dirty="0"/>
            <a:t>Care Team demographics</a:t>
          </a:r>
          <a:endParaRPr lang="en-US" dirty="0"/>
        </a:p>
      </dgm:t>
    </dgm:pt>
    <dgm:pt modelId="{2E55FDF4-E538-4DCB-ADF0-5C87E4C577A7}" type="sibTrans" cxnId="{1A6A7BCE-6C89-45DE-8729-D98C16DD1DDE}">
      <dgm:prSet/>
      <dgm:spPr/>
      <dgm:t>
        <a:bodyPr/>
        <a:lstStyle/>
        <a:p>
          <a:endParaRPr lang="en-US"/>
        </a:p>
      </dgm:t>
    </dgm:pt>
    <dgm:pt modelId="{0847D11C-983B-4C28-864A-C18E4F4CA4AC}" type="parTrans" cxnId="{1A6A7BCE-6C89-45DE-8729-D98C16DD1DDE}">
      <dgm:prSet/>
      <dgm:spPr/>
      <dgm:t>
        <a:bodyPr/>
        <a:lstStyle/>
        <a:p>
          <a:endParaRPr lang="en-US"/>
        </a:p>
      </dgm:t>
    </dgm:pt>
    <dgm:pt modelId="{904EFA70-E1F2-4F68-A716-353E30AC9590}">
      <dgm:prSet phldrT="[Text]"/>
      <dgm:spPr/>
      <dgm:t>
        <a:bodyPr/>
        <a:lstStyle/>
        <a:p>
          <a:r>
            <a:rPr lang="en-CA" dirty="0"/>
            <a:t>Role</a:t>
          </a:r>
          <a:endParaRPr lang="en-US" dirty="0"/>
        </a:p>
      </dgm:t>
    </dgm:pt>
    <dgm:pt modelId="{78DC39F0-0D26-4A20-9A59-31E6C181CA64}" type="parTrans" cxnId="{36062027-18E0-48E5-B900-BD15BE2CE837}">
      <dgm:prSet/>
      <dgm:spPr/>
      <dgm:t>
        <a:bodyPr/>
        <a:lstStyle/>
        <a:p>
          <a:endParaRPr lang="en-US"/>
        </a:p>
      </dgm:t>
    </dgm:pt>
    <dgm:pt modelId="{BDECDD5A-2DB4-4992-91D6-54A7A14252B8}" type="sibTrans" cxnId="{36062027-18E0-48E5-B900-BD15BE2CE837}">
      <dgm:prSet/>
      <dgm:spPr/>
      <dgm:t>
        <a:bodyPr/>
        <a:lstStyle/>
        <a:p>
          <a:endParaRPr lang="en-US"/>
        </a:p>
      </dgm:t>
    </dgm:pt>
    <dgm:pt modelId="{C5A35B65-7E18-43A5-AB6D-DFD51C0DC943}">
      <dgm:prSet phldrT="[Text]"/>
      <dgm:spPr/>
      <dgm:t>
        <a:bodyPr/>
        <a:lstStyle/>
        <a:p>
          <a:r>
            <a:rPr lang="en-CA" dirty="0"/>
            <a:t>PID</a:t>
          </a:r>
          <a:endParaRPr lang="en-US" dirty="0"/>
        </a:p>
      </dgm:t>
    </dgm:pt>
    <dgm:pt modelId="{EF452CA1-B720-442D-83ED-2614AEA99801}" type="parTrans" cxnId="{97B507C7-DC91-4898-B051-9D1B3076153A}">
      <dgm:prSet/>
      <dgm:spPr/>
      <dgm:t>
        <a:bodyPr/>
        <a:lstStyle/>
        <a:p>
          <a:endParaRPr lang="en-US"/>
        </a:p>
      </dgm:t>
    </dgm:pt>
    <dgm:pt modelId="{E9DDD3CE-E021-4100-A32A-0F3CA2776D9F}" type="sibTrans" cxnId="{97B507C7-DC91-4898-B051-9D1B3076153A}">
      <dgm:prSet/>
      <dgm:spPr/>
      <dgm:t>
        <a:bodyPr/>
        <a:lstStyle/>
        <a:p>
          <a:endParaRPr lang="en-US"/>
        </a:p>
      </dgm:t>
    </dgm:pt>
    <dgm:pt modelId="{BAEEAB2E-9C55-4813-B765-8B357D0BF0E0}">
      <dgm:prSet phldrT="[Text]"/>
      <dgm:spPr/>
      <dgm:t>
        <a:bodyPr/>
        <a:lstStyle/>
        <a:p>
          <a:r>
            <a:rPr lang="en-CA" dirty="0" err="1"/>
            <a:t>Deparment</a:t>
          </a:r>
          <a:r>
            <a:rPr lang="en-CA" dirty="0"/>
            <a:t>/service</a:t>
          </a:r>
          <a:endParaRPr lang="en-US" dirty="0"/>
        </a:p>
      </dgm:t>
    </dgm:pt>
    <dgm:pt modelId="{B9F9A735-098F-4D06-8C9A-CAFFE4A16E1B}" type="parTrans" cxnId="{9FB59712-D15A-4B83-ABB7-BA6E5024C6CB}">
      <dgm:prSet/>
      <dgm:spPr/>
      <dgm:t>
        <a:bodyPr/>
        <a:lstStyle/>
        <a:p>
          <a:endParaRPr lang="en-US"/>
        </a:p>
      </dgm:t>
    </dgm:pt>
    <dgm:pt modelId="{375F6634-62EE-4DEA-B22E-6B779C1346CC}" type="sibTrans" cxnId="{9FB59712-D15A-4B83-ABB7-BA6E5024C6CB}">
      <dgm:prSet/>
      <dgm:spPr/>
      <dgm:t>
        <a:bodyPr/>
        <a:lstStyle/>
        <a:p>
          <a:endParaRPr lang="en-US"/>
        </a:p>
      </dgm:t>
    </dgm:pt>
    <dgm:pt modelId="{8944CA96-A3E1-42E6-BE16-C9709A017272}">
      <dgm:prSet phldrT="[Text]"/>
      <dgm:spPr/>
      <dgm:t>
        <a:bodyPr/>
        <a:lstStyle/>
        <a:p>
          <a:r>
            <a:rPr lang="en-CA" dirty="0"/>
            <a:t>Type of Payor</a:t>
          </a:r>
          <a:endParaRPr lang="en-US" dirty="0"/>
        </a:p>
      </dgm:t>
    </dgm:pt>
    <dgm:pt modelId="{EAD5F38C-5F12-4ABD-AE07-1943354677AF}" type="parTrans" cxnId="{7DE67EDE-5194-4410-B558-FDCD0E5C78D2}">
      <dgm:prSet/>
      <dgm:spPr/>
      <dgm:t>
        <a:bodyPr/>
        <a:lstStyle/>
        <a:p>
          <a:endParaRPr lang="en-US"/>
        </a:p>
      </dgm:t>
    </dgm:pt>
    <dgm:pt modelId="{D431E1FF-06EC-4E7A-9875-394A2653A353}" type="sibTrans" cxnId="{7DE67EDE-5194-4410-B558-FDCD0E5C78D2}">
      <dgm:prSet/>
      <dgm:spPr/>
      <dgm:t>
        <a:bodyPr/>
        <a:lstStyle/>
        <a:p>
          <a:endParaRPr lang="en-US"/>
        </a:p>
      </dgm:t>
    </dgm:pt>
    <dgm:pt modelId="{E209A829-62A4-49E2-8CDE-49F5B276994F}">
      <dgm:prSet phldrT="[Text]"/>
      <dgm:spPr/>
      <dgm:t>
        <a:bodyPr/>
        <a:lstStyle/>
        <a:p>
          <a:r>
            <a:rPr lang="en-CA" dirty="0"/>
            <a:t>Insurance ID</a:t>
          </a:r>
          <a:endParaRPr lang="en-US" dirty="0"/>
        </a:p>
      </dgm:t>
    </dgm:pt>
    <dgm:pt modelId="{D70CA70B-C324-4847-8337-27BF22B1E636}" type="parTrans" cxnId="{C7719F22-4608-4E21-8464-403564A2ED42}">
      <dgm:prSet/>
      <dgm:spPr/>
      <dgm:t>
        <a:bodyPr/>
        <a:lstStyle/>
        <a:p>
          <a:endParaRPr lang="en-US"/>
        </a:p>
      </dgm:t>
    </dgm:pt>
    <dgm:pt modelId="{DD7B6541-7147-473F-857D-744AD7AE16AB}" type="sibTrans" cxnId="{C7719F22-4608-4E21-8464-403564A2ED42}">
      <dgm:prSet/>
      <dgm:spPr/>
      <dgm:t>
        <a:bodyPr/>
        <a:lstStyle/>
        <a:p>
          <a:endParaRPr lang="en-US"/>
        </a:p>
      </dgm:t>
    </dgm:pt>
    <dgm:pt modelId="{85D344D1-D8E2-4B67-8E62-D82D363E30DD}">
      <dgm:prSet phldrT="[Text]"/>
      <dgm:spPr/>
      <dgm:t>
        <a:bodyPr/>
        <a:lstStyle/>
        <a:p>
          <a:r>
            <a:rPr lang="en-CA" dirty="0"/>
            <a:t>Coverage</a:t>
          </a:r>
          <a:endParaRPr lang="en-US" dirty="0"/>
        </a:p>
      </dgm:t>
    </dgm:pt>
    <dgm:pt modelId="{CBF4C53F-0E4D-44C7-A66B-EF99AA60BD86}" type="parTrans" cxnId="{2E7A5BD8-775E-4292-B081-90903054DCAA}">
      <dgm:prSet/>
      <dgm:spPr/>
      <dgm:t>
        <a:bodyPr/>
        <a:lstStyle/>
        <a:p>
          <a:endParaRPr lang="en-US"/>
        </a:p>
      </dgm:t>
    </dgm:pt>
    <dgm:pt modelId="{AAF65742-0A20-4BA8-90DA-39EC93B3A66F}" type="sibTrans" cxnId="{2E7A5BD8-775E-4292-B081-90903054DCAA}">
      <dgm:prSet/>
      <dgm:spPr/>
      <dgm:t>
        <a:bodyPr/>
        <a:lstStyle/>
        <a:p>
          <a:endParaRPr lang="en-US"/>
        </a:p>
      </dgm:t>
    </dgm:pt>
    <dgm:pt modelId="{C9FCB9E0-A57C-4E16-99B2-414AE52E831C}">
      <dgm:prSet phldrT="[Text]"/>
      <dgm:spPr/>
      <dgm:t>
        <a:bodyPr/>
        <a:lstStyle/>
        <a:p>
          <a:r>
            <a:rPr lang="en-CA" dirty="0"/>
            <a:t>Co-pay</a:t>
          </a:r>
          <a:endParaRPr lang="en-US" dirty="0"/>
        </a:p>
      </dgm:t>
    </dgm:pt>
    <dgm:pt modelId="{900B270C-EBCE-4826-8D55-7A34C3BD404A}" type="parTrans" cxnId="{15C81A38-BCC6-4207-B667-2986BE295244}">
      <dgm:prSet/>
      <dgm:spPr/>
      <dgm:t>
        <a:bodyPr/>
        <a:lstStyle/>
        <a:p>
          <a:endParaRPr lang="en-US"/>
        </a:p>
      </dgm:t>
    </dgm:pt>
    <dgm:pt modelId="{2A60FDB1-59FC-4765-ACFC-E5617338DA85}" type="sibTrans" cxnId="{15C81A38-BCC6-4207-B667-2986BE295244}">
      <dgm:prSet/>
      <dgm:spPr/>
      <dgm:t>
        <a:bodyPr/>
        <a:lstStyle/>
        <a:p>
          <a:endParaRPr lang="en-US"/>
        </a:p>
      </dgm:t>
    </dgm:pt>
    <dgm:pt modelId="{40BCD864-6D44-449E-890E-4D75BDC80AE6}" type="pres">
      <dgm:prSet presAssocID="{C1284D1E-501F-42F5-AF99-DFF95C261575}" presName="linear" presStyleCnt="0">
        <dgm:presLayoutVars>
          <dgm:animLvl val="lvl"/>
          <dgm:resizeHandles val="exact"/>
        </dgm:presLayoutVars>
      </dgm:prSet>
      <dgm:spPr/>
      <dgm:t>
        <a:bodyPr/>
        <a:lstStyle/>
        <a:p>
          <a:endParaRPr lang="en-US"/>
        </a:p>
      </dgm:t>
    </dgm:pt>
    <dgm:pt modelId="{0C6FD9BC-03D8-4589-92D5-CE54863F70C9}" type="pres">
      <dgm:prSet presAssocID="{5AB9F2C0-7611-46DA-9848-3127A253021A}" presName="parentText" presStyleLbl="node1" presStyleIdx="0" presStyleCnt="4">
        <dgm:presLayoutVars>
          <dgm:chMax val="0"/>
          <dgm:bulletEnabled val="1"/>
        </dgm:presLayoutVars>
      </dgm:prSet>
      <dgm:spPr/>
      <dgm:t>
        <a:bodyPr/>
        <a:lstStyle/>
        <a:p>
          <a:endParaRPr lang="en-US"/>
        </a:p>
      </dgm:t>
    </dgm:pt>
    <dgm:pt modelId="{51BD4953-7BD7-4983-B6C7-A022F07BDEDF}" type="pres">
      <dgm:prSet presAssocID="{5AB9F2C0-7611-46DA-9848-3127A253021A}" presName="childText" presStyleLbl="revTx" presStyleIdx="0" presStyleCnt="4">
        <dgm:presLayoutVars>
          <dgm:bulletEnabled val="1"/>
        </dgm:presLayoutVars>
      </dgm:prSet>
      <dgm:spPr/>
      <dgm:t>
        <a:bodyPr/>
        <a:lstStyle/>
        <a:p>
          <a:endParaRPr lang="en-US"/>
        </a:p>
      </dgm:t>
    </dgm:pt>
    <dgm:pt modelId="{832A00BE-C939-44F7-9AAA-2FD3838F80F0}" type="pres">
      <dgm:prSet presAssocID="{1B19A1D7-9181-4302-843B-62CFC4058EBE}" presName="parentText" presStyleLbl="node1" presStyleIdx="1" presStyleCnt="4">
        <dgm:presLayoutVars>
          <dgm:chMax val="0"/>
          <dgm:bulletEnabled val="1"/>
        </dgm:presLayoutVars>
      </dgm:prSet>
      <dgm:spPr/>
      <dgm:t>
        <a:bodyPr/>
        <a:lstStyle/>
        <a:p>
          <a:endParaRPr lang="en-US"/>
        </a:p>
      </dgm:t>
    </dgm:pt>
    <dgm:pt modelId="{CCF3036E-5F63-4638-8239-A26478C38B31}" type="pres">
      <dgm:prSet presAssocID="{1B19A1D7-9181-4302-843B-62CFC4058EBE}" presName="childText" presStyleLbl="revTx" presStyleIdx="1" presStyleCnt="4">
        <dgm:presLayoutVars>
          <dgm:bulletEnabled val="1"/>
        </dgm:presLayoutVars>
      </dgm:prSet>
      <dgm:spPr/>
      <dgm:t>
        <a:bodyPr/>
        <a:lstStyle/>
        <a:p>
          <a:endParaRPr lang="en-US"/>
        </a:p>
      </dgm:t>
    </dgm:pt>
    <dgm:pt modelId="{0E085899-A06F-4610-8353-22CF7F65B170}" type="pres">
      <dgm:prSet presAssocID="{2631C66B-D361-483A-A7FE-9AAFDA353283}" presName="parentText" presStyleLbl="node1" presStyleIdx="2" presStyleCnt="4">
        <dgm:presLayoutVars>
          <dgm:chMax val="0"/>
          <dgm:bulletEnabled val="1"/>
        </dgm:presLayoutVars>
      </dgm:prSet>
      <dgm:spPr/>
      <dgm:t>
        <a:bodyPr/>
        <a:lstStyle/>
        <a:p>
          <a:endParaRPr lang="en-US"/>
        </a:p>
      </dgm:t>
    </dgm:pt>
    <dgm:pt modelId="{915F2574-6AA4-41AE-A812-2420BDBE3EE6}" type="pres">
      <dgm:prSet presAssocID="{2631C66B-D361-483A-A7FE-9AAFDA353283}" presName="childText" presStyleLbl="revTx" presStyleIdx="2" presStyleCnt="4">
        <dgm:presLayoutVars>
          <dgm:bulletEnabled val="1"/>
        </dgm:presLayoutVars>
      </dgm:prSet>
      <dgm:spPr/>
      <dgm:t>
        <a:bodyPr/>
        <a:lstStyle/>
        <a:p>
          <a:endParaRPr lang="en-US"/>
        </a:p>
      </dgm:t>
    </dgm:pt>
    <dgm:pt modelId="{3962C0E7-4BB9-4916-BD45-FB5209C6B307}" type="pres">
      <dgm:prSet presAssocID="{E88F2EB0-24F8-42C0-89DD-B8D0070CF7D7}" presName="parentText" presStyleLbl="node1" presStyleIdx="3" presStyleCnt="4">
        <dgm:presLayoutVars>
          <dgm:chMax val="0"/>
          <dgm:bulletEnabled val="1"/>
        </dgm:presLayoutVars>
      </dgm:prSet>
      <dgm:spPr/>
      <dgm:t>
        <a:bodyPr/>
        <a:lstStyle/>
        <a:p>
          <a:endParaRPr lang="en-US"/>
        </a:p>
      </dgm:t>
    </dgm:pt>
    <dgm:pt modelId="{E422ACF7-DF8B-4AFB-A937-C4B6F0353F72}" type="pres">
      <dgm:prSet presAssocID="{E88F2EB0-24F8-42C0-89DD-B8D0070CF7D7}" presName="childText" presStyleLbl="revTx" presStyleIdx="3" presStyleCnt="4">
        <dgm:presLayoutVars>
          <dgm:bulletEnabled val="1"/>
        </dgm:presLayoutVars>
      </dgm:prSet>
      <dgm:spPr/>
      <dgm:t>
        <a:bodyPr/>
        <a:lstStyle/>
        <a:p>
          <a:endParaRPr lang="en-US"/>
        </a:p>
      </dgm:t>
    </dgm:pt>
  </dgm:ptLst>
  <dgm:cxnLst>
    <dgm:cxn modelId="{B2993361-3650-405A-8B2B-086D6EB0131E}" type="presOf" srcId="{C1284D1E-501F-42F5-AF99-DFF95C261575}" destId="{40BCD864-6D44-449E-890E-4D75BDC80AE6}" srcOrd="0" destOrd="0" presId="urn:microsoft.com/office/officeart/2005/8/layout/vList2"/>
    <dgm:cxn modelId="{97B507C7-DC91-4898-B051-9D1B3076153A}" srcId="{2631C66B-D361-483A-A7FE-9AAFDA353283}" destId="{C5A35B65-7E18-43A5-AB6D-DFD51C0DC943}" srcOrd="2" destOrd="0" parTransId="{EF452CA1-B720-442D-83ED-2614AEA99801}" sibTransId="{E9DDD3CE-E021-4100-A32A-0F3CA2776D9F}"/>
    <dgm:cxn modelId="{9FB41F0E-346E-423B-B46A-DD59E9FE2F32}" type="presOf" srcId="{952473EC-6064-433E-A60B-960B41A763E3}" destId="{CCF3036E-5F63-4638-8239-A26478C38B31}" srcOrd="0" destOrd="1" presId="urn:microsoft.com/office/officeart/2005/8/layout/vList2"/>
    <dgm:cxn modelId="{9A7AC8C9-BDBC-4AA9-970D-D8EB6E43EE75}" srcId="{C1284D1E-501F-42F5-AF99-DFF95C261575}" destId="{E88F2EB0-24F8-42C0-89DD-B8D0070CF7D7}" srcOrd="3" destOrd="0" parTransId="{C9239227-F2C0-4537-99C7-CA61A600C0BF}" sibTransId="{F0C6C4C5-870D-4190-99E3-BB6290F71D08}"/>
    <dgm:cxn modelId="{1A6A7BCE-6C89-45DE-8729-D98C16DD1DDE}" srcId="{C1284D1E-501F-42F5-AF99-DFF95C261575}" destId="{2631C66B-D361-483A-A7FE-9AAFDA353283}" srcOrd="2" destOrd="0" parTransId="{0847D11C-983B-4C28-864A-C18E4F4CA4AC}" sibTransId="{2E55FDF4-E538-4DCB-ADF0-5C87E4C577A7}"/>
    <dgm:cxn modelId="{76EC6751-F74B-4461-82B8-53762F4713F1}" type="presOf" srcId="{0B694AFE-5962-4711-A725-BF280EB50899}" destId="{51BD4953-7BD7-4983-B6C7-A022F07BDEDF}" srcOrd="0" destOrd="1" presId="urn:microsoft.com/office/officeart/2005/8/layout/vList2"/>
    <dgm:cxn modelId="{C3CE17B8-B0DD-4889-AD7C-ABE177859F72}" type="presOf" srcId="{E88F2EB0-24F8-42C0-89DD-B8D0070CF7D7}" destId="{3962C0E7-4BB9-4916-BD45-FB5209C6B307}" srcOrd="0" destOrd="0" presId="urn:microsoft.com/office/officeart/2005/8/layout/vList2"/>
    <dgm:cxn modelId="{A6013919-F86A-4C34-8E52-EA30470580A6}" srcId="{C1284D1E-501F-42F5-AF99-DFF95C261575}" destId="{5AB9F2C0-7611-46DA-9848-3127A253021A}" srcOrd="0" destOrd="0" parTransId="{6A5019B8-AAC2-46BE-8D0E-004912930C35}" sibTransId="{9553F7AF-72E4-4265-A21B-C03EEF2FBC56}"/>
    <dgm:cxn modelId="{951858A0-B630-4626-BA1E-AC80AB1E58DD}" type="presOf" srcId="{C9FCB9E0-A57C-4E16-99B2-414AE52E831C}" destId="{E422ACF7-DF8B-4AFB-A937-C4B6F0353F72}" srcOrd="0" destOrd="3" presId="urn:microsoft.com/office/officeart/2005/8/layout/vList2"/>
    <dgm:cxn modelId="{9E5E1F61-99E9-42D3-9C62-EE51A550934B}" type="presOf" srcId="{BAEEAB2E-9C55-4813-B765-8B357D0BF0E0}" destId="{915F2574-6AA4-41AE-A812-2420BDBE3EE6}" srcOrd="0" destOrd="3" presId="urn:microsoft.com/office/officeart/2005/8/layout/vList2"/>
    <dgm:cxn modelId="{61EA1EFF-5171-4E77-B47F-46E898461CC2}" type="presOf" srcId="{2631C66B-D361-483A-A7FE-9AAFDA353283}" destId="{0E085899-A06F-4610-8353-22CF7F65B170}" srcOrd="0" destOrd="0" presId="urn:microsoft.com/office/officeart/2005/8/layout/vList2"/>
    <dgm:cxn modelId="{67A70736-2305-459D-85D9-101CFFEC3813}" srcId="{C1284D1E-501F-42F5-AF99-DFF95C261575}" destId="{1B19A1D7-9181-4302-843B-62CFC4058EBE}" srcOrd="1" destOrd="0" parTransId="{D2A3AAA6-3989-4B1F-9560-4591EBABD4A5}" sibTransId="{7187593E-BE4C-459C-967A-4EEE38C4D48F}"/>
    <dgm:cxn modelId="{B4FB0824-FA91-4A50-9930-7ECE848316E9}" srcId="{5AB9F2C0-7611-46DA-9848-3127A253021A}" destId="{39E5B143-443C-43DD-9119-F264328D4A6C}" srcOrd="2" destOrd="0" parTransId="{38C9E9E0-E3DA-4AFC-B1E6-F24A9C92CCD8}" sibTransId="{3E4FDE00-81D9-4E45-93BF-79E27AA4A22E}"/>
    <dgm:cxn modelId="{458FCCE7-BF4A-4F2C-A5F5-B7A53C7D97B4}" type="presOf" srcId="{8944CA96-A3E1-42E6-BE16-C9709A017272}" destId="{E422ACF7-DF8B-4AFB-A937-C4B6F0353F72}" srcOrd="0" destOrd="0" presId="urn:microsoft.com/office/officeart/2005/8/layout/vList2"/>
    <dgm:cxn modelId="{6299833E-58C2-45FE-A227-B7CB50807064}" type="presOf" srcId="{6E78C761-5C01-4757-9562-CD66D2B4A2A8}" destId="{CCF3036E-5F63-4638-8239-A26478C38B31}" srcOrd="0" destOrd="0" presId="urn:microsoft.com/office/officeart/2005/8/layout/vList2"/>
    <dgm:cxn modelId="{0D5F67CC-8D4C-4323-9BA9-DB51435D9F80}" type="presOf" srcId="{E209A829-62A4-49E2-8CDE-49F5B276994F}" destId="{E422ACF7-DF8B-4AFB-A937-C4B6F0353F72}" srcOrd="0" destOrd="1" presId="urn:microsoft.com/office/officeart/2005/8/layout/vList2"/>
    <dgm:cxn modelId="{7DE67EDE-5194-4410-B558-FDCD0E5C78D2}" srcId="{E88F2EB0-24F8-42C0-89DD-B8D0070CF7D7}" destId="{8944CA96-A3E1-42E6-BE16-C9709A017272}" srcOrd="0" destOrd="0" parTransId="{EAD5F38C-5F12-4ABD-AE07-1943354677AF}" sibTransId="{D431E1FF-06EC-4E7A-9875-394A2653A353}"/>
    <dgm:cxn modelId="{F1120FE7-AF03-4B60-B9B3-DD0B568474FD}" type="presOf" srcId="{1B19A1D7-9181-4302-843B-62CFC4058EBE}" destId="{832A00BE-C939-44F7-9AAA-2FD3838F80F0}" srcOrd="0" destOrd="0" presId="urn:microsoft.com/office/officeart/2005/8/layout/vList2"/>
    <dgm:cxn modelId="{290DF464-FF5A-4A3D-9421-154EE93EA4C1}" srcId="{1B19A1D7-9181-4302-843B-62CFC4058EBE}" destId="{6E78C761-5C01-4757-9562-CD66D2B4A2A8}" srcOrd="0" destOrd="0" parTransId="{822DD244-D8FC-4FC5-BB40-91CD4ED759AA}" sibTransId="{F72574DF-8E4E-46D5-A01E-61588ED6A0FD}"/>
    <dgm:cxn modelId="{B40A1381-66AC-4974-A7E2-C68FCAA17F45}" srcId="{5AB9F2C0-7611-46DA-9848-3127A253021A}" destId="{E77256C4-9095-4F50-A6B5-C68A3C408BCC}" srcOrd="0" destOrd="0" parTransId="{BDEF43AA-01AA-4AB0-B856-93F0B63884DB}" sibTransId="{B0FD96C4-641A-4372-8064-943AF41E189E}"/>
    <dgm:cxn modelId="{A51ED9F0-26B0-4508-BD48-B2048948D4D9}" srcId="{1B19A1D7-9181-4302-843B-62CFC4058EBE}" destId="{952473EC-6064-433E-A60B-960B41A763E3}" srcOrd="1" destOrd="0" parTransId="{EFEB4881-426C-4E20-AC7B-B14A4ED58145}" sibTransId="{D3DEDB6D-28F5-45C4-A788-DD9355DAD918}"/>
    <dgm:cxn modelId="{2E7A5BD8-775E-4292-B081-90903054DCAA}" srcId="{E88F2EB0-24F8-42C0-89DD-B8D0070CF7D7}" destId="{85D344D1-D8E2-4B67-8E62-D82D363E30DD}" srcOrd="2" destOrd="0" parTransId="{CBF4C53F-0E4D-44C7-A66B-EF99AA60BD86}" sibTransId="{AAF65742-0A20-4BA8-90DA-39EC93B3A66F}"/>
    <dgm:cxn modelId="{61DF26CA-F4E3-4029-A62A-2B881D09AFDB}" type="presOf" srcId="{5AB9F2C0-7611-46DA-9848-3127A253021A}" destId="{0C6FD9BC-03D8-4589-92D5-CE54863F70C9}" srcOrd="0" destOrd="0" presId="urn:microsoft.com/office/officeart/2005/8/layout/vList2"/>
    <dgm:cxn modelId="{9FB59712-D15A-4B83-ABB7-BA6E5024C6CB}" srcId="{2631C66B-D361-483A-A7FE-9AAFDA353283}" destId="{BAEEAB2E-9C55-4813-B765-8B357D0BF0E0}" srcOrd="3" destOrd="0" parTransId="{B9F9A735-098F-4D06-8C9A-CAFFE4A16E1B}" sibTransId="{375F6634-62EE-4DEA-B22E-6B779C1346CC}"/>
    <dgm:cxn modelId="{12951635-613E-4B58-B539-D459338E39CE}" type="presOf" srcId="{C5A35B65-7E18-43A5-AB6D-DFD51C0DC943}" destId="{915F2574-6AA4-41AE-A812-2420BDBE3EE6}" srcOrd="0" destOrd="2" presId="urn:microsoft.com/office/officeart/2005/8/layout/vList2"/>
    <dgm:cxn modelId="{E0E57FD7-612B-42C1-BC2D-BDE7CA83FA8E}" srcId="{1B19A1D7-9181-4302-843B-62CFC4058EBE}" destId="{7DBCA76D-062F-4951-960E-B98381F75E1C}" srcOrd="2" destOrd="0" parTransId="{A3E803A9-1FC9-44DB-A1BD-CEB1346FBB13}" sibTransId="{58503677-20A7-4F5D-9F80-95AFC35780EE}"/>
    <dgm:cxn modelId="{B6F49DE0-73B1-4537-A0CF-9DCB702B30CF}" type="presOf" srcId="{39E5B143-443C-43DD-9119-F264328D4A6C}" destId="{51BD4953-7BD7-4983-B6C7-A022F07BDEDF}" srcOrd="0" destOrd="2" presId="urn:microsoft.com/office/officeart/2005/8/layout/vList2"/>
    <dgm:cxn modelId="{15C81A38-BCC6-4207-B667-2986BE295244}" srcId="{E88F2EB0-24F8-42C0-89DD-B8D0070CF7D7}" destId="{C9FCB9E0-A57C-4E16-99B2-414AE52E831C}" srcOrd="3" destOrd="0" parTransId="{900B270C-EBCE-4826-8D55-7A34C3BD404A}" sibTransId="{2A60FDB1-59FC-4765-ACFC-E5617338DA85}"/>
    <dgm:cxn modelId="{4A8EBB2E-CFDA-411C-8E83-750C1B939F6B}" type="presOf" srcId="{E77256C4-9095-4F50-A6B5-C68A3C408BCC}" destId="{51BD4953-7BD7-4983-B6C7-A022F07BDEDF}" srcOrd="0" destOrd="0" presId="urn:microsoft.com/office/officeart/2005/8/layout/vList2"/>
    <dgm:cxn modelId="{94A7B5E1-0339-44F3-AE44-B99B177722EE}" type="presOf" srcId="{4FF05E0B-0D99-42E7-90C5-1DF79241872C}" destId="{915F2574-6AA4-41AE-A812-2420BDBE3EE6}" srcOrd="0" destOrd="0" presId="urn:microsoft.com/office/officeart/2005/8/layout/vList2"/>
    <dgm:cxn modelId="{6DC7C6A5-56E9-43C0-B1F0-4F1007A3E9EE}" type="presOf" srcId="{904EFA70-E1F2-4F68-A716-353E30AC9590}" destId="{915F2574-6AA4-41AE-A812-2420BDBE3EE6}" srcOrd="0" destOrd="1" presId="urn:microsoft.com/office/officeart/2005/8/layout/vList2"/>
    <dgm:cxn modelId="{C7719F22-4608-4E21-8464-403564A2ED42}" srcId="{E88F2EB0-24F8-42C0-89DD-B8D0070CF7D7}" destId="{E209A829-62A4-49E2-8CDE-49F5B276994F}" srcOrd="1" destOrd="0" parTransId="{D70CA70B-C324-4847-8337-27BF22B1E636}" sibTransId="{DD7B6541-7147-473F-857D-744AD7AE16AB}"/>
    <dgm:cxn modelId="{C7DE428F-E9A1-4E2A-BC8C-FB065C711004}" srcId="{2631C66B-D361-483A-A7FE-9AAFDA353283}" destId="{4FF05E0B-0D99-42E7-90C5-1DF79241872C}" srcOrd="0" destOrd="0" parTransId="{D9D63CDA-97B1-4149-A247-2AF650EE70EB}" sibTransId="{A7DE853D-C34D-4631-AE7A-B33E63BF90DC}"/>
    <dgm:cxn modelId="{540B8AFF-2351-417A-9337-66B164A9ED87}" type="presOf" srcId="{85D344D1-D8E2-4B67-8E62-D82D363E30DD}" destId="{E422ACF7-DF8B-4AFB-A937-C4B6F0353F72}" srcOrd="0" destOrd="2" presId="urn:microsoft.com/office/officeart/2005/8/layout/vList2"/>
    <dgm:cxn modelId="{36062027-18E0-48E5-B900-BD15BE2CE837}" srcId="{2631C66B-D361-483A-A7FE-9AAFDA353283}" destId="{904EFA70-E1F2-4F68-A716-353E30AC9590}" srcOrd="1" destOrd="0" parTransId="{78DC39F0-0D26-4A20-9A59-31E6C181CA64}" sibTransId="{BDECDD5A-2DB4-4992-91D6-54A7A14252B8}"/>
    <dgm:cxn modelId="{FCDD8137-F77D-45F1-9E03-F40889C3C3F5}" srcId="{5AB9F2C0-7611-46DA-9848-3127A253021A}" destId="{0B694AFE-5962-4711-A725-BF280EB50899}" srcOrd="1" destOrd="0" parTransId="{C0B65568-52CD-42FA-BD46-3B1EB44B2632}" sibTransId="{0F2115F0-BA85-4BDD-8486-39D6CF46C292}"/>
    <dgm:cxn modelId="{3F4102F6-35C1-4530-88AB-55AFE33D367D}" type="presOf" srcId="{7DBCA76D-062F-4951-960E-B98381F75E1C}" destId="{CCF3036E-5F63-4638-8239-A26478C38B31}" srcOrd="0" destOrd="2" presId="urn:microsoft.com/office/officeart/2005/8/layout/vList2"/>
    <dgm:cxn modelId="{47AA00F2-F091-4485-AFE3-12E0CD4F3612}" type="presParOf" srcId="{40BCD864-6D44-449E-890E-4D75BDC80AE6}" destId="{0C6FD9BC-03D8-4589-92D5-CE54863F70C9}" srcOrd="0" destOrd="0" presId="urn:microsoft.com/office/officeart/2005/8/layout/vList2"/>
    <dgm:cxn modelId="{E8D72C72-50B6-42FB-A31D-A9475A9011F4}" type="presParOf" srcId="{40BCD864-6D44-449E-890E-4D75BDC80AE6}" destId="{51BD4953-7BD7-4983-B6C7-A022F07BDEDF}" srcOrd="1" destOrd="0" presId="urn:microsoft.com/office/officeart/2005/8/layout/vList2"/>
    <dgm:cxn modelId="{E72AAB9F-400D-4373-9F7E-82A51471DED2}" type="presParOf" srcId="{40BCD864-6D44-449E-890E-4D75BDC80AE6}" destId="{832A00BE-C939-44F7-9AAA-2FD3838F80F0}" srcOrd="2" destOrd="0" presId="urn:microsoft.com/office/officeart/2005/8/layout/vList2"/>
    <dgm:cxn modelId="{C4414F1B-30C8-4776-9D14-9614A01FE195}" type="presParOf" srcId="{40BCD864-6D44-449E-890E-4D75BDC80AE6}" destId="{CCF3036E-5F63-4638-8239-A26478C38B31}" srcOrd="3" destOrd="0" presId="urn:microsoft.com/office/officeart/2005/8/layout/vList2"/>
    <dgm:cxn modelId="{4EAAE5CE-947C-4486-8925-D2841034C9C0}" type="presParOf" srcId="{40BCD864-6D44-449E-890E-4D75BDC80AE6}" destId="{0E085899-A06F-4610-8353-22CF7F65B170}" srcOrd="4" destOrd="0" presId="urn:microsoft.com/office/officeart/2005/8/layout/vList2"/>
    <dgm:cxn modelId="{2C64483A-5B43-4620-93CA-574F1531EA54}" type="presParOf" srcId="{40BCD864-6D44-449E-890E-4D75BDC80AE6}" destId="{915F2574-6AA4-41AE-A812-2420BDBE3EE6}" srcOrd="5" destOrd="0" presId="urn:microsoft.com/office/officeart/2005/8/layout/vList2"/>
    <dgm:cxn modelId="{88EF7692-B225-496F-9DD0-3D3A7E78D6C0}" type="presParOf" srcId="{40BCD864-6D44-449E-890E-4D75BDC80AE6}" destId="{3962C0E7-4BB9-4916-BD45-FB5209C6B307}" srcOrd="6" destOrd="0" presId="urn:microsoft.com/office/officeart/2005/8/layout/vList2"/>
    <dgm:cxn modelId="{5635F5B1-41E9-4905-B252-BB2F8DDF478F}" type="presParOf" srcId="{40BCD864-6D44-449E-890E-4D75BDC80AE6}" destId="{E422ACF7-DF8B-4AFB-A937-C4B6F0353F7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FD9BC-03D8-4589-92D5-CE54863F70C9}">
      <dsp:nvSpPr>
        <dsp:cNvPr id="0" name=""/>
        <dsp:cNvSpPr/>
      </dsp:nvSpPr>
      <dsp:spPr>
        <a:xfrm>
          <a:off x="0" y="5907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CA" sz="1900" kern="1200" dirty="0"/>
            <a:t>Patient/Guardian demographics</a:t>
          </a:r>
          <a:endParaRPr lang="en-US" sz="1900" kern="1200" dirty="0"/>
        </a:p>
      </dsp:txBody>
      <dsp:txXfrm>
        <a:off x="22246" y="81318"/>
        <a:ext cx="8794708" cy="411223"/>
      </dsp:txXfrm>
    </dsp:sp>
    <dsp:sp modelId="{51BD4953-7BD7-4983-B6C7-A022F07BDEDF}">
      <dsp:nvSpPr>
        <dsp:cNvPr id="0" name=""/>
        <dsp:cNvSpPr/>
      </dsp:nvSpPr>
      <dsp:spPr>
        <a:xfrm>
          <a:off x="0" y="514787"/>
          <a:ext cx="88392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Name</a:t>
          </a:r>
          <a:endParaRPr lang="en-US" sz="1500" kern="1200" dirty="0"/>
        </a:p>
        <a:p>
          <a:pPr marL="114300" lvl="1" indent="-114300" algn="l" defTabSz="666750">
            <a:lnSpc>
              <a:spcPct val="90000"/>
            </a:lnSpc>
            <a:spcBef>
              <a:spcPct val="0"/>
            </a:spcBef>
            <a:spcAft>
              <a:spcPct val="20000"/>
            </a:spcAft>
            <a:buChar char="••"/>
          </a:pPr>
          <a:r>
            <a:rPr lang="en-CA" sz="1500" kern="1200" dirty="0" err="1"/>
            <a:t>DoB</a:t>
          </a:r>
          <a:endParaRPr lang="en-US" sz="1500" kern="1200" dirty="0"/>
        </a:p>
        <a:p>
          <a:pPr marL="114300" lvl="1" indent="-114300" algn="l" defTabSz="666750">
            <a:lnSpc>
              <a:spcPct val="90000"/>
            </a:lnSpc>
            <a:spcBef>
              <a:spcPct val="0"/>
            </a:spcBef>
            <a:spcAft>
              <a:spcPct val="20000"/>
            </a:spcAft>
            <a:buChar char="••"/>
          </a:pPr>
          <a:r>
            <a:rPr lang="en-CA" sz="1500" kern="1200" dirty="0"/>
            <a:t>Address</a:t>
          </a:r>
          <a:endParaRPr lang="en-US" sz="1500" kern="1200" dirty="0"/>
        </a:p>
      </dsp:txBody>
      <dsp:txXfrm>
        <a:off x="0" y="514787"/>
        <a:ext cx="8839200" cy="786599"/>
      </dsp:txXfrm>
    </dsp:sp>
    <dsp:sp modelId="{832A00BE-C939-44F7-9AAA-2FD3838F80F0}">
      <dsp:nvSpPr>
        <dsp:cNvPr id="0" name=""/>
        <dsp:cNvSpPr/>
      </dsp:nvSpPr>
      <dsp:spPr>
        <a:xfrm>
          <a:off x="0" y="1301387"/>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CA" sz="1900" kern="1200" dirty="0"/>
            <a:t>Visit demographics</a:t>
          </a:r>
          <a:endParaRPr lang="en-US" sz="1900" kern="1200" dirty="0"/>
        </a:p>
      </dsp:txBody>
      <dsp:txXfrm>
        <a:off x="22246" y="1323633"/>
        <a:ext cx="8794708" cy="411223"/>
      </dsp:txXfrm>
    </dsp:sp>
    <dsp:sp modelId="{CCF3036E-5F63-4638-8239-A26478C38B31}">
      <dsp:nvSpPr>
        <dsp:cNvPr id="0" name=""/>
        <dsp:cNvSpPr/>
      </dsp:nvSpPr>
      <dsp:spPr>
        <a:xfrm>
          <a:off x="0" y="1757102"/>
          <a:ext cx="88392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Enterprise MRN</a:t>
          </a:r>
          <a:endParaRPr lang="en-US" sz="1500" kern="1200" dirty="0"/>
        </a:p>
        <a:p>
          <a:pPr marL="114300" lvl="1" indent="-114300" algn="l" defTabSz="666750">
            <a:lnSpc>
              <a:spcPct val="90000"/>
            </a:lnSpc>
            <a:spcBef>
              <a:spcPct val="0"/>
            </a:spcBef>
            <a:spcAft>
              <a:spcPct val="20000"/>
            </a:spcAft>
            <a:buChar char="••"/>
          </a:pPr>
          <a:r>
            <a:rPr lang="en-CA" sz="1500" kern="1200" dirty="0"/>
            <a:t>Date/Time of encounter</a:t>
          </a:r>
          <a:endParaRPr lang="en-US" sz="1500" kern="1200" dirty="0"/>
        </a:p>
        <a:p>
          <a:pPr marL="114300" lvl="1" indent="-114300" algn="l" defTabSz="666750">
            <a:lnSpc>
              <a:spcPct val="90000"/>
            </a:lnSpc>
            <a:spcBef>
              <a:spcPct val="0"/>
            </a:spcBef>
            <a:spcAft>
              <a:spcPct val="20000"/>
            </a:spcAft>
            <a:buChar char="••"/>
          </a:pPr>
          <a:r>
            <a:rPr lang="en-CA" sz="1500" kern="1200" dirty="0"/>
            <a:t>Reason </a:t>
          </a:r>
          <a:r>
            <a:rPr lang="en-CA" sz="1500" kern="1200"/>
            <a:t>for visit</a:t>
          </a:r>
          <a:endParaRPr lang="en-US" sz="1500" kern="1200" dirty="0"/>
        </a:p>
      </dsp:txBody>
      <dsp:txXfrm>
        <a:off x="0" y="1757102"/>
        <a:ext cx="8839200" cy="786599"/>
      </dsp:txXfrm>
    </dsp:sp>
    <dsp:sp modelId="{0E085899-A06F-4610-8353-22CF7F65B170}">
      <dsp:nvSpPr>
        <dsp:cNvPr id="0" name=""/>
        <dsp:cNvSpPr/>
      </dsp:nvSpPr>
      <dsp:spPr>
        <a:xfrm>
          <a:off x="0" y="254370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CA" sz="1900" kern="1200" dirty="0"/>
            <a:t>Care Team demographics</a:t>
          </a:r>
          <a:endParaRPr lang="en-US" sz="1900" kern="1200" dirty="0"/>
        </a:p>
      </dsp:txBody>
      <dsp:txXfrm>
        <a:off x="22246" y="2565948"/>
        <a:ext cx="8794708" cy="411223"/>
      </dsp:txXfrm>
    </dsp:sp>
    <dsp:sp modelId="{915F2574-6AA4-41AE-A812-2420BDBE3EE6}">
      <dsp:nvSpPr>
        <dsp:cNvPr id="0" name=""/>
        <dsp:cNvSpPr/>
      </dsp:nvSpPr>
      <dsp:spPr>
        <a:xfrm>
          <a:off x="0" y="2999417"/>
          <a:ext cx="88392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Name</a:t>
          </a:r>
          <a:endParaRPr lang="en-US" sz="1500" kern="1200" dirty="0"/>
        </a:p>
        <a:p>
          <a:pPr marL="114300" lvl="1" indent="-114300" algn="l" defTabSz="666750">
            <a:lnSpc>
              <a:spcPct val="90000"/>
            </a:lnSpc>
            <a:spcBef>
              <a:spcPct val="0"/>
            </a:spcBef>
            <a:spcAft>
              <a:spcPct val="20000"/>
            </a:spcAft>
            <a:buChar char="••"/>
          </a:pPr>
          <a:r>
            <a:rPr lang="en-CA" sz="1500" kern="1200" dirty="0"/>
            <a:t>Role</a:t>
          </a:r>
          <a:endParaRPr lang="en-US" sz="1500" kern="1200" dirty="0"/>
        </a:p>
        <a:p>
          <a:pPr marL="114300" lvl="1" indent="-114300" algn="l" defTabSz="666750">
            <a:lnSpc>
              <a:spcPct val="90000"/>
            </a:lnSpc>
            <a:spcBef>
              <a:spcPct val="0"/>
            </a:spcBef>
            <a:spcAft>
              <a:spcPct val="20000"/>
            </a:spcAft>
            <a:buChar char="••"/>
          </a:pPr>
          <a:r>
            <a:rPr lang="en-CA" sz="1500" kern="1200" dirty="0"/>
            <a:t>PID</a:t>
          </a:r>
          <a:endParaRPr lang="en-US" sz="1500" kern="1200" dirty="0"/>
        </a:p>
        <a:p>
          <a:pPr marL="114300" lvl="1" indent="-114300" algn="l" defTabSz="666750">
            <a:lnSpc>
              <a:spcPct val="90000"/>
            </a:lnSpc>
            <a:spcBef>
              <a:spcPct val="0"/>
            </a:spcBef>
            <a:spcAft>
              <a:spcPct val="20000"/>
            </a:spcAft>
            <a:buChar char="••"/>
          </a:pPr>
          <a:r>
            <a:rPr lang="en-CA" sz="1500" kern="1200" dirty="0" err="1"/>
            <a:t>Deparment</a:t>
          </a:r>
          <a:r>
            <a:rPr lang="en-CA" sz="1500" kern="1200" dirty="0"/>
            <a:t>/service</a:t>
          </a:r>
          <a:endParaRPr lang="en-US" sz="1500" kern="1200" dirty="0"/>
        </a:p>
      </dsp:txBody>
      <dsp:txXfrm>
        <a:off x="0" y="2999417"/>
        <a:ext cx="8839200" cy="1042245"/>
      </dsp:txXfrm>
    </dsp:sp>
    <dsp:sp modelId="{3962C0E7-4BB9-4916-BD45-FB5209C6B307}">
      <dsp:nvSpPr>
        <dsp:cNvPr id="0" name=""/>
        <dsp:cNvSpPr/>
      </dsp:nvSpPr>
      <dsp:spPr>
        <a:xfrm>
          <a:off x="0" y="4041662"/>
          <a:ext cx="8839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CA" sz="1900" kern="1200" dirty="0"/>
            <a:t>Insurance information</a:t>
          </a:r>
          <a:endParaRPr lang="en-US" sz="1900" kern="1200" dirty="0"/>
        </a:p>
      </dsp:txBody>
      <dsp:txXfrm>
        <a:off x="22246" y="4063908"/>
        <a:ext cx="8794708" cy="411223"/>
      </dsp:txXfrm>
    </dsp:sp>
    <dsp:sp modelId="{E422ACF7-DF8B-4AFB-A937-C4B6F0353F72}">
      <dsp:nvSpPr>
        <dsp:cNvPr id="0" name=""/>
        <dsp:cNvSpPr/>
      </dsp:nvSpPr>
      <dsp:spPr>
        <a:xfrm>
          <a:off x="0" y="4497377"/>
          <a:ext cx="88392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kern="1200" dirty="0"/>
            <a:t>Type of Payor</a:t>
          </a:r>
          <a:endParaRPr lang="en-US" sz="1500" kern="1200" dirty="0"/>
        </a:p>
        <a:p>
          <a:pPr marL="114300" lvl="1" indent="-114300" algn="l" defTabSz="666750">
            <a:lnSpc>
              <a:spcPct val="90000"/>
            </a:lnSpc>
            <a:spcBef>
              <a:spcPct val="0"/>
            </a:spcBef>
            <a:spcAft>
              <a:spcPct val="20000"/>
            </a:spcAft>
            <a:buChar char="••"/>
          </a:pPr>
          <a:r>
            <a:rPr lang="en-CA" sz="1500" kern="1200" dirty="0"/>
            <a:t>Insurance ID</a:t>
          </a:r>
          <a:endParaRPr lang="en-US" sz="1500" kern="1200" dirty="0"/>
        </a:p>
        <a:p>
          <a:pPr marL="114300" lvl="1" indent="-114300" algn="l" defTabSz="666750">
            <a:lnSpc>
              <a:spcPct val="90000"/>
            </a:lnSpc>
            <a:spcBef>
              <a:spcPct val="0"/>
            </a:spcBef>
            <a:spcAft>
              <a:spcPct val="20000"/>
            </a:spcAft>
            <a:buChar char="••"/>
          </a:pPr>
          <a:r>
            <a:rPr lang="en-CA" sz="1500" kern="1200" dirty="0"/>
            <a:t>Coverage</a:t>
          </a:r>
          <a:endParaRPr lang="en-US" sz="1500" kern="1200" dirty="0"/>
        </a:p>
        <a:p>
          <a:pPr marL="114300" lvl="1" indent="-114300" algn="l" defTabSz="666750">
            <a:lnSpc>
              <a:spcPct val="90000"/>
            </a:lnSpc>
            <a:spcBef>
              <a:spcPct val="0"/>
            </a:spcBef>
            <a:spcAft>
              <a:spcPct val="20000"/>
            </a:spcAft>
            <a:buChar char="••"/>
          </a:pPr>
          <a:r>
            <a:rPr lang="en-CA" sz="1500" kern="1200" dirty="0"/>
            <a:t>Co-pay</a:t>
          </a:r>
          <a:endParaRPr lang="en-US" sz="1500" kern="1200" dirty="0"/>
        </a:p>
      </dsp:txBody>
      <dsp:txXfrm>
        <a:off x="0" y="4497377"/>
        <a:ext cx="8839200" cy="10422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36C6C-8F01-43A5-8A96-F1AE96353D59}" type="datetimeFigureOut">
              <a:rPr lang="en-US" smtClean="0"/>
              <a:t>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99E05-48CE-45E6-B473-2A1C4D5DAC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a:t>AHIMA is working on patient registration workflow,</a:t>
            </a:r>
            <a:r>
              <a:rPr lang="en-CA" baseline="0" dirty="0"/>
              <a:t> because it is not standardized today. WE have realized that organizations collect demographics in different ways – including how they format the name, what standard they use to capture sex, etc. That causes problems obviously for patient matching and therefore patient safety. </a:t>
            </a:r>
          </a:p>
          <a:p>
            <a:endParaRPr lang="en-CA" baseline="0" dirty="0"/>
          </a:p>
          <a:p>
            <a:r>
              <a:rPr lang="en-CA" baseline="0" dirty="0"/>
              <a:t>If you don’t collect the right information, a lot of times people use the name they want to be called – not necessarily their legal name, e.g. Liz Warner instead of Elizabeth Marie Warner, and my mother is Elizabeth Jane Warner, and you don’t figure that at the right time, and end up creating a duplicate record.</a:t>
            </a:r>
          </a:p>
          <a:p>
            <a:r>
              <a:rPr lang="en-CA" baseline="0" dirty="0"/>
              <a:t>Similarly, is it 123 Sesame </a:t>
            </a:r>
            <a:r>
              <a:rPr lang="en-CA" baseline="0" dirty="0" err="1"/>
              <a:t>st</a:t>
            </a:r>
            <a:r>
              <a:rPr lang="en-CA" baseline="0" dirty="0"/>
              <a:t>, 123 Sesame Street, 123 Sesame </a:t>
            </a:r>
            <a:r>
              <a:rPr lang="en-CA" baseline="0" dirty="0" err="1"/>
              <a:t>st</a:t>
            </a:r>
            <a:r>
              <a:rPr lang="en-CA" baseline="0" dirty="0"/>
              <a:t> North, etc. </a:t>
            </a:r>
          </a:p>
          <a:p>
            <a:endParaRPr lang="en-CA" baseline="0" dirty="0"/>
          </a:p>
          <a:p>
            <a:r>
              <a:rPr lang="en-CA" baseline="0" dirty="0"/>
              <a:t>Cross-validation becomes useful – if we agree to use a postal system like the us postal system for addresses and zip codes, or the ISO standard for country codes and zip codes, then software can automatically correct formats for address entries, which gives us a higher probability of ensure that information is entered correctly. </a:t>
            </a:r>
          </a:p>
          <a:p>
            <a:endParaRPr lang="en-CA" baseline="0" dirty="0"/>
          </a:p>
          <a:p>
            <a:r>
              <a:rPr lang="en-CA" baseline="0" dirty="0"/>
              <a:t>The more complete the information that you gather, when you are trying to register a patient, and when you have 1.2 million people in your Master patient index – the more likely you will be to find the right patient to match, the more complete their and your information is. </a:t>
            </a:r>
          </a:p>
          <a:p>
            <a:endParaRPr lang="en-CA" baseline="0" dirty="0"/>
          </a:p>
          <a:p>
            <a:r>
              <a:rPr lang="en-CA" baseline="0" dirty="0"/>
              <a:t>If you want results to get to the right person, when they need it – you need the patient information to be correct at registration, otherwise you may not get a match on the patient whose results you are looking for. </a:t>
            </a:r>
          </a:p>
          <a:p>
            <a:endParaRPr lang="en-CA" baseline="0"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2</a:t>
            </a:fld>
            <a:endParaRPr lang="en-US"/>
          </a:p>
        </p:txBody>
      </p:sp>
    </p:spTree>
    <p:extLst>
      <p:ext uri="{BB962C8B-B14F-4D97-AF65-F5344CB8AC3E}">
        <p14:creationId xmlns:p14="http://schemas.microsoft.com/office/powerpoint/2010/main" val="206269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We have been working with the AHIMA standards task force which consists of about 40 people from various settings. Consultants, vendors, HIM professionals. AHIMA has been working through the registration use case.</a:t>
            </a:r>
            <a:endParaRPr lang="en-US" dirty="0"/>
          </a:p>
          <a:p>
            <a:endParaRPr lang="en-CA" dirty="0"/>
          </a:p>
          <a:p>
            <a:r>
              <a:rPr lang="en-CA" dirty="0"/>
              <a:t>AHIMA’s task force actually identified 17 use cases/scenarios. We</a:t>
            </a:r>
            <a:r>
              <a:rPr lang="en-CA" baseline="0" dirty="0"/>
              <a:t> chose as priorities the Emergency department visit, scenarios A and B:</a:t>
            </a:r>
          </a:p>
          <a:p>
            <a:r>
              <a:rPr lang="en-CA" baseline="0" dirty="0"/>
              <a:t>A. a “registration walk-in” in the ED “patient presents with a bad earache at 3am, but he is conscious and we can register” </a:t>
            </a:r>
          </a:p>
          <a:p>
            <a:pPr marL="0" indent="0">
              <a:buNone/>
            </a:pPr>
            <a:r>
              <a:rPr lang="en-CA" baseline="0" dirty="0"/>
              <a:t>B. Registration by a clinician because someone was out for a run with no ID on them and were hit by a car and are </a:t>
            </a:r>
            <a:r>
              <a:rPr lang="en-CA" baseline="0" dirty="0" err="1"/>
              <a:t>unsconscious</a:t>
            </a:r>
            <a:r>
              <a:rPr lang="en-CA" baseline="0" dirty="0"/>
              <a:t> and brought in by an ambulance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4</a:t>
            </a:fld>
            <a:endParaRPr lang="en-US"/>
          </a:p>
        </p:txBody>
      </p:sp>
    </p:spTree>
    <p:extLst>
      <p:ext uri="{BB962C8B-B14F-4D97-AF65-F5344CB8AC3E}">
        <p14:creationId xmlns:p14="http://schemas.microsoft.com/office/powerpoint/2010/main" val="206269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How</a:t>
            </a:r>
            <a:r>
              <a:rPr lang="en-CA" baseline="0" dirty="0"/>
              <a:t> are we going to get all these hospitals to use it? ECRI is an influential organization that recommends the use of standard patient ID data! ECRI is influential amongst VA, vendors, healthcare organizations such as Kaiser Permanente, Johns Hopkins, New York Presbyterian, </a:t>
            </a:r>
            <a:r>
              <a:rPr lang="en-CA" baseline="0" dirty="0" err="1"/>
              <a:t>etc</a:t>
            </a:r>
            <a:endParaRPr lang="en-CA" baseline="0" dirty="0"/>
          </a:p>
          <a:p>
            <a:r>
              <a:rPr lang="en-CA" dirty="0"/>
              <a:t>Partnership for Health IT Patient Safety. Draft Health IT Practices: Toolkit For the Safe Use of Health IT for Patient Identification. ECRI Institute. 2016. </a:t>
            </a:r>
          </a:p>
          <a:p>
            <a:r>
              <a:rPr lang="en-CA" dirty="0"/>
              <a:t>Recommendation A-1: Electronic fields containing patient identification data should consistently use standard identifier conventions.</a:t>
            </a:r>
            <a:endParaRPr lang="en-US" dirty="0"/>
          </a:p>
        </p:txBody>
      </p:sp>
      <p:sp>
        <p:nvSpPr>
          <p:cNvPr id="4" name="Slide Number Placeholder 3"/>
          <p:cNvSpPr>
            <a:spLocks noGrp="1"/>
          </p:cNvSpPr>
          <p:nvPr>
            <p:ph type="sldNum" sz="quarter" idx="10"/>
          </p:nvPr>
        </p:nvSpPr>
        <p:spPr/>
        <p:txBody>
          <a:bodyPr/>
          <a:lstStyle/>
          <a:p>
            <a:fld id="{99880F08-698A-4C35-9135-88A947C57ADB}" type="slidenum">
              <a:rPr lang="en-US" smtClean="0"/>
              <a:pPr/>
              <a:t>7</a:t>
            </a:fld>
            <a:endParaRPr lang="en-US"/>
          </a:p>
        </p:txBody>
      </p:sp>
    </p:spTree>
    <p:extLst>
      <p:ext uri="{BB962C8B-B14F-4D97-AF65-F5344CB8AC3E}">
        <p14:creationId xmlns:p14="http://schemas.microsoft.com/office/powerpoint/2010/main" val="206269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effectLst/>
                <a:latin typeface="+mn-lt"/>
                <a:ea typeface="+mn-ea"/>
                <a:cs typeface="+mn-cs"/>
              </a:rPr>
              <a:t>View Option </a:t>
            </a:r>
            <a:endParaRPr lang="en-US" dirty="0" smtClean="0"/>
          </a:p>
          <a:p>
            <a:r>
              <a:rPr lang="en-US" sz="1200" kern="1200" dirty="0" smtClean="0">
                <a:solidFill>
                  <a:schemeClr val="tx1"/>
                </a:solidFill>
                <a:effectLst/>
                <a:latin typeface="+mn-lt"/>
                <a:ea typeface="+mn-ea"/>
                <a:cs typeface="+mn-cs"/>
              </a:rPr>
              <a:t>A Content Consumer that supports the View Option shall be able to: </a:t>
            </a:r>
            <a:endParaRPr lang="en-US" dirty="0" smtClean="0"/>
          </a:p>
          <a:p>
            <a:r>
              <a:rPr lang="en-US" sz="1200" kern="1200" dirty="0" smtClean="0">
                <a:solidFill>
                  <a:schemeClr val="tx1"/>
                </a:solidFill>
                <a:effectLst/>
                <a:latin typeface="+mn-lt"/>
                <a:ea typeface="+mn-ea"/>
                <a:cs typeface="+mn-cs"/>
              </a:rPr>
              <a:t>1)  Use the appropriate XD* transactions to obtain the document along with associated necessary metadata. </a:t>
            </a:r>
            <a:endParaRPr lang="en-US" dirty="0" smtClean="0">
              <a:effectLst/>
            </a:endParaRPr>
          </a:p>
          <a:p>
            <a:r>
              <a:rPr lang="en-US" sz="1200" kern="1200" dirty="0" smtClean="0">
                <a:solidFill>
                  <a:schemeClr val="tx1"/>
                </a:solidFill>
                <a:effectLst/>
                <a:latin typeface="+mn-lt"/>
                <a:ea typeface="+mn-ea"/>
                <a:cs typeface="+mn-cs"/>
              </a:rPr>
              <a:t>2)  Render the document for viewing. This rendering shall meet the requirements defined for CDA Release 2 content presentation semantics (See Section 1.2.4 of the CDA Specification: Human readability and rendering CDA Documents). CDA Header information providing context critical information shall also be rendered in a human readable manner. This includes at a minimum the ability to render the document with the stylesheet specifications provided by the document source, if the document source provides a stylesheet. Content Consumers may optionally view the document with their own stylesheet, but must provide a mechanism to view using the source stylesheet. </a:t>
            </a:r>
            <a:endParaRPr lang="en-US" dirty="0" smtClean="0">
              <a:effectLst/>
            </a:endParaRPr>
          </a:p>
          <a:p>
            <a:r>
              <a:rPr lang="en-US" sz="1200" kern="1200" dirty="0" smtClean="0">
                <a:solidFill>
                  <a:schemeClr val="tx1"/>
                </a:solidFill>
                <a:effectLst/>
                <a:latin typeface="+mn-lt"/>
                <a:ea typeface="+mn-ea"/>
                <a:cs typeface="+mn-cs"/>
              </a:rPr>
              <a:t>3)  Support traversal of links for documents that contain links to other documents managed within the sharing framework. </a:t>
            </a:r>
            <a:endParaRPr lang="en-US" dirty="0" smtClean="0">
              <a:effectLst/>
            </a:endParaRPr>
          </a:p>
          <a:p>
            <a:r>
              <a:rPr lang="en-US" sz="1200" kern="1200" dirty="0" smtClean="0">
                <a:solidFill>
                  <a:schemeClr val="tx1"/>
                </a:solidFill>
                <a:effectLst/>
                <a:latin typeface="+mn-lt"/>
                <a:ea typeface="+mn-ea"/>
                <a:cs typeface="+mn-cs"/>
              </a:rPr>
              <a:t>4)  Print the document to paper. </a:t>
            </a:r>
            <a:endParaRPr lang="en-US" dirty="0" smtClean="0">
              <a:effectLst/>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Document Import Option </a:t>
            </a:r>
            <a:endParaRPr lang="en-US" dirty="0" smtClean="0"/>
          </a:p>
          <a:p>
            <a:r>
              <a:rPr lang="en-US" sz="1200" kern="1200" dirty="0" smtClean="0">
                <a:solidFill>
                  <a:schemeClr val="tx1"/>
                </a:solidFill>
                <a:effectLst/>
                <a:latin typeface="+mn-lt"/>
                <a:ea typeface="+mn-ea"/>
                <a:cs typeface="+mn-cs"/>
              </a:rPr>
              <a:t>This Option requires that the View Option be supported. In addition, the Content Consumer that supports the Document Import Option shall be able to support the storage of the entire document (as provided by the sharing framework, along with sufficient metadata to ensure its later viewing) both for discharge summary or referral documents. This Option requires the proper tracking of the document origin. Once a document has been imported, the Content Consumer shall offer a means to view the document without the need to retrieve it again from the sharing framework. When viewed after it was imported, a Content Consumer may choose to access the sharing framework to find out if the related Document viewed has been deprecated, replaced or </a:t>
            </a:r>
            <a:r>
              <a:rPr lang="en-US" sz="1200" kern="1200" dirty="0" err="1" smtClean="0">
                <a:solidFill>
                  <a:schemeClr val="tx1"/>
                </a:solidFill>
                <a:effectLst/>
                <a:latin typeface="+mn-lt"/>
                <a:ea typeface="+mn-ea"/>
                <a:cs typeface="+mn-cs"/>
              </a:rPr>
              <a:t>addended</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Note: For example, when using XDS, a Content Consumer may choose to query the Document Registry about a document previously imported in order to find out if this previously imported document may have been replaced or has received an addendum. This capability is offered to Content Consumers by this Integration Profile, but not required, as the events that may justify such a query are extremely implementation specific.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Section Import Option </a:t>
            </a:r>
            <a:endParaRPr lang="en-US" dirty="0" smtClean="0"/>
          </a:p>
          <a:p>
            <a:r>
              <a:rPr lang="en-US" sz="1200" kern="1200" dirty="0" smtClean="0">
                <a:solidFill>
                  <a:schemeClr val="tx1"/>
                </a:solidFill>
                <a:effectLst/>
                <a:latin typeface="+mn-lt"/>
                <a:ea typeface="+mn-ea"/>
                <a:cs typeface="+mn-cs"/>
              </a:rPr>
              <a:t>This Option requires that the View Option be supported. In addition, the Content Consumer that supports the Section Import Option shall be able to support the import of one or more sections of the document (along with sufficient metadata to link the data to its source) both for discharge summary or referral. This Option requires the proper tracking of the document section origin. Once sections have been selected, a Content Consumer shall offer a means to copy the imported section(s) into local data structures as free text. This is to support the display of section level information for comparison or editing in workflows such as medication reconciliation while discrete data import is not possible. When viewed again after it is imported, a Content Consumer may chose to access the sharing framework to find out if the related information has been updated. </a:t>
            </a:r>
            <a:endParaRPr lang="en-US" dirty="0" smtClean="0"/>
          </a:p>
          <a:p>
            <a:r>
              <a:rPr lang="en-US" sz="1200" kern="1200" dirty="0" smtClean="0">
                <a:solidFill>
                  <a:schemeClr val="tx1"/>
                </a:solidFill>
                <a:effectLst/>
                <a:latin typeface="+mn-lt"/>
                <a:ea typeface="+mn-ea"/>
                <a:cs typeface="+mn-cs"/>
              </a:rPr>
              <a:t>Note: For example, when using XDS, a Content Consumer may choose to query the Document Registry about a document whose sections were previously imported in order to find out if this previously imported document may have been replaced or has received an addendum. This capability is offered to Content Consumers by Integration Profile, but not required, as the events that may justify such a query are extremely implementation specific. </a:t>
            </a:r>
            <a:endParaRPr lang="en-US" dirty="0" smtClean="0"/>
          </a:p>
          <a:p>
            <a:r>
              <a:rPr lang="en-US" sz="1200" kern="1200" dirty="0" smtClean="0">
                <a:solidFill>
                  <a:schemeClr val="tx1"/>
                </a:solidFill>
                <a:effectLst/>
                <a:latin typeface="+mn-lt"/>
                <a:ea typeface="+mn-ea"/>
                <a:cs typeface="+mn-cs"/>
              </a:rPr>
              <a:t>This Option does not require, but does not exclude the Content Consumer from offering a means to select and import specific subsets of the narrative text of a section. </a:t>
            </a:r>
            <a:endParaRPr lang="en-US" dirty="0" smtClean="0"/>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Discrete Data Import Option </a:t>
            </a:r>
            <a:endParaRPr lang="en-US" dirty="0" smtClean="0"/>
          </a:p>
          <a:p>
            <a:r>
              <a:rPr lang="en-US" sz="1200" kern="1200" dirty="0" smtClean="0">
                <a:solidFill>
                  <a:schemeClr val="tx1"/>
                </a:solidFill>
                <a:effectLst/>
                <a:latin typeface="+mn-lt"/>
                <a:ea typeface="+mn-ea"/>
                <a:cs typeface="+mn-cs"/>
              </a:rPr>
              <a:t>This Option does not require that the View, Import Document or Section Import Options be supported. The Content Consumer that supports the Discrete Data Import Option shall be able to support the storage of the structured content of one or more sections of the document. This Option requires that the user be offered the possibility to select among the specific sections that include structured content a set of clinically relevant record entries (e.g. a problem or an allergy in a list) </a:t>
            </a:r>
            <a:endParaRPr lang="en-US" dirty="0" smtClean="0"/>
          </a:p>
          <a:p>
            <a:r>
              <a:rPr lang="en-US" sz="1200" kern="1200" dirty="0" smtClean="0">
                <a:solidFill>
                  <a:schemeClr val="tx1"/>
                </a:solidFill>
                <a:effectLst/>
                <a:latin typeface="+mn-lt"/>
                <a:ea typeface="+mn-ea"/>
                <a:cs typeface="+mn-cs"/>
              </a:rPr>
              <a:t>for import as part of the local patient record with the proper tracking of its origin. </a:t>
            </a:r>
            <a:endParaRPr lang="en-US" dirty="0" smtClean="0"/>
          </a:p>
          <a:p>
            <a:r>
              <a:rPr lang="en-US" sz="1200" kern="1200" dirty="0" smtClean="0">
                <a:solidFill>
                  <a:schemeClr val="tx1"/>
                </a:solidFill>
                <a:effectLst/>
                <a:latin typeface="+mn-lt"/>
                <a:ea typeface="+mn-ea"/>
                <a:cs typeface="+mn-cs"/>
              </a:rPr>
              <a:t>Note: This note discusses an example of an implementation in an EMR supporting these options. The EMR implements a Content Consumer Actor for this Integration Profile that retrieves medical summary documents and allows the EMR user to use a number of import choices. One of them could be to save the retrieved document to the EMR system. This would be the support of the Document Import Option (See Section 3.4.2.2). If this implementation supports in addition the “Discrete Data Import” Option, the user may be offered the ability (implicitly or not) to have the document parsed for allergy, problem, and medication lists and all such structured entries found in the imported document are placed in quarantine for review by healthcare providers. A provider reviewing these quarantined items may decide to add some of them as discrete data items to the patient’s local EMR record. </a:t>
            </a:r>
            <a:endParaRPr lang="en-US" dirty="0" smtClean="0"/>
          </a:p>
          <a:p>
            <a:r>
              <a:rPr lang="en-US" sz="1200" kern="1200" dirty="0" smtClean="0">
                <a:solidFill>
                  <a:schemeClr val="tx1"/>
                </a:solidFill>
                <a:effectLst/>
                <a:latin typeface="+mn-lt"/>
                <a:ea typeface="+mn-ea"/>
                <a:cs typeface="+mn-cs"/>
              </a:rPr>
              <a:t>Note: </a:t>
            </a:r>
            <a:endParaRPr lang="en-US" dirty="0" smtClean="0"/>
          </a:p>
          <a:p>
            <a:r>
              <a:rPr lang="en-US" sz="1200" kern="1200" dirty="0" smtClean="0">
                <a:solidFill>
                  <a:schemeClr val="tx1"/>
                </a:solidFill>
                <a:effectLst/>
                <a:latin typeface="+mn-lt"/>
                <a:ea typeface="+mn-ea"/>
                <a:cs typeface="+mn-cs"/>
              </a:rPr>
              <a:t>This Discrete Data Import Option does not require the support of the View, Import Document or Import Sections Options so that it could be used alone to support implementations of Content Consumers other than EMRs, such as Public Health Data or Clinical Research systems that would want to aggregate and anonymize specific population healthcare information data as Document Consumer Actors, but one which no care provider actually views the medical summaries. It is expected that most EMR supporting the Discrete Data Import Option would select also one of the View, Import Document or Import Sections Options. </a:t>
            </a:r>
            <a:endParaRPr lang="en-US" dirty="0" smtClean="0"/>
          </a:p>
          <a:p>
            <a:r>
              <a:rPr lang="en-US" sz="1200" kern="1200" dirty="0" smtClean="0">
                <a:solidFill>
                  <a:schemeClr val="tx1"/>
                </a:solidFill>
                <a:effectLst/>
                <a:latin typeface="+mn-lt"/>
                <a:ea typeface="+mn-ea"/>
                <a:cs typeface="+mn-cs"/>
              </a:rPr>
              <a:t>When discrete data is accessed after it was imported, a Content Consumer may choose to check if the document related to the discrete data viewed has been deprecated, replaced or </a:t>
            </a:r>
            <a:r>
              <a:rPr lang="en-US" sz="1200" kern="1200" dirty="0" err="1" smtClean="0">
                <a:solidFill>
                  <a:schemeClr val="tx1"/>
                </a:solidFill>
                <a:effectLst/>
                <a:latin typeface="+mn-lt"/>
                <a:ea typeface="+mn-ea"/>
                <a:cs typeface="+mn-cs"/>
              </a:rPr>
              <a:t>addended</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Note: For example, using XDS, a Content Consumer may choose to query the Document Registry about a document from which discrete data was previously imported in order to find out if this previously imported document may have been replaced or has received an addendum. This capability is offered to Content Consumers by this Integration Profile, but not required, as the events that may justify such a query are extremely implementation specific. </a:t>
            </a:r>
            <a:endParaRPr lang="en-US" dirty="0" smtClean="0"/>
          </a:p>
          <a:p>
            <a:endParaRPr lang="en-US" dirty="0"/>
          </a:p>
        </p:txBody>
      </p:sp>
      <p:sp>
        <p:nvSpPr>
          <p:cNvPr id="4" name="Slide Number Placeholder 3"/>
          <p:cNvSpPr>
            <a:spLocks noGrp="1"/>
          </p:cNvSpPr>
          <p:nvPr>
            <p:ph type="sldNum" sz="quarter" idx="10"/>
          </p:nvPr>
        </p:nvSpPr>
        <p:spPr/>
        <p:txBody>
          <a:bodyPr/>
          <a:lstStyle/>
          <a:p>
            <a:fld id="{F7F5168E-A0CE-0049-AC3C-8AE6DEFF12B4}" type="slidenum">
              <a:rPr lang="en-US" smtClean="0"/>
              <a:t>12</a:t>
            </a:fld>
            <a:endParaRPr lang="en-US"/>
          </a:p>
        </p:txBody>
      </p:sp>
    </p:spTree>
    <p:extLst>
      <p:ext uri="{BB962C8B-B14F-4D97-AF65-F5344CB8AC3E}">
        <p14:creationId xmlns:p14="http://schemas.microsoft.com/office/powerpoint/2010/main" val="68888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B3126-25FB-F241-9D08-EF0C3CBFF311}" type="datetimeFigureOut">
              <a:rPr lang="en-US" smtClean="0"/>
              <a:pPr/>
              <a:t>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descr="PurpleGlob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4150"/>
            <a:ext cx="9144000" cy="6858000"/>
          </a:xfrm>
          <a:prstGeom prst="rect">
            <a:avLst/>
          </a:prstGeom>
        </p:spPr>
      </p:pic>
      <p:sp>
        <p:nvSpPr>
          <p:cNvPr id="2" name="Title 1"/>
          <p:cNvSpPr>
            <a:spLocks noGrp="1"/>
          </p:cNvSpPr>
          <p:nvPr>
            <p:ph type="ctrTitle"/>
          </p:nvPr>
        </p:nvSpPr>
        <p:spPr>
          <a:xfrm>
            <a:off x="685800" y="3422415"/>
            <a:ext cx="7772400" cy="1470025"/>
          </a:xfrm>
        </p:spPr>
        <p:txBody>
          <a:bodyPr>
            <a:normAutofit fontScale="90000"/>
          </a:bodyPr>
          <a:lstStyle/>
          <a:p>
            <a:r>
              <a:rPr lang="en-US" b="1" dirty="0"/>
              <a:t>Patient Registration Content Profile</a:t>
            </a:r>
            <a:br>
              <a:rPr lang="en-US" b="1" dirty="0"/>
            </a:br>
            <a:endParaRPr lang="en-US" dirty="0">
              <a:solidFill>
                <a:srgbClr val="5A4099"/>
              </a:solidFill>
              <a:latin typeface="Arial"/>
              <a:cs typeface="Arial"/>
            </a:endParaRPr>
          </a:p>
        </p:txBody>
      </p:sp>
      <p:sp>
        <p:nvSpPr>
          <p:cNvPr id="3" name="Subtitle 2"/>
          <p:cNvSpPr>
            <a:spLocks noGrp="1"/>
          </p:cNvSpPr>
          <p:nvPr>
            <p:ph type="subTitle" idx="1"/>
          </p:nvPr>
        </p:nvSpPr>
        <p:spPr>
          <a:xfrm>
            <a:off x="685800" y="4892440"/>
            <a:ext cx="7527471" cy="1053231"/>
          </a:xfrm>
        </p:spPr>
        <p:txBody>
          <a:bodyPr>
            <a:normAutofit/>
          </a:bodyPr>
          <a:lstStyle/>
          <a:p>
            <a:r>
              <a:rPr lang="en-US" sz="2600" dirty="0" smtClean="0">
                <a:solidFill>
                  <a:schemeClr val="tx1">
                    <a:lumMod val="65000"/>
                    <a:lumOff val="35000"/>
                  </a:schemeClr>
                </a:solidFill>
                <a:latin typeface="Arial"/>
                <a:cs typeface="Arial"/>
              </a:rPr>
              <a:t> </a:t>
            </a:r>
            <a:endParaRPr lang="en-US" sz="2600" dirty="0">
              <a:solidFill>
                <a:schemeClr val="tx1">
                  <a:lumMod val="65000"/>
                  <a:lumOff val="35000"/>
                </a:schemeClr>
              </a:solidFill>
              <a:latin typeface="Arial"/>
              <a:cs typeface="Arial"/>
            </a:endParaRPr>
          </a:p>
        </p:txBody>
      </p:sp>
      <p:pic>
        <p:nvPicPr>
          <p:cNvPr id="5" name="Picture 4" descr="ih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485" y="1609258"/>
            <a:ext cx="4429454" cy="12082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Transactions, and Content Modules</a:t>
            </a:r>
          </a:p>
        </p:txBody>
      </p:sp>
      <p:sp>
        <p:nvSpPr>
          <p:cNvPr id="5" name="Rounded Rectangle 4"/>
          <p:cNvSpPr/>
          <p:nvPr/>
        </p:nvSpPr>
        <p:spPr>
          <a:xfrm>
            <a:off x="1071154" y="1841863"/>
            <a:ext cx="2495006" cy="9797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Patient Demographics Supplier</a:t>
            </a:r>
            <a:endParaRPr lang="en-US" dirty="0"/>
          </a:p>
        </p:txBody>
      </p:sp>
      <p:sp>
        <p:nvSpPr>
          <p:cNvPr id="6" name="Rounded Rectangle 5"/>
          <p:cNvSpPr/>
          <p:nvPr/>
        </p:nvSpPr>
        <p:spPr>
          <a:xfrm>
            <a:off x="6045095" y="1841863"/>
            <a:ext cx="2495006" cy="9797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Patient Demographics Consumer</a:t>
            </a:r>
            <a:endParaRPr lang="en-US" dirty="0"/>
          </a:p>
        </p:txBody>
      </p:sp>
      <p:cxnSp>
        <p:nvCxnSpPr>
          <p:cNvPr id="7" name="Straight Connector 6"/>
          <p:cNvCxnSpPr>
            <a:stCxn id="7" idx="3"/>
            <a:endCxn id="8" idx="1"/>
          </p:cNvCxnSpPr>
          <p:nvPr/>
        </p:nvCxnSpPr>
        <p:spPr>
          <a:xfrm>
            <a:off x="3566160" y="2331720"/>
            <a:ext cx="2478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750311" y="2182835"/>
            <a:ext cx="235131" cy="13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1413" y="2057398"/>
            <a:ext cx="1973682" cy="276999"/>
          </a:xfrm>
          <a:prstGeom prst="rect">
            <a:avLst/>
          </a:prstGeom>
          <a:noFill/>
        </p:spPr>
        <p:txBody>
          <a:bodyPr wrap="none" rtlCol="0">
            <a:spAutoFit/>
          </a:bodyPr>
          <a:lstStyle/>
          <a:p>
            <a:r>
              <a:rPr lang="en-US" sz="1200" smtClean="0"/>
              <a:t>Patient Registration [PCC-Y1]</a:t>
            </a:r>
            <a:endParaRPr lang="en-US" sz="1200" dirty="0"/>
          </a:p>
        </p:txBody>
      </p:sp>
      <p:sp>
        <p:nvSpPr>
          <p:cNvPr id="10" name="Rounded Rectangle 9"/>
          <p:cNvSpPr/>
          <p:nvPr/>
        </p:nvSpPr>
        <p:spPr>
          <a:xfrm>
            <a:off x="1071154" y="3531053"/>
            <a:ext cx="2495006" cy="9797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Content Creator</a:t>
            </a:r>
            <a:endParaRPr lang="en-US" dirty="0"/>
          </a:p>
        </p:txBody>
      </p:sp>
      <p:sp>
        <p:nvSpPr>
          <p:cNvPr id="11" name="Rounded Rectangle 10"/>
          <p:cNvSpPr/>
          <p:nvPr/>
        </p:nvSpPr>
        <p:spPr>
          <a:xfrm>
            <a:off x="6045095" y="3612206"/>
            <a:ext cx="2495006" cy="9797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Content Consumer</a:t>
            </a:r>
            <a:endParaRPr lang="en-US" dirty="0"/>
          </a:p>
        </p:txBody>
      </p:sp>
      <p:cxnSp>
        <p:nvCxnSpPr>
          <p:cNvPr id="12" name="Straight Connector 11"/>
          <p:cNvCxnSpPr>
            <a:stCxn id="10" idx="3"/>
            <a:endCxn id="11" idx="1"/>
          </p:cNvCxnSpPr>
          <p:nvPr/>
        </p:nvCxnSpPr>
        <p:spPr>
          <a:xfrm>
            <a:off x="3566160" y="4020910"/>
            <a:ext cx="2478935" cy="811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loud 17"/>
          <p:cNvSpPr/>
          <p:nvPr/>
        </p:nvSpPr>
        <p:spPr>
          <a:xfrm>
            <a:off x="3762183" y="3762429"/>
            <a:ext cx="1867989" cy="679268"/>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Patient </a:t>
            </a:r>
            <a:r>
              <a:rPr lang="en-US" sz="1200" dirty="0" smtClean="0">
                <a:solidFill>
                  <a:schemeClr val="tx1"/>
                </a:solidFill>
              </a:rPr>
              <a:t>Registration Content</a:t>
            </a:r>
            <a:endParaRPr lang="en-US" sz="1200" dirty="0">
              <a:solidFill>
                <a:schemeClr val="tx1"/>
              </a:solidFill>
            </a:endParaRPr>
          </a:p>
        </p:txBody>
      </p:sp>
      <p:cxnSp>
        <p:nvCxnSpPr>
          <p:cNvPr id="20" name="Straight Arrow Connector 19"/>
          <p:cNvCxnSpPr/>
          <p:nvPr/>
        </p:nvCxnSpPr>
        <p:spPr>
          <a:xfrm>
            <a:off x="3698236" y="3743962"/>
            <a:ext cx="282847" cy="15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93151" y="4725655"/>
            <a:ext cx="1483548" cy="830997"/>
          </a:xfrm>
          <a:prstGeom prst="rect">
            <a:avLst/>
          </a:prstGeom>
          <a:noFill/>
        </p:spPr>
        <p:txBody>
          <a:bodyPr wrap="none" rtlCol="0">
            <a:spAutoFit/>
          </a:bodyPr>
          <a:lstStyle/>
          <a:p>
            <a:r>
              <a:rPr lang="en-US" sz="1200" dirty="0" smtClean="0"/>
              <a:t>View</a:t>
            </a:r>
          </a:p>
          <a:p>
            <a:r>
              <a:rPr lang="en-US" sz="1200" dirty="0" smtClean="0"/>
              <a:t>Document Import</a:t>
            </a:r>
          </a:p>
          <a:p>
            <a:r>
              <a:rPr lang="en-US" sz="1200" dirty="0" smtClean="0"/>
              <a:t>Section Import</a:t>
            </a:r>
          </a:p>
          <a:p>
            <a:r>
              <a:rPr lang="en-US" sz="1200" dirty="0" smtClean="0"/>
              <a:t>Discrete Data Import</a:t>
            </a:r>
            <a:endParaRPr lang="en-US" sz="1200" dirty="0"/>
          </a:p>
        </p:txBody>
      </p:sp>
    </p:spTree>
    <p:extLst>
      <p:ext uri="{BB962C8B-B14F-4D97-AF65-F5344CB8AC3E}">
        <p14:creationId xmlns:p14="http://schemas.microsoft.com/office/powerpoint/2010/main" val="6414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a:t>
            </a:r>
            <a:endParaRPr lang="en-US" dirty="0"/>
          </a:p>
        </p:txBody>
      </p:sp>
      <p:grpSp>
        <p:nvGrpSpPr>
          <p:cNvPr id="22" name="Group 21"/>
          <p:cNvGrpSpPr/>
          <p:nvPr/>
        </p:nvGrpSpPr>
        <p:grpSpPr>
          <a:xfrm>
            <a:off x="274323" y="1588347"/>
            <a:ext cx="5561125" cy="5152087"/>
            <a:chOff x="0" y="1588347"/>
            <a:chExt cx="9136943" cy="5152087"/>
          </a:xfrm>
        </p:grpSpPr>
        <p:sp>
          <p:nvSpPr>
            <p:cNvPr id="4" name="TextBox 3"/>
            <p:cNvSpPr txBox="1"/>
            <p:nvPr/>
          </p:nvSpPr>
          <p:spPr>
            <a:xfrm>
              <a:off x="1708874" y="3530046"/>
              <a:ext cx="5087694" cy="369332"/>
            </a:xfrm>
            <a:prstGeom prst="rect">
              <a:avLst/>
            </a:prstGeom>
            <a:noFill/>
          </p:spPr>
          <p:txBody>
            <a:bodyPr wrap="square" rtlCol="0">
              <a:spAutoFit/>
            </a:bodyPr>
            <a:lstStyle/>
            <a:p>
              <a:r>
                <a:rPr lang="en-US" dirty="0" smtClean="0"/>
                <a:t>PCC-Y1: Patient Registration </a:t>
              </a:r>
              <a:r>
                <a:rPr lang="mr-IN" dirty="0" smtClean="0"/>
                <a:t>–</a:t>
              </a:r>
              <a:r>
                <a:rPr lang="en-US" dirty="0" smtClean="0"/>
                <a:t> Create Patient</a:t>
              </a:r>
              <a:endParaRPr lang="en-US" dirty="0"/>
            </a:p>
          </p:txBody>
        </p:sp>
        <p:sp>
          <p:nvSpPr>
            <p:cNvPr id="5" name="TextBox 4"/>
            <p:cNvSpPr txBox="1"/>
            <p:nvPr/>
          </p:nvSpPr>
          <p:spPr>
            <a:xfrm>
              <a:off x="2285913" y="2865647"/>
              <a:ext cx="2305055" cy="369332"/>
            </a:xfrm>
            <a:prstGeom prst="rect">
              <a:avLst/>
            </a:prstGeom>
            <a:noFill/>
          </p:spPr>
          <p:txBody>
            <a:bodyPr wrap="none" rtlCol="0">
              <a:spAutoFit/>
            </a:bodyPr>
            <a:lstStyle/>
            <a:p>
              <a:r>
                <a:rPr lang="en-US" i="1" dirty="0" smtClean="0"/>
                <a:t>Register/Admit Patient</a:t>
              </a:r>
              <a:endParaRPr lang="en-US" i="1" dirty="0"/>
            </a:p>
          </p:txBody>
        </p:sp>
        <p:cxnSp>
          <p:nvCxnSpPr>
            <p:cNvPr id="6" name="Straight Arrow Connector 5"/>
            <p:cNvCxnSpPr/>
            <p:nvPr/>
          </p:nvCxnSpPr>
          <p:spPr>
            <a:xfrm>
              <a:off x="1473549" y="3855835"/>
              <a:ext cx="6305386"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48941" y="5302306"/>
              <a:ext cx="5302480" cy="646331"/>
            </a:xfrm>
            <a:prstGeom prst="rect">
              <a:avLst/>
            </a:prstGeom>
            <a:noFill/>
          </p:spPr>
          <p:txBody>
            <a:bodyPr wrap="square" rtlCol="0">
              <a:spAutoFit/>
            </a:bodyPr>
            <a:lstStyle/>
            <a:p>
              <a:pPr algn="ctr"/>
              <a:r>
                <a:rPr lang="en-US" dirty="0" smtClean="0"/>
                <a:t>PCC-Y1: Patient Registration </a:t>
              </a:r>
              <a:r>
                <a:rPr lang="mr-IN" dirty="0" smtClean="0"/>
                <a:t>–</a:t>
              </a:r>
              <a:r>
                <a:rPr lang="en-US" dirty="0" smtClean="0"/>
                <a:t> Update Patient Registration Data</a:t>
              </a:r>
              <a:endParaRPr lang="en-US" dirty="0"/>
            </a:p>
          </p:txBody>
        </p:sp>
        <p:cxnSp>
          <p:nvCxnSpPr>
            <p:cNvPr id="8" name="Straight Arrow Connector 7"/>
            <p:cNvCxnSpPr>
              <a:stCxn id="13" idx="3"/>
            </p:cNvCxnSpPr>
            <p:nvPr/>
          </p:nvCxnSpPr>
          <p:spPr>
            <a:xfrm>
              <a:off x="1473549" y="5611676"/>
              <a:ext cx="6283067" cy="1709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0" y="1588347"/>
              <a:ext cx="2245360" cy="5152087"/>
              <a:chOff x="1356736" y="1470781"/>
              <a:chExt cx="2245360" cy="5152087"/>
            </a:xfrm>
          </p:grpSpPr>
          <p:cxnSp>
            <p:nvCxnSpPr>
              <p:cNvPr id="10" name="Straight Connector 9"/>
              <p:cNvCxnSpPr>
                <a:stCxn id="11" idx="2"/>
              </p:cNvCxnSpPr>
              <p:nvPr/>
            </p:nvCxnSpPr>
            <p:spPr>
              <a:xfrm flipH="1">
                <a:off x="2479414" y="2471057"/>
                <a:ext cx="2" cy="41518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356736" y="1470781"/>
                <a:ext cx="2245360" cy="10002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Patient Demographics Supplier</a:t>
                </a:r>
                <a:endParaRPr lang="en-US" sz="1600" dirty="0">
                  <a:solidFill>
                    <a:schemeClr val="tx1"/>
                  </a:solidFill>
                </a:endParaRPr>
              </a:p>
            </p:txBody>
          </p:sp>
          <p:sp>
            <p:nvSpPr>
              <p:cNvPr id="12" name="Rectangle 11"/>
              <p:cNvSpPr/>
              <p:nvPr/>
            </p:nvSpPr>
            <p:spPr>
              <a:xfrm>
                <a:off x="2244088" y="2729772"/>
                <a:ext cx="586197" cy="12489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44089" y="5245911"/>
                <a:ext cx="586196" cy="496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537187" y="2729772"/>
                <a:ext cx="1064908" cy="129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02095" y="2689884"/>
                <a:ext cx="0" cy="425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830285" y="3117413"/>
                <a:ext cx="771810"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6891583" y="1588347"/>
              <a:ext cx="2245360" cy="5152087"/>
              <a:chOff x="8248319" y="1470781"/>
              <a:chExt cx="2245360" cy="5152087"/>
            </a:xfrm>
          </p:grpSpPr>
          <p:cxnSp>
            <p:nvCxnSpPr>
              <p:cNvPr id="18" name="Straight Connector 17"/>
              <p:cNvCxnSpPr/>
              <p:nvPr/>
            </p:nvCxnSpPr>
            <p:spPr>
              <a:xfrm flipH="1">
                <a:off x="9370996" y="2471057"/>
                <a:ext cx="5" cy="41518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248319" y="1470781"/>
                <a:ext cx="2245360" cy="10002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Patient Demographics Consumer/Content Creator</a:t>
                </a:r>
                <a:endParaRPr lang="en-US" sz="1600" dirty="0">
                  <a:solidFill>
                    <a:schemeClr val="tx1"/>
                  </a:solidFill>
                </a:endParaRPr>
              </a:p>
            </p:txBody>
          </p:sp>
          <p:sp>
            <p:nvSpPr>
              <p:cNvPr id="20" name="Rectangle 19"/>
              <p:cNvSpPr/>
              <p:nvPr/>
            </p:nvSpPr>
            <p:spPr>
              <a:xfrm>
                <a:off x="9135671" y="2729772"/>
                <a:ext cx="586197" cy="216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13353" y="5197121"/>
                <a:ext cx="586196" cy="11416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 name="Straight Connector 22"/>
          <p:cNvCxnSpPr/>
          <p:nvPr/>
        </p:nvCxnSpPr>
        <p:spPr>
          <a:xfrm flipH="1">
            <a:off x="7843066" y="2601579"/>
            <a:ext cx="1" cy="41388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096710" y="1601303"/>
            <a:ext cx="1492712" cy="10002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Content Consumer</a:t>
            </a:r>
            <a:endParaRPr lang="en-US" sz="1600" dirty="0">
              <a:solidFill>
                <a:schemeClr val="tx1"/>
              </a:solidFill>
            </a:endParaRPr>
          </a:p>
        </p:txBody>
      </p:sp>
      <p:sp>
        <p:nvSpPr>
          <p:cNvPr id="25" name="Rectangle 24"/>
          <p:cNvSpPr/>
          <p:nvPr/>
        </p:nvSpPr>
        <p:spPr>
          <a:xfrm>
            <a:off x="7686620" y="3855835"/>
            <a:ext cx="389703" cy="781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686621" y="5859873"/>
            <a:ext cx="389702" cy="59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endCxn id="25" idx="1"/>
          </p:cNvCxnSpPr>
          <p:nvPr/>
        </p:nvCxnSpPr>
        <p:spPr>
          <a:xfrm>
            <a:off x="5352107" y="4246347"/>
            <a:ext cx="2334513"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365692" y="6227547"/>
            <a:ext cx="2320928" cy="338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81532" y="3984737"/>
            <a:ext cx="3382291" cy="523220"/>
          </a:xfrm>
          <a:prstGeom prst="rect">
            <a:avLst/>
          </a:prstGeom>
          <a:noFill/>
        </p:spPr>
        <p:txBody>
          <a:bodyPr wrap="square" rtlCol="0">
            <a:spAutoFit/>
          </a:bodyPr>
          <a:lstStyle/>
          <a:p>
            <a:r>
              <a:rPr lang="en-US" sz="1400" dirty="0" smtClean="0"/>
              <a:t>Send Document [ITI-XD*]</a:t>
            </a:r>
          </a:p>
          <a:p>
            <a:r>
              <a:rPr lang="en-US" sz="1400" dirty="0" smtClean="0"/>
              <a:t>Patient Registration CDA</a:t>
            </a:r>
            <a:endParaRPr lang="en-US" sz="1400" dirty="0"/>
          </a:p>
        </p:txBody>
      </p:sp>
      <p:sp>
        <p:nvSpPr>
          <p:cNvPr id="45" name="TextBox 44"/>
          <p:cNvSpPr txBox="1"/>
          <p:nvPr/>
        </p:nvSpPr>
        <p:spPr>
          <a:xfrm>
            <a:off x="5405564" y="5965937"/>
            <a:ext cx="3382291" cy="523220"/>
          </a:xfrm>
          <a:prstGeom prst="rect">
            <a:avLst/>
          </a:prstGeom>
          <a:noFill/>
        </p:spPr>
        <p:txBody>
          <a:bodyPr wrap="square" rtlCol="0">
            <a:spAutoFit/>
          </a:bodyPr>
          <a:lstStyle/>
          <a:p>
            <a:r>
              <a:rPr lang="en-US" sz="1400" dirty="0" smtClean="0"/>
              <a:t>Send Document [ITI-XD*]</a:t>
            </a:r>
          </a:p>
          <a:p>
            <a:r>
              <a:rPr lang="en-US" sz="1400" dirty="0" smtClean="0"/>
              <a:t>Patient Registration CDA</a:t>
            </a:r>
            <a:endParaRPr lang="en-US" sz="1400" dirty="0"/>
          </a:p>
        </p:txBody>
      </p:sp>
    </p:spTree>
    <p:extLst>
      <p:ext uri="{BB962C8B-B14F-4D97-AF65-F5344CB8AC3E}">
        <p14:creationId xmlns:p14="http://schemas.microsoft.com/office/powerpoint/2010/main" val="200855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Consumer Options</a:t>
            </a:r>
            <a:endParaRPr lang="en-US" dirty="0"/>
          </a:p>
        </p:txBody>
      </p:sp>
      <p:sp>
        <p:nvSpPr>
          <p:cNvPr id="3" name="Content Placeholder 2"/>
          <p:cNvSpPr>
            <a:spLocks noGrp="1"/>
          </p:cNvSpPr>
          <p:nvPr>
            <p:ph idx="1"/>
          </p:nvPr>
        </p:nvSpPr>
        <p:spPr/>
        <p:txBody>
          <a:bodyPr/>
          <a:lstStyle/>
          <a:p>
            <a:r>
              <a:rPr lang="en-US" dirty="0"/>
              <a:t>View Option </a:t>
            </a:r>
            <a:endParaRPr lang="en-US" dirty="0" smtClean="0"/>
          </a:p>
          <a:p>
            <a:r>
              <a:rPr lang="en-US" dirty="0" smtClean="0"/>
              <a:t>Document </a:t>
            </a:r>
            <a:r>
              <a:rPr lang="en-US" dirty="0"/>
              <a:t>Import Option</a:t>
            </a:r>
          </a:p>
          <a:p>
            <a:r>
              <a:rPr lang="en-US" dirty="0"/>
              <a:t>Section Import Option</a:t>
            </a:r>
          </a:p>
          <a:p>
            <a:r>
              <a:rPr lang="en-US" dirty="0"/>
              <a:t>Discrete Data Import </a:t>
            </a:r>
            <a:r>
              <a:rPr lang="en-US" dirty="0" smtClean="0"/>
              <a:t>Option</a:t>
            </a:r>
            <a:endParaRPr lang="en-US" dirty="0"/>
          </a:p>
        </p:txBody>
      </p:sp>
    </p:spTree>
    <p:extLst>
      <p:ext uri="{BB962C8B-B14F-4D97-AF65-F5344CB8AC3E}">
        <p14:creationId xmlns:p14="http://schemas.microsoft.com/office/powerpoint/2010/main" val="153050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Outstanding Questions</a:t>
            </a:r>
            <a:endParaRPr lang="en-US" dirty="0"/>
          </a:p>
        </p:txBody>
      </p:sp>
      <p:sp>
        <p:nvSpPr>
          <p:cNvPr id="3" name="Content Placeholder 2"/>
          <p:cNvSpPr>
            <a:spLocks noGrp="1"/>
          </p:cNvSpPr>
          <p:nvPr>
            <p:ph idx="1"/>
          </p:nvPr>
        </p:nvSpPr>
        <p:spPr/>
        <p:txBody>
          <a:bodyPr>
            <a:normAutofit fontScale="85000" lnSpcReduction="20000"/>
          </a:bodyPr>
          <a:lstStyle/>
          <a:p>
            <a:r>
              <a:rPr lang="en-CA" dirty="0" smtClean="0"/>
              <a:t>How do we define the content </a:t>
            </a:r>
            <a:r>
              <a:rPr lang="en-CA" dirty="0"/>
              <a:t>profile </a:t>
            </a:r>
            <a:r>
              <a:rPr lang="en-CA" dirty="0" smtClean="0"/>
              <a:t>(specifying data </a:t>
            </a:r>
            <a:r>
              <a:rPr lang="en-CA" dirty="0"/>
              <a:t>elements and associated formats for standardized patient </a:t>
            </a:r>
            <a:r>
              <a:rPr lang="en-CA" dirty="0" smtClean="0"/>
              <a:t>registration)</a:t>
            </a:r>
            <a:endParaRPr lang="en-CA" dirty="0" smtClean="0"/>
          </a:p>
          <a:p>
            <a:pPr lvl="1"/>
            <a:r>
              <a:rPr lang="en-CA" dirty="0" smtClean="0"/>
              <a:t>Does this constrain or extend </a:t>
            </a:r>
            <a:r>
              <a:rPr lang="en-CA" dirty="0" smtClean="0"/>
              <a:t>an existing PCC document?</a:t>
            </a:r>
          </a:p>
          <a:p>
            <a:pPr lvl="1"/>
            <a:endParaRPr lang="en-CA" dirty="0" smtClean="0"/>
          </a:p>
          <a:p>
            <a:r>
              <a:rPr lang="en-CA" dirty="0" smtClean="0"/>
              <a:t>Do we define this only as US </a:t>
            </a:r>
            <a:r>
              <a:rPr lang="en-CA" dirty="0"/>
              <a:t>specific national extension appendix to the </a:t>
            </a:r>
            <a:r>
              <a:rPr lang="en-CA" dirty="0" smtClean="0"/>
              <a:t>PAM </a:t>
            </a:r>
            <a:r>
              <a:rPr lang="en-CA" dirty="0"/>
              <a:t>profile with additional details needed by AHIMA </a:t>
            </a:r>
            <a:r>
              <a:rPr lang="en-CA" dirty="0" smtClean="0"/>
              <a:t>stakeholders </a:t>
            </a:r>
            <a:r>
              <a:rPr lang="en-CA" dirty="0"/>
              <a:t>in the </a:t>
            </a:r>
            <a:r>
              <a:rPr lang="en-CA" dirty="0" smtClean="0"/>
              <a:t>US? Per </a:t>
            </a:r>
            <a:r>
              <a:rPr lang="en-CA" dirty="0" err="1" smtClean="0"/>
              <a:t>Jmoehrke</a:t>
            </a:r>
            <a:r>
              <a:rPr lang="en-CA" dirty="0" smtClean="0"/>
              <a:t> </a:t>
            </a:r>
            <a:r>
              <a:rPr lang="mr-IN" dirty="0" smtClean="0"/>
              <a:t>–</a:t>
            </a:r>
            <a:r>
              <a:rPr lang="en-CA" dirty="0" smtClean="0"/>
              <a:t> Vol </a:t>
            </a:r>
            <a:r>
              <a:rPr lang="en-CA" dirty="0" smtClean="0"/>
              <a:t>4</a:t>
            </a:r>
          </a:p>
          <a:p>
            <a:pPr lvl="1"/>
            <a:r>
              <a:rPr lang="en-CA" b="1" dirty="0" smtClean="0">
                <a:solidFill>
                  <a:srgbClr val="0070C0"/>
                </a:solidFill>
              </a:rPr>
              <a:t>Response:</a:t>
            </a:r>
          </a:p>
          <a:p>
            <a:pPr lvl="2"/>
            <a:r>
              <a:rPr lang="en-CA" b="1" dirty="0" smtClean="0">
                <a:solidFill>
                  <a:srgbClr val="0070C0"/>
                </a:solidFill>
              </a:rPr>
              <a:t>Create Vol 4 to ITI </a:t>
            </a:r>
            <a:r>
              <a:rPr lang="mr-IN" b="1" dirty="0" smtClean="0">
                <a:solidFill>
                  <a:srgbClr val="0070C0"/>
                </a:solidFill>
              </a:rPr>
              <a:t>–</a:t>
            </a:r>
            <a:r>
              <a:rPr lang="en-CA" b="1" dirty="0" smtClean="0">
                <a:solidFill>
                  <a:srgbClr val="0070C0"/>
                </a:solidFill>
              </a:rPr>
              <a:t> constrain segments as needed. </a:t>
            </a:r>
          </a:p>
          <a:p>
            <a:pPr lvl="2"/>
            <a:r>
              <a:rPr lang="en-CA" b="1" dirty="0" smtClean="0">
                <a:solidFill>
                  <a:srgbClr val="0070C0"/>
                </a:solidFill>
              </a:rPr>
              <a:t>OK to add segments that are not mentioned in PAM</a:t>
            </a:r>
          </a:p>
          <a:p>
            <a:pPr lvl="1"/>
            <a:endParaRPr lang="en-CA" dirty="0"/>
          </a:p>
        </p:txBody>
      </p:sp>
    </p:spTree>
    <p:extLst>
      <p:ext uri="{BB962C8B-B14F-4D97-AF65-F5344CB8AC3E}">
        <p14:creationId xmlns:p14="http://schemas.microsoft.com/office/powerpoint/2010/main" val="1254634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Tasks</a:t>
            </a:r>
            <a:endParaRPr lang="en-US" dirty="0"/>
          </a:p>
        </p:txBody>
      </p:sp>
      <p:sp>
        <p:nvSpPr>
          <p:cNvPr id="3" name="Content Placeholder 2"/>
          <p:cNvSpPr>
            <a:spLocks noGrp="1"/>
          </p:cNvSpPr>
          <p:nvPr>
            <p:ph idx="1"/>
          </p:nvPr>
        </p:nvSpPr>
        <p:spPr>
          <a:xfrm>
            <a:off x="729916" y="1688431"/>
            <a:ext cx="8229600" cy="4525963"/>
          </a:xfrm>
        </p:spPr>
        <p:txBody>
          <a:bodyPr vert="horz" lIns="91440" tIns="45720" rIns="91440" bIns="45720" rtlCol="0">
            <a:normAutofit fontScale="85000" lnSpcReduction="20000"/>
          </a:bodyPr>
          <a:lstStyle/>
          <a:p>
            <a:r>
              <a:rPr lang="en-US" dirty="0"/>
              <a:t>Review proposed list of data elements used in Patient Registration and identify core set of data elements that must be </a:t>
            </a:r>
            <a:r>
              <a:rPr lang="en-US" dirty="0" smtClean="0"/>
              <a:t>standardized</a:t>
            </a:r>
            <a:r>
              <a:rPr lang="en-US" sz="4100" dirty="0" smtClean="0">
                <a:solidFill>
                  <a:srgbClr val="00B050"/>
                </a:solidFill>
              </a:rPr>
              <a:t>✔</a:t>
            </a:r>
          </a:p>
          <a:p>
            <a:r>
              <a:rPr lang="en-US" dirty="0" smtClean="0"/>
              <a:t>Identify </a:t>
            </a:r>
            <a:r>
              <a:rPr lang="en-US" dirty="0"/>
              <a:t>standardized code sets or value sets that may be available for each data element</a:t>
            </a:r>
          </a:p>
          <a:p>
            <a:pPr lvl="1"/>
            <a:r>
              <a:rPr lang="en-US" dirty="0"/>
              <a:t>Document code set to be used, if any</a:t>
            </a:r>
          </a:p>
          <a:p>
            <a:pPr lvl="1"/>
            <a:r>
              <a:rPr lang="en-US" dirty="0"/>
              <a:t>Document </a:t>
            </a:r>
            <a:r>
              <a:rPr lang="en-US" dirty="0" smtClean="0"/>
              <a:t>constraints</a:t>
            </a:r>
          </a:p>
          <a:p>
            <a:pPr lvl="1"/>
            <a:r>
              <a:rPr lang="en-US" dirty="0" smtClean="0"/>
              <a:t>Identify </a:t>
            </a:r>
            <a:r>
              <a:rPr lang="en-US" dirty="0"/>
              <a:t>standards or object checkers that may be used to validate content for a data element, such as the potential for using the US postal Service standard for US </a:t>
            </a:r>
            <a:r>
              <a:rPr lang="en-US" dirty="0" smtClean="0"/>
              <a:t>addresses</a:t>
            </a:r>
            <a:endParaRPr lang="en-US" dirty="0"/>
          </a:p>
          <a:p>
            <a:r>
              <a:rPr lang="en-CA" dirty="0"/>
              <a:t>Create content mapping to v2 </a:t>
            </a:r>
            <a:r>
              <a:rPr lang="en-CA" dirty="0" smtClean="0"/>
              <a:t>representations </a:t>
            </a:r>
            <a:r>
              <a:rPr lang="en-US" dirty="0" smtClean="0">
                <a:solidFill>
                  <a:srgbClr val="00B050"/>
                </a:solidFill>
              </a:rPr>
              <a:t>✔</a:t>
            </a:r>
            <a:endParaRPr lang="en-CA" dirty="0" smtClean="0"/>
          </a:p>
          <a:p>
            <a:r>
              <a:rPr lang="en-CA" dirty="0" smtClean="0"/>
              <a:t>Create content mapping to CDA representations</a:t>
            </a:r>
            <a:endParaRPr lang="en-US" dirty="0"/>
          </a:p>
        </p:txBody>
      </p:sp>
    </p:spTree>
    <p:extLst>
      <p:ext uri="{BB962C8B-B14F-4D97-AF65-F5344CB8AC3E}">
        <p14:creationId xmlns:p14="http://schemas.microsoft.com/office/powerpoint/2010/main" val="319870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Notes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2/6</a:t>
            </a:r>
          </a:p>
          <a:p>
            <a:pPr lvl="1"/>
            <a:r>
              <a:rPr lang="en-US" dirty="0" smtClean="0"/>
              <a:t>Need </a:t>
            </a:r>
            <a:r>
              <a:rPr lang="en-US" dirty="0" smtClean="0"/>
              <a:t>to discuss need for sending of content profile </a:t>
            </a:r>
          </a:p>
          <a:p>
            <a:pPr lvl="1"/>
            <a:r>
              <a:rPr lang="en-US" dirty="0" smtClean="0"/>
              <a:t>may be able to constrain referral summary or discharge summary content modules</a:t>
            </a:r>
          </a:p>
          <a:p>
            <a:pPr lvl="1"/>
            <a:r>
              <a:rPr lang="en-US" dirty="0" smtClean="0"/>
              <a:t>Consider changes to </a:t>
            </a:r>
            <a:r>
              <a:rPr lang="en-US" dirty="0" smtClean="0"/>
              <a:t>PAM</a:t>
            </a:r>
            <a:endParaRPr lang="en-US" dirty="0"/>
          </a:p>
          <a:p>
            <a:r>
              <a:rPr lang="en-US" dirty="0" smtClean="0"/>
              <a:t>2/8 </a:t>
            </a:r>
            <a:endParaRPr lang="en-US" dirty="0"/>
          </a:p>
          <a:p>
            <a:pPr lvl="1"/>
            <a:r>
              <a:rPr lang="en-US" dirty="0" smtClean="0"/>
              <a:t>Define US Realm constraint and document in Vol 4 to IHE PAM profile with constraints for Patient Registration</a:t>
            </a:r>
          </a:p>
          <a:p>
            <a:pPr lvl="2"/>
            <a:r>
              <a:rPr lang="en-US" dirty="0" smtClean="0"/>
              <a:t>Requires coordination with co-chairs</a:t>
            </a:r>
          </a:p>
          <a:p>
            <a:pPr lvl="2"/>
            <a:r>
              <a:rPr lang="en-US" dirty="0" smtClean="0"/>
              <a:t>Advantage is that constraints then apply not just to PAM, but to other profiles like PIX and PDQ</a:t>
            </a:r>
          </a:p>
          <a:p>
            <a:pPr lvl="1"/>
            <a:r>
              <a:rPr lang="en-US" dirty="0" smtClean="0"/>
              <a:t>Content Profile discussion:</a:t>
            </a:r>
          </a:p>
          <a:p>
            <a:pPr lvl="2"/>
            <a:r>
              <a:rPr lang="en-US" dirty="0" smtClean="0"/>
              <a:t>Need to understand data requirements better</a:t>
            </a:r>
          </a:p>
          <a:p>
            <a:pPr lvl="2"/>
            <a:r>
              <a:rPr lang="en-US" dirty="0" smtClean="0"/>
              <a:t>Employment info </a:t>
            </a:r>
            <a:r>
              <a:rPr lang="mr-IN" dirty="0" smtClean="0"/>
              <a:t>–</a:t>
            </a:r>
            <a:r>
              <a:rPr lang="en-US" dirty="0" smtClean="0"/>
              <a:t> table for </a:t>
            </a:r>
            <a:r>
              <a:rPr lang="en-US" smtClean="0"/>
              <a:t>further discussion</a:t>
            </a:r>
            <a:endParaRPr lang="en-US" dirty="0" smtClean="0"/>
          </a:p>
          <a:p>
            <a:pPr lvl="2"/>
            <a:r>
              <a:rPr lang="en-US" dirty="0" smtClean="0"/>
              <a:t>Financial information </a:t>
            </a:r>
            <a:r>
              <a:rPr lang="mr-IN" dirty="0" smtClean="0"/>
              <a:t>–</a:t>
            </a:r>
            <a:r>
              <a:rPr lang="en-US" dirty="0" smtClean="0"/>
              <a:t> concerned about whether EMR”s currently collect that level of detail</a:t>
            </a:r>
          </a:p>
          <a:p>
            <a:pPr lvl="2"/>
            <a:r>
              <a:rPr lang="en-US" dirty="0" smtClean="0"/>
              <a:t>EMTALA in US Realm may prohibit collection of information</a:t>
            </a:r>
          </a:p>
          <a:p>
            <a:pPr lvl="2"/>
            <a:r>
              <a:rPr lang="en-US" dirty="0" smtClean="0"/>
              <a:t>Send PCC list of data elements for continuation of discussion tomorrow</a:t>
            </a:r>
          </a:p>
          <a:p>
            <a:pPr lvl="2"/>
            <a:endParaRPr lang="en-US" dirty="0" smtClean="0"/>
          </a:p>
          <a:p>
            <a:pPr lvl="1"/>
            <a:endParaRPr lang="en-US" dirty="0"/>
          </a:p>
        </p:txBody>
      </p:sp>
    </p:spTree>
    <p:extLst>
      <p:ext uri="{BB962C8B-B14F-4D97-AF65-F5344CB8AC3E}">
        <p14:creationId xmlns:p14="http://schemas.microsoft.com/office/powerpoint/2010/main" val="184696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1652451"/>
            <a:ext cx="8229600" cy="4525963"/>
          </a:xfrm>
        </p:spPr>
        <p:txBody>
          <a:bodyPr>
            <a:normAutofit/>
          </a:bodyPr>
          <a:lstStyle/>
          <a:p>
            <a:pPr marL="0" indent="0" algn="ctr">
              <a:buNone/>
            </a:pPr>
            <a:r>
              <a:rPr lang="en-US" sz="6000" dirty="0"/>
              <a:t>Additional Slides from Proposal</a:t>
            </a:r>
          </a:p>
        </p:txBody>
      </p:sp>
    </p:spTree>
    <p:extLst>
      <p:ext uri="{BB962C8B-B14F-4D97-AF65-F5344CB8AC3E}">
        <p14:creationId xmlns:p14="http://schemas.microsoft.com/office/powerpoint/2010/main" val="204107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Political Risks</a:t>
            </a:r>
          </a:p>
          <a:p>
            <a:pPr lvl="0"/>
            <a:r>
              <a:rPr lang="en-US" dirty="0"/>
              <a:t>Content standardization may need to be split between data elements that are internationally consistent and data elements and associated </a:t>
            </a:r>
            <a:r>
              <a:rPr lang="en-US" dirty="0" err="1"/>
              <a:t>codesets</a:t>
            </a:r>
            <a:r>
              <a:rPr lang="en-US" dirty="0"/>
              <a:t> that belong in volume 4</a:t>
            </a:r>
          </a:p>
          <a:p>
            <a:pPr marL="0" indent="0">
              <a:buNone/>
            </a:pPr>
            <a:r>
              <a:rPr lang="en-US" dirty="0"/>
              <a:t>Technical Risks</a:t>
            </a:r>
          </a:p>
          <a:p>
            <a:r>
              <a:rPr lang="en-US" dirty="0"/>
              <a:t>Definition and orchestration of data element validation may pose a challenge</a:t>
            </a:r>
          </a:p>
        </p:txBody>
      </p:sp>
    </p:spTree>
    <p:extLst>
      <p:ext uri="{BB962C8B-B14F-4D97-AF65-F5344CB8AC3E}">
        <p14:creationId xmlns:p14="http://schemas.microsoft.com/office/powerpoint/2010/main" val="55058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Effort</a:t>
            </a:r>
            <a:endParaRPr lang="en-US" dirty="0"/>
          </a:p>
        </p:txBody>
      </p:sp>
      <p:sp>
        <p:nvSpPr>
          <p:cNvPr id="3" name="Content Placeholder 2"/>
          <p:cNvSpPr>
            <a:spLocks noGrp="1"/>
          </p:cNvSpPr>
          <p:nvPr>
            <p:ph idx="1"/>
          </p:nvPr>
        </p:nvSpPr>
        <p:spPr/>
        <p:txBody>
          <a:bodyPr/>
          <a:lstStyle/>
          <a:p>
            <a:r>
              <a:rPr lang="en-CA" dirty="0"/>
              <a:t>Moderate effort, tightly scoped to include content profile only</a:t>
            </a:r>
          </a:p>
          <a:p>
            <a:r>
              <a:rPr lang="en-CA" dirty="0"/>
              <a:t>Leave all patient matching and other gaps to future efforts</a:t>
            </a:r>
          </a:p>
          <a:p>
            <a:endParaRPr lang="en-US" dirty="0"/>
          </a:p>
        </p:txBody>
      </p:sp>
    </p:spTree>
    <p:extLst>
      <p:ext uri="{BB962C8B-B14F-4D97-AF65-F5344CB8AC3E}">
        <p14:creationId xmlns:p14="http://schemas.microsoft.com/office/powerpoint/2010/main" val="48709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Reviewers</a:t>
            </a:r>
            <a:endParaRPr lang="en-US" dirty="0"/>
          </a:p>
        </p:txBody>
      </p:sp>
      <p:sp>
        <p:nvSpPr>
          <p:cNvPr id="3" name="Content Placeholder 2"/>
          <p:cNvSpPr>
            <a:spLocks noGrp="1"/>
          </p:cNvSpPr>
          <p:nvPr>
            <p:ph idx="1"/>
          </p:nvPr>
        </p:nvSpPr>
        <p:spPr/>
        <p:txBody>
          <a:bodyPr/>
          <a:lstStyle/>
          <a:p>
            <a:r>
              <a:rPr lang="en-CA" dirty="0"/>
              <a:t>Denise Downing</a:t>
            </a:r>
          </a:p>
          <a:p>
            <a:r>
              <a:rPr lang="en-CA" dirty="0"/>
              <a:t>Thom Kuhn</a:t>
            </a:r>
          </a:p>
          <a:p>
            <a:r>
              <a:rPr lang="en-CA" dirty="0" err="1"/>
              <a:t>Ioana</a:t>
            </a:r>
            <a:r>
              <a:rPr lang="en-CA" dirty="0"/>
              <a:t> </a:t>
            </a:r>
            <a:r>
              <a:rPr lang="en-CA" dirty="0" err="1"/>
              <a:t>Singureanu</a:t>
            </a:r>
            <a:endParaRPr lang="en-CA" dirty="0"/>
          </a:p>
          <a:p>
            <a:r>
              <a:rPr lang="en-CA" dirty="0"/>
              <a:t>Thierry Dart</a:t>
            </a:r>
          </a:p>
          <a:p>
            <a:r>
              <a:rPr lang="en-CA" dirty="0"/>
              <a:t>Amit </a:t>
            </a:r>
            <a:r>
              <a:rPr lang="en-CA" dirty="0" err="1"/>
              <a:t>Popat</a:t>
            </a:r>
            <a:endParaRPr lang="en-US" dirty="0"/>
          </a:p>
        </p:txBody>
      </p:sp>
    </p:spTree>
    <p:extLst>
      <p:ext uri="{BB962C8B-B14F-4D97-AF65-F5344CB8AC3E}">
        <p14:creationId xmlns:p14="http://schemas.microsoft.com/office/powerpoint/2010/main" val="234050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2" y="692727"/>
            <a:ext cx="8229600" cy="1031842"/>
          </a:xfrm>
        </p:spPr>
        <p:txBody>
          <a:bodyPr>
            <a:normAutofit fontScale="90000"/>
          </a:bodyPr>
          <a:lstStyle/>
          <a:p>
            <a:r>
              <a:rPr lang="en-US" dirty="0" smtClean="0"/>
              <a:t>Problem</a:t>
            </a:r>
            <a:r>
              <a:rPr lang="en-US" smtClean="0"/>
              <a:t/>
            </a:r>
            <a:br>
              <a:rPr lang="en-US" smtClean="0"/>
            </a:br>
            <a:endParaRPr lang="en-US" dirty="0">
              <a:solidFill>
                <a:srgbClr val="FF0000"/>
              </a:solidFill>
            </a:endParaRPr>
          </a:p>
        </p:txBody>
      </p:sp>
      <p:sp>
        <p:nvSpPr>
          <p:cNvPr id="3" name="Content Placeholder 2"/>
          <p:cNvSpPr>
            <a:spLocks noGrp="1"/>
          </p:cNvSpPr>
          <p:nvPr>
            <p:ph idx="1"/>
          </p:nvPr>
        </p:nvSpPr>
        <p:spPr>
          <a:xfrm>
            <a:off x="678873" y="1724569"/>
            <a:ext cx="8270255" cy="4669890"/>
          </a:xfrm>
        </p:spPr>
        <p:txBody>
          <a:bodyPr>
            <a:normAutofit fontScale="85000" lnSpcReduction="10000"/>
          </a:bodyPr>
          <a:lstStyle/>
          <a:p>
            <a:pPr marL="225425" lvl="2" indent="-225425">
              <a:buNone/>
            </a:pPr>
            <a:r>
              <a:rPr lang="en-US" sz="2800" b="1" dirty="0"/>
              <a:t>Patient Registration content is not standardized across organizations and information systems vendors today.</a:t>
            </a:r>
          </a:p>
          <a:p>
            <a:pPr>
              <a:buNone/>
            </a:pPr>
            <a:r>
              <a:rPr lang="en-US" sz="2800" dirty="0"/>
              <a:t>Getting Patient Registration right means:</a:t>
            </a:r>
          </a:p>
          <a:p>
            <a:pPr lvl="2"/>
            <a:r>
              <a:rPr lang="en-US" sz="2800" dirty="0"/>
              <a:t>Information is correct, complete and timely</a:t>
            </a:r>
          </a:p>
          <a:p>
            <a:pPr lvl="2"/>
            <a:r>
              <a:rPr lang="en-US" sz="2800" dirty="0"/>
              <a:t>Demographic entries are cross-validated  throughout all documentation </a:t>
            </a:r>
          </a:p>
          <a:p>
            <a:pPr lvl="2"/>
            <a:r>
              <a:rPr lang="en-US" sz="2800" dirty="0"/>
              <a:t>Documentation is complete</a:t>
            </a:r>
          </a:p>
          <a:p>
            <a:pPr lvl="2"/>
            <a:r>
              <a:rPr lang="en-US" sz="2800" dirty="0"/>
              <a:t>Patient matching is enabled</a:t>
            </a:r>
          </a:p>
          <a:p>
            <a:pPr lvl="2"/>
            <a:r>
              <a:rPr lang="en-US" sz="2800" dirty="0"/>
              <a:t>Documentation on the right patient is available to the right clinician (MD or RN) at the right time of the care</a:t>
            </a:r>
          </a:p>
          <a:p>
            <a:pPr marL="225425" lvl="2" indent="-225425">
              <a:buNone/>
            </a:pPr>
            <a:r>
              <a:rPr lang="en-US" sz="2800" dirty="0"/>
              <a:t>In 2016 AHIMA developed Patient Registration Use Case that serves the basis for this profile proposal.</a:t>
            </a:r>
          </a:p>
          <a:p>
            <a:pPr marL="225425" lvl="2" indent="-225425">
              <a:buNone/>
            </a:pPr>
            <a:endParaRPr lang="en-US" sz="2800" dirty="0"/>
          </a:p>
          <a:p>
            <a:pPr lvl="2"/>
            <a:endParaRPr lang="en-US" dirty="0"/>
          </a:p>
          <a:p>
            <a:pPr lvl="2"/>
            <a:endParaRPr lang="en-US" dirty="0"/>
          </a:p>
        </p:txBody>
      </p:sp>
    </p:spTree>
    <p:extLst>
      <p:ext uri="{BB962C8B-B14F-4D97-AF65-F5344CB8AC3E}">
        <p14:creationId xmlns:p14="http://schemas.microsoft.com/office/powerpoint/2010/main" val="18748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Description</a:t>
            </a:r>
            <a:endParaRPr lang="en-US" dirty="0"/>
          </a:p>
        </p:txBody>
      </p:sp>
      <p:sp>
        <p:nvSpPr>
          <p:cNvPr id="3" name="Content Placeholder 2"/>
          <p:cNvSpPr>
            <a:spLocks noGrp="1"/>
          </p:cNvSpPr>
          <p:nvPr>
            <p:ph idx="1"/>
          </p:nvPr>
        </p:nvSpPr>
        <p:spPr/>
        <p:txBody>
          <a:bodyPr>
            <a:normAutofit lnSpcReduction="10000"/>
          </a:bodyPr>
          <a:lstStyle/>
          <a:p>
            <a:r>
              <a:rPr lang="en-US" dirty="0" smtClean="0"/>
              <a:t>Profile </a:t>
            </a:r>
            <a:r>
              <a:rPr lang="en-US" dirty="0"/>
              <a:t>defines </a:t>
            </a:r>
            <a:r>
              <a:rPr lang="en-US" dirty="0" smtClean="0"/>
              <a:t>data </a:t>
            </a:r>
            <a:r>
              <a:rPr lang="en-US" dirty="0"/>
              <a:t>elements that should be collected during patient registration, as well as the correct formats for each data element to ensure </a:t>
            </a:r>
            <a:r>
              <a:rPr lang="en-US" dirty="0" smtClean="0"/>
              <a:t>high quality data. </a:t>
            </a:r>
          </a:p>
          <a:p>
            <a:r>
              <a:rPr lang="en-US" dirty="0"/>
              <a:t>F</a:t>
            </a:r>
            <a:r>
              <a:rPr lang="en-US" dirty="0" smtClean="0"/>
              <a:t>urther constrains standards used during patient registration, including IHE </a:t>
            </a:r>
            <a:r>
              <a:rPr lang="en-US" dirty="0"/>
              <a:t>PAM </a:t>
            </a:r>
            <a:r>
              <a:rPr lang="en-US" dirty="0" smtClean="0"/>
              <a:t>profile, HL7 v2.5 </a:t>
            </a:r>
          </a:p>
          <a:p>
            <a:r>
              <a:rPr lang="en-US" dirty="0" smtClean="0"/>
              <a:t>Provides details required value sets for consistent </a:t>
            </a:r>
            <a:r>
              <a:rPr lang="en-US" dirty="0"/>
              <a:t>data collection during registration. </a:t>
            </a:r>
          </a:p>
        </p:txBody>
      </p:sp>
    </p:spTree>
    <p:extLst>
      <p:ext uri="{BB962C8B-B14F-4D97-AF65-F5344CB8AC3E}">
        <p14:creationId xmlns:p14="http://schemas.microsoft.com/office/powerpoint/2010/main" val="184007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27"/>
            <a:ext cx="8229600" cy="1031842"/>
          </a:xfrm>
        </p:spPr>
        <p:txBody>
          <a:bodyPr>
            <a:normAutofit fontScale="90000"/>
          </a:bodyPr>
          <a:lstStyle/>
          <a:p>
            <a:r>
              <a:rPr lang="en-US" dirty="0"/>
              <a:t>Patient Registration Content Profile Use Cases</a:t>
            </a:r>
          </a:p>
        </p:txBody>
      </p:sp>
      <p:sp>
        <p:nvSpPr>
          <p:cNvPr id="3" name="Content Placeholder 2"/>
          <p:cNvSpPr>
            <a:spLocks noGrp="1"/>
          </p:cNvSpPr>
          <p:nvPr>
            <p:ph idx="1"/>
          </p:nvPr>
        </p:nvSpPr>
        <p:spPr>
          <a:xfrm>
            <a:off x="457200" y="1724569"/>
            <a:ext cx="8492835" cy="3656798"/>
          </a:xfrm>
        </p:spPr>
        <p:txBody>
          <a:bodyPr>
            <a:noAutofit/>
          </a:bodyPr>
          <a:lstStyle/>
          <a:p>
            <a:pPr>
              <a:buNone/>
            </a:pPr>
            <a:r>
              <a:rPr lang="en-US" sz="2800" b="1" dirty="0"/>
              <a:t>Settings and Scope:</a:t>
            </a:r>
          </a:p>
          <a:p>
            <a:pPr>
              <a:buNone/>
            </a:pPr>
            <a:r>
              <a:rPr lang="en-US" sz="2800" dirty="0"/>
              <a:t>We identified 17 scenarios for patient registration across the 3 types of settings</a:t>
            </a:r>
          </a:p>
          <a:p>
            <a:pPr marL="971550" lvl="1" indent="-514350">
              <a:buFont typeface="+mj-lt"/>
              <a:buAutoNum type="arabicPeriod"/>
            </a:pPr>
            <a:r>
              <a:rPr lang="en-US" dirty="0"/>
              <a:t>Emergency department visit </a:t>
            </a:r>
          </a:p>
          <a:p>
            <a:pPr marL="1087438" lvl="3" indent="-225425"/>
            <a:r>
              <a:rPr lang="en-US" sz="2400" b="1" dirty="0">
                <a:solidFill>
                  <a:srgbClr val="800000"/>
                </a:solidFill>
              </a:rPr>
              <a:t>Registration of walk-in/patient presentation in ED </a:t>
            </a:r>
          </a:p>
          <a:p>
            <a:pPr marL="1544638" lvl="4" indent="-225425"/>
            <a:r>
              <a:rPr lang="en-US" sz="2400" b="1" dirty="0">
                <a:solidFill>
                  <a:srgbClr val="800000"/>
                </a:solidFill>
              </a:rPr>
              <a:t>Registration initiated/conducted by clinicians</a:t>
            </a:r>
            <a:r>
              <a:rPr lang="en-US" sz="2400" dirty="0"/>
              <a:t> </a:t>
            </a:r>
            <a:endParaRPr lang="en-US" sz="2400" dirty="0" smtClean="0"/>
          </a:p>
          <a:p>
            <a:pPr marL="1087438" lvl="3" indent="-225425"/>
            <a:r>
              <a:rPr lang="en-US" sz="2400" i="1" dirty="0" smtClean="0">
                <a:solidFill>
                  <a:schemeClr val="accent1"/>
                </a:solidFill>
              </a:rPr>
              <a:t>Patient transferred with collected registration information </a:t>
            </a:r>
            <a:endParaRPr lang="en-US" sz="2400" i="1" dirty="0">
              <a:solidFill>
                <a:schemeClr val="accent1"/>
              </a:solidFill>
            </a:endParaRPr>
          </a:p>
          <a:p>
            <a:pPr marL="971550" lvl="1" indent="-514350">
              <a:buFont typeface="+mj-lt"/>
              <a:buAutoNum type="arabicPeriod"/>
            </a:pPr>
            <a:r>
              <a:rPr lang="en-US" dirty="0"/>
              <a:t>In-patient setting visit (hospitals, clinics and other) </a:t>
            </a:r>
          </a:p>
          <a:p>
            <a:pPr marL="971550" lvl="1" indent="-514350">
              <a:buFont typeface="+mj-lt"/>
              <a:buAutoNum type="arabicPeriod"/>
            </a:pPr>
            <a:r>
              <a:rPr lang="en-US" dirty="0"/>
              <a:t>Out-patient setting visit</a:t>
            </a:r>
          </a:p>
          <a:p>
            <a:pPr lvl="1" indent="-742950" algn="ctr">
              <a:buNone/>
            </a:pPr>
            <a:r>
              <a:rPr lang="en-US" b="1" dirty="0"/>
              <a:t>Focus in 2017: Emergency department visit setting </a:t>
            </a:r>
          </a:p>
        </p:txBody>
      </p:sp>
    </p:spTree>
    <p:extLst>
      <p:ext uri="{BB962C8B-B14F-4D97-AF65-F5344CB8AC3E}">
        <p14:creationId xmlns:p14="http://schemas.microsoft.com/office/powerpoint/2010/main" val="18748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Preliminary data element categories are listed below:</a:t>
            </a:r>
          </a:p>
          <a:p>
            <a:r>
              <a:rPr lang="en-US" dirty="0" smtClean="0"/>
              <a:t>Demographics </a:t>
            </a:r>
            <a:r>
              <a:rPr lang="en-US" dirty="0"/>
              <a:t>(patient, legal representative, facility, provider, </a:t>
            </a:r>
            <a:r>
              <a:rPr lang="en-US" dirty="0" err="1"/>
              <a:t>payor</a:t>
            </a:r>
            <a:r>
              <a:rPr lang="en-US" dirty="0"/>
              <a:t>/guarantor and episode of care)</a:t>
            </a:r>
          </a:p>
          <a:p>
            <a:r>
              <a:rPr lang="en-US" dirty="0" smtClean="0"/>
              <a:t>Chief </a:t>
            </a:r>
            <a:r>
              <a:rPr lang="en-US" dirty="0"/>
              <a:t>complaint/reason for visit (medical necessity)</a:t>
            </a:r>
          </a:p>
          <a:p>
            <a:r>
              <a:rPr lang="en-US" dirty="0" smtClean="0"/>
              <a:t>Insurance </a:t>
            </a:r>
            <a:r>
              <a:rPr lang="en-US" dirty="0"/>
              <a:t>information including billing data from the </a:t>
            </a:r>
            <a:r>
              <a:rPr lang="en-US" dirty="0" err="1" smtClean="0"/>
              <a:t>Payors</a:t>
            </a:r>
            <a:r>
              <a:rPr lang="en-US" dirty="0" smtClean="0"/>
              <a:t> </a:t>
            </a:r>
            <a:r>
              <a:rPr lang="en-US" dirty="0"/>
              <a:t>and authorization as appropriate </a:t>
            </a:r>
          </a:p>
          <a:p>
            <a:r>
              <a:rPr lang="en-US" dirty="0" smtClean="0"/>
              <a:t>Payment </a:t>
            </a:r>
            <a:r>
              <a:rPr lang="en-US" dirty="0"/>
              <a:t>information (co-pays, deductibles, charge capture)</a:t>
            </a:r>
          </a:p>
          <a:p>
            <a:r>
              <a:rPr lang="en-US" dirty="0" smtClean="0"/>
              <a:t>Procedure Information (</a:t>
            </a:r>
            <a:r>
              <a:rPr lang="en-US" dirty="0"/>
              <a:t>diagnosis, </a:t>
            </a:r>
            <a:r>
              <a:rPr lang="en-US" dirty="0" smtClean="0"/>
              <a:t>procedures to be performed, consent)</a:t>
            </a:r>
          </a:p>
          <a:p>
            <a:r>
              <a:rPr lang="en-US" dirty="0" smtClean="0"/>
              <a:t>Physician </a:t>
            </a:r>
            <a:r>
              <a:rPr lang="en-US" dirty="0"/>
              <a:t>order (for in-inpatient registration scenarios)</a:t>
            </a:r>
          </a:p>
          <a:p>
            <a:endParaRPr lang="en-US" dirty="0"/>
          </a:p>
        </p:txBody>
      </p:sp>
    </p:spTree>
    <p:extLst>
      <p:ext uri="{BB962C8B-B14F-4D97-AF65-F5344CB8AC3E}">
        <p14:creationId xmlns:p14="http://schemas.microsoft.com/office/powerpoint/2010/main" val="45396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Content to be standardized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89630138"/>
              </p:ext>
            </p:extLst>
          </p:nvPr>
        </p:nvGraphicFramePr>
        <p:xfrm>
          <a:off x="176463" y="1114926"/>
          <a:ext cx="8839200" cy="5598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55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582"/>
            <a:ext cx="8229600" cy="1031842"/>
          </a:xfrm>
        </p:spPr>
        <p:txBody>
          <a:bodyPr>
            <a:normAutofit/>
          </a:bodyPr>
          <a:lstStyle/>
          <a:p>
            <a:r>
              <a:rPr lang="en-US" dirty="0"/>
              <a:t>Standards Needed</a:t>
            </a:r>
          </a:p>
        </p:txBody>
      </p:sp>
      <p:sp>
        <p:nvSpPr>
          <p:cNvPr id="3" name="Content Placeholder 2"/>
          <p:cNvSpPr>
            <a:spLocks noGrp="1"/>
          </p:cNvSpPr>
          <p:nvPr>
            <p:ph idx="1"/>
          </p:nvPr>
        </p:nvSpPr>
        <p:spPr>
          <a:xfrm>
            <a:off x="457200" y="1957854"/>
            <a:ext cx="8506691" cy="3656798"/>
          </a:xfrm>
        </p:spPr>
        <p:txBody>
          <a:bodyPr>
            <a:noAutofit/>
          </a:bodyPr>
          <a:lstStyle/>
          <a:p>
            <a:pPr lvl="1"/>
            <a:r>
              <a:rPr lang="en-US" sz="2400" dirty="0"/>
              <a:t>IHE </a:t>
            </a:r>
            <a:r>
              <a:rPr lang="en-US" sz="2400" dirty="0" smtClean="0"/>
              <a:t>PAM </a:t>
            </a:r>
            <a:r>
              <a:rPr lang="en-US" sz="2400" dirty="0"/>
              <a:t>- Patient </a:t>
            </a:r>
            <a:r>
              <a:rPr lang="en-US" sz="2400" dirty="0" smtClean="0"/>
              <a:t>Administration Management, </a:t>
            </a:r>
            <a:r>
              <a:rPr lang="en-US" sz="2400" dirty="0"/>
              <a:t>HL7 Version </a:t>
            </a:r>
            <a:r>
              <a:rPr lang="en-US" sz="2400" dirty="0" smtClean="0"/>
              <a:t>2.5 </a:t>
            </a:r>
            <a:r>
              <a:rPr lang="en-US" sz="2400" dirty="0"/>
              <a:t>Patient Administration</a:t>
            </a:r>
          </a:p>
          <a:p>
            <a:pPr lvl="1"/>
            <a:r>
              <a:rPr lang="en-US" sz="2400" dirty="0"/>
              <a:t>HL7 C-CDA - Consolidated Clinical Document Architecture</a:t>
            </a:r>
          </a:p>
          <a:p>
            <a:pPr lvl="1"/>
            <a:r>
              <a:rPr lang="en-US" sz="2400" dirty="0">
                <a:solidFill>
                  <a:schemeClr val="tx1">
                    <a:lumMod val="50000"/>
                    <a:lumOff val="50000"/>
                  </a:schemeClr>
                </a:solidFill>
              </a:rPr>
              <a:t>HL7  FHIR - Fast Healthcare Interoperability Resources </a:t>
            </a:r>
          </a:p>
          <a:p>
            <a:pPr lvl="1"/>
            <a:r>
              <a:rPr lang="en-US" sz="2400" dirty="0">
                <a:solidFill>
                  <a:schemeClr val="tx1">
                    <a:lumMod val="50000"/>
                    <a:lumOff val="50000"/>
                  </a:schemeClr>
                </a:solidFill>
              </a:rPr>
              <a:t>X12 Administrative Transactions</a:t>
            </a:r>
          </a:p>
          <a:p>
            <a:pPr lvl="1"/>
            <a:r>
              <a:rPr lang="en-US" sz="2400" dirty="0">
                <a:solidFill>
                  <a:schemeClr val="tx1">
                    <a:lumMod val="50000"/>
                    <a:lumOff val="50000"/>
                  </a:schemeClr>
                </a:solidFill>
              </a:rPr>
              <a:t>Others, such as SNOMED, LOINC, </a:t>
            </a:r>
            <a:r>
              <a:rPr lang="en-US" sz="2400" dirty="0" err="1">
                <a:solidFill>
                  <a:schemeClr val="tx1">
                    <a:lumMod val="50000"/>
                    <a:lumOff val="50000"/>
                  </a:schemeClr>
                </a:solidFill>
              </a:rPr>
              <a:t>etc</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187485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Technical Approach</a:t>
            </a:r>
            <a:endParaRPr lang="en-US" dirty="0"/>
          </a:p>
        </p:txBody>
      </p:sp>
      <p:sp>
        <p:nvSpPr>
          <p:cNvPr id="3" name="Content Placeholder 2"/>
          <p:cNvSpPr>
            <a:spLocks noGrp="1"/>
          </p:cNvSpPr>
          <p:nvPr>
            <p:ph idx="1"/>
          </p:nvPr>
        </p:nvSpPr>
        <p:spPr/>
        <p:txBody>
          <a:bodyPr>
            <a:normAutofit fontScale="92500" lnSpcReduction="10000"/>
          </a:bodyPr>
          <a:lstStyle/>
          <a:p>
            <a:r>
              <a:rPr lang="en-CA" u="sng" dirty="0"/>
              <a:t>No New Actors</a:t>
            </a:r>
          </a:p>
          <a:p>
            <a:pPr lvl="1"/>
            <a:r>
              <a:rPr lang="en-CA" dirty="0" smtClean="0"/>
              <a:t>PAM Profile Actors</a:t>
            </a:r>
            <a:endParaRPr lang="en-CA" dirty="0"/>
          </a:p>
          <a:p>
            <a:pPr lvl="2"/>
            <a:r>
              <a:rPr lang="en-CA" dirty="0" smtClean="0"/>
              <a:t>Patient Demographics Supplier/Patient Demographics Consumer</a:t>
            </a:r>
          </a:p>
          <a:p>
            <a:pPr lvl="1"/>
            <a:r>
              <a:rPr lang="en-CA" dirty="0" smtClean="0"/>
              <a:t>Content </a:t>
            </a:r>
            <a:r>
              <a:rPr lang="en-CA" dirty="0"/>
              <a:t>Creator/Content Consumer</a:t>
            </a:r>
          </a:p>
          <a:p>
            <a:pPr>
              <a:buFont typeface="Arial" panose="020B0604020202020204" pitchFamily="34" charset="0"/>
              <a:buChar char="•"/>
            </a:pPr>
            <a:r>
              <a:rPr lang="en-CA" u="sng" dirty="0" smtClean="0"/>
              <a:t>New Transaction</a:t>
            </a:r>
            <a:endParaRPr lang="en-CA" u="sng" dirty="0"/>
          </a:p>
          <a:p>
            <a:pPr lvl="1">
              <a:buFont typeface="Arial" panose="020B0604020202020204" pitchFamily="34" charset="0"/>
              <a:buChar char="•"/>
            </a:pPr>
            <a:r>
              <a:rPr lang="en-CA" dirty="0" smtClean="0"/>
              <a:t>PCC-Y1 Patient Registration</a:t>
            </a:r>
          </a:p>
          <a:p>
            <a:pPr lvl="2">
              <a:buFont typeface="Arial" panose="020B0604020202020204" pitchFamily="34" charset="0"/>
              <a:buChar char="•"/>
            </a:pPr>
            <a:r>
              <a:rPr lang="en-CA" dirty="0" smtClean="0"/>
              <a:t>Additional segments (</a:t>
            </a:r>
            <a:r>
              <a:rPr lang="da-DK" dirty="0"/>
              <a:t>FT1, </a:t>
            </a:r>
            <a:r>
              <a:rPr lang="da-DK" dirty="0" smtClean="0"/>
              <a:t>PR1)</a:t>
            </a:r>
            <a:endParaRPr lang="en-CA" dirty="0" smtClean="0"/>
          </a:p>
          <a:p>
            <a:pPr lvl="1">
              <a:buFont typeface="Arial" panose="020B0604020202020204" pitchFamily="34" charset="0"/>
              <a:buChar char="•"/>
            </a:pPr>
            <a:r>
              <a:rPr lang="en-CA" dirty="0" smtClean="0"/>
              <a:t>Constrains Existing PAM Profile Transaction</a:t>
            </a:r>
          </a:p>
          <a:p>
            <a:pPr lvl="2">
              <a:buFont typeface="Arial" panose="020B0604020202020204" pitchFamily="34" charset="0"/>
              <a:buChar char="•"/>
            </a:pPr>
            <a:r>
              <a:rPr lang="en-CA" dirty="0" smtClean="0"/>
              <a:t>ITI-30 Patient Identity Management (</a:t>
            </a:r>
            <a:r>
              <a:rPr lang="en-US" dirty="0"/>
              <a:t>PID, PD1, ROL, NK1, PV1, PV2, GT1, IN1, IN2, UB</a:t>
            </a:r>
          </a:p>
          <a:p>
            <a:pPr lvl="2">
              <a:buFont typeface="Arial" panose="020B0604020202020204" pitchFamily="34" charset="0"/>
              <a:buChar char="•"/>
            </a:pPr>
            <a:endParaRPr lang="en-CA" dirty="0"/>
          </a:p>
        </p:txBody>
      </p:sp>
    </p:spTree>
    <p:extLst>
      <p:ext uri="{BB962C8B-B14F-4D97-AF65-F5344CB8AC3E}">
        <p14:creationId xmlns:p14="http://schemas.microsoft.com/office/powerpoint/2010/main" val="103927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54607004"/>
              </p:ext>
            </p:extLst>
          </p:nvPr>
        </p:nvGraphicFramePr>
        <p:xfrm>
          <a:off x="457200" y="1600200"/>
          <a:ext cx="8229600" cy="16510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Actors</a:t>
                      </a:r>
                      <a:endParaRPr lang="en-US" dirty="0"/>
                    </a:p>
                  </a:txBody>
                  <a:tcPr/>
                </a:tc>
                <a:tc>
                  <a:txBody>
                    <a:bodyPr/>
                    <a:lstStyle/>
                    <a:p>
                      <a:r>
                        <a:rPr lang="en-US" dirty="0" smtClean="0"/>
                        <a:t>New Transaction</a:t>
                      </a:r>
                      <a:endParaRPr lang="en-US" dirty="0"/>
                    </a:p>
                  </a:txBody>
                  <a:tcPr/>
                </a:tc>
                <a:tc>
                  <a:txBody>
                    <a:bodyPr/>
                    <a:lstStyle/>
                    <a:p>
                      <a:r>
                        <a:rPr lang="en-US" dirty="0" smtClean="0"/>
                        <a:t>Optionality</a:t>
                      </a:r>
                      <a:endParaRPr lang="en-US" dirty="0"/>
                    </a:p>
                  </a:txBody>
                  <a:tcPr/>
                </a:tc>
              </a:tr>
              <a:tr h="370840">
                <a:tc>
                  <a:txBody>
                    <a:bodyPr/>
                    <a:lstStyle/>
                    <a:p>
                      <a:r>
                        <a:rPr lang="en-US" sz="1800" kern="1200" dirty="0" smtClean="0">
                          <a:solidFill>
                            <a:schemeClr val="dk1"/>
                          </a:solidFill>
                          <a:effectLst/>
                          <a:latin typeface="+mn-lt"/>
                          <a:ea typeface="+mn-ea"/>
                          <a:cs typeface="+mn-cs"/>
                        </a:rPr>
                        <a:t>Patient Demographics Supplier</a:t>
                      </a:r>
                      <a:r>
                        <a:rPr lang="en-US" dirty="0" smtClean="0">
                          <a:effectLst/>
                        </a:rPr>
                        <a:t> </a:t>
                      </a:r>
                      <a:endParaRPr lang="en-US" dirty="0"/>
                    </a:p>
                  </a:txBody>
                  <a:tcPr/>
                </a:tc>
                <a:tc>
                  <a:txBody>
                    <a:bodyPr/>
                    <a:lstStyle/>
                    <a:p>
                      <a:r>
                        <a:rPr lang="en-US" dirty="0" smtClean="0"/>
                        <a:t>PCC-Y1 Patient Registration</a:t>
                      </a:r>
                      <a:endParaRPr lang="en-US" dirty="0"/>
                    </a:p>
                  </a:txBody>
                  <a:tcPr/>
                </a:tc>
                <a:tc>
                  <a:txBody>
                    <a:bodyPr/>
                    <a:lstStyle/>
                    <a:p>
                      <a:r>
                        <a:rPr lang="en-US" dirty="0" smtClean="0"/>
                        <a:t>R</a:t>
                      </a:r>
                      <a:endParaRPr lang="en-US" dirty="0"/>
                    </a:p>
                  </a:txBody>
                  <a:tcPr/>
                </a:tc>
              </a:tr>
              <a:tr h="370840">
                <a:tc>
                  <a:txBody>
                    <a:bodyPr/>
                    <a:lstStyle/>
                    <a:p>
                      <a:r>
                        <a:rPr lang="en-US" sz="1800" kern="1200" dirty="0" smtClean="0">
                          <a:solidFill>
                            <a:schemeClr val="dk1"/>
                          </a:solidFill>
                          <a:effectLst/>
                          <a:latin typeface="+mn-lt"/>
                          <a:ea typeface="+mn-ea"/>
                          <a:cs typeface="+mn-cs"/>
                        </a:rPr>
                        <a:t>Patient Demographics Consumer</a:t>
                      </a:r>
                      <a:r>
                        <a:rPr lang="en-US" dirty="0" smtClean="0">
                          <a:effectLst/>
                        </a:rPr>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PCC-Y1 Patient Registration</a:t>
                      </a:r>
                    </a:p>
                    <a:p>
                      <a:endParaRPr lang="en-US" dirty="0"/>
                    </a:p>
                  </a:txBody>
                  <a:tcPr/>
                </a:tc>
                <a:tc>
                  <a:txBody>
                    <a:bodyPr/>
                    <a:lstStyle/>
                    <a:p>
                      <a:r>
                        <a:rPr lang="en-US" dirty="0" smtClean="0"/>
                        <a:t>R</a:t>
                      </a:r>
                      <a:endParaRPr lang="en-US" dirty="0"/>
                    </a:p>
                  </a:txBody>
                  <a:tcPr/>
                </a:tc>
              </a:tr>
            </a:tbl>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1577900022"/>
              </p:ext>
            </p:extLst>
          </p:nvPr>
        </p:nvGraphicFramePr>
        <p:xfrm>
          <a:off x="457200" y="3973285"/>
          <a:ext cx="8229600" cy="2468880"/>
        </p:xfrm>
        <a:graphic>
          <a:graphicData uri="http://schemas.openxmlformats.org/drawingml/2006/table">
            <a:tbl>
              <a:tblPr firstRow="1" bandRow="1">
                <a:tableStyleId>{5C22544A-7EE6-4342-B048-85BDC9FD1C3A}</a:tableStyleId>
              </a:tblPr>
              <a:tblGrid>
                <a:gridCol w="2057400"/>
                <a:gridCol w="2057400"/>
                <a:gridCol w="1650670"/>
                <a:gridCol w="2464130"/>
              </a:tblGrid>
              <a:tr h="370840">
                <a:tc>
                  <a:txBody>
                    <a:bodyPr/>
                    <a:lstStyle/>
                    <a:p>
                      <a:r>
                        <a:rPr lang="en-US" dirty="0" smtClean="0"/>
                        <a:t>Actors</a:t>
                      </a:r>
                      <a:endParaRPr lang="en-US" dirty="0"/>
                    </a:p>
                  </a:txBody>
                  <a:tcPr/>
                </a:tc>
                <a:tc>
                  <a:txBody>
                    <a:bodyPr/>
                    <a:lstStyle/>
                    <a:p>
                      <a:r>
                        <a:rPr lang="en-US" dirty="0" smtClean="0"/>
                        <a:t>New Content Modules</a:t>
                      </a:r>
                      <a:endParaRPr lang="en-US" dirty="0"/>
                    </a:p>
                  </a:txBody>
                  <a:tcPr/>
                </a:tc>
                <a:tc>
                  <a:txBody>
                    <a:bodyPr/>
                    <a:lstStyle/>
                    <a:p>
                      <a:r>
                        <a:rPr lang="en-US" dirty="0" smtClean="0"/>
                        <a:t>Optionality</a:t>
                      </a:r>
                      <a:endParaRPr lang="en-US" dirty="0"/>
                    </a:p>
                  </a:txBody>
                  <a:tcPr/>
                </a:tc>
                <a:tc>
                  <a:txBody>
                    <a:bodyPr/>
                    <a:lstStyle/>
                    <a:p>
                      <a:r>
                        <a:rPr lang="en-US" dirty="0" smtClean="0"/>
                        <a:t>Options</a:t>
                      </a:r>
                      <a:endParaRPr lang="en-US" dirty="0"/>
                    </a:p>
                  </a:txBody>
                  <a:tcPr/>
                </a:tc>
              </a:tr>
              <a:tr h="370840">
                <a:tc>
                  <a:txBody>
                    <a:bodyPr/>
                    <a:lstStyle/>
                    <a:p>
                      <a:r>
                        <a:rPr lang="en-US" dirty="0" smtClean="0"/>
                        <a:t>Content Creator</a:t>
                      </a:r>
                      <a:endParaRPr lang="en-US" dirty="0"/>
                    </a:p>
                  </a:txBody>
                  <a:tcPr/>
                </a:tc>
                <a:tc>
                  <a:txBody>
                    <a:bodyPr/>
                    <a:lstStyle/>
                    <a:p>
                      <a:r>
                        <a:rPr lang="en-US" sz="1800" kern="1200" dirty="0" smtClean="0">
                          <a:solidFill>
                            <a:schemeClr val="dk1"/>
                          </a:solidFill>
                          <a:effectLst/>
                          <a:latin typeface="+mn-lt"/>
                          <a:ea typeface="+mn-ea"/>
                          <a:cs typeface="+mn-cs"/>
                        </a:rPr>
                        <a:t>Patient Registration Content Document</a:t>
                      </a:r>
                      <a:endParaRPr lang="en-US" dirty="0"/>
                    </a:p>
                  </a:txBody>
                  <a:tcPr/>
                </a:tc>
                <a:tc>
                  <a:txBody>
                    <a:bodyPr/>
                    <a:lstStyle/>
                    <a:p>
                      <a:r>
                        <a:rPr lang="en-US" dirty="0" smtClean="0"/>
                        <a:t>O</a:t>
                      </a:r>
                      <a:endParaRPr lang="en-US" dirty="0"/>
                    </a:p>
                  </a:txBody>
                  <a:tcPr/>
                </a:tc>
                <a:tc>
                  <a:txBody>
                    <a:bodyPr/>
                    <a:lstStyle/>
                    <a:p>
                      <a:endParaRPr lang="en-US" dirty="0"/>
                    </a:p>
                  </a:txBody>
                  <a:tcPr/>
                </a:tc>
              </a:tr>
              <a:tr h="370840">
                <a:tc>
                  <a:txBody>
                    <a:bodyPr/>
                    <a:lstStyle/>
                    <a:p>
                      <a:r>
                        <a:rPr lang="en-US" dirty="0" smtClean="0"/>
                        <a:t>Content Consumer</a:t>
                      </a:r>
                      <a:endParaRPr lang="en-US" dirty="0"/>
                    </a:p>
                  </a:txBody>
                  <a:tcPr/>
                </a:tc>
                <a:tc>
                  <a:txBody>
                    <a:bodyPr/>
                    <a:lstStyle/>
                    <a:p>
                      <a:r>
                        <a:rPr lang="en-US" sz="1800" kern="1200" dirty="0" smtClean="0">
                          <a:solidFill>
                            <a:schemeClr val="dk1"/>
                          </a:solidFill>
                          <a:effectLst/>
                          <a:latin typeface="+mn-lt"/>
                          <a:ea typeface="+mn-ea"/>
                          <a:cs typeface="+mn-cs"/>
                        </a:rPr>
                        <a:t>Patient Registration Content Document</a:t>
                      </a:r>
                      <a:endParaRPr lang="en-US" dirty="0"/>
                    </a:p>
                  </a:txBody>
                  <a:tcPr/>
                </a:tc>
                <a:tc>
                  <a:txBody>
                    <a:bodyPr/>
                    <a:lstStyle/>
                    <a:p>
                      <a:r>
                        <a:rPr lang="en-US" dirty="0" smtClean="0"/>
                        <a:t>O</a:t>
                      </a:r>
                      <a:endParaRPr lang="en-US" dirty="0"/>
                    </a:p>
                  </a:txBody>
                  <a:tcPr/>
                </a:tc>
                <a:tc>
                  <a:txBody>
                    <a:bodyPr/>
                    <a:lstStyle/>
                    <a:p>
                      <a:r>
                        <a:rPr lang="en-US" dirty="0" smtClean="0"/>
                        <a:t>View </a:t>
                      </a:r>
                    </a:p>
                    <a:p>
                      <a:r>
                        <a:rPr lang="en-US" dirty="0" smtClean="0"/>
                        <a:t>Document Import Section Import </a:t>
                      </a:r>
                    </a:p>
                    <a:p>
                      <a:r>
                        <a:rPr lang="en-US" dirty="0" smtClean="0"/>
                        <a:t>Discrete</a:t>
                      </a:r>
                      <a:r>
                        <a:rPr lang="en-US" baseline="0" dirty="0" smtClean="0"/>
                        <a:t> Data Import</a:t>
                      </a:r>
                      <a:endParaRPr lang="en-US" dirty="0"/>
                    </a:p>
                  </a:txBody>
                  <a:tcPr/>
                </a:tc>
              </a:tr>
            </a:tbl>
          </a:graphicData>
        </a:graphic>
      </p:graphicFrame>
    </p:spTree>
    <p:extLst>
      <p:ext uri="{BB962C8B-B14F-4D97-AF65-F5344CB8AC3E}">
        <p14:creationId xmlns:p14="http://schemas.microsoft.com/office/powerpoint/2010/main" val="11435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16510</TotalTime>
  <Words>1465</Words>
  <Application>Microsoft Macintosh PowerPoint</Application>
  <PresentationFormat>On-screen Show (4:3)</PresentationFormat>
  <Paragraphs>212</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Mangal</vt:lpstr>
      <vt:lpstr>Arial</vt:lpstr>
      <vt:lpstr>Office Theme</vt:lpstr>
      <vt:lpstr>Patient Registration Content Profile </vt:lpstr>
      <vt:lpstr>Problem </vt:lpstr>
      <vt:lpstr>Profile Description</vt:lpstr>
      <vt:lpstr>Patient Registration Content Profile Use Cases</vt:lpstr>
      <vt:lpstr>Data Content</vt:lpstr>
      <vt:lpstr>Sample Content to be standardized</vt:lpstr>
      <vt:lpstr>Standards Needed</vt:lpstr>
      <vt:lpstr>Technical Approach</vt:lpstr>
      <vt:lpstr>Actors</vt:lpstr>
      <vt:lpstr>Actors, Transactions, and Content Modules</vt:lpstr>
      <vt:lpstr>Process Flow</vt:lpstr>
      <vt:lpstr>Content Consumer Options</vt:lpstr>
      <vt:lpstr>Outstanding Questions</vt:lpstr>
      <vt:lpstr>Tasks</vt:lpstr>
      <vt:lpstr>Meeting Notes</vt:lpstr>
      <vt:lpstr>PowerPoint Presentation</vt:lpstr>
      <vt:lpstr>Risks</vt:lpstr>
      <vt:lpstr>Effort</vt:lpstr>
      <vt:lpstr>Reviewers</vt:lpstr>
    </vt:vector>
  </TitlesOfParts>
  <Company>RSNA</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mstanits</dc:creator>
  <cp:lastModifiedBy>Kwekour Quaynor</cp:lastModifiedBy>
  <cp:revision>54</cp:revision>
  <cp:lastPrinted>2013-02-21T14:05:33Z</cp:lastPrinted>
  <dcterms:created xsi:type="dcterms:W3CDTF">2011-05-17T16:43:13Z</dcterms:created>
  <dcterms:modified xsi:type="dcterms:W3CDTF">2017-02-08T18:54:21Z</dcterms:modified>
</cp:coreProperties>
</file>