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6" r:id="rId4"/>
    <p:sldId id="287" r:id="rId5"/>
    <p:sldId id="288" r:id="rId6"/>
    <p:sldId id="28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KH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5" autoAdjust="0"/>
    <p:restoredTop sz="78947" autoAdjust="0"/>
  </p:normalViewPr>
  <p:slideViewPr>
    <p:cSldViewPr snapToGrid="0" snapToObjects="1">
      <p:cViewPr varScale="1">
        <p:scale>
          <a:sx n="93" d="100"/>
          <a:sy n="93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C070C-3837-C244-825C-7546EC272B1B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BA5A-AE69-EA4E-90E9-3693BED42F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BA5A-AE69-EA4E-90E9-3693BED42F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 userDrawn="1"/>
        </p:nvPicPr>
        <p:blipFill>
          <a:blip r:embed="rId1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3126-25FB-F241-9D08-EF0C3CBFF311}" type="datetimeFigureOut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he.net/index.php?title=PCC_TC_Face_to_Face_Nov_12-13,_2014" TargetMode="External"/><Relationship Id="rId2" Type="http://schemas.openxmlformats.org/officeDocument/2006/relationships/hyperlink" Target="ftp://ftp.ihe.net/Document_templates/IHE_Profile_Proposal_Template-Detailed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5" Type="http://schemas.openxmlformats.org/officeDocument/2006/relationships/hyperlink" Target="ftp://iheyr2@ftp.ihe.net/Quality/2015_2016_YR_9/QRPH_Planning/IHE_Profile_CRDX-Brief_v2.docx" TargetMode="External"/><Relationship Id="rId4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he.net/index.php?title=ITI,_PCC_%26_QRPH_Meet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441" y="3579620"/>
            <a:ext cx="8140723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Patient Care </a:t>
            </a:r>
            <a:r>
              <a:rPr lang="en-US" b="1" dirty="0" smtClean="0"/>
              <a:t>Coordination (PCC) Domain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009" y="4739402"/>
            <a:ext cx="7135586" cy="1053231"/>
          </a:xfrm>
        </p:spPr>
        <p:txBody>
          <a:bodyPr>
            <a:norm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US" sz="2800" i="1" dirty="0" smtClean="0"/>
              <a:t> F2F Prep Call for PCC Tech - Detailed Proposals 2015 </a:t>
            </a:r>
          </a:p>
          <a:p>
            <a:pPr defTabSz="914400">
              <a:spcBef>
                <a:spcPct val="0"/>
              </a:spcBef>
              <a:defRPr/>
            </a:pPr>
            <a:endParaRPr lang="en-US" sz="3600" i="1" u="sng" dirty="0"/>
          </a:p>
          <a:p>
            <a:pPr lvl="0" defTabSz="914400">
              <a:spcBef>
                <a:spcPct val="0"/>
              </a:spcBef>
              <a:defRPr/>
            </a:pPr>
            <a:endParaRPr lang="en-US" sz="2800" i="1" dirty="0" smtClean="0"/>
          </a:p>
          <a:p>
            <a:pPr lvl="0" defTabSz="914400">
              <a:spcBef>
                <a:spcPct val="0"/>
              </a:spcBef>
              <a:defRPr/>
            </a:pPr>
            <a:endParaRPr lang="en-US" sz="2800" i="1" dirty="0"/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5" y="1397578"/>
            <a:ext cx="4429454" cy="120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AGENDA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Review </a:t>
            </a:r>
            <a:r>
              <a:rPr lang="en-US" altLang="en-US" sz="2800" dirty="0">
                <a:hlinkClick r:id="rId2"/>
              </a:rPr>
              <a:t>Detailed Proposal Template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Confirm </a:t>
            </a:r>
            <a:r>
              <a:rPr lang="en-US" altLang="en-US" sz="2800" dirty="0">
                <a:hlinkClick r:id="rId3"/>
              </a:rPr>
              <a:t>Face-to-Face Agenda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Discuss potential for possible profile overlaps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Next Steps for PCC Tech Proposal Review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567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u="sng" dirty="0"/>
              <a:t>Proposed Profiles (and Authors)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en-US" sz="2800" dirty="0"/>
              <a:t>Remote Patient Monitoring: </a:t>
            </a:r>
            <a:r>
              <a:rPr lang="en-US" altLang="en-US" sz="2800" b="1" dirty="0">
                <a:solidFill>
                  <a:schemeClr val="accent1"/>
                </a:solidFill>
              </a:rPr>
              <a:t>Brian Reinhold </a:t>
            </a:r>
          </a:p>
          <a:p>
            <a:pPr fontAlgn="ctr"/>
            <a:r>
              <a:rPr lang="en-US" altLang="en-US" sz="2800" dirty="0"/>
              <a:t>CDS for Radiology: </a:t>
            </a:r>
            <a:r>
              <a:rPr lang="en-US" altLang="en-US" sz="2800" b="1" dirty="0">
                <a:solidFill>
                  <a:schemeClr val="accent1"/>
                </a:solidFill>
              </a:rPr>
              <a:t>Chris </a:t>
            </a:r>
            <a:r>
              <a:rPr lang="en-US" altLang="en-US" sz="2800" b="1" dirty="0" err="1">
                <a:solidFill>
                  <a:schemeClr val="accent1"/>
                </a:solidFill>
              </a:rPr>
              <a:t>Lindop</a:t>
            </a:r>
            <a:r>
              <a:rPr lang="en-US" altLang="en-US" sz="2800" dirty="0">
                <a:solidFill>
                  <a:schemeClr val="accent1"/>
                </a:solidFill>
              </a:rPr>
              <a:t> </a:t>
            </a:r>
          </a:p>
          <a:p>
            <a:pPr fontAlgn="ctr"/>
            <a:r>
              <a:rPr lang="en-US" altLang="en-US" sz="2800" dirty="0"/>
              <a:t>Remote Read: </a:t>
            </a:r>
            <a:r>
              <a:rPr lang="en-US" altLang="en-US" sz="2800" b="1" dirty="0">
                <a:solidFill>
                  <a:schemeClr val="accent1"/>
                </a:solidFill>
              </a:rPr>
              <a:t>Chris </a:t>
            </a:r>
            <a:r>
              <a:rPr lang="en-US" altLang="en-US" sz="2800" b="1" dirty="0" err="1">
                <a:solidFill>
                  <a:schemeClr val="accent1"/>
                </a:solidFill>
              </a:rPr>
              <a:t>Lindop</a:t>
            </a:r>
            <a:endParaRPr lang="en-US" altLang="en-US" sz="2800" b="1" dirty="0">
              <a:solidFill>
                <a:schemeClr val="accent1"/>
              </a:solidFill>
            </a:endParaRPr>
          </a:p>
          <a:p>
            <a:pPr fontAlgn="ctr"/>
            <a:r>
              <a:rPr lang="en-US" altLang="en-US" sz="2800" dirty="0"/>
              <a:t>Basic Study Requesting: </a:t>
            </a:r>
            <a:r>
              <a:rPr lang="en-US" altLang="en-US" sz="2800" b="1" dirty="0">
                <a:solidFill>
                  <a:schemeClr val="accent1"/>
                </a:solidFill>
              </a:rPr>
              <a:t>Vincent van Pelt </a:t>
            </a:r>
          </a:p>
          <a:p>
            <a:pPr fontAlgn="ctr"/>
            <a:r>
              <a:rPr lang="en-US" altLang="en-US" sz="2800" dirty="0"/>
              <a:t>RECON on FHIR: </a:t>
            </a:r>
            <a:r>
              <a:rPr lang="en-US" altLang="en-US" sz="2800" b="1" dirty="0">
                <a:solidFill>
                  <a:schemeClr val="accent1"/>
                </a:solidFill>
              </a:rPr>
              <a:t>Emma Jones, George Cole</a:t>
            </a:r>
          </a:p>
          <a:p>
            <a:pPr fontAlgn="ctr"/>
            <a:r>
              <a:rPr lang="en-US" altLang="en-US" sz="2800" dirty="0"/>
              <a:t>DAF: </a:t>
            </a:r>
            <a:r>
              <a:rPr lang="en-US" altLang="en-US" sz="2800" b="1" dirty="0" err="1" smtClean="0">
                <a:solidFill>
                  <a:schemeClr val="accent1"/>
                </a:solidFill>
              </a:rPr>
              <a:t>Nagesh</a:t>
            </a:r>
            <a:r>
              <a:rPr lang="en-US" alt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2800" b="1" dirty="0" err="1">
                <a:solidFill>
                  <a:schemeClr val="accent1"/>
                </a:solidFill>
              </a:rPr>
              <a:t>Bashyam</a:t>
            </a:r>
            <a:r>
              <a:rPr lang="en-US" altLang="en-US" sz="2800" b="1" dirty="0">
                <a:solidFill>
                  <a:schemeClr val="accent1"/>
                </a:solidFill>
              </a:rPr>
              <a:t> (Dragon</a:t>
            </a:r>
            <a:r>
              <a:rPr lang="en-US" altLang="en-US" sz="2800" b="1" dirty="0" smtClean="0">
                <a:solidFill>
                  <a:schemeClr val="accent1"/>
                </a:solidFill>
              </a:rPr>
              <a:t>) </a:t>
            </a:r>
            <a:endParaRPr lang="en-US" altLang="en-US" sz="2800" b="1" dirty="0">
              <a:solidFill>
                <a:schemeClr val="accent1"/>
              </a:solidFill>
            </a:endParaRPr>
          </a:p>
          <a:p>
            <a:pPr fontAlgn="ctr"/>
            <a:r>
              <a:rPr lang="en-US" altLang="en-US" sz="2800" dirty="0"/>
              <a:t>Device Observation Semantic Bridge: </a:t>
            </a:r>
            <a:r>
              <a:rPr lang="en-US" altLang="en-US" sz="2800" b="1" dirty="0">
                <a:solidFill>
                  <a:schemeClr val="accent1"/>
                </a:solidFill>
              </a:rPr>
              <a:t>Alexander Lippitt Jr.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u="sng" dirty="0"/>
              <a:t>Possible Profile Overlaps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hlinkClick r:id="rId2" invalidUrl="ftp://ftp.ihe.net/Patient_Care_Coordination/yr11_2015-2016/Planning Committee/Profile Proposals/Remote Read/PCC Proposed Workitem - Remote Read.docx"/>
              </a:rPr>
              <a:t>Remote Read</a:t>
            </a:r>
            <a:r>
              <a:rPr lang="en-US" sz="2800" dirty="0"/>
              <a:t> </a:t>
            </a:r>
            <a:r>
              <a:rPr lang="en-US" sz="2800" i="1" dirty="0"/>
              <a:t>and</a:t>
            </a:r>
            <a:r>
              <a:rPr lang="en-US" sz="2800" dirty="0"/>
              <a:t> </a:t>
            </a:r>
            <a:r>
              <a:rPr lang="en-US" sz="2800" dirty="0">
                <a:hlinkClick r:id="rId3" invalidUrl="ftp://ftp.ihe.net/Patient_Care_Coordination/yr11_2015-2016/Planning Committee/Profile Proposals/Basic Study Requesting/IHE_Profile_Detailed_Proposal PCC-BSR-WD V0_4.docx"/>
              </a:rPr>
              <a:t>Basic Study Requesting</a:t>
            </a:r>
            <a:endParaRPr lang="en-US" sz="2800" dirty="0"/>
          </a:p>
          <a:p>
            <a:pPr fontAlgn="ctr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hlinkClick r:id="rId4" invalidUrl="ftp://ftp.ihe.net/Patient_Care_Coordination/yr11_2015-2016/Planning Committee/Profile Proposals/DAF/DAF Document IG_IHE_BriefProposal.docx"/>
              </a:rPr>
              <a:t>DAF</a:t>
            </a:r>
            <a:r>
              <a:rPr lang="en-US" sz="2800" dirty="0"/>
              <a:t> </a:t>
            </a:r>
            <a:r>
              <a:rPr lang="en-US" sz="2800" i="1" dirty="0"/>
              <a:t>and</a:t>
            </a: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Care Research Data </a:t>
            </a:r>
            <a:r>
              <a:rPr lang="en-US" sz="2800" dirty="0" err="1">
                <a:hlinkClick r:id="rId5"/>
              </a:rPr>
              <a:t>eXchange</a:t>
            </a:r>
            <a:r>
              <a:rPr lang="en-US" sz="2800" dirty="0"/>
              <a:t> (QRPH Profile)</a:t>
            </a:r>
          </a:p>
          <a:p>
            <a:pPr fontAlgn="ctr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hlinkClick r:id="rId6" invalidUrl="ftp://ftp.ihe.net/Patient_Care_Coordination/yr11_2015-2016/Planning Committee/Profile Proposals/Device Observation Semantic Bridge/IHE International Patient Care Device Semantic Interoperability Proposal_2014 09 30.docx"/>
              </a:rPr>
              <a:t>Device Observation Semantic Bridge</a:t>
            </a:r>
            <a:r>
              <a:rPr lang="en-US" sz="2800" dirty="0"/>
              <a:t> </a:t>
            </a:r>
            <a:r>
              <a:rPr lang="en-US" sz="2800" i="1" dirty="0"/>
              <a:t>and</a:t>
            </a:r>
            <a:r>
              <a:rPr lang="en-US" sz="2800" dirty="0"/>
              <a:t> </a:t>
            </a:r>
            <a:r>
              <a:rPr lang="en-US" sz="2800" dirty="0">
                <a:hlinkClick r:id="rId7" invalidUrl="ftp://ftp.ihe.net/Patient_Care_Coordination/yr11_2015-2016/Planning Committee/Profile Proposals/Remote Patient Monitoring/IHE_Profile_Proposal_Remote_Patient_Care.docx"/>
              </a:rPr>
              <a:t>Remote Patient Monitoring</a:t>
            </a:r>
            <a:endParaRPr lang="en-US" sz="2800" dirty="0"/>
          </a:p>
          <a:p>
            <a:pPr marL="0" indent="0" fontAlgn="ctr">
              <a:buNone/>
              <a:defRPr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u="sng" dirty="0"/>
              <a:t>Preparation for PCC Tech F2F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en-US" sz="2800" dirty="0"/>
              <a:t>Need to identify differences and provide supporting information for discussion at the F2F next </a:t>
            </a:r>
            <a:r>
              <a:rPr lang="en-US" altLang="en-US" sz="2800" dirty="0" smtClean="0"/>
              <a:t>week</a:t>
            </a:r>
          </a:p>
          <a:p>
            <a:pPr marL="0" indent="0" fontAlgn="ctr">
              <a:buNone/>
            </a:pPr>
            <a:endParaRPr lang="en-US" altLang="en-US" sz="1200" dirty="0"/>
          </a:p>
          <a:p>
            <a:pPr marL="0" indent="0" fontAlgn="ctr">
              <a:spcBef>
                <a:spcPts val="0"/>
              </a:spcBef>
              <a:buFontTx/>
              <a:buAutoNum type="arabicPeriod"/>
            </a:pPr>
            <a:r>
              <a:rPr lang="en-US" altLang="en-US" sz="2800" dirty="0"/>
              <a:t>  How the profiles differ</a:t>
            </a:r>
          </a:p>
          <a:p>
            <a:pPr marL="0" indent="0" fontAlgn="ctr">
              <a:spcBef>
                <a:spcPts val="0"/>
              </a:spcBef>
              <a:buFontTx/>
              <a:buAutoNum type="arabicPeriod"/>
            </a:pPr>
            <a:r>
              <a:rPr lang="en-US" altLang="en-US" sz="2800" dirty="0"/>
              <a:t>  Identify possible overlaps that can be combined or  </a:t>
            </a:r>
            <a:endParaRPr lang="en-US" altLang="en-US" sz="2800" dirty="0" smtClean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dependencies </a:t>
            </a:r>
            <a:r>
              <a:rPr lang="en-US" altLang="en-US" sz="2800" dirty="0"/>
              <a:t>that can be shared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437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u="sng" dirty="0"/>
              <a:t>PCC </a:t>
            </a:r>
            <a:r>
              <a:rPr lang="en-US" altLang="en-US" b="1" u="sng" dirty="0" smtClean="0"/>
              <a:t>Tech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5129"/>
            <a:ext cx="8229600" cy="4281034"/>
          </a:xfrm>
        </p:spPr>
        <p:txBody>
          <a:bodyPr/>
          <a:lstStyle/>
          <a:p>
            <a:r>
              <a:rPr lang="en-US" altLang="en-US" dirty="0"/>
              <a:t>2015 Year Long </a:t>
            </a:r>
            <a:r>
              <a:rPr lang="en-US" altLang="en-US" dirty="0">
                <a:hlinkClick r:id="rId2"/>
              </a:rPr>
              <a:t>Schedule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05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latin typeface="Imprint MT Shadow" panose="04020605060303030202" pitchFamily="82" charset="0"/>
              </a:rPr>
              <a:t>THANK YOU</a:t>
            </a:r>
            <a:r>
              <a:rPr lang="en-US" sz="7300" b="1" u="sng" dirty="0" smtClean="0"/>
              <a:t/>
            </a:r>
            <a:br>
              <a:rPr lang="en-US" sz="7300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sz="3100" dirty="0" smtClean="0">
                <a:solidFill>
                  <a:schemeClr val="accent1"/>
                </a:solidFill>
              </a:rPr>
              <a:t>See you in Oakbrook November 12-13, 2014 </a:t>
            </a:r>
            <a:endParaRPr lang="en-US" sz="3100" b="1" u="sng" dirty="0">
              <a:solidFill>
                <a:schemeClr val="accent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8191-4FBC-4953-A514-51DCB13F7E72}" type="datetime1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FF67-E2F6-4B93-90E1-2E1D855C36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121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Imprint MT Shadow</vt:lpstr>
      <vt:lpstr>Wingdings</vt:lpstr>
      <vt:lpstr>Office Theme</vt:lpstr>
      <vt:lpstr>Patient Care Coordination (PCC) Domain  </vt:lpstr>
      <vt:lpstr>AGENDA</vt:lpstr>
      <vt:lpstr>Proposed Profiles (and Authors)</vt:lpstr>
      <vt:lpstr>Possible Profile Overlaps</vt:lpstr>
      <vt:lpstr>Preparation for PCC Tech F2F</vt:lpstr>
      <vt:lpstr>PCC Tech</vt:lpstr>
      <vt:lpstr>THANK YOU  See you in Oakbrook November 12-13, 2014 </vt:lpstr>
    </vt:vector>
  </TitlesOfParts>
  <Company>RSNA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mstanits</dc:creator>
  <cp:lastModifiedBy>Jones, Emma</cp:lastModifiedBy>
  <cp:revision>95</cp:revision>
  <cp:lastPrinted>2013-02-21T14:05:33Z</cp:lastPrinted>
  <dcterms:created xsi:type="dcterms:W3CDTF">2011-05-17T16:43:13Z</dcterms:created>
  <dcterms:modified xsi:type="dcterms:W3CDTF">2014-11-04T14:34:46Z</dcterms:modified>
</cp:coreProperties>
</file>