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80" r:id="rId5"/>
    <p:sldId id="260" r:id="rId6"/>
    <p:sldId id="262" r:id="rId7"/>
    <p:sldId id="282" r:id="rId8"/>
    <p:sldId id="281" r:id="rId9"/>
    <p:sldId id="261" r:id="rId10"/>
    <p:sldId id="264" r:id="rId11"/>
    <p:sldId id="265" r:id="rId12"/>
    <p:sldId id="266" r:id="rId13"/>
    <p:sldId id="263" r:id="rId14"/>
    <p:sldId id="267" r:id="rId15"/>
    <p:sldId id="268" r:id="rId16"/>
    <p:sldId id="269" r:id="rId17"/>
    <p:sldId id="270" r:id="rId18"/>
    <p:sldId id="271" r:id="rId19"/>
    <p:sldId id="272" r:id="rId20"/>
    <p:sldId id="273" r:id="rId21"/>
    <p:sldId id="283" r:id="rId22"/>
    <p:sldId id="274" r:id="rId23"/>
    <p:sldId id="276" r:id="rId24"/>
    <p:sldId id="277"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14" autoAdjust="0"/>
  </p:normalViewPr>
  <p:slideViewPr>
    <p:cSldViewPr>
      <p:cViewPr varScale="1">
        <p:scale>
          <a:sx n="100" d="100"/>
          <a:sy n="100" d="100"/>
        </p:scale>
        <p:origin x="1908"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26761-7650-43C8-B479-27FC32F51748}" type="datetimeFigureOut">
              <a:rPr lang="en-US" smtClean="0"/>
              <a:t>5/30/2013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A5462-CD87-4F9A-9C04-45D518120E37}" type="slidenum">
              <a:rPr lang="en-US" smtClean="0"/>
              <a:t>‹#›</a:t>
            </a:fld>
            <a:endParaRPr lang="en-US" dirty="0"/>
          </a:p>
        </p:txBody>
      </p:sp>
    </p:spTree>
    <p:extLst>
      <p:ext uri="{BB962C8B-B14F-4D97-AF65-F5344CB8AC3E}">
        <p14:creationId xmlns:p14="http://schemas.microsoft.com/office/powerpoint/2010/main" val="305057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1</a:t>
            </a:fld>
            <a:endParaRPr lang="en-US" dirty="0"/>
          </a:p>
        </p:txBody>
      </p:sp>
    </p:spTree>
    <p:extLst>
      <p:ext uri="{BB962C8B-B14F-4D97-AF65-F5344CB8AC3E}">
        <p14:creationId xmlns:p14="http://schemas.microsoft.com/office/powerpoint/2010/main" val="246893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Introduce QRPH and CDASH.  </a:t>
            </a:r>
            <a:r>
              <a:rPr lang="en-US" dirty="0" smtClean="0"/>
              <a:t>Research</a:t>
            </a:r>
            <a:r>
              <a:rPr lang="en-US" baseline="0" dirty="0" smtClean="0"/>
              <a:t> has the same problem as safety, public health, and quality, </a:t>
            </a:r>
            <a:r>
              <a:rPr lang="en-US" dirty="0" smtClean="0"/>
              <a:t>hence QRPH.  The pivot shows</a:t>
            </a:r>
            <a:r>
              <a:rPr lang="en-US" baseline="0" dirty="0" smtClean="0"/>
              <a:t> the EHR replacing the human users as the way to send data to the outside agencies.  The site located laptops can go away, replaced by data flows defined in integration profiles.</a:t>
            </a:r>
            <a:endParaRPr lang="en-US" dirty="0"/>
          </a:p>
        </p:txBody>
      </p:sp>
      <p:sp>
        <p:nvSpPr>
          <p:cNvPr id="4" name="Slide Number Placeholder 3"/>
          <p:cNvSpPr>
            <a:spLocks noGrp="1"/>
          </p:cNvSpPr>
          <p:nvPr>
            <p:ph type="sldNum" sz="quarter" idx="10"/>
          </p:nvPr>
        </p:nvSpPr>
        <p:spPr/>
        <p:txBody>
          <a:bodyPr/>
          <a:lstStyle/>
          <a:p>
            <a:pPr>
              <a:defRPr/>
            </a:pPr>
            <a:fld id="{1B50E656-A66C-4BC7-80DF-319703F7F3D4}" type="slidenum">
              <a:rPr lang="en-US" smtClean="0"/>
              <a:pPr>
                <a:defRPr/>
              </a:pPr>
              <a:t>10</a:t>
            </a:fld>
            <a:endParaRPr lang="en-US" dirty="0"/>
          </a:p>
        </p:txBody>
      </p:sp>
    </p:spTree>
    <p:extLst>
      <p:ext uri="{BB962C8B-B14F-4D97-AF65-F5344CB8AC3E}">
        <p14:creationId xmlns:p14="http://schemas.microsoft.com/office/powerpoint/2010/main" val="330657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Arial" charset="0"/>
              </a:rPr>
              <a:t>A notable early success.</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pitchFamily="34" charset="-128"/>
              </a:defRPr>
            </a:lvl1pPr>
            <a:lvl2pPr marL="722296" indent="-277806" eaLnBrk="0" hangingPunct="0">
              <a:defRPr>
                <a:solidFill>
                  <a:schemeClr val="tx1"/>
                </a:solidFill>
                <a:latin typeface="Arial" charset="0"/>
                <a:ea typeface="MS PGothic" pitchFamily="34" charset="-128"/>
              </a:defRPr>
            </a:lvl2pPr>
            <a:lvl3pPr marL="1111225" indent="-222245" eaLnBrk="0" hangingPunct="0">
              <a:defRPr>
                <a:solidFill>
                  <a:schemeClr val="tx1"/>
                </a:solidFill>
                <a:latin typeface="Arial" charset="0"/>
                <a:ea typeface="MS PGothic" pitchFamily="34" charset="-128"/>
              </a:defRPr>
            </a:lvl3pPr>
            <a:lvl4pPr marL="1555714" indent="-222245" eaLnBrk="0" hangingPunct="0">
              <a:defRPr>
                <a:solidFill>
                  <a:schemeClr val="tx1"/>
                </a:solidFill>
                <a:latin typeface="Arial" charset="0"/>
                <a:ea typeface="MS PGothic" pitchFamily="34" charset="-128"/>
              </a:defRPr>
            </a:lvl4pPr>
            <a:lvl5pPr marL="2000204" indent="-222245" eaLnBrk="0" hangingPunct="0">
              <a:defRPr>
                <a:solidFill>
                  <a:schemeClr val="tx1"/>
                </a:solidFill>
                <a:latin typeface="Arial" charset="0"/>
                <a:ea typeface="MS PGothic" pitchFamily="34" charset="-128"/>
              </a:defRPr>
            </a:lvl5pPr>
            <a:lvl6pPr marL="2444694" indent="-222245" eaLnBrk="0" fontAlgn="base" hangingPunct="0">
              <a:spcBef>
                <a:spcPct val="0"/>
              </a:spcBef>
              <a:spcAft>
                <a:spcPct val="0"/>
              </a:spcAft>
              <a:defRPr>
                <a:solidFill>
                  <a:schemeClr val="tx1"/>
                </a:solidFill>
                <a:latin typeface="Arial" charset="0"/>
                <a:ea typeface="MS PGothic" pitchFamily="34" charset="-128"/>
              </a:defRPr>
            </a:lvl6pPr>
            <a:lvl7pPr marL="2889184" indent="-222245" eaLnBrk="0" fontAlgn="base" hangingPunct="0">
              <a:spcBef>
                <a:spcPct val="0"/>
              </a:spcBef>
              <a:spcAft>
                <a:spcPct val="0"/>
              </a:spcAft>
              <a:defRPr>
                <a:solidFill>
                  <a:schemeClr val="tx1"/>
                </a:solidFill>
                <a:latin typeface="Arial" charset="0"/>
                <a:ea typeface="MS PGothic" pitchFamily="34" charset="-128"/>
              </a:defRPr>
            </a:lvl7pPr>
            <a:lvl8pPr marL="3333674" indent="-222245" eaLnBrk="0" fontAlgn="base" hangingPunct="0">
              <a:spcBef>
                <a:spcPct val="0"/>
              </a:spcBef>
              <a:spcAft>
                <a:spcPct val="0"/>
              </a:spcAft>
              <a:defRPr>
                <a:solidFill>
                  <a:schemeClr val="tx1"/>
                </a:solidFill>
                <a:latin typeface="Arial" charset="0"/>
                <a:ea typeface="MS PGothic" pitchFamily="34" charset="-128"/>
              </a:defRPr>
            </a:lvl8pPr>
            <a:lvl9pPr marL="3778164" indent="-222245"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8A347672-63F0-47E1-86E7-F911D25B2F2A}" type="slidenum">
              <a:rPr lang="en-US" smtClean="0">
                <a:solidFill>
                  <a:srgbClr val="000000"/>
                </a:solidFill>
              </a:rPr>
              <a:pPr eaLnBrk="1" hangingPunct="1"/>
              <a:t>11</a:t>
            </a:fld>
            <a:endParaRPr lang="en-US" dirty="0" smtClean="0">
              <a:solidFill>
                <a:srgbClr val="000000"/>
              </a:solidFill>
            </a:endParaRPr>
          </a:p>
        </p:txBody>
      </p:sp>
    </p:spTree>
    <p:extLst>
      <p:ext uri="{BB962C8B-B14F-4D97-AF65-F5344CB8AC3E}">
        <p14:creationId xmlns:p14="http://schemas.microsoft.com/office/powerpoint/2010/main" val="2727112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12</a:t>
            </a:fld>
            <a:endParaRPr lang="en-US" dirty="0"/>
          </a:p>
        </p:txBody>
      </p:sp>
    </p:spTree>
    <p:extLst>
      <p:ext uri="{BB962C8B-B14F-4D97-AF65-F5344CB8AC3E}">
        <p14:creationId xmlns:p14="http://schemas.microsoft.com/office/powerpoint/2010/main" val="131622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CDISC turns to IHE for help.</a:t>
            </a:r>
            <a:r>
              <a:rPr lang="en-US" b="1" baseline="0" dirty="0" smtClean="0"/>
              <a:t>  </a:t>
            </a:r>
            <a:endParaRPr lang="en-US" b="1" dirty="0"/>
          </a:p>
        </p:txBody>
      </p:sp>
      <p:sp>
        <p:nvSpPr>
          <p:cNvPr id="4" name="Slide Number Placeholder 3"/>
          <p:cNvSpPr>
            <a:spLocks noGrp="1"/>
          </p:cNvSpPr>
          <p:nvPr>
            <p:ph type="sldNum" sz="quarter" idx="10"/>
          </p:nvPr>
        </p:nvSpPr>
        <p:spPr/>
        <p:txBody>
          <a:bodyPr/>
          <a:lstStyle/>
          <a:p>
            <a:fld id="{FC7A5462-CD87-4F9A-9C04-45D518120E37}" type="slidenum">
              <a:rPr lang="en-US" smtClean="0"/>
              <a:t>13</a:t>
            </a:fld>
            <a:endParaRPr lang="en-US" dirty="0"/>
          </a:p>
        </p:txBody>
      </p:sp>
    </p:spTree>
    <p:extLst>
      <p:ext uri="{BB962C8B-B14F-4D97-AF65-F5344CB8AC3E}">
        <p14:creationId xmlns:p14="http://schemas.microsoft.com/office/powerpoint/2010/main" val="3123005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E2964A-D07F-437C-A4D6-DD8E6AA955D2}" type="slidenum">
              <a:rPr lang="en-US" smtClean="0"/>
              <a:t>14</a:t>
            </a:fld>
            <a:endParaRPr lang="en-US" dirty="0"/>
          </a:p>
        </p:txBody>
      </p:sp>
    </p:spTree>
    <p:extLst>
      <p:ext uri="{BB962C8B-B14F-4D97-AF65-F5344CB8AC3E}">
        <p14:creationId xmlns:p14="http://schemas.microsoft.com/office/powerpoint/2010/main" val="1489621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E2964A-D07F-437C-A4D6-DD8E6AA955D2}" type="slidenum">
              <a:rPr lang="en-US" smtClean="0"/>
              <a:t>15</a:t>
            </a:fld>
            <a:endParaRPr lang="en-US" dirty="0"/>
          </a:p>
        </p:txBody>
      </p:sp>
    </p:spTree>
    <p:extLst>
      <p:ext uri="{BB962C8B-B14F-4D97-AF65-F5344CB8AC3E}">
        <p14:creationId xmlns:p14="http://schemas.microsoft.com/office/powerpoint/2010/main" val="4170124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E2964A-D07F-437C-A4D6-DD8E6AA955D2}" type="slidenum">
              <a:rPr lang="en-US" smtClean="0"/>
              <a:t>16</a:t>
            </a:fld>
            <a:endParaRPr lang="en-US" dirty="0"/>
          </a:p>
        </p:txBody>
      </p:sp>
    </p:spTree>
    <p:extLst>
      <p:ext uri="{BB962C8B-B14F-4D97-AF65-F5344CB8AC3E}">
        <p14:creationId xmlns:p14="http://schemas.microsoft.com/office/powerpoint/2010/main" val="223788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E2964A-D07F-437C-A4D6-DD8E6AA955D2}" type="slidenum">
              <a:rPr lang="en-US" smtClean="0"/>
              <a:t>17</a:t>
            </a:fld>
            <a:endParaRPr lang="en-US" dirty="0"/>
          </a:p>
        </p:txBody>
      </p:sp>
    </p:spTree>
    <p:extLst>
      <p:ext uri="{BB962C8B-B14F-4D97-AF65-F5344CB8AC3E}">
        <p14:creationId xmlns:p14="http://schemas.microsoft.com/office/powerpoint/2010/main" val="865877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dirty="0" smtClean="0">
                <a:latin typeface="Arial" pitchFamily="34" charset="0"/>
              </a:rPr>
              <a:t>Business relationships and Use Cases</a:t>
            </a:r>
            <a:r>
              <a:rPr lang="en-US" baseline="0" dirty="0" smtClean="0">
                <a:latin typeface="Arial" pitchFamily="34" charset="0"/>
              </a:rPr>
              <a:t> provide natural groupings of the RFD Actors. Clinical Research Domain:  the Form Manager and Form Receiver are related, and most often reside on the same system, and may even be represented as a single actor, the Form Processor. With some Public Health use cases, there is a necessity to have completely separate Form Manager and Form Receiver.</a:t>
            </a:r>
            <a:endParaRPr lang="en-US" dirty="0" smtClean="0">
              <a:latin typeface="Arial" pitchFamily="34" charset="0"/>
            </a:endParaRPr>
          </a:p>
        </p:txBody>
      </p:sp>
      <p:sp>
        <p:nvSpPr>
          <p:cNvPr id="19460" name="Date Placeholder 3"/>
          <p:cNvSpPr>
            <a:spLocks noGrp="1"/>
          </p:cNvSpPr>
          <p:nvPr>
            <p:ph type="dt" sz="quarter" idx="1"/>
          </p:nvPr>
        </p:nvSpPr>
        <p:spPr>
          <a:noFill/>
        </p:spPr>
        <p:txBody>
          <a:bodyPr/>
          <a:lstStyle/>
          <a:p>
            <a:fld id="{879C7F8F-27A7-4390-9F75-3320E1A78585}" type="datetime1">
              <a:rPr lang="en-US" smtClean="0">
                <a:latin typeface="Arial" pitchFamily="34" charset="0"/>
              </a:rPr>
              <a:pPr/>
              <a:t>5/30/2013</a:t>
            </a:fld>
            <a:endParaRPr lang="en-US" dirty="0" smtClean="0">
              <a:latin typeface="Arial" pitchFamily="34" charset="0"/>
            </a:endParaRPr>
          </a:p>
        </p:txBody>
      </p:sp>
      <p:sp>
        <p:nvSpPr>
          <p:cNvPr id="19461" name="Slide Number Placeholder 4"/>
          <p:cNvSpPr>
            <a:spLocks noGrp="1"/>
          </p:cNvSpPr>
          <p:nvPr>
            <p:ph type="sldNum" sz="quarter" idx="5"/>
          </p:nvPr>
        </p:nvSpPr>
        <p:spPr>
          <a:noFill/>
        </p:spPr>
        <p:txBody>
          <a:bodyPr/>
          <a:lstStyle/>
          <a:p>
            <a:fld id="{C192F6EF-22BD-4210-B367-187B4388B381}" type="slidenum">
              <a:rPr lang="en-US" smtClean="0">
                <a:latin typeface="Arial" pitchFamily="34" charset="0"/>
              </a:rPr>
              <a:pPr/>
              <a:t>18</a:t>
            </a:fld>
            <a:endParaRPr lang="en-US" dirty="0" smtClean="0">
              <a:latin typeface="Arial" pitchFamily="34" charset="0"/>
            </a:endParaRPr>
          </a:p>
        </p:txBody>
      </p:sp>
    </p:spTree>
    <p:extLst>
      <p:ext uri="{BB962C8B-B14F-4D97-AF65-F5344CB8AC3E}">
        <p14:creationId xmlns:p14="http://schemas.microsoft.com/office/powerpoint/2010/main" val="1354651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we have:</a:t>
            </a:r>
          </a:p>
          <a:p>
            <a:r>
              <a:rPr lang="en-US" baseline="0" dirty="0" smtClean="0"/>
              <a:t>A consenting patient</a:t>
            </a:r>
          </a:p>
          <a:p>
            <a:r>
              <a:rPr lang="en-US" baseline="0" dirty="0" smtClean="0"/>
              <a:t>A research visit</a:t>
            </a:r>
          </a:p>
          <a:p>
            <a:r>
              <a:rPr lang="en-US" baseline="0" dirty="0" smtClean="0"/>
              <a:t>Some data for the form</a:t>
            </a:r>
          </a:p>
          <a:p>
            <a:endParaRPr lang="en-US" baseline="0" dirty="0" smtClean="0"/>
          </a:p>
          <a:p>
            <a:r>
              <a:rPr lang="en-US" baseline="0" dirty="0" smtClean="0"/>
              <a:t>We leave the construction of the form, including the inclusion of current subject data, up to the research system.</a:t>
            </a:r>
            <a:endParaRPr lang="en-US" dirty="0"/>
          </a:p>
        </p:txBody>
      </p:sp>
      <p:sp>
        <p:nvSpPr>
          <p:cNvPr id="4" name="Slide Number Placeholder 3"/>
          <p:cNvSpPr>
            <a:spLocks noGrp="1"/>
          </p:cNvSpPr>
          <p:nvPr>
            <p:ph type="sldNum" sz="quarter" idx="10"/>
          </p:nvPr>
        </p:nvSpPr>
        <p:spPr/>
        <p:txBody>
          <a:bodyPr/>
          <a:lstStyle/>
          <a:p>
            <a:pPr>
              <a:defRPr/>
            </a:pPr>
            <a:fld id="{CC1A18D9-C4CF-4FEF-B91A-1DDDD0DD402F}" type="slidenum">
              <a:rPr lang="en-US" smtClean="0"/>
              <a:pPr>
                <a:defRPr/>
              </a:pPr>
              <a:t>19</a:t>
            </a:fld>
            <a:endParaRPr lang="en-US" dirty="0"/>
          </a:p>
        </p:txBody>
      </p:sp>
    </p:spTree>
    <p:extLst>
      <p:ext uri="{BB962C8B-B14F-4D97-AF65-F5344CB8AC3E}">
        <p14:creationId xmlns:p14="http://schemas.microsoft.com/office/powerpoint/2010/main" val="383654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a:t>
            </a:fld>
            <a:endParaRPr lang="en-US" dirty="0"/>
          </a:p>
        </p:txBody>
      </p:sp>
    </p:spTree>
    <p:extLst>
      <p:ext uri="{BB962C8B-B14F-4D97-AF65-F5344CB8AC3E}">
        <p14:creationId xmlns:p14="http://schemas.microsoft.com/office/powerpoint/2010/main" val="1644064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burden</a:t>
            </a:r>
            <a:r>
              <a:rPr lang="en-US" baseline="0" dirty="0" smtClean="0"/>
              <a:t> of reporting was reduced – it was easy to host the form, and only data that was not supplied at the time of the request need be filled out.</a:t>
            </a:r>
            <a:endParaRPr lang="en-US" dirty="0"/>
          </a:p>
        </p:txBody>
      </p:sp>
      <p:sp>
        <p:nvSpPr>
          <p:cNvPr id="4" name="Slide Number Placeholder 3"/>
          <p:cNvSpPr>
            <a:spLocks noGrp="1"/>
          </p:cNvSpPr>
          <p:nvPr>
            <p:ph type="sldNum" sz="quarter" idx="10"/>
          </p:nvPr>
        </p:nvSpPr>
        <p:spPr/>
        <p:txBody>
          <a:bodyPr/>
          <a:lstStyle/>
          <a:p>
            <a:pPr>
              <a:defRPr/>
            </a:pPr>
            <a:fld id="{CC1A18D9-C4CF-4FEF-B91A-1DDDD0DD402F}" type="slidenum">
              <a:rPr lang="en-US" smtClean="0"/>
              <a:pPr>
                <a:defRPr/>
              </a:pPr>
              <a:t>20</a:t>
            </a:fld>
            <a:endParaRPr lang="en-US" dirty="0"/>
          </a:p>
        </p:txBody>
      </p:sp>
    </p:spTree>
    <p:extLst>
      <p:ext uri="{BB962C8B-B14F-4D97-AF65-F5344CB8AC3E}">
        <p14:creationId xmlns:p14="http://schemas.microsoft.com/office/powerpoint/2010/main" val="2965447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21</a:t>
            </a:fld>
            <a:endParaRPr lang="en-US" dirty="0"/>
          </a:p>
        </p:txBody>
      </p:sp>
    </p:spTree>
    <p:extLst>
      <p:ext uri="{BB962C8B-B14F-4D97-AF65-F5344CB8AC3E}">
        <p14:creationId xmlns:p14="http://schemas.microsoft.com/office/powerpoint/2010/main" val="1933334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All actors have synchronized time: [ITI-1]</a:t>
            </a:r>
          </a:p>
          <a:p>
            <a:r>
              <a:rPr lang="en-US" baseline="0" dirty="0" smtClean="0"/>
              <a:t>All Transactions are TLS – mutual verification of certificates; Node Authentication [ITI-19]</a:t>
            </a:r>
          </a:p>
          <a:p>
            <a:r>
              <a:rPr lang="en-US" baseline="0" dirty="0" smtClean="0"/>
              <a:t>All Transactions carry SAML assertions; Provide X-User Assertion [ITI-</a:t>
            </a:r>
            <a:r>
              <a:rPr lang="en-US" baseline="0" dirty="0" smtClean="0">
                <a:solidFill>
                  <a:srgbClr val="FF0000"/>
                </a:solidFill>
              </a:rPr>
              <a:t>40</a:t>
            </a:r>
            <a:r>
              <a:rPr lang="en-US" baseline="0" dirty="0" smtClean="0"/>
              <a:t>]</a:t>
            </a:r>
          </a:p>
          <a:p>
            <a:r>
              <a:rPr lang="en-US" baseline="0" dirty="0" smtClean="0"/>
              <a:t>All Transactions are logged by sender and by receiver to the Audit Record Repository; Record Audit Event [ITI-20]</a:t>
            </a:r>
            <a:endParaRPr lang="en-US" dirty="0"/>
          </a:p>
        </p:txBody>
      </p:sp>
      <p:sp>
        <p:nvSpPr>
          <p:cNvPr id="4" name="Slide Number Placeholder 3"/>
          <p:cNvSpPr>
            <a:spLocks noGrp="1"/>
          </p:cNvSpPr>
          <p:nvPr>
            <p:ph type="sldNum" sz="quarter" idx="10"/>
          </p:nvPr>
        </p:nvSpPr>
        <p:spPr/>
        <p:txBody>
          <a:bodyPr/>
          <a:lstStyle/>
          <a:p>
            <a:fld id="{34BAAB9C-FE0B-47DA-B903-E1DF13337CA0}" type="slidenum">
              <a:rPr lang="en-US" smtClean="0"/>
              <a:pPr/>
              <a:t>22</a:t>
            </a:fld>
            <a:endParaRPr lang="en-US" dirty="0"/>
          </a:p>
        </p:txBody>
      </p:sp>
    </p:spTree>
    <p:extLst>
      <p:ext uri="{BB962C8B-B14F-4D97-AF65-F5344CB8AC3E}">
        <p14:creationId xmlns:p14="http://schemas.microsoft.com/office/powerpoint/2010/main" val="1975104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23</a:t>
            </a:fld>
            <a:endParaRPr lang="en-US" dirty="0"/>
          </a:p>
        </p:txBody>
      </p:sp>
    </p:spTree>
    <p:extLst>
      <p:ext uri="{BB962C8B-B14F-4D97-AF65-F5344CB8AC3E}">
        <p14:creationId xmlns:p14="http://schemas.microsoft.com/office/powerpoint/2010/main" val="1614179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24</a:t>
            </a:fld>
            <a:endParaRPr lang="en-US" dirty="0"/>
          </a:p>
        </p:txBody>
      </p:sp>
    </p:spTree>
    <p:extLst>
      <p:ext uri="{BB962C8B-B14F-4D97-AF65-F5344CB8AC3E}">
        <p14:creationId xmlns:p14="http://schemas.microsoft.com/office/powerpoint/2010/main" val="3986886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25</a:t>
            </a:fld>
            <a:endParaRPr lang="en-US" dirty="0"/>
          </a:p>
        </p:txBody>
      </p:sp>
    </p:spTree>
    <p:extLst>
      <p:ext uri="{BB962C8B-B14F-4D97-AF65-F5344CB8AC3E}">
        <p14:creationId xmlns:p14="http://schemas.microsoft.com/office/powerpoint/2010/main" val="3880694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26</a:t>
            </a:fld>
            <a:endParaRPr lang="en-US" dirty="0"/>
          </a:p>
        </p:txBody>
      </p:sp>
    </p:spTree>
    <p:extLst>
      <p:ext uri="{BB962C8B-B14F-4D97-AF65-F5344CB8AC3E}">
        <p14:creationId xmlns:p14="http://schemas.microsoft.com/office/powerpoint/2010/main" val="376959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3</a:t>
            </a:fld>
            <a:endParaRPr lang="en-US" dirty="0"/>
          </a:p>
        </p:txBody>
      </p:sp>
    </p:spTree>
    <p:extLst>
      <p:ext uri="{BB962C8B-B14F-4D97-AF65-F5344CB8AC3E}">
        <p14:creationId xmlns:p14="http://schemas.microsoft.com/office/powerpoint/2010/main" val="70021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4</a:t>
            </a:fld>
            <a:endParaRPr lang="en-US" dirty="0"/>
          </a:p>
        </p:txBody>
      </p:sp>
    </p:spTree>
    <p:extLst>
      <p:ext uri="{BB962C8B-B14F-4D97-AF65-F5344CB8AC3E}">
        <p14:creationId xmlns:p14="http://schemas.microsoft.com/office/powerpoint/2010/main" val="159615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b="1" dirty="0" smtClean="0">
                <a:latin typeface="Arial" pitchFamily="34" charset="0"/>
                <a:ea typeface="ＭＳ Ｐゴシック" pitchFamily="34" charset="-128"/>
              </a:rPr>
              <a:t>Who CDISC is.  </a:t>
            </a:r>
            <a:r>
              <a:rPr lang="en-US" dirty="0" smtClean="0">
                <a:latin typeface="Arial" pitchFamily="34" charset="0"/>
                <a:ea typeface="ＭＳ Ｐゴシック" pitchFamily="34" charset="-128"/>
              </a:rPr>
              <a:t>Becky,</a:t>
            </a:r>
            <a:r>
              <a:rPr lang="en-US" baseline="0" dirty="0" smtClean="0">
                <a:latin typeface="Arial" pitchFamily="34" charset="0"/>
                <a:ea typeface="ＭＳ Ｐゴシック" pitchFamily="34" charset="-128"/>
              </a:rPr>
              <a:t> this is one of your slides that I’ve cribbed for my Medtronic presentation. </a:t>
            </a:r>
            <a:endParaRPr lang="en-US" dirty="0" smtClean="0">
              <a:latin typeface="Arial" pitchFamily="34" charset="0"/>
              <a:ea typeface="ＭＳ Ｐゴシック" pitchFamily="34"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CEAE049-ABBF-4D3E-96FB-45FF3CC7842B}" type="slidenum">
              <a:rPr lang="en-US" smtClean="0">
                <a:latin typeface="Calibri" pitchFamily="34" charset="0"/>
              </a:rPr>
              <a:pPr eaLnBrk="1" hangingPunct="1"/>
              <a:t>5</a:t>
            </a:fld>
            <a:endParaRPr lang="en-US" dirty="0" smtClean="0">
              <a:latin typeface="Calibri" pitchFamily="34" charset="0"/>
            </a:endParaRPr>
          </a:p>
        </p:txBody>
      </p:sp>
    </p:spTree>
    <p:extLst>
      <p:ext uri="{BB962C8B-B14F-4D97-AF65-F5344CB8AC3E}">
        <p14:creationId xmlns:p14="http://schemas.microsoft.com/office/powerpoint/2010/main" val="1701833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dirty="0" smtClean="0"/>
              <a:t>CDISC’s relationships</a:t>
            </a:r>
            <a:r>
              <a:rPr lang="en-US" dirty="0" smtClean="0"/>
              <a:t>. Another of your slides which I simplified for Medtronic.  Please use the original if you’d prefer. </a:t>
            </a:r>
          </a:p>
        </p:txBody>
      </p:sp>
      <p:sp>
        <p:nvSpPr>
          <p:cNvPr id="4" name="Slide Number Placeholder 3"/>
          <p:cNvSpPr>
            <a:spLocks noGrp="1"/>
          </p:cNvSpPr>
          <p:nvPr>
            <p:ph type="sldNum" sz="quarter" idx="5"/>
          </p:nvPr>
        </p:nvSpPr>
        <p:spPr/>
        <p:txBody>
          <a:bodyPr/>
          <a:lstStyle/>
          <a:p>
            <a:pPr>
              <a:defRPr/>
            </a:pPr>
            <a:fld id="{5B076438-2751-4BA8-8190-A0219B5F0659}" type="slidenum">
              <a:rPr lang="en-US" smtClean="0"/>
              <a:pPr>
                <a:defRPr/>
              </a:pPr>
              <a:t>6</a:t>
            </a:fld>
            <a:endParaRPr lang="en-US" dirty="0"/>
          </a:p>
        </p:txBody>
      </p:sp>
    </p:spTree>
    <p:extLst>
      <p:ext uri="{BB962C8B-B14F-4D97-AF65-F5344CB8AC3E}">
        <p14:creationId xmlns:p14="http://schemas.microsoft.com/office/powerpoint/2010/main" val="392765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Slide Number Placeholder 3"/>
          <p:cNvSpPr txBox="1">
            <a:spLocks noGrp="1"/>
          </p:cNvSpPr>
          <p:nvPr/>
        </p:nvSpPr>
        <p:spPr bwMode="auto">
          <a:xfrm>
            <a:off x="3884613" y="868680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6" rIns="91411" bIns="45706"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780B9A80-66B9-4F6C-AE78-093A82B24330}" type="slidenum">
              <a:rPr lang="en-US" sz="1200">
                <a:solidFill>
                  <a:srgbClr val="000000"/>
                </a:solidFill>
              </a:rPr>
              <a:pPr algn="r" eaLnBrk="1" hangingPunct="1"/>
              <a:t>7</a:t>
            </a:fld>
            <a:endParaRPr lang="en-US" sz="1200" dirty="0">
              <a:solidFill>
                <a:srgbClr val="000000"/>
              </a:solidFill>
            </a:endParaRPr>
          </a:p>
        </p:txBody>
      </p:sp>
      <p:sp>
        <p:nvSpPr>
          <p:cNvPr id="41987" name="Notes Placeholder 1"/>
          <p:cNvSpPr>
            <a:spLocks noGrp="1"/>
          </p:cNvSpPr>
          <p:nvPr/>
        </p:nvSpPr>
        <p:spPr bwMode="auto">
          <a:xfrm>
            <a:off x="685800" y="4343400"/>
            <a:ext cx="54864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86" tIns="43244" rIns="86486" bIns="43244"/>
          <a:lstStyle/>
          <a:p>
            <a:pPr eaLnBrk="0" hangingPunct="0">
              <a:spcBef>
                <a:spcPct val="30000"/>
              </a:spcBef>
            </a:pPr>
            <a:endParaRPr lang="en-US" sz="1200" dirty="0">
              <a:solidFill>
                <a:srgbClr val="000000"/>
              </a:solidFill>
            </a:endParaRPr>
          </a:p>
        </p:txBody>
      </p:sp>
    </p:spTree>
    <p:extLst>
      <p:ext uri="{BB962C8B-B14F-4D97-AF65-F5344CB8AC3E}">
        <p14:creationId xmlns:p14="http://schemas.microsoft.com/office/powerpoint/2010/main" val="163396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A5462-CD87-4F9A-9C04-45D518120E37}" type="slidenum">
              <a:rPr lang="en-US" smtClean="0"/>
              <a:t>8</a:t>
            </a:fld>
            <a:endParaRPr lang="en-US" dirty="0"/>
          </a:p>
        </p:txBody>
      </p:sp>
    </p:spTree>
    <p:extLst>
      <p:ext uri="{BB962C8B-B14F-4D97-AF65-F5344CB8AC3E}">
        <p14:creationId xmlns:p14="http://schemas.microsoft.com/office/powerpoint/2010/main" val="355374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Historical antecedent</a:t>
            </a:r>
            <a:r>
              <a:rPr lang="en-US" b="1" baseline="0" dirty="0" smtClean="0"/>
              <a:t> to healthcare link</a:t>
            </a:r>
            <a:r>
              <a:rPr lang="en-US" baseline="0" dirty="0" smtClean="0"/>
              <a:t>.  </a:t>
            </a:r>
            <a:r>
              <a:rPr lang="en-US" dirty="0" smtClean="0"/>
              <a:t>This is a diagram developed by CDISC founders (Bron Kisler and Becky Kush) in 1997.  It shows the opportunity to streamline research by sharing data electronically between EHRs and Research eCRFs, without entering that data on paper first.  This vision is slowly but surely becoming a reality – a viable means of conducting clinical research.</a:t>
            </a:r>
          </a:p>
          <a:p>
            <a:pPr eaLnBrk="1" hangingPunct="1">
              <a:spcBef>
                <a:spcPct val="0"/>
              </a:spcBef>
            </a:pPr>
            <a:endParaRPr lang="en-US" dirty="0"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pitchFamily="34" charset="-128"/>
              </a:defRPr>
            </a:lvl1pPr>
            <a:lvl2pPr marL="722296" indent="-277806" eaLnBrk="0" hangingPunct="0">
              <a:defRPr>
                <a:solidFill>
                  <a:schemeClr val="tx1"/>
                </a:solidFill>
                <a:latin typeface="Arial" charset="0"/>
                <a:ea typeface="MS PGothic" pitchFamily="34" charset="-128"/>
              </a:defRPr>
            </a:lvl2pPr>
            <a:lvl3pPr marL="1111225" indent="-222245" eaLnBrk="0" hangingPunct="0">
              <a:defRPr>
                <a:solidFill>
                  <a:schemeClr val="tx1"/>
                </a:solidFill>
                <a:latin typeface="Arial" charset="0"/>
                <a:ea typeface="MS PGothic" pitchFamily="34" charset="-128"/>
              </a:defRPr>
            </a:lvl3pPr>
            <a:lvl4pPr marL="1555714" indent="-222245" eaLnBrk="0" hangingPunct="0">
              <a:defRPr>
                <a:solidFill>
                  <a:schemeClr val="tx1"/>
                </a:solidFill>
                <a:latin typeface="Arial" charset="0"/>
                <a:ea typeface="MS PGothic" pitchFamily="34" charset="-128"/>
              </a:defRPr>
            </a:lvl4pPr>
            <a:lvl5pPr marL="2000204" indent="-222245" eaLnBrk="0" hangingPunct="0">
              <a:defRPr>
                <a:solidFill>
                  <a:schemeClr val="tx1"/>
                </a:solidFill>
                <a:latin typeface="Arial" charset="0"/>
                <a:ea typeface="MS PGothic" pitchFamily="34" charset="-128"/>
              </a:defRPr>
            </a:lvl5pPr>
            <a:lvl6pPr marL="2444694" indent="-222245" eaLnBrk="0" fontAlgn="base" hangingPunct="0">
              <a:spcBef>
                <a:spcPct val="0"/>
              </a:spcBef>
              <a:spcAft>
                <a:spcPct val="0"/>
              </a:spcAft>
              <a:defRPr>
                <a:solidFill>
                  <a:schemeClr val="tx1"/>
                </a:solidFill>
                <a:latin typeface="Arial" charset="0"/>
                <a:ea typeface="MS PGothic" pitchFamily="34" charset="-128"/>
              </a:defRPr>
            </a:lvl6pPr>
            <a:lvl7pPr marL="2889184" indent="-222245" eaLnBrk="0" fontAlgn="base" hangingPunct="0">
              <a:spcBef>
                <a:spcPct val="0"/>
              </a:spcBef>
              <a:spcAft>
                <a:spcPct val="0"/>
              </a:spcAft>
              <a:defRPr>
                <a:solidFill>
                  <a:schemeClr val="tx1"/>
                </a:solidFill>
                <a:latin typeface="Arial" charset="0"/>
                <a:ea typeface="MS PGothic" pitchFamily="34" charset="-128"/>
              </a:defRPr>
            </a:lvl7pPr>
            <a:lvl8pPr marL="3333674" indent="-222245" eaLnBrk="0" fontAlgn="base" hangingPunct="0">
              <a:spcBef>
                <a:spcPct val="0"/>
              </a:spcBef>
              <a:spcAft>
                <a:spcPct val="0"/>
              </a:spcAft>
              <a:defRPr>
                <a:solidFill>
                  <a:schemeClr val="tx1"/>
                </a:solidFill>
                <a:latin typeface="Arial" charset="0"/>
                <a:ea typeface="MS PGothic" pitchFamily="34" charset="-128"/>
              </a:defRPr>
            </a:lvl8pPr>
            <a:lvl9pPr marL="3778164" indent="-222245"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5A218BAE-DFE6-4C34-8527-3A77CF9B0C41}" type="slidenum">
              <a:rPr lang="en-US" smtClean="0">
                <a:latin typeface="Calibri" pitchFamily="34" charset="0"/>
              </a:rPr>
              <a:pPr eaLnBrk="1" hangingPunct="1"/>
              <a:t>9</a:t>
            </a:fld>
            <a:endParaRPr lang="en-US" dirty="0" smtClean="0">
              <a:latin typeface="Calibri" pitchFamily="34" charset="0"/>
            </a:endParaRPr>
          </a:p>
        </p:txBody>
      </p:sp>
    </p:spTree>
    <p:extLst>
      <p:ext uri="{BB962C8B-B14F-4D97-AF65-F5344CB8AC3E}">
        <p14:creationId xmlns:p14="http://schemas.microsoft.com/office/powerpoint/2010/main" val="189912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92002" name="Rectangle 2"/>
          <p:cNvSpPr>
            <a:spLocks noGrp="1" noChangeArrowheads="1"/>
          </p:cNvSpPr>
          <p:nvPr>
            <p:ph type="ctrTitle"/>
          </p:nvPr>
        </p:nvSpPr>
        <p:spPr>
          <a:xfrm>
            <a:off x="3733800" y="414867"/>
            <a:ext cx="4868863" cy="2133600"/>
          </a:xfrm>
        </p:spPr>
        <p:txBody>
          <a:bodyPr anchor="t"/>
          <a:lstStyle>
            <a:lvl1pPr algn="r">
              <a:defRPr sz="1600" b="0">
                <a:solidFill>
                  <a:srgbClr val="BBE0E3"/>
                </a:solidFill>
              </a:defRPr>
            </a:lvl1pPr>
          </a:lstStyle>
          <a:p>
            <a:r>
              <a:rPr lang="en-US" smtClean="0"/>
              <a:t>Click to edit Master title style</a:t>
            </a:r>
            <a:endParaRPr lang="en-US" dirty="0"/>
          </a:p>
        </p:txBody>
      </p:sp>
      <p:sp>
        <p:nvSpPr>
          <p:cNvPr id="1792003" name="Rectangle 3"/>
          <p:cNvSpPr>
            <a:spLocks noGrp="1" noChangeArrowheads="1"/>
          </p:cNvSpPr>
          <p:nvPr>
            <p:ph type="subTitle" idx="1"/>
          </p:nvPr>
        </p:nvSpPr>
        <p:spPr>
          <a:xfrm>
            <a:off x="1389063" y="5765800"/>
            <a:ext cx="6120870" cy="838200"/>
          </a:xfrm>
        </p:spPr>
        <p:txBody>
          <a:bodyPr/>
          <a:lstStyle>
            <a:lvl1pPr marL="0" indent="0">
              <a:buFontTx/>
              <a:buNone/>
              <a:defRPr sz="1800" b="1">
                <a:solidFill>
                  <a:srgbClr val="BBE0E3"/>
                </a:solidFill>
              </a:defRPr>
            </a:lvl1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63675" y="6565900"/>
            <a:ext cx="1376363" cy="214313"/>
          </a:xfrm>
          <a:prstGeom prst="rect">
            <a:avLst/>
          </a:prstGeom>
          <a:noFill/>
          <a:ln w="9525">
            <a:noFill/>
            <a:miter lim="800000"/>
            <a:headEnd/>
            <a:tailEnd/>
          </a:ln>
        </p:spPr>
        <p:txBody>
          <a:bodyPr anchor="ctr">
            <a:spAutoFit/>
          </a:bodyPr>
          <a:lstStyle/>
          <a:p>
            <a:pPr>
              <a:defRPr/>
            </a:pPr>
            <a:r>
              <a:rPr lang="en-GB" sz="800" dirty="0">
                <a:solidFill>
                  <a:schemeClr val="bg1"/>
                </a:solidFill>
              </a:rPr>
              <a:t>© CDISC 2012	</a:t>
            </a:r>
          </a:p>
        </p:txBody>
      </p:sp>
      <p:sp>
        <p:nvSpPr>
          <p:cNvPr id="2" name="Title 1"/>
          <p:cNvSpPr>
            <a:spLocks noGrp="1"/>
          </p:cNvSpPr>
          <p:nvPr>
            <p:ph type="title"/>
          </p:nvPr>
        </p:nvSpPr>
        <p:spPr>
          <a:xfrm>
            <a:off x="1380066" y="1134084"/>
            <a:ext cx="7230533" cy="1362075"/>
          </a:xfrm>
        </p:spPr>
        <p:txBody>
          <a:bodyPr/>
          <a:lstStyle>
            <a:lvl1pPr algn="l">
              <a:defRPr sz="3200" b="1" cap="none" baseline="0">
                <a:solidFill>
                  <a:srgbClr val="003264"/>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80067" y="2743200"/>
            <a:ext cx="7114646" cy="1500187"/>
          </a:xfrm>
        </p:spPr>
        <p:txBody>
          <a:bodyPr/>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57FAC42B-C592-4AB3-882F-402D7EA76EA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63675" y="6565900"/>
            <a:ext cx="1376363" cy="214313"/>
          </a:xfrm>
          <a:prstGeom prst="rect">
            <a:avLst/>
          </a:prstGeom>
          <a:noFill/>
          <a:ln w="9525">
            <a:noFill/>
            <a:miter lim="800000"/>
            <a:headEnd/>
            <a:tailEnd/>
          </a:ln>
        </p:spPr>
        <p:txBody>
          <a:bodyPr anchor="ctr">
            <a:spAutoFit/>
          </a:bodyPr>
          <a:lstStyle/>
          <a:p>
            <a:pPr>
              <a:defRPr/>
            </a:pPr>
            <a:r>
              <a:rPr lang="en-GB" sz="800" dirty="0">
                <a:solidFill>
                  <a:schemeClr val="bg1"/>
                </a:solidFill>
              </a:rPr>
              <a:t>© CDISC 2012	</a:t>
            </a:r>
          </a:p>
        </p:txBody>
      </p:sp>
      <p:sp>
        <p:nvSpPr>
          <p:cNvPr id="2" name="Title 1"/>
          <p:cNvSpPr>
            <a:spLocks noGrp="1"/>
          </p:cNvSpPr>
          <p:nvPr>
            <p:ph type="title"/>
          </p:nvPr>
        </p:nvSpPr>
        <p:spPr>
          <a:xfrm>
            <a:off x="1380066" y="1140908"/>
            <a:ext cx="7230533" cy="1362075"/>
          </a:xfrm>
        </p:spPr>
        <p:txBody>
          <a:bodyPr/>
          <a:lstStyle>
            <a:lvl1pPr algn="l">
              <a:defRPr sz="3200" b="1" cap="none" baseline="0">
                <a:solidFill>
                  <a:srgbClr val="003264"/>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80067" y="2743200"/>
            <a:ext cx="7114646" cy="1500187"/>
          </a:xfrm>
        </p:spPr>
        <p:txBody>
          <a:bodyPr/>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57FAC42B-C592-4AB3-882F-402D7EA76EA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63675" y="6565900"/>
            <a:ext cx="1376363" cy="214313"/>
          </a:xfrm>
          <a:prstGeom prst="rect">
            <a:avLst/>
          </a:prstGeom>
          <a:noFill/>
          <a:ln w="9525">
            <a:noFill/>
            <a:miter lim="800000"/>
            <a:headEnd/>
            <a:tailEnd/>
          </a:ln>
        </p:spPr>
        <p:txBody>
          <a:bodyPr anchor="ctr">
            <a:spAutoFit/>
          </a:bodyPr>
          <a:lstStyle/>
          <a:p>
            <a:pPr>
              <a:defRPr/>
            </a:pPr>
            <a:r>
              <a:rPr lang="en-GB" sz="800" dirty="0">
                <a:solidFill>
                  <a:schemeClr val="bg1"/>
                </a:solidFill>
              </a:rPr>
              <a:t>© CDISC 2012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p:txBody>
          <a:bodyPr/>
          <a:lstStyle>
            <a:lvl1pPr>
              <a:defRPr sz="1000"/>
            </a:lvl1pPr>
          </a:lstStyle>
          <a:p>
            <a:fld id="{57FAC42B-C592-4AB3-882F-402D7EA76EA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463675" y="6565900"/>
            <a:ext cx="1376363" cy="214313"/>
          </a:xfrm>
          <a:prstGeom prst="rect">
            <a:avLst/>
          </a:prstGeom>
          <a:noFill/>
          <a:ln w="9525">
            <a:noFill/>
            <a:miter lim="800000"/>
            <a:headEnd/>
            <a:tailEnd/>
          </a:ln>
        </p:spPr>
        <p:txBody>
          <a:bodyPr anchor="ctr">
            <a:spAutoFit/>
          </a:bodyPr>
          <a:lstStyle/>
          <a:p>
            <a:pPr>
              <a:defRPr/>
            </a:pPr>
            <a:r>
              <a:rPr lang="en-GB" sz="800" dirty="0">
                <a:solidFill>
                  <a:schemeClr val="bg1"/>
                </a:solidFill>
              </a:rPr>
              <a:t>© CDISC 2012	</a:t>
            </a:r>
          </a:p>
        </p:txBody>
      </p:sp>
      <p:sp>
        <p:nvSpPr>
          <p:cNvPr id="2" name="Title 1"/>
          <p:cNvSpPr>
            <a:spLocks noGrp="1"/>
          </p:cNvSpPr>
          <p:nvPr>
            <p:ph type="title"/>
          </p:nvPr>
        </p:nvSpPr>
        <p:spPr>
          <a:xfrm>
            <a:off x="1371602" y="265816"/>
            <a:ext cx="8229600" cy="85411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a:spLocks noGrp="1" noChangeArrowheads="1"/>
          </p:cNvSpPr>
          <p:nvPr>
            <p:ph type="sldNum" sz="quarter" idx="10"/>
          </p:nvPr>
        </p:nvSpPr>
        <p:spPr/>
        <p:txBody>
          <a:bodyPr/>
          <a:lstStyle>
            <a:lvl1pPr>
              <a:defRPr sz="1000"/>
            </a:lvl1pPr>
          </a:lstStyle>
          <a:p>
            <a:fld id="{57FAC42B-C592-4AB3-882F-402D7EA76EA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63675" y="6565900"/>
            <a:ext cx="1693863" cy="214313"/>
          </a:xfrm>
          <a:prstGeom prst="rect">
            <a:avLst/>
          </a:prstGeom>
          <a:noFill/>
          <a:ln w="9525">
            <a:noFill/>
            <a:miter lim="800000"/>
            <a:headEnd/>
            <a:tailEnd/>
          </a:ln>
        </p:spPr>
        <p:txBody>
          <a:bodyPr anchor="ctr">
            <a:spAutoFit/>
          </a:bodyPr>
          <a:lstStyle/>
          <a:p>
            <a:pPr>
              <a:defRPr/>
            </a:pPr>
            <a:r>
              <a:rPr lang="en-GB" sz="800" dirty="0">
                <a:solidFill>
                  <a:schemeClr val="bg1"/>
                </a:solidFill>
              </a:rPr>
              <a:t>© CDISC 2011</a:t>
            </a:r>
          </a:p>
        </p:txBody>
      </p:sp>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sldNum" sz="quarter" idx="10"/>
          </p:nvPr>
        </p:nvSpPr>
        <p:spPr/>
        <p:txBody>
          <a:bodyPr/>
          <a:lstStyle>
            <a:lvl1pPr>
              <a:defRPr/>
            </a:lvl1pPr>
          </a:lstStyle>
          <a:p>
            <a:fld id="{57FAC42B-C592-4AB3-882F-402D7EA76EA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19B0384-2402-42FE-A046-0B866B8A68C6}" type="slidenum">
              <a:rPr lang="en-US"/>
              <a:pPr>
                <a:defRPr/>
              </a:pPr>
              <a:t>‹#›</a:t>
            </a:fld>
            <a:endParaRPr lang="en-US" dirty="0"/>
          </a:p>
        </p:txBody>
      </p:sp>
    </p:spTree>
    <p:extLst>
      <p:ext uri="{BB962C8B-B14F-4D97-AF65-F5344CB8AC3E}">
        <p14:creationId xmlns:p14="http://schemas.microsoft.com/office/powerpoint/2010/main" val="275199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711F7A8-BAAE-4EC9-8048-7E65C8E02FE6}" type="slidenum">
              <a:rPr lang="en-US"/>
              <a:pPr>
                <a:defRPr/>
              </a:pPr>
              <a:t>‹#›</a:t>
            </a:fld>
            <a:endParaRPr lang="en-US" dirty="0"/>
          </a:p>
        </p:txBody>
      </p:sp>
    </p:spTree>
    <p:extLst>
      <p:ext uri="{BB962C8B-B14F-4D97-AF65-F5344CB8AC3E}">
        <p14:creationId xmlns:p14="http://schemas.microsoft.com/office/powerpoint/2010/main" val="303654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778000" y="6550025"/>
            <a:ext cx="1376363" cy="307975"/>
          </a:xfrm>
          <a:prstGeom prst="rect">
            <a:avLst/>
          </a:prstGeom>
          <a:noFill/>
          <a:ln>
            <a:noFill/>
          </a:ln>
          <a:extLst/>
        </p:spPr>
        <p:txBody>
          <a:bodyPr>
            <a:spAutoFit/>
          </a:bodyPr>
          <a:lstStyle>
            <a:lvl1pPr eaLnBrk="0" hangingPunct="0">
              <a:defRPr sz="2400">
                <a:solidFill>
                  <a:schemeClr val="tx1"/>
                </a:solidFill>
                <a:latin typeface="Arial" charset="0"/>
                <a:ea typeface="ＭＳ Ｐゴシック" pitchFamily="-84" charset="-128"/>
              </a:defRPr>
            </a:lvl1pPr>
            <a:lvl2pPr marL="742950" indent="-285750" eaLnBrk="0" hangingPunct="0">
              <a:defRPr sz="2400">
                <a:solidFill>
                  <a:schemeClr val="tx1"/>
                </a:solidFill>
                <a:latin typeface="Arial" charset="0"/>
                <a:ea typeface="ＭＳ Ｐゴシック" pitchFamily="-84" charset="-128"/>
              </a:defRPr>
            </a:lvl2pPr>
            <a:lvl3pPr marL="1143000" indent="-228600" eaLnBrk="0" hangingPunct="0">
              <a:defRPr sz="2400">
                <a:solidFill>
                  <a:schemeClr val="tx1"/>
                </a:solidFill>
                <a:latin typeface="Arial" charset="0"/>
                <a:ea typeface="ＭＳ Ｐゴシック" pitchFamily="-84" charset="-128"/>
              </a:defRPr>
            </a:lvl3pPr>
            <a:lvl4pPr marL="1600200" indent="-228600" eaLnBrk="0" hangingPunct="0">
              <a:defRPr sz="2400">
                <a:solidFill>
                  <a:schemeClr val="tx1"/>
                </a:solidFill>
                <a:latin typeface="Arial" charset="0"/>
                <a:ea typeface="ＭＳ Ｐゴシック" pitchFamily="-84" charset="-128"/>
              </a:defRPr>
            </a:lvl4pPr>
            <a:lvl5pPr marL="2057400" indent="-228600" eaLnBrk="0" hangingPunct="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eaLnBrk="1" hangingPunct="1">
              <a:defRPr/>
            </a:pPr>
            <a:r>
              <a:rPr lang="en-GB" sz="1400" dirty="0" smtClean="0">
                <a:latin typeface="Georgia" pitchFamily="-84" charset="0"/>
                <a:cs typeface="Arial" charset="0"/>
              </a:rPr>
              <a:t>© 2012</a:t>
            </a:r>
          </a:p>
        </p:txBody>
      </p:sp>
      <p:sp>
        <p:nvSpPr>
          <p:cNvPr id="125955" name="Rectangle 3"/>
          <p:cNvSpPr>
            <a:spLocks noGrp="1" noChangeArrowheads="1"/>
          </p:cNvSpPr>
          <p:nvPr>
            <p:ph type="ctrTitle"/>
          </p:nvPr>
        </p:nvSpPr>
        <p:spPr>
          <a:xfrm>
            <a:off x="2168525" y="2065338"/>
            <a:ext cx="5984875" cy="1595437"/>
          </a:xfrm>
        </p:spPr>
        <p:txBody>
          <a:bodyPr anchor="t"/>
          <a:lstStyle>
            <a:lvl1pPr>
              <a:defRPr sz="3000">
                <a:solidFill>
                  <a:srgbClr val="2579B1"/>
                </a:solidFill>
              </a:defRPr>
            </a:lvl1pPr>
          </a:lstStyle>
          <a:p>
            <a:r>
              <a:rPr lang="en-US" dirty="0"/>
              <a:t>Click to edit Master title style</a:t>
            </a:r>
          </a:p>
        </p:txBody>
      </p:sp>
    </p:spTree>
    <p:extLst>
      <p:ext uri="{BB962C8B-B14F-4D97-AF65-F5344CB8AC3E}">
        <p14:creationId xmlns:p14="http://schemas.microsoft.com/office/powerpoint/2010/main" val="422069701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9538" y="254000"/>
            <a:ext cx="7307262" cy="8683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79538" y="1295400"/>
            <a:ext cx="7307262"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010400" y="6492875"/>
            <a:ext cx="2133600" cy="3460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bg1"/>
                </a:solidFill>
              </a:defRPr>
            </a:lvl1pPr>
          </a:lstStyle>
          <a:p>
            <a:fld id="{57FAC42B-C592-4AB3-882F-402D7EA76EA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3200" b="1">
          <a:solidFill>
            <a:srgbClr val="003264"/>
          </a:solidFill>
          <a:latin typeface="+mj-lt"/>
          <a:ea typeface="+mj-ea"/>
          <a:cs typeface="+mj-cs"/>
        </a:defRPr>
      </a:lvl1pPr>
      <a:lvl2pPr algn="l" rtl="0" eaLnBrk="1" fontAlgn="base" hangingPunct="1">
        <a:spcBef>
          <a:spcPct val="0"/>
        </a:spcBef>
        <a:spcAft>
          <a:spcPct val="0"/>
        </a:spcAft>
        <a:defRPr sz="3200" b="1">
          <a:solidFill>
            <a:srgbClr val="003264"/>
          </a:solidFill>
          <a:latin typeface="Arial" charset="0"/>
        </a:defRPr>
      </a:lvl2pPr>
      <a:lvl3pPr algn="l" rtl="0" eaLnBrk="1" fontAlgn="base" hangingPunct="1">
        <a:spcBef>
          <a:spcPct val="0"/>
        </a:spcBef>
        <a:spcAft>
          <a:spcPct val="0"/>
        </a:spcAft>
        <a:defRPr sz="3200" b="1">
          <a:solidFill>
            <a:srgbClr val="003264"/>
          </a:solidFill>
          <a:latin typeface="Arial" charset="0"/>
        </a:defRPr>
      </a:lvl3pPr>
      <a:lvl4pPr algn="l" rtl="0" eaLnBrk="1" fontAlgn="base" hangingPunct="1">
        <a:spcBef>
          <a:spcPct val="0"/>
        </a:spcBef>
        <a:spcAft>
          <a:spcPct val="0"/>
        </a:spcAft>
        <a:defRPr sz="3200" b="1">
          <a:solidFill>
            <a:srgbClr val="003264"/>
          </a:solidFill>
          <a:latin typeface="Arial" charset="0"/>
        </a:defRPr>
      </a:lvl4pPr>
      <a:lvl5pPr algn="l" rtl="0" eaLnBrk="1" fontAlgn="base" hangingPunct="1">
        <a:spcBef>
          <a:spcPct val="0"/>
        </a:spcBef>
        <a:spcAft>
          <a:spcPct val="0"/>
        </a:spcAft>
        <a:defRPr sz="3200" b="1">
          <a:solidFill>
            <a:srgbClr val="003264"/>
          </a:solidFill>
          <a:latin typeface="Arial" charset="0"/>
        </a:defRPr>
      </a:lvl5pPr>
      <a:lvl6pPr marL="457200" algn="l" rtl="0" eaLnBrk="1" fontAlgn="base" hangingPunct="1">
        <a:spcBef>
          <a:spcPct val="0"/>
        </a:spcBef>
        <a:spcAft>
          <a:spcPct val="0"/>
        </a:spcAft>
        <a:defRPr sz="3600">
          <a:solidFill>
            <a:srgbClr val="292929"/>
          </a:solidFill>
          <a:latin typeface="Arial" charset="0"/>
        </a:defRPr>
      </a:lvl6pPr>
      <a:lvl7pPr marL="914400" algn="l" rtl="0" eaLnBrk="1" fontAlgn="base" hangingPunct="1">
        <a:spcBef>
          <a:spcPct val="0"/>
        </a:spcBef>
        <a:spcAft>
          <a:spcPct val="0"/>
        </a:spcAft>
        <a:defRPr sz="3600">
          <a:solidFill>
            <a:srgbClr val="292929"/>
          </a:solidFill>
          <a:latin typeface="Arial" charset="0"/>
        </a:defRPr>
      </a:lvl7pPr>
      <a:lvl8pPr marL="1371600" algn="l" rtl="0" eaLnBrk="1" fontAlgn="base" hangingPunct="1">
        <a:spcBef>
          <a:spcPct val="0"/>
        </a:spcBef>
        <a:spcAft>
          <a:spcPct val="0"/>
        </a:spcAft>
        <a:defRPr sz="3600">
          <a:solidFill>
            <a:srgbClr val="292929"/>
          </a:solidFill>
          <a:latin typeface="Arial" charset="0"/>
        </a:defRPr>
      </a:lvl8pPr>
      <a:lvl9pPr marL="1828800" algn="l" rtl="0" eaLnBrk="1" fontAlgn="base" hangingPunct="1">
        <a:spcBef>
          <a:spcPct val="0"/>
        </a:spcBef>
        <a:spcAft>
          <a:spcPct val="0"/>
        </a:spcAft>
        <a:defRPr sz="3600">
          <a:solidFill>
            <a:srgbClr val="292929"/>
          </a:solidFill>
          <a:latin typeface="Arial" charset="0"/>
        </a:defRPr>
      </a:lvl9pPr>
    </p:titleStyle>
    <p:bodyStyle>
      <a:lvl1pPr marL="273050" indent="-273050" algn="l" rtl="0" eaLnBrk="1" fontAlgn="base" hangingPunct="1">
        <a:spcBef>
          <a:spcPct val="20000"/>
        </a:spcBef>
        <a:spcAft>
          <a:spcPct val="0"/>
        </a:spcAft>
        <a:buClr>
          <a:schemeClr val="accent1"/>
        </a:buClr>
        <a:buChar char="•"/>
        <a:defRPr sz="2400">
          <a:solidFill>
            <a:srgbClr val="606060"/>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000">
          <a:solidFill>
            <a:srgbClr val="606060"/>
          </a:solidFill>
          <a:latin typeface="+mn-lt"/>
        </a:defRPr>
      </a:lvl2pPr>
      <a:lvl3pPr marL="1143000" indent="-228600" algn="l" rtl="0" eaLnBrk="1" fontAlgn="base" hangingPunct="1">
        <a:spcBef>
          <a:spcPct val="20000"/>
        </a:spcBef>
        <a:spcAft>
          <a:spcPct val="0"/>
        </a:spcAft>
        <a:buClr>
          <a:schemeClr val="accent1"/>
        </a:buClr>
        <a:buChar char="•"/>
        <a:defRPr sz="2400">
          <a:solidFill>
            <a:srgbClr val="606060"/>
          </a:solidFill>
          <a:latin typeface="+mn-lt"/>
        </a:defRPr>
      </a:lvl3pPr>
      <a:lvl4pPr marL="1600200" indent="-228600" algn="l" rtl="0" eaLnBrk="1" fontAlgn="base" hangingPunct="1">
        <a:spcBef>
          <a:spcPct val="20000"/>
        </a:spcBef>
        <a:spcAft>
          <a:spcPct val="0"/>
        </a:spcAft>
        <a:buClr>
          <a:schemeClr val="accent1"/>
        </a:buClr>
        <a:buChar char="–"/>
        <a:defRPr sz="2000">
          <a:solidFill>
            <a:srgbClr val="606060"/>
          </a:solidFill>
          <a:latin typeface="+mn-lt"/>
        </a:defRPr>
      </a:lvl4pPr>
      <a:lvl5pPr marL="1951038" indent="-122238" algn="l" rtl="0" eaLnBrk="1" fontAlgn="base" hangingPunct="1">
        <a:spcBef>
          <a:spcPct val="20000"/>
        </a:spcBef>
        <a:spcAft>
          <a:spcPct val="0"/>
        </a:spcAft>
        <a:buChar char="»"/>
        <a:defRPr sz="2000">
          <a:solidFill>
            <a:srgbClr val="606060"/>
          </a:solidFill>
          <a:latin typeface="+mn-lt"/>
        </a:defRPr>
      </a:lvl5pPr>
      <a:lvl6pPr marL="2408238" algn="l" rtl="0" eaLnBrk="1" fontAlgn="base" hangingPunct="1">
        <a:spcBef>
          <a:spcPct val="20000"/>
        </a:spcBef>
        <a:spcAft>
          <a:spcPct val="0"/>
        </a:spcAft>
        <a:defRPr>
          <a:solidFill>
            <a:srgbClr val="292929"/>
          </a:solidFill>
          <a:latin typeface="+mn-lt"/>
        </a:defRPr>
      </a:lvl6pPr>
      <a:lvl7pPr marL="2865438" algn="l" rtl="0" eaLnBrk="1" fontAlgn="base" hangingPunct="1">
        <a:spcBef>
          <a:spcPct val="20000"/>
        </a:spcBef>
        <a:spcAft>
          <a:spcPct val="0"/>
        </a:spcAft>
        <a:defRPr>
          <a:solidFill>
            <a:srgbClr val="292929"/>
          </a:solidFill>
          <a:latin typeface="+mn-lt"/>
        </a:defRPr>
      </a:lvl7pPr>
      <a:lvl8pPr marL="3322638" algn="l" rtl="0" eaLnBrk="1" fontAlgn="base" hangingPunct="1">
        <a:spcBef>
          <a:spcPct val="20000"/>
        </a:spcBef>
        <a:spcAft>
          <a:spcPct val="0"/>
        </a:spcAft>
        <a:defRPr>
          <a:solidFill>
            <a:srgbClr val="292929"/>
          </a:solidFill>
          <a:latin typeface="+mn-lt"/>
        </a:defRPr>
      </a:lvl8pPr>
      <a:lvl9pPr marL="3779838" algn="l" rtl="0" eaLnBrk="1" fontAlgn="base" hangingPunct="1">
        <a:spcBef>
          <a:spcPct val="20000"/>
        </a:spcBef>
        <a:spcAft>
          <a:spcPct val="0"/>
        </a:spcAft>
        <a:defRPr>
          <a:solidFill>
            <a:srgbClr val="29292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0.wmf"/><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19969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18" descr="bld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1359475"/>
            <a:ext cx="8572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9D7D2930-0807-4AB3-BA85-13AE0E024BFC}" type="slidenum">
              <a:rPr lang="en-US" smtClean="0">
                <a:solidFill>
                  <a:srgbClr val="FFFFFF"/>
                </a:solidFill>
              </a:rPr>
              <a:pPr>
                <a:defRPr/>
              </a:pPr>
              <a:t>10</a:t>
            </a:fld>
            <a:endParaRPr lang="en-US" dirty="0">
              <a:solidFill>
                <a:srgbClr val="FFFFFF"/>
              </a:solidFill>
            </a:endParaRPr>
          </a:p>
        </p:txBody>
      </p:sp>
      <p:sp>
        <p:nvSpPr>
          <p:cNvPr id="4" name="Slide Number Placeholder 3"/>
          <p:cNvSpPr txBox="1">
            <a:spLocks noGrp="1"/>
          </p:cNvSpPr>
          <p:nvPr/>
        </p:nvSpPr>
        <p:spPr bwMode="auto">
          <a:xfrm>
            <a:off x="6553200" y="6027738"/>
            <a:ext cx="2133600" cy="476250"/>
          </a:xfrm>
          <a:prstGeom prst="rect">
            <a:avLst/>
          </a:prstGeom>
          <a:noFill/>
          <a:ln>
            <a:miter lim="800000"/>
            <a:headEnd/>
            <a:tailEnd/>
          </a:ln>
        </p:spPr>
        <p:txBody>
          <a:bodyPr/>
          <a:lstStyle/>
          <a:p>
            <a:pPr algn="r">
              <a:defRPr/>
            </a:pPr>
            <a:endParaRPr lang="en-US" sz="1400" dirty="0">
              <a:latin typeface="+mn-lt"/>
            </a:endParaRPr>
          </a:p>
        </p:txBody>
      </p:sp>
      <p:sp>
        <p:nvSpPr>
          <p:cNvPr id="10245" name="Oval 2" descr="Light vertical"/>
          <p:cNvSpPr>
            <a:spLocks noChangeArrowheads="1"/>
          </p:cNvSpPr>
          <p:nvPr/>
        </p:nvSpPr>
        <p:spPr bwMode="auto">
          <a:xfrm>
            <a:off x="2387600" y="3241675"/>
            <a:ext cx="3810000" cy="1828800"/>
          </a:xfrm>
          <a:prstGeom prst="ellipse">
            <a:avLst/>
          </a:prstGeom>
          <a:pattFill prst="ltVert">
            <a:fgClr>
              <a:schemeClr val="tx1">
                <a:alpha val="52940"/>
              </a:schemeClr>
            </a:fgClr>
            <a:bgClr>
              <a:schemeClr val="bg1">
                <a:alpha val="52940"/>
              </a:schemeClr>
            </a:bgClr>
          </a:pattFill>
          <a:ln w="9525" algn="ctr">
            <a:solidFill>
              <a:schemeClr val="tx1"/>
            </a:solidFill>
            <a:prstDash val="dash"/>
            <a:round/>
            <a:headEnd/>
            <a:tailEnd/>
          </a:ln>
        </p:spPr>
        <p:txBody>
          <a:bodyPr wrap="none" anchor="ctr"/>
          <a:lstStyle/>
          <a:p>
            <a:endParaRPr lang="en-US" sz="2400" dirty="0"/>
          </a:p>
        </p:txBody>
      </p:sp>
      <p:sp>
        <p:nvSpPr>
          <p:cNvPr id="10246" name="Line 4"/>
          <p:cNvSpPr>
            <a:spLocks noChangeShapeType="1"/>
          </p:cNvSpPr>
          <p:nvPr/>
        </p:nvSpPr>
        <p:spPr bwMode="auto">
          <a:xfrm flipV="1">
            <a:off x="4316413" y="2119313"/>
            <a:ext cx="1049337" cy="2527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247" name="Line 5"/>
          <p:cNvSpPr>
            <a:spLocks noChangeShapeType="1"/>
          </p:cNvSpPr>
          <p:nvPr/>
        </p:nvSpPr>
        <p:spPr bwMode="auto">
          <a:xfrm flipV="1">
            <a:off x="4344988" y="3311525"/>
            <a:ext cx="3289300" cy="1319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248" name="Line 6"/>
          <p:cNvSpPr>
            <a:spLocks noChangeShapeType="1"/>
          </p:cNvSpPr>
          <p:nvPr/>
        </p:nvSpPr>
        <p:spPr bwMode="auto">
          <a:xfrm flipH="1" flipV="1">
            <a:off x="1579563" y="3187700"/>
            <a:ext cx="2725737" cy="14255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249" name="Line 7"/>
          <p:cNvSpPr>
            <a:spLocks noChangeShapeType="1"/>
          </p:cNvSpPr>
          <p:nvPr/>
        </p:nvSpPr>
        <p:spPr bwMode="auto">
          <a:xfrm flipH="1">
            <a:off x="3651250" y="4581525"/>
            <a:ext cx="695325" cy="12001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250" name="Line 10"/>
          <p:cNvSpPr>
            <a:spLocks noChangeShapeType="1"/>
          </p:cNvSpPr>
          <p:nvPr/>
        </p:nvSpPr>
        <p:spPr bwMode="auto">
          <a:xfrm>
            <a:off x="2590800" y="27701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1" name="Group 11"/>
          <p:cNvGrpSpPr>
            <a:grpSpLocks/>
          </p:cNvGrpSpPr>
          <p:nvPr/>
        </p:nvGrpSpPr>
        <p:grpSpPr bwMode="auto">
          <a:xfrm>
            <a:off x="2765425" y="5507038"/>
            <a:ext cx="1044575" cy="731837"/>
            <a:chOff x="2894" y="2611"/>
            <a:chExt cx="658" cy="461"/>
          </a:xfrm>
        </p:grpSpPr>
        <p:sp>
          <p:nvSpPr>
            <p:cNvPr id="10279" name="laptop"/>
            <p:cNvSpPr>
              <a:spLocks noEditPoints="1" noChangeArrowheads="1"/>
            </p:cNvSpPr>
            <p:nvPr/>
          </p:nvSpPr>
          <p:spPr bwMode="auto">
            <a:xfrm>
              <a:off x="2894" y="2611"/>
              <a:ext cx="658" cy="4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4432 w 21600"/>
                <a:gd name="T25" fmla="*/ 1874 h 21600"/>
                <a:gd name="T26" fmla="*/ 17300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alpha val="59999"/>
              </a:srgbClr>
            </a:solidFill>
            <a:ln w="9525">
              <a:solidFill>
                <a:srgbClr val="000000"/>
              </a:solidFill>
              <a:miter lim="800000"/>
              <a:headEnd/>
              <a:tailEnd/>
            </a:ln>
          </p:spPr>
          <p:txBody>
            <a:bodyPr/>
            <a:lstStyle/>
            <a:p>
              <a:endParaRPr lang="en-US" dirty="0"/>
            </a:p>
          </p:txBody>
        </p:sp>
        <p:sp>
          <p:nvSpPr>
            <p:cNvPr id="13" name="Text Box 13"/>
            <p:cNvSpPr txBox="1">
              <a:spLocks noChangeArrowheads="1"/>
            </p:cNvSpPr>
            <p:nvPr/>
          </p:nvSpPr>
          <p:spPr bwMode="auto">
            <a:xfrm>
              <a:off x="3024" y="2640"/>
              <a:ext cx="459" cy="252"/>
            </a:xfrm>
            <a:prstGeom prst="rect">
              <a:avLst/>
            </a:prstGeom>
            <a:noFill/>
            <a:ln w="9525">
              <a:noFill/>
              <a:miter lim="800000"/>
              <a:headEnd/>
              <a:tailEnd/>
            </a:ln>
            <a:effectLst/>
          </p:spPr>
          <p:txBody>
            <a:bodyPr wrap="none">
              <a:spAutoFit/>
            </a:bodyPr>
            <a:lstStyle/>
            <a:p>
              <a:pPr>
                <a:defRPr/>
              </a:pPr>
              <a:r>
                <a:rPr lang="en-GB" b="1" dirty="0">
                  <a:effectLst>
                    <a:outerShdw blurRad="38100" dist="38100" dir="2700000" algn="tl">
                      <a:srgbClr val="C0C0C0"/>
                    </a:outerShdw>
                  </a:effectLst>
                  <a:ea typeface="ＭＳ Ｐゴシック" pitchFamily="-16" charset="-128"/>
                </a:rPr>
                <a:t>EHR</a:t>
              </a:r>
              <a:endParaRPr lang="en-GB" sz="2400" b="1" dirty="0">
                <a:effectLst>
                  <a:outerShdw blurRad="38100" dist="38100" dir="2700000" algn="tl">
                    <a:srgbClr val="C0C0C0"/>
                  </a:outerShdw>
                </a:effectLst>
                <a:ea typeface="ＭＳ Ｐゴシック" pitchFamily="-16" charset="-128"/>
              </a:endParaRPr>
            </a:p>
          </p:txBody>
        </p:sp>
      </p:grpSp>
      <p:sp>
        <p:nvSpPr>
          <p:cNvPr id="10252" name="WordArt 14"/>
          <p:cNvSpPr>
            <a:spLocks noChangeArrowheads="1" noChangeShapeType="1" noTextEdit="1"/>
          </p:cNvSpPr>
          <p:nvPr/>
        </p:nvSpPr>
        <p:spPr bwMode="auto">
          <a:xfrm>
            <a:off x="3249613" y="3676650"/>
            <a:ext cx="2116137" cy="517525"/>
          </a:xfrm>
          <a:prstGeom prst="rect">
            <a:avLst/>
          </a:prstGeom>
        </p:spPr>
        <p:txBody>
          <a:bodyPr spcFirstLastPara="1" wrap="none" fromWordArt="1">
            <a:prstTxWarp prst="textArchUp">
              <a:avLst>
                <a:gd name="adj" fmla="val 10800004"/>
              </a:avLst>
            </a:prstTxWarp>
          </a:bodyPr>
          <a:lstStyle/>
          <a:p>
            <a:pPr algn="ctr"/>
            <a:r>
              <a:rPr lang="en-US" sz="2400" kern="10" spc="900" dirty="0">
                <a:ln w="9525">
                  <a:solidFill>
                    <a:srgbClr val="000000"/>
                  </a:solidFill>
                  <a:round/>
                  <a:headEnd/>
                  <a:tailEnd/>
                </a:ln>
                <a:solidFill>
                  <a:srgbClr val="000000"/>
                </a:solidFill>
                <a:latin typeface="Arial"/>
                <a:cs typeface="Arial"/>
              </a:rPr>
              <a:t>Secondary Uses</a:t>
            </a:r>
          </a:p>
        </p:txBody>
      </p:sp>
      <p:sp>
        <p:nvSpPr>
          <p:cNvPr id="10253" name="WordArt 15"/>
          <p:cNvSpPr>
            <a:spLocks noChangeArrowheads="1" noChangeShapeType="1" noTextEdit="1"/>
          </p:cNvSpPr>
          <p:nvPr/>
        </p:nvSpPr>
        <p:spPr bwMode="auto">
          <a:xfrm rot="-2757851">
            <a:off x="2662238" y="4837113"/>
            <a:ext cx="1247775" cy="409575"/>
          </a:xfrm>
          <a:prstGeom prst="rect">
            <a:avLst/>
          </a:prstGeom>
        </p:spPr>
        <p:txBody>
          <a:bodyPr spcFirstLastPara="1" wrap="none" fromWordArt="1">
            <a:prstTxWarp prst="textArchUp">
              <a:avLst>
                <a:gd name="adj" fmla="val 10800004"/>
              </a:avLst>
            </a:prstTxWarp>
          </a:bodyPr>
          <a:lstStyle/>
          <a:p>
            <a:pPr algn="ctr"/>
            <a:r>
              <a:rPr lang="en-US" sz="2400" kern="10" spc="360" dirty="0">
                <a:ln w="9525">
                  <a:solidFill>
                    <a:srgbClr val="000000"/>
                  </a:solidFill>
                  <a:round/>
                  <a:headEnd/>
                  <a:tailEnd/>
                </a:ln>
                <a:solidFill>
                  <a:srgbClr val="000000"/>
                </a:solidFill>
                <a:latin typeface="Arial"/>
                <a:cs typeface="Arial"/>
              </a:rPr>
              <a:t>Primary Use</a:t>
            </a:r>
          </a:p>
        </p:txBody>
      </p:sp>
      <p:pic>
        <p:nvPicPr>
          <p:cNvPr id="10254" name="Picture 16" descr="bld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675" y="1001713"/>
            <a:ext cx="8572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17" descr="bld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275" y="2195513"/>
            <a:ext cx="14954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8" descr="bld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2187575"/>
            <a:ext cx="8572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 Box 19"/>
          <p:cNvSpPr txBox="1">
            <a:spLocks noChangeArrowheads="1"/>
          </p:cNvSpPr>
          <p:nvPr/>
        </p:nvSpPr>
        <p:spPr bwMode="auto">
          <a:xfrm>
            <a:off x="3752353" y="1136113"/>
            <a:ext cx="1340432" cy="707886"/>
          </a:xfrm>
          <a:prstGeom prst="rect">
            <a:avLst/>
          </a:prstGeom>
          <a:noFill/>
          <a:ln>
            <a:noFill/>
          </a:ln>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GB" b="1" dirty="0">
                <a:ea typeface="MS PGothic" pitchFamily="34" charset="-128"/>
              </a:rPr>
              <a:t>Clinical </a:t>
            </a:r>
            <a:endParaRPr lang="en-GB" b="1" dirty="0" smtClean="0">
              <a:ea typeface="MS PGothic" pitchFamily="34" charset="-128"/>
            </a:endParaRPr>
          </a:p>
          <a:p>
            <a:pPr algn="r" eaLnBrk="1" hangingPunct="1"/>
            <a:r>
              <a:rPr lang="en-GB" b="1" dirty="0" smtClean="0">
                <a:ea typeface="MS PGothic" pitchFamily="34" charset="-128"/>
              </a:rPr>
              <a:t>Research</a:t>
            </a:r>
            <a:endParaRPr lang="en-GB" b="1" dirty="0">
              <a:ea typeface="MS PGothic" pitchFamily="34" charset="-128"/>
            </a:endParaRPr>
          </a:p>
        </p:txBody>
      </p:sp>
      <p:sp>
        <p:nvSpPr>
          <p:cNvPr id="10258" name="Text Box 20"/>
          <p:cNvSpPr txBox="1">
            <a:spLocks noChangeArrowheads="1"/>
          </p:cNvSpPr>
          <p:nvPr/>
        </p:nvSpPr>
        <p:spPr bwMode="auto">
          <a:xfrm>
            <a:off x="7254225" y="2049113"/>
            <a:ext cx="1177387" cy="400110"/>
          </a:xfrm>
          <a:prstGeom prst="rect">
            <a:avLst/>
          </a:prstGeom>
          <a:noFill/>
          <a:ln>
            <a:noFill/>
          </a:ln>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b="1" dirty="0">
                <a:ea typeface="MS PGothic" pitchFamily="34" charset="-128"/>
              </a:rPr>
              <a:t>Quality </a:t>
            </a:r>
          </a:p>
        </p:txBody>
      </p:sp>
      <p:sp>
        <p:nvSpPr>
          <p:cNvPr id="10259" name="Text Box 21"/>
          <p:cNvSpPr txBox="1">
            <a:spLocks noChangeArrowheads="1"/>
          </p:cNvSpPr>
          <p:nvPr/>
        </p:nvSpPr>
        <p:spPr bwMode="auto">
          <a:xfrm>
            <a:off x="112225" y="1923788"/>
            <a:ext cx="1039067" cy="707886"/>
          </a:xfrm>
          <a:prstGeom prst="rect">
            <a:avLst/>
          </a:prstGeom>
          <a:noFill/>
          <a:ln>
            <a:noFill/>
          </a:ln>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b="1" dirty="0">
                <a:ea typeface="MS PGothic" pitchFamily="34" charset="-128"/>
              </a:rPr>
              <a:t>Public </a:t>
            </a:r>
            <a:endParaRPr lang="en-GB" b="1" dirty="0" smtClean="0">
              <a:ea typeface="MS PGothic" pitchFamily="34" charset="-128"/>
            </a:endParaRPr>
          </a:p>
          <a:p>
            <a:pPr eaLnBrk="1" hangingPunct="1"/>
            <a:r>
              <a:rPr lang="en-GB" b="1" dirty="0" smtClean="0">
                <a:ea typeface="MS PGothic" pitchFamily="34" charset="-128"/>
              </a:rPr>
              <a:t>Health </a:t>
            </a:r>
            <a:endParaRPr lang="en-GB" b="1" dirty="0">
              <a:ea typeface="MS PGothic" pitchFamily="34" charset="-128"/>
            </a:endParaRPr>
          </a:p>
        </p:txBody>
      </p:sp>
      <p:sp>
        <p:nvSpPr>
          <p:cNvPr id="22" name="laptop"/>
          <p:cNvSpPr>
            <a:spLocks noEditPoints="1" noChangeArrowheads="1"/>
          </p:cNvSpPr>
          <p:nvPr/>
        </p:nvSpPr>
        <p:spPr bwMode="auto">
          <a:xfrm>
            <a:off x="2314575" y="3652838"/>
            <a:ext cx="676275" cy="4349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alpha val="59999"/>
            </a:srgbClr>
          </a:solidFill>
          <a:ln w="9525">
            <a:solidFill>
              <a:srgbClr val="000000"/>
            </a:solidFill>
            <a:miter lim="800000"/>
            <a:headEnd/>
            <a:tailEnd/>
          </a:ln>
        </p:spPr>
        <p:txBody>
          <a:bodyPr/>
          <a:lstStyle/>
          <a:p>
            <a:endParaRPr lang="en-US" dirty="0"/>
          </a:p>
        </p:txBody>
      </p:sp>
      <p:sp>
        <p:nvSpPr>
          <p:cNvPr id="23" name="laptop"/>
          <p:cNvSpPr>
            <a:spLocks noEditPoints="1" noChangeArrowheads="1"/>
          </p:cNvSpPr>
          <p:nvPr/>
        </p:nvSpPr>
        <p:spPr bwMode="auto">
          <a:xfrm>
            <a:off x="4503738" y="3095625"/>
            <a:ext cx="676275" cy="4349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alpha val="59999"/>
            </a:srgbClr>
          </a:solidFill>
          <a:ln w="9525">
            <a:solidFill>
              <a:srgbClr val="000000"/>
            </a:solidFill>
            <a:miter lim="800000"/>
            <a:headEnd/>
            <a:tailEnd/>
          </a:ln>
        </p:spPr>
        <p:txBody>
          <a:bodyPr/>
          <a:lstStyle/>
          <a:p>
            <a:endParaRPr lang="en-US" dirty="0"/>
          </a:p>
        </p:txBody>
      </p:sp>
      <p:sp>
        <p:nvSpPr>
          <p:cNvPr id="24" name="laptop"/>
          <p:cNvSpPr>
            <a:spLocks noEditPoints="1" noChangeArrowheads="1"/>
          </p:cNvSpPr>
          <p:nvPr/>
        </p:nvSpPr>
        <p:spPr bwMode="auto">
          <a:xfrm>
            <a:off x="5716588" y="3657600"/>
            <a:ext cx="676275" cy="4349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alpha val="59999"/>
            </a:srgbClr>
          </a:solidFill>
          <a:ln w="9525">
            <a:solidFill>
              <a:srgbClr val="000000"/>
            </a:solidFill>
            <a:miter lim="800000"/>
            <a:headEnd/>
            <a:tailEnd/>
          </a:ln>
        </p:spPr>
        <p:txBody>
          <a:bodyPr/>
          <a:lstStyle/>
          <a:p>
            <a:endParaRPr lang="en-US" dirty="0"/>
          </a:p>
        </p:txBody>
      </p:sp>
      <p:sp>
        <p:nvSpPr>
          <p:cNvPr id="10263" name="Text Box 25"/>
          <p:cNvSpPr txBox="1">
            <a:spLocks noChangeArrowheads="1"/>
          </p:cNvSpPr>
          <p:nvPr/>
        </p:nvSpPr>
        <p:spPr bwMode="auto">
          <a:xfrm>
            <a:off x="6362700" y="3554413"/>
            <a:ext cx="1106488" cy="182562"/>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n-GB" sz="1200" dirty="0">
                <a:ea typeface="MS PGothic" pitchFamily="34" charset="-128"/>
              </a:rPr>
              <a:t>Quality </a:t>
            </a:r>
            <a:r>
              <a:rPr lang="en-GB" sz="1200" dirty="0" smtClean="0">
                <a:ea typeface="MS PGothic" pitchFamily="34" charset="-128"/>
              </a:rPr>
              <a:t>Measure</a:t>
            </a:r>
            <a:endParaRPr lang="en-GB" sz="1200" dirty="0">
              <a:ea typeface="MS PGothic" pitchFamily="34" charset="-128"/>
            </a:endParaRPr>
          </a:p>
        </p:txBody>
      </p:sp>
      <p:sp>
        <p:nvSpPr>
          <p:cNvPr id="10264" name="Text Box 27"/>
          <p:cNvSpPr txBox="1">
            <a:spLocks noChangeArrowheads="1"/>
          </p:cNvSpPr>
          <p:nvPr/>
        </p:nvSpPr>
        <p:spPr bwMode="auto">
          <a:xfrm>
            <a:off x="1298575" y="3382963"/>
            <a:ext cx="1123950" cy="182562"/>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n-GB" sz="1200" dirty="0">
                <a:ea typeface="MS PGothic" pitchFamily="34" charset="-128"/>
              </a:rPr>
              <a:t>Outbreak Report</a:t>
            </a:r>
          </a:p>
        </p:txBody>
      </p:sp>
      <p:sp>
        <p:nvSpPr>
          <p:cNvPr id="10270" name="Text Box 21"/>
          <p:cNvSpPr txBox="1">
            <a:spLocks noChangeArrowheads="1"/>
          </p:cNvSpPr>
          <p:nvPr/>
        </p:nvSpPr>
        <p:spPr bwMode="auto">
          <a:xfrm>
            <a:off x="1430325" y="1256975"/>
            <a:ext cx="1024639" cy="400110"/>
          </a:xfrm>
          <a:prstGeom prst="rect">
            <a:avLst/>
          </a:prstGeom>
          <a:noFill/>
          <a:ln>
            <a:noFill/>
          </a:ln>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b="1" dirty="0">
                <a:ea typeface="MS PGothic" pitchFamily="34" charset="-128"/>
              </a:rPr>
              <a:t> </a:t>
            </a:r>
            <a:r>
              <a:rPr lang="en-GB" b="1" dirty="0" smtClean="0">
                <a:ea typeface="MS PGothic" pitchFamily="34" charset="-128"/>
              </a:rPr>
              <a:t>Safety</a:t>
            </a:r>
            <a:endParaRPr lang="en-GB" b="1" dirty="0">
              <a:ea typeface="MS PGothic" pitchFamily="34" charset="-128"/>
            </a:endParaRPr>
          </a:p>
        </p:txBody>
      </p:sp>
      <p:sp>
        <p:nvSpPr>
          <p:cNvPr id="10271" name="Title 43"/>
          <p:cNvSpPr txBox="1">
            <a:spLocks/>
          </p:cNvSpPr>
          <p:nvPr/>
        </p:nvSpPr>
        <p:spPr bwMode="auto">
          <a:xfrm>
            <a:off x="457200" y="27463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GB" sz="2800" dirty="0">
                <a:solidFill>
                  <a:srgbClr val="000066"/>
                </a:solidFill>
              </a:rPr>
              <a:t>Integrating Workflow: EHRs and Clinical Research</a:t>
            </a:r>
          </a:p>
        </p:txBody>
      </p:sp>
      <p:sp>
        <p:nvSpPr>
          <p:cNvPr id="10272" name="Line 5"/>
          <p:cNvSpPr>
            <a:spLocks noChangeShapeType="1"/>
          </p:cNvSpPr>
          <p:nvPr/>
        </p:nvSpPr>
        <p:spPr bwMode="auto">
          <a:xfrm>
            <a:off x="622300" y="906463"/>
            <a:ext cx="773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45720" rIns="45720" anchor="ctr"/>
          <a:lstStyle/>
          <a:p>
            <a:endParaRPr lang="en-US" dirty="0"/>
          </a:p>
        </p:txBody>
      </p:sp>
      <p:pic>
        <p:nvPicPr>
          <p:cNvPr id="10273" name="Picture 4" descr="C:\Users\daveih\Documents\Assero\P - Projects\P0225 - DIA Euro Meeting Monaco (10)\SLIDES\CDAS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13" y="2119313"/>
            <a:ext cx="1905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25"/>
          <p:cNvSpPr txBox="1">
            <a:spLocks noChangeArrowheads="1"/>
          </p:cNvSpPr>
          <p:nvPr/>
        </p:nvSpPr>
        <p:spPr bwMode="auto">
          <a:xfrm>
            <a:off x="4470112" y="2770188"/>
            <a:ext cx="1263167" cy="18466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n-GB" sz="1200" dirty="0" smtClean="0">
                <a:ea typeface="MS PGothic" pitchFamily="34" charset="-128"/>
              </a:rPr>
              <a:t>Case Report Form</a:t>
            </a:r>
            <a:endParaRPr lang="en-GB" sz="1200" dirty="0">
              <a:ea typeface="MS PGothic" pitchFamily="34" charset="-128"/>
            </a:endParaRPr>
          </a:p>
        </p:txBody>
      </p:sp>
      <p:sp>
        <p:nvSpPr>
          <p:cNvPr id="33" name="Line 4"/>
          <p:cNvSpPr>
            <a:spLocks noChangeShapeType="1"/>
          </p:cNvSpPr>
          <p:nvPr/>
        </p:nvSpPr>
        <p:spPr bwMode="auto">
          <a:xfrm flipH="1" flipV="1">
            <a:off x="2705234" y="2438399"/>
            <a:ext cx="1600066" cy="21748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7" name="Picture 28" descr="imag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5400" y="4308475"/>
            <a:ext cx="914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25"/>
          <p:cNvSpPr txBox="1">
            <a:spLocks noChangeArrowheads="1"/>
          </p:cNvSpPr>
          <p:nvPr/>
        </p:nvSpPr>
        <p:spPr bwMode="auto">
          <a:xfrm>
            <a:off x="2379897" y="2804844"/>
            <a:ext cx="1502014" cy="184666"/>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n-GB" sz="1200" dirty="0" smtClean="0">
                <a:ea typeface="MS PGothic" pitchFamily="34" charset="-128"/>
              </a:rPr>
              <a:t>Adverse Event Report</a:t>
            </a:r>
            <a:endParaRPr lang="en-GB" sz="1200" dirty="0">
              <a:ea typeface="MS PGothic" pitchFamily="34" charset="-128"/>
            </a:endParaRPr>
          </a:p>
        </p:txBody>
      </p:sp>
      <p:sp>
        <p:nvSpPr>
          <p:cNvPr id="35" name="laptop"/>
          <p:cNvSpPr>
            <a:spLocks noEditPoints="1" noChangeArrowheads="1"/>
          </p:cNvSpPr>
          <p:nvPr/>
        </p:nvSpPr>
        <p:spPr bwMode="auto">
          <a:xfrm>
            <a:off x="3084368" y="3134738"/>
            <a:ext cx="676275" cy="4349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alpha val="59999"/>
            </a:srgbClr>
          </a:solidFill>
          <a:ln w="9525">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22344258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8.51852E-6 C 0.01493 0.02755 0.03004 0.05533 0.03611 0.06852 C 0.04219 0.08172 0.03941 0.06598 0.03611 0.07964 C 0.03281 0.09329 0.02778 0.13126 0.01667 0.15001 C 0.00556 0.16876 -0.00764 0.18612 -0.03055 0.1926 C -0.05347 0.19908 -0.10764 0.18889 -0.12083 0.18889 C -0.13403 0.18889 -0.12187 0.19075 -0.10972 0.1926 " pathEditMode="relative" ptsTypes="aaaaaaA">
                                      <p:cBhvr>
                                        <p:cTn id="6" dur="3000" fill="hold"/>
                                        <p:tgtEl>
                                          <p:spTgt spid="2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1.94444E-6 1.11111E-6 C -0.00538 -0.03009 -0.01059 -0.05995 -0.00694 -0.08148 C -0.0033 -0.10301 0.0033 -0.11921 0.02222 -0.12963 C 0.04115 -0.14005 0.09288 -0.1419 0.10695 -0.14444 " pathEditMode="relative" ptsTypes="aaaA">
                                      <p:cBhvr>
                                        <p:cTn id="8" dur="3000" fill="hold"/>
                                        <p:tgtEl>
                                          <p:spTgt spid="11"/>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xit" presetSubtype="0" fill="hold" grpId="0" nodeType="clickEffect">
                                  <p:stCondLst>
                                    <p:cond delay="0"/>
                                  </p:stCondLst>
                                  <p:childTnLst>
                                    <p:animEffect transition="out" filter="dissolve">
                                      <p:cBhvr>
                                        <p:cTn id="12" dur="2000"/>
                                        <p:tgtEl>
                                          <p:spTgt spid="22"/>
                                        </p:tgtEl>
                                      </p:cBhvr>
                                    </p:animEffect>
                                    <p:set>
                                      <p:cBhvr>
                                        <p:cTn id="13" dur="1" fill="hold">
                                          <p:stCondLst>
                                            <p:cond delay="1999"/>
                                          </p:stCondLst>
                                        </p:cTn>
                                        <p:tgtEl>
                                          <p:spTgt spid="22"/>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2000"/>
                                        <p:tgtEl>
                                          <p:spTgt spid="23"/>
                                        </p:tgtEl>
                                      </p:cBhvr>
                                    </p:animEffect>
                                    <p:set>
                                      <p:cBhvr>
                                        <p:cTn id="16" dur="1" fill="hold">
                                          <p:stCondLst>
                                            <p:cond delay="1999"/>
                                          </p:stCondLst>
                                        </p:cTn>
                                        <p:tgtEl>
                                          <p:spTgt spid="23"/>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2000"/>
                                        <p:tgtEl>
                                          <p:spTgt spid="24"/>
                                        </p:tgtEl>
                                      </p:cBhvr>
                                    </p:animEffect>
                                    <p:set>
                                      <p:cBhvr>
                                        <p:cTn id="19" dur="1" fill="hold">
                                          <p:stCondLst>
                                            <p:cond delay="1999"/>
                                          </p:stCondLst>
                                        </p:cTn>
                                        <p:tgtEl>
                                          <p:spTgt spid="24"/>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2000"/>
                                        <p:tgtEl>
                                          <p:spTgt spid="35"/>
                                        </p:tgtEl>
                                      </p:cBhvr>
                                    </p:animEffect>
                                    <p:set>
                                      <p:cBhvr>
                                        <p:cTn id="22" dur="1" fill="hold">
                                          <p:stCondLst>
                                            <p:cond delay="1999"/>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ctrTitle"/>
          </p:nvPr>
        </p:nvSpPr>
        <p:spPr/>
        <p:txBody>
          <a:bodyPr/>
          <a:lstStyle/>
          <a:p>
            <a:pPr eaLnBrk="1" hangingPunct="1"/>
            <a:endParaRPr lang="en-US" dirty="0" smtClean="0">
              <a:solidFill>
                <a:schemeClr val="tx1"/>
              </a:solidFill>
            </a:endParaRPr>
          </a:p>
        </p:txBody>
      </p:sp>
      <p:pic>
        <p:nvPicPr>
          <p:cNvPr id="64515" name="Picture 4" descr="ASTER_2763985093_7e56ac67d5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6" name="Rectangle 13"/>
          <p:cNvSpPr>
            <a:spLocks/>
          </p:cNvSpPr>
          <p:nvPr/>
        </p:nvSpPr>
        <p:spPr bwMode="auto">
          <a:xfrm>
            <a:off x="380999" y="436563"/>
            <a:ext cx="6984077" cy="1807873"/>
          </a:xfrm>
          <a:prstGeom prst="rect">
            <a:avLst/>
          </a:prstGeom>
          <a:solidFill>
            <a:schemeClr val="bg1">
              <a:lumMod val="95000"/>
            </a:schemeClr>
          </a:solidFill>
          <a:ln w="9525">
            <a:noFill/>
            <a:miter lim="800000"/>
            <a:headEnd/>
            <a:tailEnd/>
          </a:ln>
        </p:spPr>
        <p:txBody>
          <a:bodyPr/>
          <a:lstStyle/>
          <a:p>
            <a:pPr>
              <a:spcAft>
                <a:spcPts val="300"/>
              </a:spcAft>
              <a:defRPr/>
            </a:pPr>
            <a:r>
              <a:rPr lang="en-US" sz="2400" b="1" dirty="0">
                <a:solidFill>
                  <a:srgbClr val="002060"/>
                </a:solidFill>
                <a:ea typeface="ＭＳ Ｐゴシック" pitchFamily="-84" charset="-128"/>
              </a:rPr>
              <a:t>ASTER (</a:t>
            </a:r>
            <a:r>
              <a:rPr lang="en-US" sz="2400" b="1" dirty="0" smtClean="0">
                <a:solidFill>
                  <a:srgbClr val="002060"/>
                </a:solidFill>
                <a:ea typeface="ＭＳ Ｐゴシック" pitchFamily="-84" charset="-128"/>
              </a:rPr>
              <a:t>Adverse Event </a:t>
            </a:r>
            <a:r>
              <a:rPr lang="en-US" sz="2400" b="1" dirty="0">
                <a:solidFill>
                  <a:srgbClr val="002060"/>
                </a:solidFill>
                <a:ea typeface="ＭＳ Ｐゴシック" pitchFamily="-84" charset="-128"/>
              </a:rPr>
              <a:t>Reporting from EHRs)</a:t>
            </a:r>
          </a:p>
          <a:p>
            <a:pPr>
              <a:spcAft>
                <a:spcPts val="300"/>
              </a:spcAft>
              <a:defRPr/>
            </a:pPr>
            <a:r>
              <a:rPr lang="en-US" sz="2400" dirty="0">
                <a:solidFill>
                  <a:srgbClr val="002060"/>
                </a:solidFill>
                <a:ea typeface="ＭＳ Ｐゴシック" pitchFamily="-84" charset="-128"/>
              </a:rPr>
              <a:t>30 Ambulatory care physicians </a:t>
            </a:r>
            <a:r>
              <a:rPr lang="en-US" sz="2400" dirty="0" smtClean="0">
                <a:solidFill>
                  <a:srgbClr val="002060"/>
                </a:solidFill>
                <a:ea typeface="ＭＳ Ｐゴシック" pitchFamily="-84" charset="-128"/>
              </a:rPr>
              <a:t>at Brigham </a:t>
            </a:r>
            <a:r>
              <a:rPr lang="en-US" sz="2400" dirty="0">
                <a:solidFill>
                  <a:srgbClr val="002060"/>
                </a:solidFill>
                <a:ea typeface="ＭＳ Ｐゴシック" pitchFamily="-84" charset="-128"/>
              </a:rPr>
              <a:t>and Women</a:t>
            </a:r>
            <a:r>
              <a:rPr lang="ja-JP" altLang="en-US" sz="2400" dirty="0">
                <a:solidFill>
                  <a:srgbClr val="002060"/>
                </a:solidFill>
                <a:ea typeface="ＭＳ Ｐゴシック" pitchFamily="-84" charset="-128"/>
              </a:rPr>
              <a:t>’</a:t>
            </a:r>
            <a:r>
              <a:rPr lang="en-US" altLang="ja-JP" sz="2400" dirty="0" smtClean="0">
                <a:solidFill>
                  <a:srgbClr val="002060"/>
                </a:solidFill>
                <a:ea typeface="ＭＳ Ｐゴシック" pitchFamily="-84" charset="-128"/>
              </a:rPr>
              <a:t>s Hospital with</a:t>
            </a:r>
            <a:r>
              <a:rPr lang="en-US" sz="2400" dirty="0" smtClean="0">
                <a:solidFill>
                  <a:srgbClr val="002060"/>
                </a:solidFill>
                <a:ea typeface="ＭＳ Ｐゴシック" pitchFamily="-84" charset="-128"/>
              </a:rPr>
              <a:t> </a:t>
            </a:r>
            <a:r>
              <a:rPr lang="en-US" sz="2400" dirty="0">
                <a:solidFill>
                  <a:srgbClr val="002060"/>
                </a:solidFill>
                <a:ea typeface="ＭＳ Ｐゴシック" pitchFamily="-84" charset="-128"/>
              </a:rPr>
              <a:t>Pfizer, CDISC, CRIX</a:t>
            </a:r>
          </a:p>
          <a:p>
            <a:pPr>
              <a:spcAft>
                <a:spcPts val="300"/>
              </a:spcAft>
              <a:defRPr/>
            </a:pPr>
            <a:r>
              <a:rPr lang="en-US" sz="2400" i="1" dirty="0">
                <a:solidFill>
                  <a:srgbClr val="002060"/>
                </a:solidFill>
                <a:ea typeface="ＭＳ Ｐゴシック" pitchFamily="-84" charset="-128"/>
              </a:rPr>
              <a:t>Nov </a:t>
            </a:r>
            <a:r>
              <a:rPr lang="en-US" sz="2400" i="1" dirty="0" smtClean="0">
                <a:solidFill>
                  <a:srgbClr val="002060"/>
                </a:solidFill>
                <a:ea typeface="ＭＳ Ｐゴシック" pitchFamily="-84" charset="-128"/>
              </a:rPr>
              <a:t>’08– </a:t>
            </a:r>
            <a:r>
              <a:rPr lang="en-US" sz="2400" i="1" dirty="0">
                <a:solidFill>
                  <a:srgbClr val="002060"/>
                </a:solidFill>
                <a:ea typeface="ＭＳ Ｐゴシック" pitchFamily="-84" charset="-128"/>
              </a:rPr>
              <a:t>Jun </a:t>
            </a:r>
            <a:r>
              <a:rPr lang="en-US" sz="2400" i="1" dirty="0" smtClean="0">
                <a:solidFill>
                  <a:srgbClr val="002060"/>
                </a:solidFill>
                <a:ea typeface="ＭＳ Ｐゴシック" pitchFamily="-84" charset="-128"/>
              </a:rPr>
              <a:t>’09</a:t>
            </a:r>
            <a:r>
              <a:rPr lang="en-US" sz="2400" i="1" dirty="0">
                <a:solidFill>
                  <a:srgbClr val="002060"/>
                </a:solidFill>
                <a:ea typeface="ＭＳ Ｐゴシック" pitchFamily="-84" charset="-128"/>
              </a:rPr>
              <a:t>, &gt; 200 Reports Sent to FDA</a:t>
            </a:r>
          </a:p>
        </p:txBody>
      </p:sp>
      <p:sp>
        <p:nvSpPr>
          <p:cNvPr id="7" name="Rectangle 13"/>
          <p:cNvSpPr>
            <a:spLocks/>
          </p:cNvSpPr>
          <p:nvPr/>
        </p:nvSpPr>
        <p:spPr bwMode="auto">
          <a:xfrm>
            <a:off x="423862" y="2806700"/>
            <a:ext cx="6941213" cy="3046988"/>
          </a:xfrm>
          <a:prstGeom prst="rect">
            <a:avLst/>
          </a:prstGeom>
          <a:solidFill>
            <a:schemeClr val="bg1">
              <a:lumMod val="95000"/>
            </a:schemeClr>
          </a:solidFill>
          <a:ln w="9525">
            <a:noFill/>
            <a:miter lim="800000"/>
            <a:headEnd/>
            <a:tailEnd/>
          </a:ln>
        </p:spPr>
        <p:txBody>
          <a:bodyPr/>
          <a:lstStyle/>
          <a:p>
            <a:pPr>
              <a:spcAft>
                <a:spcPts val="300"/>
              </a:spcAft>
              <a:defRPr/>
            </a:pPr>
            <a:endParaRPr lang="en-US" sz="3200" dirty="0">
              <a:solidFill>
                <a:srgbClr val="002060"/>
              </a:solidFill>
              <a:latin typeface="Aharoni" charset="0"/>
              <a:ea typeface="ＭＳ Ｐゴシック" charset="0"/>
              <a:cs typeface="Aharoni" charset="0"/>
            </a:endParaRPr>
          </a:p>
        </p:txBody>
      </p:sp>
      <p:sp>
        <p:nvSpPr>
          <p:cNvPr id="64518" name="Rectangle 1"/>
          <p:cNvSpPr>
            <a:spLocks noChangeArrowheads="1"/>
          </p:cNvSpPr>
          <p:nvPr/>
        </p:nvSpPr>
        <p:spPr bwMode="auto">
          <a:xfrm>
            <a:off x="423862" y="2806700"/>
            <a:ext cx="69412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srgbClr val="002060"/>
                </a:solidFill>
              </a:rPr>
              <a:t>Physician Reporting:</a:t>
            </a:r>
          </a:p>
          <a:p>
            <a:r>
              <a:rPr lang="en-US" sz="2400" dirty="0">
                <a:solidFill>
                  <a:srgbClr val="002060"/>
                </a:solidFill>
              </a:rPr>
              <a:t> *91% of participating physicians had submitted no </a:t>
            </a:r>
            <a:r>
              <a:rPr lang="en-US" sz="2400" dirty="0" smtClean="0">
                <a:solidFill>
                  <a:srgbClr val="002060"/>
                </a:solidFill>
              </a:rPr>
              <a:t>adverse drug event </a:t>
            </a:r>
            <a:r>
              <a:rPr lang="en-US" sz="2400" dirty="0">
                <a:solidFill>
                  <a:srgbClr val="002060"/>
                </a:solidFill>
              </a:rPr>
              <a:t>reports in the prior year</a:t>
            </a:r>
          </a:p>
          <a:p>
            <a:r>
              <a:rPr lang="en-US" sz="2400" dirty="0">
                <a:solidFill>
                  <a:srgbClr val="002060"/>
                </a:solidFill>
              </a:rPr>
              <a:t> *</a:t>
            </a:r>
            <a:r>
              <a:rPr lang="en-US" sz="2400" i="1" dirty="0">
                <a:solidFill>
                  <a:srgbClr val="002060"/>
                </a:solidFill>
              </a:rPr>
              <a:t>During the study, participants reported an average of </a:t>
            </a:r>
            <a:r>
              <a:rPr lang="en-US" sz="2400" i="1" dirty="0" smtClean="0">
                <a:solidFill>
                  <a:srgbClr val="002060"/>
                </a:solidFill>
              </a:rPr>
              <a:t>5 </a:t>
            </a:r>
            <a:r>
              <a:rPr lang="en-US" sz="2400" i="1" dirty="0">
                <a:solidFill>
                  <a:srgbClr val="002060"/>
                </a:solidFill>
              </a:rPr>
              <a:t>reports in a 3 month time period</a:t>
            </a:r>
          </a:p>
          <a:p>
            <a:r>
              <a:rPr lang="en-US" sz="2400" dirty="0">
                <a:solidFill>
                  <a:srgbClr val="002060"/>
                </a:solidFill>
              </a:rPr>
              <a:t> *All participants reported at least 1 </a:t>
            </a:r>
            <a:r>
              <a:rPr lang="en-US" sz="2400" dirty="0" smtClean="0">
                <a:solidFill>
                  <a:srgbClr val="002060"/>
                </a:solidFill>
              </a:rPr>
              <a:t>adverse event</a:t>
            </a:r>
          </a:p>
          <a:p>
            <a:r>
              <a:rPr lang="en-US" sz="2400" dirty="0" smtClean="0">
                <a:solidFill>
                  <a:srgbClr val="002060"/>
                </a:solidFill>
              </a:rPr>
              <a:t> </a:t>
            </a:r>
            <a:r>
              <a:rPr lang="en-US" sz="2400" dirty="0">
                <a:solidFill>
                  <a:srgbClr val="002060"/>
                </a:solidFill>
              </a:rPr>
              <a:t>* Process: </a:t>
            </a:r>
            <a:r>
              <a:rPr lang="en-US" sz="2400" i="1" dirty="0">
                <a:solidFill>
                  <a:srgbClr val="002060"/>
                </a:solidFill>
              </a:rPr>
              <a:t>Time to report decreased from ~35 </a:t>
            </a:r>
            <a:r>
              <a:rPr lang="en-US" sz="2400" i="1" dirty="0" smtClean="0">
                <a:solidFill>
                  <a:srgbClr val="002060"/>
                </a:solidFill>
              </a:rPr>
              <a:t>minutes </a:t>
            </a:r>
            <a:r>
              <a:rPr lang="en-US" sz="2400" i="1" dirty="0">
                <a:solidFill>
                  <a:srgbClr val="002060"/>
                </a:solidFill>
              </a:rPr>
              <a:t>to </a:t>
            </a:r>
            <a:r>
              <a:rPr lang="en-US" sz="2400" b="1" i="1" dirty="0">
                <a:solidFill>
                  <a:srgbClr val="002060"/>
                </a:solidFill>
              </a:rPr>
              <a:t>&lt; 1 min</a:t>
            </a:r>
          </a:p>
        </p:txBody>
      </p:sp>
      <p:sp>
        <p:nvSpPr>
          <p:cNvPr id="64519" name="TextBox 2"/>
          <p:cNvSpPr txBox="1">
            <a:spLocks noChangeArrowheads="1"/>
          </p:cNvSpPr>
          <p:nvPr/>
        </p:nvSpPr>
        <p:spPr bwMode="auto">
          <a:xfrm>
            <a:off x="4572000" y="6475413"/>
            <a:ext cx="3365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dirty="0" smtClean="0">
                <a:solidFill>
                  <a:schemeClr val="bg1"/>
                </a:solidFill>
              </a:rPr>
              <a:t>* Source</a:t>
            </a:r>
            <a:r>
              <a:rPr lang="en-US" dirty="0">
                <a:solidFill>
                  <a:schemeClr val="bg1"/>
                </a:solidFill>
              </a:rPr>
              <a:t>:  Michael Ibara, Pfizer</a:t>
            </a:r>
          </a:p>
        </p:txBody>
      </p:sp>
    </p:spTree>
    <p:extLst>
      <p:ext uri="{BB962C8B-B14F-4D97-AF65-F5344CB8AC3E}">
        <p14:creationId xmlns:p14="http://schemas.microsoft.com/office/powerpoint/2010/main" val="291387260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RFD + CRD, the basic solution.</a:t>
            </a:r>
            <a:br>
              <a:rPr lang="en-US" dirty="0" smtClean="0"/>
            </a:br>
            <a:r>
              <a:rPr lang="en-US" dirty="0" smtClean="0"/>
              <a:t>George Cole, Allscripts</a:t>
            </a:r>
            <a:endParaRPr lang="en-US" dirty="0"/>
          </a:p>
        </p:txBody>
      </p:sp>
    </p:spTree>
    <p:extLst>
      <p:ext uri="{BB962C8B-B14F-4D97-AF65-F5344CB8AC3E}">
        <p14:creationId xmlns:p14="http://schemas.microsoft.com/office/powerpoint/2010/main" val="318726870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2A86A74-013E-4277-851D-A086798E05B5}" type="slidenum">
              <a:rPr lang="en-US" smtClean="0">
                <a:solidFill>
                  <a:srgbClr val="FFFFFF"/>
                </a:solidFill>
              </a:rPr>
              <a:pPr>
                <a:defRPr/>
              </a:pPr>
              <a:t>13</a:t>
            </a:fld>
            <a:endParaRPr lang="en-US" dirty="0">
              <a:solidFill>
                <a:srgbClr val="FFFFFF"/>
              </a:solidFill>
            </a:endParaRPr>
          </a:p>
        </p:txBody>
      </p:sp>
      <p:pic>
        <p:nvPicPr>
          <p:cNvPr id="6147" name="Picture 92" descr="C:\Users\landen\Desktop\ih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450850"/>
            <a:ext cx="4295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93" descr="C:\Users\landen\Desktop\subhead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2100"/>
            <a:ext cx="91392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117"/>
          <p:cNvSpPr>
            <a:spLocks noChangeArrowheads="1"/>
          </p:cNvSpPr>
          <p:nvPr/>
        </p:nvSpPr>
        <p:spPr bwMode="auto">
          <a:xfrm>
            <a:off x="517525" y="3036888"/>
            <a:ext cx="78803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t>Integrating the Healthcare Enterprise (IHE) </a:t>
            </a:r>
            <a:r>
              <a:rPr lang="en-US" dirty="0"/>
              <a:t>is an </a:t>
            </a:r>
            <a:r>
              <a:rPr lang="en-US" b="1" dirty="0"/>
              <a:t>initiative by healthcare professionals </a:t>
            </a:r>
            <a:r>
              <a:rPr lang="en-US" dirty="0"/>
              <a:t>and industry to </a:t>
            </a:r>
            <a:r>
              <a:rPr lang="en-US" b="1" u="sng" dirty="0"/>
              <a:t>improve the way computer systems in healthcare share information</a:t>
            </a:r>
            <a:r>
              <a:rPr lang="en-US" dirty="0"/>
              <a:t>. IHE promotes the coordinated use of established standards such as </a:t>
            </a:r>
            <a:r>
              <a:rPr lang="en-US" dirty="0" smtClean="0"/>
              <a:t>HL7, CDISC, and DICOM  </a:t>
            </a:r>
            <a:r>
              <a:rPr lang="en-US" dirty="0"/>
              <a:t>to address specific clinical need </a:t>
            </a:r>
            <a:r>
              <a:rPr lang="en-US" dirty="0" smtClean="0"/>
              <a:t>s in </a:t>
            </a:r>
            <a:r>
              <a:rPr lang="en-US" dirty="0"/>
              <a:t>support of optimal patient care. Systems developed in accordance with IHE communicate with one another better, are easier to implement, and enable care providers to use information more effectively.</a:t>
            </a:r>
          </a:p>
        </p:txBody>
      </p:sp>
    </p:spTree>
    <p:extLst>
      <p:ext uri="{BB962C8B-B14F-4D97-AF65-F5344CB8AC3E}">
        <p14:creationId xmlns:p14="http://schemas.microsoft.com/office/powerpoint/2010/main" val="331838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Form for Data Capture (RFD)</a:t>
            </a:r>
            <a:endParaRPr lang="en-US" dirty="0"/>
          </a:p>
        </p:txBody>
      </p:sp>
      <p:sp>
        <p:nvSpPr>
          <p:cNvPr id="3" name="Content Placeholder 2"/>
          <p:cNvSpPr>
            <a:spLocks noGrp="1"/>
          </p:cNvSpPr>
          <p:nvPr>
            <p:ph idx="1"/>
          </p:nvPr>
        </p:nvSpPr>
        <p:spPr/>
        <p:txBody>
          <a:bodyPr>
            <a:normAutofit/>
          </a:bodyPr>
          <a:lstStyle/>
          <a:p>
            <a:r>
              <a:rPr lang="en-US" dirty="0" smtClean="0">
                <a:solidFill>
                  <a:srgbClr val="002060"/>
                </a:solidFill>
              </a:rPr>
              <a:t>Reduce the burden of reporting</a:t>
            </a:r>
          </a:p>
          <a:p>
            <a:pPr lvl="1"/>
            <a:r>
              <a:rPr lang="en-US" dirty="0" smtClean="0">
                <a:solidFill>
                  <a:srgbClr val="002060"/>
                </a:solidFill>
              </a:rPr>
              <a:t>Simple retrieval of externally hosted forms</a:t>
            </a:r>
          </a:p>
          <a:p>
            <a:pPr lvl="2"/>
            <a:r>
              <a:rPr lang="en-US" dirty="0" smtClean="0">
                <a:solidFill>
                  <a:srgbClr val="002060"/>
                </a:solidFill>
              </a:rPr>
              <a:t>Prepopulated with patient content where possible</a:t>
            </a:r>
          </a:p>
          <a:p>
            <a:r>
              <a:rPr lang="en-US" dirty="0" smtClean="0">
                <a:solidFill>
                  <a:srgbClr val="002060"/>
                </a:solidFill>
              </a:rPr>
              <a:t>Support many use cases</a:t>
            </a:r>
          </a:p>
          <a:p>
            <a:pPr lvl="1"/>
            <a:r>
              <a:rPr lang="en-US" dirty="0" smtClean="0">
                <a:solidFill>
                  <a:srgbClr val="002060"/>
                </a:solidFill>
              </a:rPr>
              <a:t>Investigational New Drug Clinical Trial Use Case</a:t>
            </a:r>
          </a:p>
          <a:p>
            <a:pPr lvl="1"/>
            <a:r>
              <a:rPr lang="en-US" dirty="0" smtClean="0">
                <a:solidFill>
                  <a:srgbClr val="002060"/>
                </a:solidFill>
              </a:rPr>
              <a:t>Public Health Reporting</a:t>
            </a:r>
          </a:p>
          <a:p>
            <a:pPr lvl="1"/>
            <a:r>
              <a:rPr lang="en-US" dirty="0" smtClean="0">
                <a:solidFill>
                  <a:srgbClr val="002060"/>
                </a:solidFill>
              </a:rPr>
              <a:t>Pharmaco-vigilance Scenario</a:t>
            </a:r>
          </a:p>
          <a:p>
            <a:pPr lvl="1"/>
            <a:r>
              <a:rPr lang="en-US" dirty="0" smtClean="0">
                <a:solidFill>
                  <a:srgbClr val="002060"/>
                </a:solidFill>
              </a:rPr>
              <a:t>Cardiology Research - Submission to National, State and Regional Data Registries</a:t>
            </a:r>
          </a:p>
          <a:p>
            <a:pPr lvl="1"/>
            <a:r>
              <a:rPr lang="en-US" dirty="0">
                <a:solidFill>
                  <a:srgbClr val="002060"/>
                </a:solidFill>
              </a:rPr>
              <a:t>Radiology Use Case – Clinical Impact </a:t>
            </a:r>
            <a:r>
              <a:rPr lang="en-US" dirty="0" smtClean="0">
                <a:solidFill>
                  <a:srgbClr val="002060"/>
                </a:solidFill>
              </a:rPr>
              <a:t>Registry</a:t>
            </a:r>
          </a:p>
          <a:p>
            <a:pPr lvl="1"/>
            <a:r>
              <a:rPr lang="en-US" dirty="0" smtClean="0">
                <a:solidFill>
                  <a:srgbClr val="002060"/>
                </a:solidFill>
              </a:rPr>
              <a:t>Data Clarification</a:t>
            </a:r>
            <a:endParaRPr lang="en-US" dirty="0">
              <a:solidFill>
                <a:srgbClr val="002060"/>
              </a:solidFill>
            </a:endParaRPr>
          </a:p>
        </p:txBody>
      </p:sp>
    </p:spTree>
    <p:extLst>
      <p:ext uri="{BB962C8B-B14F-4D97-AF65-F5344CB8AC3E}">
        <p14:creationId xmlns:p14="http://schemas.microsoft.com/office/powerpoint/2010/main" val="3190097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RFD and CRD Timelines</a:t>
            </a:r>
            <a:endParaRPr lang="en-US" dirty="0"/>
          </a:p>
        </p:txBody>
      </p:sp>
      <p:sp>
        <p:nvSpPr>
          <p:cNvPr id="3" name="Content Placeholder 2"/>
          <p:cNvSpPr>
            <a:spLocks noGrp="1"/>
          </p:cNvSpPr>
          <p:nvPr>
            <p:ph idx="1"/>
          </p:nvPr>
        </p:nvSpPr>
        <p:spPr/>
        <p:txBody>
          <a:bodyPr>
            <a:normAutofit lnSpcReduction="10000"/>
          </a:bodyPr>
          <a:lstStyle/>
          <a:p>
            <a:r>
              <a:rPr lang="en-US" dirty="0" smtClean="0"/>
              <a:t>2005: CDISC (Landen Bain) Proposes Profile Development</a:t>
            </a:r>
          </a:p>
          <a:p>
            <a:pPr lvl="1"/>
            <a:r>
              <a:rPr lang="en-US" dirty="0" smtClean="0"/>
              <a:t>2005: Landen Bain, George Cole as editors for RFD Profile</a:t>
            </a:r>
          </a:p>
          <a:p>
            <a:pPr lvl="1"/>
            <a:r>
              <a:rPr lang="en-US" dirty="0" smtClean="0"/>
              <a:t>July, 2006: Public Comment</a:t>
            </a:r>
          </a:p>
          <a:p>
            <a:pPr lvl="1"/>
            <a:r>
              <a:rPr lang="en-US" dirty="0" smtClean="0"/>
              <a:t>Sept, 2006: Trial Implementation</a:t>
            </a:r>
          </a:p>
          <a:p>
            <a:pPr lvl="1"/>
            <a:r>
              <a:rPr lang="en-US" dirty="0" smtClean="0"/>
              <a:t>July, 2009: Public Comment, round two</a:t>
            </a:r>
          </a:p>
          <a:p>
            <a:pPr lvl="1"/>
            <a:r>
              <a:rPr lang="en-US" dirty="0" smtClean="0"/>
              <a:t>August, 2009: Trial Implementation</a:t>
            </a:r>
          </a:p>
          <a:p>
            <a:pPr lvl="1"/>
            <a:r>
              <a:rPr lang="en-US" dirty="0" smtClean="0"/>
              <a:t>August, 2012: Final Status</a:t>
            </a:r>
          </a:p>
          <a:p>
            <a:r>
              <a:rPr lang="en-US" dirty="0" smtClean="0"/>
              <a:t>2007:CDISC (Landen) Proposes Clinical Research Document(CRD) to Quality, Research, Public Health Domain</a:t>
            </a:r>
          </a:p>
          <a:p>
            <a:pPr lvl="1"/>
            <a:r>
              <a:rPr lang="en-US" dirty="0" smtClean="0"/>
              <a:t>July, 2008: Public Comment</a:t>
            </a:r>
          </a:p>
          <a:p>
            <a:pPr lvl="1"/>
            <a:r>
              <a:rPr lang="en-US" dirty="0" smtClean="0"/>
              <a:t>August, 2008: Trial Implementation</a:t>
            </a:r>
            <a:endParaRPr lang="en-US" dirty="0"/>
          </a:p>
        </p:txBody>
      </p:sp>
    </p:spTree>
    <p:extLst>
      <p:ext uri="{BB962C8B-B14F-4D97-AF65-F5344CB8AC3E}">
        <p14:creationId xmlns:p14="http://schemas.microsoft.com/office/powerpoint/2010/main" val="1247975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RFD and </a:t>
            </a:r>
            <a:r>
              <a:rPr lang="en-US" dirty="0" smtClean="0"/>
              <a:t>CRD: Contributing </a:t>
            </a:r>
            <a:r>
              <a:rPr lang="en-US" dirty="0"/>
              <a:t>Organizations</a:t>
            </a:r>
          </a:p>
        </p:txBody>
      </p:sp>
      <p:sp>
        <p:nvSpPr>
          <p:cNvPr id="3" name="Content Placeholder 2"/>
          <p:cNvSpPr>
            <a:spLocks noGrp="1"/>
          </p:cNvSpPr>
          <p:nvPr>
            <p:ph sz="half" idx="1"/>
          </p:nvPr>
        </p:nvSpPr>
        <p:spPr/>
        <p:txBody>
          <a:bodyPr>
            <a:normAutofit fontScale="92500" lnSpcReduction="20000"/>
          </a:bodyPr>
          <a:lstStyle/>
          <a:p>
            <a:r>
              <a:rPr lang="en-US" dirty="0" smtClean="0"/>
              <a:t>Agfa</a:t>
            </a:r>
          </a:p>
          <a:p>
            <a:r>
              <a:rPr lang="en-US" dirty="0" smtClean="0"/>
              <a:t>Allscripts</a:t>
            </a:r>
          </a:p>
          <a:p>
            <a:r>
              <a:rPr lang="en-US" dirty="0" smtClean="0"/>
              <a:t>CDC</a:t>
            </a:r>
          </a:p>
          <a:p>
            <a:r>
              <a:rPr lang="en-US" dirty="0" smtClean="0"/>
              <a:t>CDISC</a:t>
            </a:r>
          </a:p>
          <a:p>
            <a:r>
              <a:rPr lang="en-US" dirty="0" smtClean="0"/>
              <a:t>Cerner</a:t>
            </a:r>
          </a:p>
          <a:p>
            <a:r>
              <a:rPr lang="en-US" dirty="0" smtClean="0"/>
              <a:t>Epic</a:t>
            </a:r>
          </a:p>
          <a:p>
            <a:r>
              <a:rPr lang="en-US" dirty="0" smtClean="0"/>
              <a:t>FDA</a:t>
            </a:r>
          </a:p>
          <a:p>
            <a:r>
              <a:rPr lang="en-US" dirty="0" smtClean="0"/>
              <a:t>GE</a:t>
            </a:r>
          </a:p>
          <a:p>
            <a:r>
              <a:rPr lang="en-US" dirty="0" smtClean="0"/>
              <a:t>Greenway</a:t>
            </a:r>
          </a:p>
          <a:p>
            <a:r>
              <a:rPr lang="en-US" dirty="0" smtClean="0"/>
              <a:t>IBM</a:t>
            </a:r>
            <a:endParaRPr lang="en-US" dirty="0" smtClean="0"/>
          </a:p>
          <a:p>
            <a:r>
              <a:rPr lang="en-US" dirty="0" smtClean="0"/>
              <a:t>IHE</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IPL</a:t>
            </a:r>
          </a:p>
          <a:p>
            <a:r>
              <a:rPr lang="en-US" dirty="0" err="1" smtClean="0"/>
              <a:t>Medidata</a:t>
            </a:r>
            <a:endParaRPr lang="en-US" dirty="0" smtClean="0"/>
          </a:p>
          <a:p>
            <a:r>
              <a:rPr lang="en-US" dirty="0" smtClean="0"/>
              <a:t>Nextrials</a:t>
            </a:r>
          </a:p>
          <a:p>
            <a:r>
              <a:rPr lang="en-US" dirty="0" smtClean="0"/>
              <a:t>Oracle</a:t>
            </a:r>
          </a:p>
          <a:p>
            <a:r>
              <a:rPr lang="en-US" dirty="0" smtClean="0"/>
              <a:t>ORNL</a:t>
            </a:r>
          </a:p>
          <a:p>
            <a:r>
              <a:rPr lang="en-US" dirty="0" smtClean="0"/>
              <a:t>Outcome</a:t>
            </a:r>
          </a:p>
          <a:p>
            <a:r>
              <a:rPr lang="en-US" dirty="0" smtClean="0"/>
              <a:t>OZ Systems</a:t>
            </a:r>
          </a:p>
          <a:p>
            <a:r>
              <a:rPr lang="en-US" dirty="0" smtClean="0"/>
              <a:t>Pfizer</a:t>
            </a:r>
          </a:p>
          <a:p>
            <a:r>
              <a:rPr lang="en-US" dirty="0" smtClean="0"/>
              <a:t>Phase Forward</a:t>
            </a:r>
          </a:p>
          <a:p>
            <a:r>
              <a:rPr lang="en-US" dirty="0" smtClean="0"/>
              <a:t>Quintiles</a:t>
            </a:r>
          </a:p>
          <a:p>
            <a:r>
              <a:rPr lang="en-US" dirty="0" smtClean="0"/>
              <a:t>Tiani</a:t>
            </a:r>
          </a:p>
          <a:p>
            <a:r>
              <a:rPr lang="en-US" dirty="0" smtClean="0"/>
              <a:t>…</a:t>
            </a:r>
            <a:endParaRPr lang="en-US" dirty="0"/>
          </a:p>
        </p:txBody>
      </p:sp>
    </p:spTree>
    <p:extLst>
      <p:ext uri="{BB962C8B-B14F-4D97-AF65-F5344CB8AC3E}">
        <p14:creationId xmlns:p14="http://schemas.microsoft.com/office/powerpoint/2010/main" val="3564321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67909" y="-597636"/>
            <a:ext cx="17672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5062578"/>
              </p:ext>
            </p:extLst>
          </p:nvPr>
        </p:nvGraphicFramePr>
        <p:xfrm>
          <a:off x="667910" y="-437322"/>
          <a:ext cx="9174306" cy="6615486"/>
        </p:xfrm>
        <a:graphic>
          <a:graphicData uri="http://schemas.openxmlformats.org/presentationml/2006/ole">
            <mc:AlternateContent xmlns:mc="http://schemas.openxmlformats.org/markup-compatibility/2006">
              <mc:Choice xmlns:v="urn:schemas-microsoft-com:vml" Requires="v">
                <p:oleObj spid="_x0000_s1057" name="Picture" r:id="rId4" imgW="7675787" imgH="4314873" progId="Word.Picture.8">
                  <p:embed/>
                </p:oleObj>
              </mc:Choice>
              <mc:Fallback>
                <p:oleObj name="Picture" r:id="rId4" imgW="7675787" imgH="4314873"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192"/>
                      <a:stretch>
                        <a:fillRect/>
                      </a:stretch>
                    </p:blipFill>
                    <p:spPr bwMode="auto">
                      <a:xfrm>
                        <a:off x="667910" y="-437322"/>
                        <a:ext cx="9174306" cy="6615486"/>
                      </a:xfrm>
                      <a:prstGeom prst="rect">
                        <a:avLst/>
                      </a:prstGeom>
                      <a:noFill/>
                    </p:spPr>
                  </p:pic>
                </p:oleObj>
              </mc:Fallback>
            </mc:AlternateContent>
          </a:graphicData>
        </a:graphic>
      </p:graphicFrame>
    </p:spTree>
    <p:extLst>
      <p:ext uri="{BB962C8B-B14F-4D97-AF65-F5344CB8AC3E}">
        <p14:creationId xmlns:p14="http://schemas.microsoft.com/office/powerpoint/2010/main" val="1376448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835645" y="1547155"/>
            <a:ext cx="5475685" cy="4632874"/>
            <a:chOff x="549219" y="1600200"/>
            <a:chExt cx="7834369" cy="5088924"/>
          </a:xfrm>
        </p:grpSpPr>
        <p:cxnSp>
          <p:nvCxnSpPr>
            <p:cNvPr id="15373" name="AutoShape 44"/>
            <p:cNvCxnSpPr>
              <a:cxnSpLocks noChangeShapeType="1"/>
            </p:cNvCxnSpPr>
            <p:nvPr/>
          </p:nvCxnSpPr>
          <p:spPr bwMode="auto">
            <a:xfrm rot="5400000">
              <a:off x="1677988" y="3924300"/>
              <a:ext cx="685800" cy="3175"/>
            </a:xfrm>
            <a:prstGeom prst="straightConnector1">
              <a:avLst/>
            </a:prstGeom>
            <a:noFill/>
            <a:ln w="63500">
              <a:solidFill>
                <a:schemeClr val="tx1"/>
              </a:solidFill>
              <a:round/>
              <a:headEnd type="triangle" w="med" len="med"/>
              <a:tailEnd/>
            </a:ln>
          </p:spPr>
        </p:cxnSp>
        <p:cxnSp>
          <p:nvCxnSpPr>
            <p:cNvPr id="15374" name="AutoShape 50"/>
            <p:cNvCxnSpPr>
              <a:cxnSpLocks noChangeShapeType="1"/>
            </p:cNvCxnSpPr>
            <p:nvPr/>
          </p:nvCxnSpPr>
          <p:spPr bwMode="auto">
            <a:xfrm rot="16200000" flipH="1">
              <a:off x="4298950" y="-677862"/>
              <a:ext cx="739775" cy="5295900"/>
            </a:xfrm>
            <a:prstGeom prst="bentConnector3">
              <a:avLst>
                <a:gd name="adj1" fmla="val -30898"/>
              </a:avLst>
            </a:prstGeom>
            <a:noFill/>
            <a:ln w="63500">
              <a:solidFill>
                <a:schemeClr val="tx1"/>
              </a:solidFill>
              <a:miter lim="800000"/>
              <a:headEnd/>
              <a:tailEnd type="triangle" w="med" len="med"/>
            </a:ln>
          </p:spPr>
        </p:cxnSp>
        <p:cxnSp>
          <p:nvCxnSpPr>
            <p:cNvPr id="15375" name="AutoShape 85"/>
            <p:cNvCxnSpPr>
              <a:cxnSpLocks noChangeShapeType="1"/>
            </p:cNvCxnSpPr>
            <p:nvPr/>
          </p:nvCxnSpPr>
          <p:spPr bwMode="auto">
            <a:xfrm>
              <a:off x="3049588" y="2566988"/>
              <a:ext cx="1752600" cy="1700212"/>
            </a:xfrm>
            <a:prstGeom prst="bentConnector2">
              <a:avLst/>
            </a:prstGeom>
            <a:noFill/>
            <a:ln w="63500">
              <a:solidFill>
                <a:schemeClr val="tx1"/>
              </a:solidFill>
              <a:miter lim="800000"/>
              <a:headEnd/>
              <a:tailEnd type="triangle" w="med" len="med"/>
            </a:ln>
          </p:spPr>
        </p:cxnSp>
        <p:sp>
          <p:nvSpPr>
            <p:cNvPr id="15376" name="Text Box 88"/>
            <p:cNvSpPr txBox="1">
              <a:spLocks noChangeArrowheads="1"/>
            </p:cNvSpPr>
            <p:nvPr/>
          </p:nvSpPr>
          <p:spPr bwMode="auto">
            <a:xfrm>
              <a:off x="549219" y="3820064"/>
              <a:ext cx="1387476" cy="574725"/>
            </a:xfrm>
            <a:prstGeom prst="rect">
              <a:avLst/>
            </a:prstGeom>
            <a:noFill/>
            <a:ln w="9525" cap="rnd">
              <a:solidFill>
                <a:schemeClr val="tx1"/>
              </a:solidFill>
              <a:prstDash val="sysDot"/>
              <a:miter lim="800000"/>
              <a:headEnd/>
              <a:tailEnd/>
            </a:ln>
          </p:spPr>
          <p:txBody>
            <a:bodyPr>
              <a:spAutoFit/>
            </a:bodyPr>
            <a:lstStyle/>
            <a:p>
              <a:r>
                <a:rPr lang="en-GB" sz="1400" dirty="0">
                  <a:latin typeface="Tahoma" pitchFamily="34" charset="0"/>
                  <a:cs typeface="Arial" pitchFamily="34" charset="0"/>
                </a:rPr>
                <a:t>Retrieve Form</a:t>
              </a:r>
            </a:p>
          </p:txBody>
        </p:sp>
        <p:sp>
          <p:nvSpPr>
            <p:cNvPr id="15377" name="Text Box 90"/>
            <p:cNvSpPr txBox="1">
              <a:spLocks noChangeArrowheads="1"/>
            </p:cNvSpPr>
            <p:nvPr/>
          </p:nvSpPr>
          <p:spPr bwMode="auto">
            <a:xfrm>
              <a:off x="3499600" y="3129953"/>
              <a:ext cx="1219201" cy="574725"/>
            </a:xfrm>
            <a:prstGeom prst="rect">
              <a:avLst/>
            </a:prstGeom>
            <a:noFill/>
            <a:ln w="9525" cap="rnd">
              <a:solidFill>
                <a:schemeClr val="tx1"/>
              </a:solidFill>
              <a:prstDash val="sysDot"/>
              <a:miter lim="800000"/>
              <a:headEnd/>
              <a:tailEnd/>
            </a:ln>
          </p:spPr>
          <p:txBody>
            <a:bodyPr>
              <a:spAutoFit/>
            </a:bodyPr>
            <a:lstStyle/>
            <a:p>
              <a:r>
                <a:rPr lang="en-GB" sz="1400" dirty="0">
                  <a:latin typeface="Tahoma" pitchFamily="34" charset="0"/>
                  <a:cs typeface="Arial" pitchFamily="34" charset="0"/>
                </a:rPr>
                <a:t>Submit Form</a:t>
              </a:r>
            </a:p>
          </p:txBody>
        </p:sp>
        <p:sp>
          <p:nvSpPr>
            <p:cNvPr id="15378" name="Text Box 92"/>
            <p:cNvSpPr txBox="1">
              <a:spLocks noChangeArrowheads="1"/>
            </p:cNvSpPr>
            <p:nvPr/>
          </p:nvSpPr>
          <p:spPr bwMode="auto">
            <a:xfrm>
              <a:off x="5795681" y="1627518"/>
              <a:ext cx="1446911" cy="574725"/>
            </a:xfrm>
            <a:prstGeom prst="rect">
              <a:avLst/>
            </a:prstGeom>
            <a:noFill/>
            <a:ln w="9525" cap="rnd">
              <a:solidFill>
                <a:schemeClr val="tx1"/>
              </a:solidFill>
              <a:prstDash val="sysDot"/>
              <a:miter lim="800000"/>
              <a:headEnd/>
              <a:tailEnd/>
            </a:ln>
          </p:spPr>
          <p:txBody>
            <a:bodyPr>
              <a:spAutoFit/>
            </a:bodyPr>
            <a:lstStyle/>
            <a:p>
              <a:r>
                <a:rPr lang="en-GB" sz="1400" dirty="0">
                  <a:latin typeface="Tahoma" pitchFamily="34" charset="0"/>
                  <a:cs typeface="Arial" pitchFamily="34" charset="0"/>
                </a:rPr>
                <a:t>Archive Form</a:t>
              </a:r>
            </a:p>
          </p:txBody>
        </p:sp>
        <p:grpSp>
          <p:nvGrpSpPr>
            <p:cNvPr id="3" name="Group 133"/>
            <p:cNvGrpSpPr>
              <a:grpSpLocks/>
            </p:cNvGrpSpPr>
            <p:nvPr/>
          </p:nvGrpSpPr>
          <p:grpSpPr bwMode="auto">
            <a:xfrm>
              <a:off x="992188" y="4267201"/>
              <a:ext cx="2057400" cy="2346566"/>
              <a:chOff x="672" y="3024"/>
              <a:chExt cx="1056" cy="1190"/>
            </a:xfrm>
          </p:grpSpPr>
          <p:sp>
            <p:nvSpPr>
              <p:cNvPr id="15396" name="Rectangle 109"/>
              <p:cNvSpPr>
                <a:spLocks noChangeArrowheads="1"/>
              </p:cNvSpPr>
              <p:nvPr/>
            </p:nvSpPr>
            <p:spPr bwMode="auto">
              <a:xfrm>
                <a:off x="672" y="3216"/>
                <a:ext cx="1056" cy="672"/>
              </a:xfrm>
              <a:prstGeom prst="rect">
                <a:avLst/>
              </a:prstGeom>
              <a:noFill/>
              <a:ln w="12700">
                <a:solidFill>
                  <a:schemeClr val="tx1"/>
                </a:solidFill>
                <a:prstDash val="dash"/>
                <a:miter lim="800000"/>
                <a:headEnd/>
                <a:tailEnd/>
              </a:ln>
            </p:spPr>
            <p:txBody>
              <a:bodyPr wrap="none" anchor="ctr"/>
              <a:lstStyle/>
              <a:p>
                <a:endParaRPr lang="en-US" dirty="0">
                  <a:latin typeface="Tw Cen MT" pitchFamily="34" charset="0"/>
                </a:endParaRPr>
              </a:p>
            </p:txBody>
          </p:sp>
          <p:pic>
            <p:nvPicPr>
              <p:cNvPr id="15397" name="Picture 110" descr="Desktop PC"/>
              <p:cNvPicPr>
                <a:picLocks noChangeAspect="1" noChangeArrowheads="1"/>
              </p:cNvPicPr>
              <p:nvPr/>
            </p:nvPicPr>
            <p:blipFill>
              <a:blip r:embed="rId3" cstate="print"/>
              <a:srcRect/>
              <a:stretch>
                <a:fillRect/>
              </a:stretch>
            </p:blipFill>
            <p:spPr bwMode="auto">
              <a:xfrm>
                <a:off x="864" y="3264"/>
                <a:ext cx="624" cy="624"/>
              </a:xfrm>
              <a:prstGeom prst="rect">
                <a:avLst/>
              </a:prstGeom>
              <a:noFill/>
              <a:ln w="9525">
                <a:noFill/>
                <a:miter lim="800000"/>
                <a:headEnd/>
                <a:tailEnd/>
              </a:ln>
            </p:spPr>
          </p:pic>
          <p:sp>
            <p:nvSpPr>
              <p:cNvPr id="15398" name="Text Box 112"/>
              <p:cNvSpPr txBox="1">
                <a:spLocks noChangeArrowheads="1"/>
              </p:cNvSpPr>
              <p:nvPr/>
            </p:nvSpPr>
            <p:spPr bwMode="auto">
              <a:xfrm>
                <a:off x="672" y="3888"/>
                <a:ext cx="1056" cy="326"/>
              </a:xfrm>
              <a:prstGeom prst="rect">
                <a:avLst/>
              </a:prstGeom>
              <a:solidFill>
                <a:schemeClr val="bg1"/>
              </a:solidFill>
              <a:ln w="9525" algn="ctr">
                <a:solidFill>
                  <a:schemeClr val="tx1"/>
                </a:solidFill>
                <a:miter lim="800000"/>
                <a:headEnd/>
                <a:tailEnd/>
              </a:ln>
            </p:spPr>
            <p:txBody>
              <a:bodyPr>
                <a:spAutoFit/>
              </a:bodyPr>
              <a:lstStyle/>
              <a:p>
                <a:r>
                  <a:rPr lang="en-GB" sz="1600" b="1" dirty="0">
                    <a:solidFill>
                      <a:srgbClr val="FF9900"/>
                    </a:solidFill>
                    <a:latin typeface="Tahoma" pitchFamily="34" charset="0"/>
                    <a:cs typeface="Arial" pitchFamily="34" charset="0"/>
                  </a:rPr>
                  <a:t>Form Manager</a:t>
                </a:r>
              </a:p>
            </p:txBody>
          </p:sp>
          <p:sp>
            <p:nvSpPr>
              <p:cNvPr id="15399" name="Text Box 120"/>
              <p:cNvSpPr txBox="1">
                <a:spLocks noChangeArrowheads="1"/>
              </p:cNvSpPr>
              <p:nvPr/>
            </p:nvSpPr>
            <p:spPr bwMode="auto">
              <a:xfrm>
                <a:off x="672" y="3024"/>
                <a:ext cx="1056" cy="189"/>
              </a:xfrm>
              <a:prstGeom prst="rect">
                <a:avLst/>
              </a:prstGeom>
              <a:solidFill>
                <a:srgbClr val="FFCC00"/>
              </a:solidFill>
              <a:ln w="9525" algn="ctr">
                <a:solidFill>
                  <a:schemeClr val="tx1"/>
                </a:solidFill>
                <a:miter lim="800000"/>
                <a:headEnd/>
                <a:tailEnd/>
              </a:ln>
            </p:spPr>
            <p:txBody>
              <a:bodyPr>
                <a:spAutoFit/>
              </a:bodyPr>
              <a:lstStyle/>
              <a:p>
                <a:r>
                  <a:rPr lang="en-GB" sz="1600" b="1" dirty="0">
                    <a:latin typeface="Tahoma" pitchFamily="34" charset="0"/>
                    <a:cs typeface="Arial" pitchFamily="34" charset="0"/>
                  </a:rPr>
                  <a:t>B</a:t>
                </a:r>
              </a:p>
            </p:txBody>
          </p:sp>
        </p:grpSp>
        <p:grpSp>
          <p:nvGrpSpPr>
            <p:cNvPr id="4" name="Group 134"/>
            <p:cNvGrpSpPr>
              <a:grpSpLocks/>
            </p:cNvGrpSpPr>
            <p:nvPr/>
          </p:nvGrpSpPr>
          <p:grpSpPr bwMode="auto">
            <a:xfrm>
              <a:off x="3735388" y="4267200"/>
              <a:ext cx="2133600" cy="2421924"/>
              <a:chOff x="2352" y="3024"/>
              <a:chExt cx="1056" cy="1176"/>
            </a:xfrm>
          </p:grpSpPr>
          <p:sp>
            <p:nvSpPr>
              <p:cNvPr id="15392" name="Rectangle 103"/>
              <p:cNvSpPr>
                <a:spLocks noChangeArrowheads="1"/>
              </p:cNvSpPr>
              <p:nvPr/>
            </p:nvSpPr>
            <p:spPr bwMode="auto">
              <a:xfrm>
                <a:off x="2352" y="3216"/>
                <a:ext cx="1056" cy="672"/>
              </a:xfrm>
              <a:prstGeom prst="rect">
                <a:avLst/>
              </a:prstGeom>
              <a:noFill/>
              <a:ln w="12700">
                <a:solidFill>
                  <a:schemeClr val="tx1"/>
                </a:solidFill>
                <a:prstDash val="dash"/>
                <a:miter lim="800000"/>
                <a:headEnd/>
                <a:tailEnd/>
              </a:ln>
            </p:spPr>
            <p:txBody>
              <a:bodyPr wrap="none" anchor="ctr"/>
              <a:lstStyle/>
              <a:p>
                <a:endParaRPr lang="en-US" dirty="0">
                  <a:latin typeface="Tw Cen MT" pitchFamily="34" charset="0"/>
                </a:endParaRPr>
              </a:p>
            </p:txBody>
          </p:sp>
          <p:pic>
            <p:nvPicPr>
              <p:cNvPr id="15393" name="Picture 104" descr="Desktop PC"/>
              <p:cNvPicPr>
                <a:picLocks noChangeAspect="1" noChangeArrowheads="1"/>
              </p:cNvPicPr>
              <p:nvPr/>
            </p:nvPicPr>
            <p:blipFill>
              <a:blip r:embed="rId3" cstate="print"/>
              <a:srcRect/>
              <a:stretch>
                <a:fillRect/>
              </a:stretch>
            </p:blipFill>
            <p:spPr bwMode="auto">
              <a:xfrm>
                <a:off x="2544" y="3264"/>
                <a:ext cx="624" cy="624"/>
              </a:xfrm>
              <a:prstGeom prst="rect">
                <a:avLst/>
              </a:prstGeom>
              <a:noFill/>
              <a:ln w="9525">
                <a:noFill/>
                <a:miter lim="800000"/>
                <a:headEnd/>
                <a:tailEnd/>
              </a:ln>
            </p:spPr>
          </p:pic>
          <p:sp>
            <p:nvSpPr>
              <p:cNvPr id="15394" name="Text Box 106"/>
              <p:cNvSpPr txBox="1">
                <a:spLocks noChangeArrowheads="1"/>
              </p:cNvSpPr>
              <p:nvPr/>
            </p:nvSpPr>
            <p:spPr bwMode="auto">
              <a:xfrm>
                <a:off x="2352" y="3888"/>
                <a:ext cx="1056" cy="312"/>
              </a:xfrm>
              <a:prstGeom prst="rect">
                <a:avLst/>
              </a:prstGeom>
              <a:solidFill>
                <a:schemeClr val="bg1"/>
              </a:solidFill>
              <a:ln w="9525" algn="ctr">
                <a:solidFill>
                  <a:schemeClr val="tx1"/>
                </a:solidFill>
                <a:miter lim="800000"/>
                <a:headEnd/>
                <a:tailEnd/>
              </a:ln>
            </p:spPr>
            <p:txBody>
              <a:bodyPr>
                <a:spAutoFit/>
              </a:bodyPr>
              <a:lstStyle/>
              <a:p>
                <a:r>
                  <a:rPr lang="en-GB" sz="1600" b="1" dirty="0">
                    <a:solidFill>
                      <a:srgbClr val="FF9900"/>
                    </a:solidFill>
                    <a:latin typeface="Tahoma" pitchFamily="34" charset="0"/>
                    <a:cs typeface="Arial" pitchFamily="34" charset="0"/>
                  </a:rPr>
                  <a:t>Form Receiver</a:t>
                </a:r>
              </a:p>
            </p:txBody>
          </p:sp>
          <p:sp>
            <p:nvSpPr>
              <p:cNvPr id="15395" name="Text Box 121"/>
              <p:cNvSpPr txBox="1">
                <a:spLocks noChangeArrowheads="1"/>
              </p:cNvSpPr>
              <p:nvPr/>
            </p:nvSpPr>
            <p:spPr bwMode="auto">
              <a:xfrm>
                <a:off x="2352" y="3024"/>
                <a:ext cx="1056" cy="181"/>
              </a:xfrm>
              <a:prstGeom prst="rect">
                <a:avLst/>
              </a:prstGeom>
              <a:solidFill>
                <a:srgbClr val="FFCC00"/>
              </a:solidFill>
              <a:ln w="9525" algn="ctr">
                <a:solidFill>
                  <a:schemeClr val="tx1"/>
                </a:solidFill>
                <a:miter lim="800000"/>
                <a:headEnd/>
                <a:tailEnd/>
              </a:ln>
            </p:spPr>
            <p:txBody>
              <a:bodyPr>
                <a:spAutoFit/>
              </a:bodyPr>
              <a:lstStyle/>
              <a:p>
                <a:r>
                  <a:rPr lang="en-GB" sz="1600" b="1" dirty="0">
                    <a:latin typeface="Tahoma" pitchFamily="34" charset="0"/>
                    <a:cs typeface="Arial" pitchFamily="34" charset="0"/>
                  </a:rPr>
                  <a:t>C</a:t>
                </a:r>
              </a:p>
            </p:txBody>
          </p:sp>
        </p:grpSp>
        <p:grpSp>
          <p:nvGrpSpPr>
            <p:cNvPr id="5" name="Group 132"/>
            <p:cNvGrpSpPr>
              <a:grpSpLocks/>
            </p:cNvGrpSpPr>
            <p:nvPr/>
          </p:nvGrpSpPr>
          <p:grpSpPr bwMode="auto">
            <a:xfrm>
              <a:off x="992188" y="1600200"/>
              <a:ext cx="2057400" cy="1953734"/>
              <a:chOff x="672" y="768"/>
              <a:chExt cx="1056" cy="1067"/>
            </a:xfrm>
          </p:grpSpPr>
          <p:sp>
            <p:nvSpPr>
              <p:cNvPr id="15388" name="Rectangle 56"/>
              <p:cNvSpPr>
                <a:spLocks noChangeArrowheads="1"/>
              </p:cNvSpPr>
              <p:nvPr/>
            </p:nvSpPr>
            <p:spPr bwMode="auto">
              <a:xfrm>
                <a:off x="672" y="960"/>
                <a:ext cx="1056" cy="672"/>
              </a:xfrm>
              <a:prstGeom prst="rect">
                <a:avLst/>
              </a:prstGeom>
              <a:noFill/>
              <a:ln w="12700">
                <a:solidFill>
                  <a:schemeClr val="tx1"/>
                </a:solidFill>
                <a:prstDash val="dash"/>
                <a:miter lim="800000"/>
                <a:headEnd/>
                <a:tailEnd/>
              </a:ln>
            </p:spPr>
            <p:txBody>
              <a:bodyPr wrap="none" anchor="ctr"/>
              <a:lstStyle/>
              <a:p>
                <a:endParaRPr lang="en-US" dirty="0">
                  <a:latin typeface="Tw Cen MT" pitchFamily="34" charset="0"/>
                </a:endParaRPr>
              </a:p>
            </p:txBody>
          </p:sp>
          <p:pic>
            <p:nvPicPr>
              <p:cNvPr id="15389" name="Picture 36" descr="Desktop PC"/>
              <p:cNvPicPr>
                <a:picLocks noChangeAspect="1" noChangeArrowheads="1"/>
              </p:cNvPicPr>
              <p:nvPr/>
            </p:nvPicPr>
            <p:blipFill>
              <a:blip r:embed="rId3" cstate="print"/>
              <a:srcRect/>
              <a:stretch>
                <a:fillRect/>
              </a:stretch>
            </p:blipFill>
            <p:spPr bwMode="auto">
              <a:xfrm>
                <a:off x="864" y="1008"/>
                <a:ext cx="624" cy="624"/>
              </a:xfrm>
              <a:prstGeom prst="rect">
                <a:avLst/>
              </a:prstGeom>
              <a:noFill/>
              <a:ln w="9525">
                <a:noFill/>
                <a:miter lim="800000"/>
                <a:headEnd/>
                <a:tailEnd/>
              </a:ln>
            </p:spPr>
          </p:pic>
          <p:sp>
            <p:nvSpPr>
              <p:cNvPr id="15390" name="Text Box 98"/>
              <p:cNvSpPr txBox="1">
                <a:spLocks noChangeArrowheads="1"/>
              </p:cNvSpPr>
              <p:nvPr/>
            </p:nvSpPr>
            <p:spPr bwMode="auto">
              <a:xfrm>
                <a:off x="672" y="1632"/>
                <a:ext cx="1056" cy="203"/>
              </a:xfrm>
              <a:prstGeom prst="rect">
                <a:avLst/>
              </a:prstGeom>
              <a:solidFill>
                <a:schemeClr val="bg1"/>
              </a:solidFill>
              <a:ln w="9525" algn="ctr">
                <a:solidFill>
                  <a:schemeClr val="tx1"/>
                </a:solidFill>
                <a:miter lim="800000"/>
                <a:headEnd/>
                <a:tailEnd/>
              </a:ln>
            </p:spPr>
            <p:txBody>
              <a:bodyPr>
                <a:spAutoFit/>
              </a:bodyPr>
              <a:lstStyle/>
              <a:p>
                <a:r>
                  <a:rPr lang="en-GB" sz="1600" b="1" dirty="0">
                    <a:solidFill>
                      <a:srgbClr val="FF9900"/>
                    </a:solidFill>
                    <a:latin typeface="Tahoma" pitchFamily="34" charset="0"/>
                    <a:cs typeface="Arial" pitchFamily="34" charset="0"/>
                  </a:rPr>
                  <a:t>Form Filler</a:t>
                </a:r>
              </a:p>
            </p:txBody>
          </p:sp>
          <p:sp>
            <p:nvSpPr>
              <p:cNvPr id="15391" name="Text Box 122"/>
              <p:cNvSpPr txBox="1">
                <a:spLocks noChangeArrowheads="1"/>
              </p:cNvSpPr>
              <p:nvPr/>
            </p:nvSpPr>
            <p:spPr bwMode="auto">
              <a:xfrm>
                <a:off x="672" y="768"/>
                <a:ext cx="1056" cy="203"/>
              </a:xfrm>
              <a:prstGeom prst="rect">
                <a:avLst/>
              </a:prstGeom>
              <a:solidFill>
                <a:srgbClr val="FFCC00"/>
              </a:solidFill>
              <a:ln w="9525" algn="ctr">
                <a:solidFill>
                  <a:schemeClr val="tx1"/>
                </a:solidFill>
                <a:miter lim="800000"/>
                <a:headEnd/>
                <a:tailEnd/>
              </a:ln>
            </p:spPr>
            <p:txBody>
              <a:bodyPr>
                <a:spAutoFit/>
              </a:bodyPr>
              <a:lstStyle/>
              <a:p>
                <a:r>
                  <a:rPr lang="en-GB" sz="1600" b="1" dirty="0">
                    <a:latin typeface="Tahoma" pitchFamily="34" charset="0"/>
                    <a:cs typeface="Arial" pitchFamily="34" charset="0"/>
                  </a:rPr>
                  <a:t>A</a:t>
                </a:r>
              </a:p>
            </p:txBody>
          </p:sp>
        </p:grpSp>
        <p:grpSp>
          <p:nvGrpSpPr>
            <p:cNvPr id="6" name="Group 135"/>
            <p:cNvGrpSpPr>
              <a:grpSpLocks/>
            </p:cNvGrpSpPr>
            <p:nvPr/>
          </p:nvGrpSpPr>
          <p:grpSpPr bwMode="auto">
            <a:xfrm>
              <a:off x="6249988" y="2339975"/>
              <a:ext cx="2133600" cy="2337214"/>
              <a:chOff x="3984" y="1200"/>
              <a:chExt cx="1200" cy="1324"/>
            </a:xfrm>
          </p:grpSpPr>
          <p:sp>
            <p:nvSpPr>
              <p:cNvPr id="15383" name="Rectangle 99"/>
              <p:cNvSpPr>
                <a:spLocks noChangeArrowheads="1"/>
              </p:cNvSpPr>
              <p:nvPr/>
            </p:nvSpPr>
            <p:spPr bwMode="auto">
              <a:xfrm>
                <a:off x="3984" y="1392"/>
                <a:ext cx="1200" cy="768"/>
              </a:xfrm>
              <a:prstGeom prst="rect">
                <a:avLst/>
              </a:prstGeom>
              <a:noFill/>
              <a:ln w="12700">
                <a:solidFill>
                  <a:schemeClr val="tx1"/>
                </a:solidFill>
                <a:prstDash val="dash"/>
                <a:miter lim="800000"/>
                <a:headEnd/>
                <a:tailEnd/>
              </a:ln>
            </p:spPr>
            <p:txBody>
              <a:bodyPr wrap="none" anchor="ctr"/>
              <a:lstStyle/>
              <a:p>
                <a:endParaRPr lang="en-US" dirty="0">
                  <a:latin typeface="Tw Cen MT" pitchFamily="34" charset="0"/>
                </a:endParaRPr>
              </a:p>
            </p:txBody>
          </p:sp>
          <p:sp>
            <p:nvSpPr>
              <p:cNvPr id="15384" name="Text Box 102"/>
              <p:cNvSpPr txBox="1">
                <a:spLocks noChangeArrowheads="1"/>
              </p:cNvSpPr>
              <p:nvPr/>
            </p:nvSpPr>
            <p:spPr bwMode="auto">
              <a:xfrm>
                <a:off x="3984" y="2160"/>
                <a:ext cx="1200" cy="364"/>
              </a:xfrm>
              <a:prstGeom prst="rect">
                <a:avLst/>
              </a:prstGeom>
              <a:solidFill>
                <a:schemeClr val="bg1"/>
              </a:solidFill>
              <a:ln w="9525" algn="ctr">
                <a:solidFill>
                  <a:schemeClr val="tx1"/>
                </a:solidFill>
                <a:miter lim="800000"/>
                <a:headEnd/>
                <a:tailEnd/>
              </a:ln>
            </p:spPr>
            <p:txBody>
              <a:bodyPr>
                <a:spAutoFit/>
              </a:bodyPr>
              <a:lstStyle/>
              <a:p>
                <a:r>
                  <a:rPr lang="en-GB" sz="1600" b="1" dirty="0">
                    <a:solidFill>
                      <a:srgbClr val="FF9900"/>
                    </a:solidFill>
                    <a:latin typeface="Tahoma" pitchFamily="34" charset="0"/>
                    <a:cs typeface="Arial" pitchFamily="34" charset="0"/>
                  </a:rPr>
                  <a:t>Form Archiver</a:t>
                </a:r>
              </a:p>
            </p:txBody>
          </p:sp>
          <p:pic>
            <p:nvPicPr>
              <p:cNvPr id="15385" name="Picture 114" descr="Data 2 Security"/>
              <p:cNvPicPr>
                <a:picLocks noChangeAspect="1" noChangeArrowheads="1"/>
              </p:cNvPicPr>
              <p:nvPr/>
            </p:nvPicPr>
            <p:blipFill>
              <a:blip r:embed="rId4" cstate="print"/>
              <a:srcRect/>
              <a:stretch>
                <a:fillRect/>
              </a:stretch>
            </p:blipFill>
            <p:spPr bwMode="auto">
              <a:xfrm>
                <a:off x="4032" y="1728"/>
                <a:ext cx="384" cy="384"/>
              </a:xfrm>
              <a:prstGeom prst="rect">
                <a:avLst/>
              </a:prstGeom>
              <a:noFill/>
              <a:ln w="9525" algn="ctr">
                <a:noFill/>
                <a:miter lim="800000"/>
                <a:headEnd/>
                <a:tailEnd/>
              </a:ln>
            </p:spPr>
          </p:pic>
          <p:pic>
            <p:nvPicPr>
              <p:cNvPr id="15386" name="Picture 115" descr="j0238999"/>
              <p:cNvPicPr>
                <a:picLocks noChangeAspect="1" noChangeArrowheads="1"/>
              </p:cNvPicPr>
              <p:nvPr/>
            </p:nvPicPr>
            <p:blipFill>
              <a:blip r:embed="rId5" cstate="print"/>
              <a:srcRect/>
              <a:stretch>
                <a:fillRect/>
              </a:stretch>
            </p:blipFill>
            <p:spPr bwMode="auto">
              <a:xfrm>
                <a:off x="4272" y="1440"/>
                <a:ext cx="864" cy="505"/>
              </a:xfrm>
              <a:prstGeom prst="rect">
                <a:avLst/>
              </a:prstGeom>
              <a:noFill/>
              <a:ln w="9525" algn="ctr">
                <a:noFill/>
                <a:miter lim="800000"/>
                <a:headEnd/>
                <a:tailEnd/>
              </a:ln>
            </p:spPr>
          </p:pic>
          <p:sp>
            <p:nvSpPr>
              <p:cNvPr id="15387" name="Text Box 123"/>
              <p:cNvSpPr txBox="1">
                <a:spLocks noChangeArrowheads="1"/>
              </p:cNvSpPr>
              <p:nvPr/>
            </p:nvSpPr>
            <p:spPr bwMode="auto">
              <a:xfrm>
                <a:off x="3984" y="1200"/>
                <a:ext cx="1200" cy="218"/>
              </a:xfrm>
              <a:prstGeom prst="rect">
                <a:avLst/>
              </a:prstGeom>
              <a:solidFill>
                <a:srgbClr val="FFCC00"/>
              </a:solidFill>
              <a:ln w="9525" algn="ctr">
                <a:solidFill>
                  <a:schemeClr val="tx1"/>
                </a:solidFill>
                <a:miter lim="800000"/>
                <a:headEnd/>
                <a:tailEnd/>
              </a:ln>
            </p:spPr>
            <p:txBody>
              <a:bodyPr>
                <a:spAutoFit/>
              </a:bodyPr>
              <a:lstStyle/>
              <a:p>
                <a:r>
                  <a:rPr lang="en-GB" sz="1600" b="1" dirty="0">
                    <a:latin typeface="Tahoma" pitchFamily="34" charset="0"/>
                    <a:cs typeface="Arial" pitchFamily="34" charset="0"/>
                  </a:rPr>
                  <a:t>D</a:t>
                </a:r>
              </a:p>
            </p:txBody>
          </p:sp>
        </p:grpSp>
      </p:grpSp>
      <p:grpSp>
        <p:nvGrpSpPr>
          <p:cNvPr id="9" name="Group 3"/>
          <p:cNvGrpSpPr>
            <a:grpSpLocks/>
          </p:cNvGrpSpPr>
          <p:nvPr/>
        </p:nvGrpSpPr>
        <p:grpSpPr bwMode="auto">
          <a:xfrm>
            <a:off x="5618849" y="932675"/>
            <a:ext cx="3016206" cy="3525838"/>
            <a:chOff x="5903913" y="967676"/>
            <a:chExt cx="4021552" cy="3526361"/>
          </a:xfrm>
          <a:solidFill>
            <a:schemeClr val="bg1">
              <a:alpha val="28000"/>
            </a:schemeClr>
          </a:solidFill>
        </p:grpSpPr>
        <p:sp>
          <p:nvSpPr>
            <p:cNvPr id="35" name="Rectangle 34"/>
            <p:cNvSpPr/>
            <p:nvPr/>
          </p:nvSpPr>
          <p:spPr>
            <a:xfrm>
              <a:off x="5903913" y="967676"/>
              <a:ext cx="2963821" cy="352636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368" name="TextBox 38"/>
            <p:cNvSpPr txBox="1">
              <a:spLocks noChangeArrowheads="1"/>
            </p:cNvSpPr>
            <p:nvPr/>
          </p:nvSpPr>
          <p:spPr bwMode="auto">
            <a:xfrm>
              <a:off x="6037276" y="2413605"/>
              <a:ext cx="3888189" cy="923467"/>
            </a:xfrm>
            <a:prstGeom prst="rect">
              <a:avLst/>
            </a:prstGeom>
            <a:grpFill/>
            <a:ln w="9525">
              <a:noFill/>
              <a:miter lim="800000"/>
              <a:headEnd/>
              <a:tailEnd/>
            </a:ln>
          </p:spPr>
          <p:txBody>
            <a:bodyPr wrap="none">
              <a:spAutoFit/>
            </a:bodyPr>
            <a:lstStyle/>
            <a:p>
              <a:r>
                <a:rPr lang="en-US" sz="5400" b="1" dirty="0">
                  <a:cs typeface="Arial" pitchFamily="34" charset="0"/>
                </a:rPr>
                <a:t>eSource</a:t>
              </a:r>
            </a:p>
          </p:txBody>
        </p:sp>
      </p:grpSp>
      <p:grpSp>
        <p:nvGrpSpPr>
          <p:cNvPr id="8" name="Group 1"/>
          <p:cNvGrpSpPr>
            <a:grpSpLocks/>
          </p:cNvGrpSpPr>
          <p:nvPr/>
        </p:nvGrpSpPr>
        <p:grpSpPr bwMode="auto">
          <a:xfrm>
            <a:off x="1143000" y="3625850"/>
            <a:ext cx="4427936" cy="2649538"/>
            <a:chOff x="946150" y="3625850"/>
            <a:chExt cx="4957763" cy="2649538"/>
          </a:xfrm>
          <a:solidFill>
            <a:schemeClr val="bg1">
              <a:alpha val="27000"/>
            </a:schemeClr>
          </a:solidFill>
        </p:grpSpPr>
        <p:sp>
          <p:nvSpPr>
            <p:cNvPr id="33" name="Rectangle 32"/>
            <p:cNvSpPr/>
            <p:nvPr/>
          </p:nvSpPr>
          <p:spPr>
            <a:xfrm>
              <a:off x="946150" y="3625850"/>
              <a:ext cx="4957763" cy="264953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370" name="TextBox 38"/>
            <p:cNvSpPr txBox="1">
              <a:spLocks noChangeArrowheads="1"/>
            </p:cNvSpPr>
            <p:nvPr/>
          </p:nvSpPr>
          <p:spPr bwMode="auto">
            <a:xfrm>
              <a:off x="2229295" y="4273910"/>
              <a:ext cx="3422304" cy="1446550"/>
            </a:xfrm>
            <a:prstGeom prst="rect">
              <a:avLst/>
            </a:prstGeom>
            <a:grpFill/>
            <a:ln w="9525">
              <a:noFill/>
              <a:miter lim="800000"/>
              <a:headEnd/>
              <a:tailEnd/>
            </a:ln>
          </p:spPr>
          <p:txBody>
            <a:bodyPr wrap="none">
              <a:spAutoFit/>
            </a:bodyPr>
            <a:lstStyle/>
            <a:p>
              <a:r>
                <a:rPr lang="en-US" sz="8800" b="1" dirty="0">
                  <a:cs typeface="Arial" pitchFamily="34" charset="0"/>
                </a:rPr>
                <a:t>EDC</a:t>
              </a:r>
            </a:p>
          </p:txBody>
        </p:sp>
      </p:grpSp>
      <p:grpSp>
        <p:nvGrpSpPr>
          <p:cNvPr id="7" name="Group 2"/>
          <p:cNvGrpSpPr>
            <a:grpSpLocks/>
          </p:cNvGrpSpPr>
          <p:nvPr/>
        </p:nvGrpSpPr>
        <p:grpSpPr bwMode="auto">
          <a:xfrm>
            <a:off x="1143000" y="932674"/>
            <a:ext cx="4439771" cy="2687791"/>
            <a:chOff x="946150" y="971549"/>
            <a:chExt cx="4957763" cy="3683613"/>
          </a:xfrm>
          <a:solidFill>
            <a:schemeClr val="bg1">
              <a:alpha val="27000"/>
            </a:schemeClr>
          </a:solidFill>
        </p:grpSpPr>
        <p:sp>
          <p:nvSpPr>
            <p:cNvPr id="38" name="Rectangle 37"/>
            <p:cNvSpPr/>
            <p:nvPr/>
          </p:nvSpPr>
          <p:spPr>
            <a:xfrm>
              <a:off x="946150" y="971549"/>
              <a:ext cx="4957763" cy="35398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372" name="TextBox 38"/>
            <p:cNvSpPr txBox="1">
              <a:spLocks noChangeArrowheads="1"/>
            </p:cNvSpPr>
            <p:nvPr/>
          </p:nvSpPr>
          <p:spPr bwMode="auto">
            <a:xfrm>
              <a:off x="2319338" y="1854395"/>
              <a:ext cx="3328002" cy="2800767"/>
            </a:xfrm>
            <a:prstGeom prst="rect">
              <a:avLst/>
            </a:prstGeom>
            <a:grpFill/>
            <a:ln w="9525">
              <a:noFill/>
              <a:miter lim="800000"/>
              <a:headEnd/>
              <a:tailEnd/>
            </a:ln>
          </p:spPr>
          <p:txBody>
            <a:bodyPr wrap="square">
              <a:spAutoFit/>
            </a:bodyPr>
            <a:lstStyle/>
            <a:p>
              <a:r>
                <a:rPr lang="en-US" sz="8800" b="1" dirty="0">
                  <a:cs typeface="Arial" pitchFamily="34" charset="0"/>
                </a:rPr>
                <a:t>EHR</a:t>
              </a:r>
            </a:p>
          </p:txBody>
        </p:sp>
      </p:grpSp>
      <p:sp>
        <p:nvSpPr>
          <p:cNvPr id="15362" name="Title 2"/>
          <p:cNvSpPr>
            <a:spLocks noGrp="1"/>
          </p:cNvSpPr>
          <p:nvPr>
            <p:ph type="title"/>
          </p:nvPr>
        </p:nvSpPr>
        <p:spPr>
          <a:xfrm>
            <a:off x="1524000" y="245043"/>
            <a:ext cx="6095211" cy="660400"/>
          </a:xfrm>
        </p:spPr>
        <p:txBody>
          <a:bodyPr anchor="t"/>
          <a:lstStyle/>
          <a:p>
            <a:pPr algn="l"/>
            <a:r>
              <a:rPr lang="en-US" sz="2800" dirty="0"/>
              <a:t>RFD Roles: EHR + EDC + eSource</a:t>
            </a:r>
          </a:p>
        </p:txBody>
      </p:sp>
      <p:sp>
        <p:nvSpPr>
          <p:cNvPr id="41" name="Text Box 11"/>
          <p:cNvSpPr txBox="1">
            <a:spLocks noChangeArrowheads="1"/>
          </p:cNvSpPr>
          <p:nvPr/>
        </p:nvSpPr>
        <p:spPr bwMode="auto">
          <a:xfrm>
            <a:off x="4864895" y="6519864"/>
            <a:ext cx="3136106" cy="584775"/>
          </a:xfrm>
          <a:prstGeom prst="rect">
            <a:avLst/>
          </a:prstGeom>
          <a:noFill/>
          <a:ln w="9525">
            <a:noFill/>
            <a:miter lim="800000"/>
            <a:headEnd/>
            <a:tailEnd/>
          </a:ln>
        </p:spPr>
        <p:txBody>
          <a:bodyPr>
            <a:spAutoFit/>
          </a:bodyPr>
          <a:lstStyle/>
          <a:p>
            <a:pPr eaLnBrk="0" hangingPunct="0">
              <a:spcBef>
                <a:spcPct val="50000"/>
              </a:spcBef>
            </a:pPr>
            <a:r>
              <a:rPr lang="en-US" sz="1600" b="1" dirty="0">
                <a:solidFill>
                  <a:schemeClr val="bg1"/>
                </a:solidFill>
              </a:rPr>
              <a:t>Slide courtesy Dave Iberson-Hurst</a:t>
            </a:r>
          </a:p>
        </p:txBody>
      </p:sp>
      <p:sp>
        <p:nvSpPr>
          <p:cNvPr id="42" name="Slide Number Placeholder 3"/>
          <p:cNvSpPr>
            <a:spLocks noGrp="1"/>
          </p:cNvSpPr>
          <p:nvPr>
            <p:ph type="sldNum" sz="quarter" idx="10"/>
          </p:nvPr>
        </p:nvSpPr>
        <p:spPr>
          <a:xfrm>
            <a:off x="6400800" y="6492877"/>
            <a:ext cx="16002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39155D-D8F0-4EFE-9BED-286E925C0789}" type="slidenum">
              <a:rPr lang="en-US" smtClean="0">
                <a:solidFill>
                  <a:schemeClr val="bg1"/>
                </a:solidFill>
              </a:rPr>
              <a:pPr eaLnBrk="1" hangingPunct="1"/>
              <a:t>18</a:t>
            </a:fld>
            <a:endParaRPr lang="en-US" dirty="0" smtClean="0">
              <a:solidFill>
                <a:schemeClr val="bg1"/>
              </a:solidFill>
            </a:endParaRPr>
          </a:p>
        </p:txBody>
      </p:sp>
    </p:spTree>
    <p:extLst>
      <p:ext uri="{BB962C8B-B14F-4D97-AF65-F5344CB8AC3E}">
        <p14:creationId xmlns:p14="http://schemas.microsoft.com/office/powerpoint/2010/main" val="31927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5" descr="C:\Users\landen\AppData\Local\Microsoft\Windows\Temporary Internet Files\Content.IE5\NTRCFZRH\MP900442334[1].jpg"/>
          <p:cNvPicPr>
            <a:picLocks noChangeAspect="1" noChangeArrowheads="1"/>
          </p:cNvPicPr>
          <p:nvPr/>
        </p:nvPicPr>
        <p:blipFill>
          <a:blip r:embed="rId3" cstate="print"/>
          <a:srcRect/>
          <a:stretch>
            <a:fillRect/>
          </a:stretch>
        </p:blipFill>
        <p:spPr bwMode="auto">
          <a:xfrm>
            <a:off x="4570810" y="1"/>
            <a:ext cx="3452813" cy="3452813"/>
          </a:xfrm>
          <a:prstGeom prst="rect">
            <a:avLst/>
          </a:prstGeom>
          <a:noFill/>
          <a:ln w="9525">
            <a:noFill/>
            <a:miter lim="800000"/>
            <a:headEnd/>
            <a:tailEnd/>
          </a:ln>
        </p:spPr>
      </p:pic>
      <p:pic>
        <p:nvPicPr>
          <p:cNvPr id="13316" name="Picture 13" descr="C:\Users\landen\AppData\Local\Microsoft\Windows\Temporary Internet Files\Content.IE5\WOCBLONN\MP900438367[1].jpg"/>
          <p:cNvPicPr>
            <a:picLocks noChangeAspect="1" noChangeArrowheads="1"/>
          </p:cNvPicPr>
          <p:nvPr/>
        </p:nvPicPr>
        <p:blipFill>
          <a:blip r:embed="rId4" cstate="print"/>
          <a:srcRect/>
          <a:stretch>
            <a:fillRect/>
          </a:stretch>
        </p:blipFill>
        <p:spPr bwMode="auto">
          <a:xfrm>
            <a:off x="1144191" y="3465513"/>
            <a:ext cx="3427809" cy="2906712"/>
          </a:xfrm>
          <a:prstGeom prst="rect">
            <a:avLst/>
          </a:prstGeom>
          <a:noFill/>
          <a:ln w="9525">
            <a:noFill/>
            <a:miter lim="800000"/>
            <a:headEnd/>
            <a:tailEnd/>
          </a:ln>
        </p:spPr>
      </p:pic>
      <p:sp>
        <p:nvSpPr>
          <p:cNvPr id="4" name="Oval Callout 3"/>
          <p:cNvSpPr/>
          <p:nvPr/>
        </p:nvSpPr>
        <p:spPr>
          <a:xfrm>
            <a:off x="762000" y="710905"/>
            <a:ext cx="3808811" cy="2573633"/>
          </a:xfrm>
          <a:prstGeom prst="wedgeEllipseCallout">
            <a:avLst>
              <a:gd name="adj1" fmla="val 8448"/>
              <a:gd name="adj2" fmla="val 96434"/>
            </a:avLst>
          </a:prstGeom>
          <a:solidFill>
            <a:schemeClr val="bg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I’ve got Mrs. Jones here for her research visit and I need to </a:t>
            </a:r>
            <a:r>
              <a:rPr lang="en-US" b="1" u="sng" dirty="0">
                <a:solidFill>
                  <a:schemeClr val="tx1"/>
                </a:solidFill>
              </a:rPr>
              <a:t>retrieve</a:t>
            </a:r>
            <a:r>
              <a:rPr lang="en-US" dirty="0">
                <a:solidFill>
                  <a:schemeClr val="tx1"/>
                </a:solidFill>
              </a:rPr>
              <a:t> her </a:t>
            </a:r>
            <a:r>
              <a:rPr lang="en-US" b="1" u="sng" dirty="0">
                <a:solidFill>
                  <a:schemeClr val="tx1"/>
                </a:solidFill>
              </a:rPr>
              <a:t>form</a:t>
            </a:r>
            <a:r>
              <a:rPr lang="en-US" dirty="0">
                <a:solidFill>
                  <a:schemeClr val="tx1"/>
                </a:solidFill>
              </a:rPr>
              <a:t> so that I can do the </a:t>
            </a:r>
            <a:r>
              <a:rPr lang="en-US" b="1" u="sng" dirty="0">
                <a:solidFill>
                  <a:schemeClr val="tx1"/>
                </a:solidFill>
              </a:rPr>
              <a:t>data capture</a:t>
            </a:r>
            <a:r>
              <a:rPr lang="en-US" dirty="0">
                <a:solidFill>
                  <a:schemeClr val="tx1"/>
                </a:solidFill>
              </a:rPr>
              <a:t>. And here’s some data on her to start off.</a:t>
            </a:r>
          </a:p>
        </p:txBody>
      </p:sp>
      <p:sp>
        <p:nvSpPr>
          <p:cNvPr id="17" name="Oval Callout 16"/>
          <p:cNvSpPr/>
          <p:nvPr/>
        </p:nvSpPr>
        <p:spPr>
          <a:xfrm>
            <a:off x="5661422" y="4217918"/>
            <a:ext cx="3253978" cy="2030482"/>
          </a:xfrm>
          <a:prstGeom prst="wedgeEllipseCallout">
            <a:avLst>
              <a:gd name="adj1" fmla="val -8067"/>
              <a:gd name="adj2" fmla="val -142638"/>
            </a:avLst>
          </a:prstGeom>
          <a:solidFill>
            <a:schemeClr val="bg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Sure, here’s the form we need for Mrs. Jones.  I’ve inserted the data you sent me, and you do the rest.</a:t>
            </a:r>
          </a:p>
        </p:txBody>
      </p:sp>
      <p:sp>
        <p:nvSpPr>
          <p:cNvPr id="9" name="TextBox 4"/>
          <p:cNvSpPr txBox="1">
            <a:spLocks noChangeArrowheads="1"/>
          </p:cNvSpPr>
          <p:nvPr/>
        </p:nvSpPr>
        <p:spPr bwMode="auto">
          <a:xfrm>
            <a:off x="1144191" y="5967413"/>
            <a:ext cx="2508647" cy="707886"/>
          </a:xfrm>
          <a:prstGeom prst="rect">
            <a:avLst/>
          </a:prstGeom>
          <a:solidFill>
            <a:schemeClr val="accent5">
              <a:lumMod val="75000"/>
            </a:schemeClr>
          </a:solidFill>
          <a:ln>
            <a:noFill/>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r>
              <a:rPr lang="en-US" b="1" u="sng" dirty="0">
                <a:solidFill>
                  <a:schemeClr val="bg1"/>
                </a:solidFill>
              </a:rPr>
              <a:t>Electronic Health Record</a:t>
            </a:r>
          </a:p>
        </p:txBody>
      </p:sp>
      <p:sp>
        <p:nvSpPr>
          <p:cNvPr id="10" name="TextBox 4"/>
          <p:cNvSpPr txBox="1">
            <a:spLocks noChangeArrowheads="1"/>
          </p:cNvSpPr>
          <p:nvPr/>
        </p:nvSpPr>
        <p:spPr bwMode="auto">
          <a:xfrm>
            <a:off x="4570811" y="3084513"/>
            <a:ext cx="1955006" cy="707886"/>
          </a:xfrm>
          <a:prstGeom prst="rect">
            <a:avLst/>
          </a:prstGeom>
          <a:solidFill>
            <a:schemeClr val="accent5">
              <a:lumMod val="75000"/>
            </a:schemeClr>
          </a:solidFill>
          <a:ln>
            <a:noFill/>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r>
              <a:rPr lang="en-US" b="1" u="sng" dirty="0">
                <a:solidFill>
                  <a:schemeClr val="bg1"/>
                </a:solidFill>
              </a:rPr>
              <a:t>Research System</a:t>
            </a:r>
          </a:p>
        </p:txBody>
      </p:sp>
      <p:sp>
        <p:nvSpPr>
          <p:cNvPr id="13321" name="TextBox 49"/>
          <p:cNvSpPr txBox="1">
            <a:spLocks noChangeArrowheads="1"/>
          </p:cNvSpPr>
          <p:nvPr/>
        </p:nvSpPr>
        <p:spPr bwMode="auto">
          <a:xfrm>
            <a:off x="911568" y="214071"/>
            <a:ext cx="2973891" cy="461665"/>
          </a:xfrm>
          <a:prstGeom prst="rect">
            <a:avLst/>
          </a:prstGeom>
          <a:noFill/>
          <a:ln w="9525">
            <a:noFill/>
            <a:miter lim="800000"/>
            <a:headEnd/>
            <a:tailEnd/>
          </a:ln>
        </p:spPr>
        <p:txBody>
          <a:bodyPr wrap="none">
            <a:spAutoFit/>
          </a:bodyPr>
          <a:lstStyle/>
          <a:p>
            <a:r>
              <a:rPr lang="en-US" sz="2400" b="1" dirty="0">
                <a:cs typeface="Arial" pitchFamily="34" charset="0"/>
              </a:rPr>
              <a:t>RFD Retrieve Form</a:t>
            </a:r>
          </a:p>
        </p:txBody>
      </p:sp>
      <p:sp>
        <p:nvSpPr>
          <p:cNvPr id="11" name="Slide Number Placeholder 3"/>
          <p:cNvSpPr>
            <a:spLocks noGrp="1"/>
          </p:cNvSpPr>
          <p:nvPr>
            <p:ph type="sldNum" sz="quarter" idx="10"/>
          </p:nvPr>
        </p:nvSpPr>
        <p:spPr>
          <a:xfrm>
            <a:off x="6400800" y="6492877"/>
            <a:ext cx="16002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39155D-D8F0-4EFE-9BED-286E925C0789}" type="slidenum">
              <a:rPr lang="en-US" smtClean="0">
                <a:solidFill>
                  <a:schemeClr val="bg1"/>
                </a:solidFill>
              </a:rPr>
              <a:pPr eaLnBrk="1" hangingPunct="1"/>
              <a:t>19</a:t>
            </a:fld>
            <a:endParaRPr lang="en-US" dirty="0" smtClean="0">
              <a:solidFill>
                <a:schemeClr val="bg1"/>
              </a:solidFill>
            </a:endParaRPr>
          </a:p>
        </p:txBody>
      </p:sp>
    </p:spTree>
    <p:extLst>
      <p:ext uri="{BB962C8B-B14F-4D97-AF65-F5344CB8AC3E}">
        <p14:creationId xmlns:p14="http://schemas.microsoft.com/office/powerpoint/2010/main" val="962575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CDISC and IHE’s contribution to EHR-enabled research</a:t>
            </a:r>
            <a:endParaRPr lang="en-US" dirty="0"/>
          </a:p>
        </p:txBody>
      </p:sp>
      <p:sp>
        <p:nvSpPr>
          <p:cNvPr id="3" name="Text Placeholder 2"/>
          <p:cNvSpPr>
            <a:spLocks noGrp="1"/>
          </p:cNvSpPr>
          <p:nvPr>
            <p:ph type="body" idx="1"/>
          </p:nvPr>
        </p:nvSpPr>
        <p:spPr/>
        <p:txBody>
          <a:bodyPr/>
          <a:lstStyle/>
          <a:p>
            <a:r>
              <a:rPr lang="en-US" dirty="0" smtClean="0"/>
              <a:t>Becky Kush</a:t>
            </a:r>
          </a:p>
          <a:p>
            <a:r>
              <a:rPr lang="en-US" dirty="0" smtClean="0"/>
              <a:t>George Cole</a:t>
            </a:r>
          </a:p>
          <a:p>
            <a:r>
              <a:rPr lang="en-US" dirty="0" smtClean="0"/>
              <a:t>Landen Bain</a:t>
            </a:r>
            <a:endParaRPr lang="en-US" dirty="0"/>
          </a:p>
        </p:txBody>
      </p:sp>
    </p:spTree>
    <p:extLst>
      <p:ext uri="{BB962C8B-B14F-4D97-AF65-F5344CB8AC3E}">
        <p14:creationId xmlns:p14="http://schemas.microsoft.com/office/powerpoint/2010/main" val="17632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descr="C:\Users\landen\AppData\Local\Microsoft\Windows\Temporary Internet Files\Content.IE5\NTRCFZRH\MP900442334[1].jpg"/>
          <p:cNvPicPr>
            <a:picLocks noChangeAspect="1" noChangeArrowheads="1"/>
          </p:cNvPicPr>
          <p:nvPr/>
        </p:nvPicPr>
        <p:blipFill>
          <a:blip r:embed="rId3" cstate="print"/>
          <a:srcRect/>
          <a:stretch>
            <a:fillRect/>
          </a:stretch>
        </p:blipFill>
        <p:spPr bwMode="auto">
          <a:xfrm>
            <a:off x="4570810" y="1"/>
            <a:ext cx="3452813" cy="3452813"/>
          </a:xfrm>
          <a:prstGeom prst="rect">
            <a:avLst/>
          </a:prstGeom>
          <a:noFill/>
          <a:ln w="9525">
            <a:noFill/>
            <a:miter lim="800000"/>
            <a:headEnd/>
            <a:tailEnd/>
          </a:ln>
        </p:spPr>
      </p:pic>
      <p:pic>
        <p:nvPicPr>
          <p:cNvPr id="14340" name="Picture 13" descr="C:\Users\landen\AppData\Local\Microsoft\Windows\Temporary Internet Files\Content.IE5\WOCBLONN\MP900438367[1].jpg"/>
          <p:cNvPicPr>
            <a:picLocks noChangeAspect="1" noChangeArrowheads="1"/>
          </p:cNvPicPr>
          <p:nvPr/>
        </p:nvPicPr>
        <p:blipFill>
          <a:blip r:embed="rId4" cstate="print"/>
          <a:srcRect/>
          <a:stretch>
            <a:fillRect/>
          </a:stretch>
        </p:blipFill>
        <p:spPr bwMode="auto">
          <a:xfrm>
            <a:off x="1144191" y="3465513"/>
            <a:ext cx="3427809" cy="2906712"/>
          </a:xfrm>
          <a:prstGeom prst="rect">
            <a:avLst/>
          </a:prstGeom>
          <a:noFill/>
          <a:ln w="9525">
            <a:noFill/>
            <a:miter lim="800000"/>
            <a:headEnd/>
            <a:tailEnd/>
          </a:ln>
        </p:spPr>
      </p:pic>
      <p:sp>
        <p:nvSpPr>
          <p:cNvPr id="4" name="Oval Callout 3"/>
          <p:cNvSpPr/>
          <p:nvPr/>
        </p:nvSpPr>
        <p:spPr>
          <a:xfrm>
            <a:off x="1066800" y="960144"/>
            <a:ext cx="3234929" cy="2108495"/>
          </a:xfrm>
          <a:prstGeom prst="wedgeEllipseCallout">
            <a:avLst>
              <a:gd name="adj1" fmla="val 12141"/>
              <a:gd name="adj2" fmla="val 118236"/>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OK, here’s the completed form.  Thanks for inserting the data I sent you.  I’ve completed the rest and filed a copy.</a:t>
            </a:r>
          </a:p>
        </p:txBody>
      </p:sp>
      <p:sp>
        <p:nvSpPr>
          <p:cNvPr id="17" name="Oval Callout 16"/>
          <p:cNvSpPr/>
          <p:nvPr/>
        </p:nvSpPr>
        <p:spPr>
          <a:xfrm>
            <a:off x="5548314" y="4167188"/>
            <a:ext cx="3078956" cy="1800225"/>
          </a:xfrm>
          <a:prstGeom prst="wedgeEllipseCallout">
            <a:avLst>
              <a:gd name="adj1" fmla="val -5980"/>
              <a:gd name="adj2" fmla="val -131866"/>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OK, got it</a:t>
            </a:r>
            <a:r>
              <a:rPr lang="en-US" dirty="0">
                <a:solidFill>
                  <a:schemeClr val="accent1"/>
                </a:solidFill>
              </a:rPr>
              <a:t>.</a:t>
            </a:r>
          </a:p>
        </p:txBody>
      </p:sp>
      <p:sp>
        <p:nvSpPr>
          <p:cNvPr id="14343" name="TextBox 49"/>
          <p:cNvSpPr txBox="1">
            <a:spLocks noChangeArrowheads="1"/>
          </p:cNvSpPr>
          <p:nvPr/>
        </p:nvSpPr>
        <p:spPr bwMode="auto">
          <a:xfrm>
            <a:off x="1458513" y="195405"/>
            <a:ext cx="2799164" cy="461665"/>
          </a:xfrm>
          <a:prstGeom prst="rect">
            <a:avLst/>
          </a:prstGeom>
          <a:noFill/>
          <a:ln w="9525">
            <a:noFill/>
            <a:miter lim="800000"/>
            <a:headEnd/>
            <a:tailEnd/>
          </a:ln>
        </p:spPr>
        <p:txBody>
          <a:bodyPr wrap="none">
            <a:spAutoFit/>
          </a:bodyPr>
          <a:lstStyle/>
          <a:p>
            <a:r>
              <a:rPr lang="en-US" sz="2400" b="1" dirty="0">
                <a:cs typeface="Arial" pitchFamily="34" charset="0"/>
              </a:rPr>
              <a:t>RFD Submit Form</a:t>
            </a:r>
          </a:p>
        </p:txBody>
      </p:sp>
      <p:sp>
        <p:nvSpPr>
          <p:cNvPr id="9" name="TextBox 4"/>
          <p:cNvSpPr txBox="1">
            <a:spLocks noChangeArrowheads="1"/>
          </p:cNvSpPr>
          <p:nvPr/>
        </p:nvSpPr>
        <p:spPr bwMode="auto">
          <a:xfrm>
            <a:off x="4570811" y="3084513"/>
            <a:ext cx="1955006" cy="707886"/>
          </a:xfrm>
          <a:prstGeom prst="rect">
            <a:avLst/>
          </a:prstGeom>
          <a:solidFill>
            <a:schemeClr val="accent5">
              <a:lumMod val="75000"/>
            </a:schemeClr>
          </a:solidFill>
          <a:ln>
            <a:noFill/>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r>
              <a:rPr lang="en-US" b="1" u="sng" dirty="0">
                <a:solidFill>
                  <a:schemeClr val="bg1"/>
                </a:solidFill>
              </a:rPr>
              <a:t>Research System</a:t>
            </a:r>
          </a:p>
        </p:txBody>
      </p:sp>
      <p:sp>
        <p:nvSpPr>
          <p:cNvPr id="10" name="TextBox 4"/>
          <p:cNvSpPr txBox="1">
            <a:spLocks noChangeArrowheads="1"/>
          </p:cNvSpPr>
          <p:nvPr/>
        </p:nvSpPr>
        <p:spPr bwMode="auto">
          <a:xfrm>
            <a:off x="1144191" y="5967413"/>
            <a:ext cx="2508647" cy="707886"/>
          </a:xfrm>
          <a:prstGeom prst="rect">
            <a:avLst/>
          </a:prstGeom>
          <a:solidFill>
            <a:schemeClr val="accent5">
              <a:lumMod val="75000"/>
            </a:schemeClr>
          </a:solidFill>
          <a:ln>
            <a:noFill/>
          </a:ln>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r>
              <a:rPr lang="en-US" b="1" u="sng" dirty="0">
                <a:solidFill>
                  <a:schemeClr val="bg1"/>
                </a:solidFill>
              </a:rPr>
              <a:t>Electronic Health Record</a:t>
            </a:r>
          </a:p>
        </p:txBody>
      </p:sp>
      <p:sp>
        <p:nvSpPr>
          <p:cNvPr id="11" name="Slide Number Placeholder 3"/>
          <p:cNvSpPr>
            <a:spLocks noGrp="1"/>
          </p:cNvSpPr>
          <p:nvPr>
            <p:ph type="sldNum" sz="quarter" idx="10"/>
          </p:nvPr>
        </p:nvSpPr>
        <p:spPr>
          <a:xfrm>
            <a:off x="6400800" y="6492877"/>
            <a:ext cx="1600200" cy="34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39155D-D8F0-4EFE-9BED-286E925C0789}" type="slidenum">
              <a:rPr lang="en-US" smtClean="0">
                <a:solidFill>
                  <a:schemeClr val="bg1"/>
                </a:solidFill>
              </a:rPr>
              <a:pPr eaLnBrk="1" hangingPunct="1"/>
              <a:t>20</a:t>
            </a:fld>
            <a:endParaRPr lang="en-US" dirty="0" smtClean="0">
              <a:solidFill>
                <a:schemeClr val="bg1"/>
              </a:solidFill>
            </a:endParaRPr>
          </a:p>
        </p:txBody>
      </p:sp>
    </p:spTree>
    <p:extLst>
      <p:ext uri="{BB962C8B-B14F-4D97-AF65-F5344CB8AC3E}">
        <p14:creationId xmlns:p14="http://schemas.microsoft.com/office/powerpoint/2010/main" val="3526191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Research Domain leverages RFD</a:t>
            </a:r>
          </a:p>
        </p:txBody>
      </p:sp>
      <p:sp>
        <p:nvSpPr>
          <p:cNvPr id="3" name="Content Placeholder 2"/>
          <p:cNvSpPr>
            <a:spLocks noGrp="1"/>
          </p:cNvSpPr>
          <p:nvPr>
            <p:ph idx="1"/>
          </p:nvPr>
        </p:nvSpPr>
        <p:spPr/>
        <p:txBody>
          <a:bodyPr/>
          <a:lstStyle/>
          <a:p>
            <a:r>
              <a:rPr lang="en-US" dirty="0"/>
              <a:t>Prepopulation Content</a:t>
            </a:r>
          </a:p>
          <a:p>
            <a:pPr lvl="1"/>
            <a:r>
              <a:rPr lang="en-US" dirty="0"/>
              <a:t>Continuity of Care Document (CCD)</a:t>
            </a:r>
          </a:p>
          <a:p>
            <a:r>
              <a:rPr lang="en-US" dirty="0"/>
              <a:t>Workflow Content</a:t>
            </a:r>
          </a:p>
          <a:p>
            <a:pPr lvl="1"/>
            <a:r>
              <a:rPr lang="en-US" dirty="0"/>
              <a:t>Subject ID</a:t>
            </a:r>
          </a:p>
          <a:p>
            <a:pPr lvl="1"/>
            <a:r>
              <a:rPr lang="en-US" dirty="0"/>
              <a:t>Site ID</a:t>
            </a:r>
          </a:p>
          <a:p>
            <a:pPr lvl="1"/>
            <a:r>
              <a:rPr lang="en-US" dirty="0"/>
              <a:t>Study ID</a:t>
            </a:r>
          </a:p>
          <a:p>
            <a:pPr lvl="1"/>
            <a:r>
              <a:rPr lang="en-US" dirty="0"/>
              <a:t>Investigator ID</a:t>
            </a:r>
          </a:p>
          <a:p>
            <a:pPr lvl="1"/>
            <a:r>
              <a:rPr lang="en-US" dirty="0"/>
              <a:t>…</a:t>
            </a:r>
          </a:p>
          <a:p>
            <a:r>
              <a:rPr lang="en-US" dirty="0"/>
              <a:t>Security and Auditing</a:t>
            </a:r>
          </a:p>
          <a:p>
            <a:pPr marL="0" indent="0">
              <a:buNone/>
            </a:pPr>
            <a:endParaRPr lang="en-US" dirty="0"/>
          </a:p>
        </p:txBody>
      </p:sp>
    </p:spTree>
    <p:extLst>
      <p:ext uri="{BB962C8B-B14F-4D97-AF65-F5344CB8AC3E}">
        <p14:creationId xmlns:p14="http://schemas.microsoft.com/office/powerpoint/2010/main" val="55110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3694" y="457200"/>
            <a:ext cx="910906" cy="914400"/>
          </a:xfrm>
          <a:prstGeom prst="roundRect">
            <a:avLst/>
          </a:prstGeom>
          <a:gradFill flip="none" rotWithShape="1">
            <a:gsLst>
              <a:gs pos="0">
                <a:schemeClr val="accent6"/>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Filler</a:t>
            </a:r>
          </a:p>
        </p:txBody>
      </p:sp>
      <p:sp>
        <p:nvSpPr>
          <p:cNvPr id="5" name="Rounded Rectangle 4"/>
          <p:cNvSpPr/>
          <p:nvPr/>
        </p:nvSpPr>
        <p:spPr>
          <a:xfrm>
            <a:off x="2685677" y="457200"/>
            <a:ext cx="1200523" cy="914400"/>
          </a:xfrm>
          <a:prstGeom prst="roundRect">
            <a:avLst/>
          </a:prstGeom>
          <a:no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Manager</a:t>
            </a:r>
          </a:p>
        </p:txBody>
      </p:sp>
      <p:sp>
        <p:nvSpPr>
          <p:cNvPr id="6" name="Rounded Rectangle 5"/>
          <p:cNvSpPr/>
          <p:nvPr/>
        </p:nvSpPr>
        <p:spPr>
          <a:xfrm>
            <a:off x="3914403" y="457200"/>
            <a:ext cx="1214809" cy="914400"/>
          </a:xfrm>
          <a:prstGeom prst="roundRect">
            <a:avLst/>
          </a:prstGeom>
          <a:no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Receiver</a:t>
            </a:r>
          </a:p>
        </p:txBody>
      </p:sp>
      <p:sp>
        <p:nvSpPr>
          <p:cNvPr id="7" name="Rounded Rectangle 6"/>
          <p:cNvSpPr/>
          <p:nvPr/>
        </p:nvSpPr>
        <p:spPr>
          <a:xfrm>
            <a:off x="5485403" y="457200"/>
            <a:ext cx="1143998" cy="914400"/>
          </a:xfrm>
          <a:prstGeom prst="roundRect">
            <a:avLst/>
          </a:prstGeom>
          <a:gradFill>
            <a:gsLst>
              <a:gs pos="0">
                <a:srgbClr val="00B050"/>
              </a:gs>
              <a:gs pos="50000">
                <a:schemeClr val="accent1">
                  <a:tint val="44500"/>
                  <a:satMod val="160000"/>
                </a:schemeClr>
              </a:gs>
              <a:gs pos="100000">
                <a:schemeClr val="accent1">
                  <a:tint val="23500"/>
                  <a:satMod val="160000"/>
                </a:schemeClr>
              </a:gs>
            </a:gsLst>
            <a:path path="circle">
              <a:fillToRect l="100000" t="100000"/>
            </a:path>
          </a:gra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Archiver</a:t>
            </a:r>
          </a:p>
        </p:txBody>
      </p:sp>
      <p:cxnSp>
        <p:nvCxnSpPr>
          <p:cNvPr id="10" name="Straight Connector 9"/>
          <p:cNvCxnSpPr>
            <a:stCxn id="2" idx="2"/>
          </p:cNvCxnSpPr>
          <p:nvPr/>
        </p:nvCxnSpPr>
        <p:spPr>
          <a:xfrm flipH="1">
            <a:off x="2031671" y="1371600"/>
            <a:ext cx="27476" cy="5105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341058" y="1371600"/>
            <a:ext cx="30792" cy="51054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416152" y="1371600"/>
            <a:ext cx="4066" cy="51054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087821" y="1371600"/>
            <a:ext cx="27229" cy="51054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153932" y="2632779"/>
            <a:ext cx="12287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43126" y="3733800"/>
            <a:ext cx="22485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71701" y="5715000"/>
            <a:ext cx="397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32223" y="2223080"/>
            <a:ext cx="2441694" cy="369332"/>
          </a:xfrm>
          <a:prstGeom prst="rect">
            <a:avLst/>
          </a:prstGeom>
          <a:noFill/>
        </p:spPr>
        <p:txBody>
          <a:bodyPr wrap="none" rtlCol="0">
            <a:spAutoFit/>
          </a:bodyPr>
          <a:lstStyle/>
          <a:p>
            <a:r>
              <a:rPr lang="en-US" dirty="0"/>
              <a:t>Retrieve Form [ITI-34]</a:t>
            </a:r>
          </a:p>
        </p:txBody>
      </p:sp>
      <p:sp>
        <p:nvSpPr>
          <p:cNvPr id="17" name="TextBox 16"/>
          <p:cNvSpPr txBox="1"/>
          <p:nvPr/>
        </p:nvSpPr>
        <p:spPr>
          <a:xfrm>
            <a:off x="2431314" y="3276600"/>
            <a:ext cx="2300630" cy="369332"/>
          </a:xfrm>
          <a:prstGeom prst="rect">
            <a:avLst/>
          </a:prstGeom>
          <a:noFill/>
        </p:spPr>
        <p:txBody>
          <a:bodyPr wrap="none" rtlCol="0">
            <a:spAutoFit/>
          </a:bodyPr>
          <a:lstStyle/>
          <a:p>
            <a:r>
              <a:rPr lang="en-US" dirty="0"/>
              <a:t>Submit Form [ITI-35]</a:t>
            </a:r>
          </a:p>
        </p:txBody>
      </p:sp>
      <p:sp>
        <p:nvSpPr>
          <p:cNvPr id="18" name="TextBox 17"/>
          <p:cNvSpPr txBox="1"/>
          <p:nvPr/>
        </p:nvSpPr>
        <p:spPr>
          <a:xfrm>
            <a:off x="2871786" y="5345668"/>
            <a:ext cx="2351926" cy="369332"/>
          </a:xfrm>
          <a:prstGeom prst="rect">
            <a:avLst/>
          </a:prstGeom>
          <a:noFill/>
        </p:spPr>
        <p:txBody>
          <a:bodyPr wrap="none" rtlCol="0">
            <a:spAutoFit/>
          </a:bodyPr>
          <a:lstStyle/>
          <a:p>
            <a:r>
              <a:rPr lang="en-US" dirty="0"/>
              <a:t>Archive Form [ITI-36]</a:t>
            </a:r>
          </a:p>
        </p:txBody>
      </p:sp>
      <p:cxnSp>
        <p:nvCxnSpPr>
          <p:cNvPr id="19" name="Straight Arrow Connector 18"/>
          <p:cNvCxnSpPr/>
          <p:nvPr/>
        </p:nvCxnSpPr>
        <p:spPr>
          <a:xfrm>
            <a:off x="2143124" y="1823852"/>
            <a:ext cx="3971924"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26675" y="1454520"/>
            <a:ext cx="4416594" cy="369332"/>
          </a:xfrm>
          <a:prstGeom prst="rect">
            <a:avLst/>
          </a:prstGeom>
          <a:noFill/>
        </p:spPr>
        <p:txBody>
          <a:bodyPr wrap="none" rtlCol="0">
            <a:spAutoFit/>
          </a:bodyPr>
          <a:lstStyle/>
          <a:p>
            <a:r>
              <a:rPr lang="en-US" b="1" dirty="0" smtClean="0">
                <a:solidFill>
                  <a:srgbClr val="7030A0"/>
                </a:solidFill>
              </a:rPr>
              <a:t>Archive Source Documents [QRPH-36]</a:t>
            </a:r>
            <a:endParaRPr lang="en-US" b="1" dirty="0">
              <a:solidFill>
                <a:srgbClr val="7030A0"/>
              </a:solidFill>
            </a:endParaRPr>
          </a:p>
        </p:txBody>
      </p:sp>
      <p:sp>
        <p:nvSpPr>
          <p:cNvPr id="21" name="Rounded Rectangle 20"/>
          <p:cNvSpPr/>
          <p:nvPr/>
        </p:nvSpPr>
        <p:spPr>
          <a:xfrm>
            <a:off x="6915150" y="433450"/>
            <a:ext cx="1466850" cy="1205737"/>
          </a:xfrm>
          <a:prstGeom prst="roundRect">
            <a:avLst/>
          </a:prstGeom>
          <a:gradFill>
            <a:gsLst>
              <a:gs pos="45000">
                <a:schemeClr val="bg2"/>
              </a:gs>
              <a:gs pos="17000">
                <a:srgbClr val="FFFFFF"/>
              </a:gs>
              <a:gs pos="7001">
                <a:srgbClr val="E6E6E6"/>
              </a:gs>
              <a:gs pos="10000">
                <a:srgbClr val="7D8496"/>
              </a:gs>
              <a:gs pos="9000">
                <a:srgbClr val="7D8496"/>
              </a:gs>
              <a:gs pos="73000">
                <a:srgbClr val="E6E6E6"/>
              </a:gs>
            </a:gsLst>
            <a:lin ang="5400000" scaled="0"/>
          </a:gradFill>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Audit Record Repository</a:t>
            </a:r>
          </a:p>
        </p:txBody>
      </p:sp>
      <p:cxnSp>
        <p:nvCxnSpPr>
          <p:cNvPr id="22" name="Straight Arrow Connector 21"/>
          <p:cNvCxnSpPr/>
          <p:nvPr/>
        </p:nvCxnSpPr>
        <p:spPr>
          <a:xfrm>
            <a:off x="2143125" y="2205682"/>
            <a:ext cx="5214938"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342297" y="1375559"/>
            <a:ext cx="15765" cy="510144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18575" y="1901664"/>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25" name="Straight Arrow Connector 24"/>
          <p:cNvCxnSpPr/>
          <p:nvPr/>
        </p:nvCxnSpPr>
        <p:spPr>
          <a:xfrm>
            <a:off x="2171701" y="3048000"/>
            <a:ext cx="5214938"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7152" y="2743982"/>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27" name="Straight Arrow Connector 26"/>
          <p:cNvCxnSpPr/>
          <p:nvPr/>
        </p:nvCxnSpPr>
        <p:spPr>
          <a:xfrm>
            <a:off x="2171701" y="4191000"/>
            <a:ext cx="5214938"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47152" y="3886982"/>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29" name="Straight Arrow Connector 28"/>
          <p:cNvCxnSpPr/>
          <p:nvPr/>
        </p:nvCxnSpPr>
        <p:spPr>
          <a:xfrm>
            <a:off x="2171701" y="6247618"/>
            <a:ext cx="5214938"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151" y="5943600"/>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31" name="Straight Arrow Connector 30"/>
          <p:cNvCxnSpPr/>
          <p:nvPr/>
        </p:nvCxnSpPr>
        <p:spPr>
          <a:xfrm>
            <a:off x="6115048" y="2056506"/>
            <a:ext cx="1227564"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46704" y="1716998"/>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34" name="Straight Arrow Connector 33"/>
          <p:cNvCxnSpPr/>
          <p:nvPr/>
        </p:nvCxnSpPr>
        <p:spPr>
          <a:xfrm>
            <a:off x="3404793" y="2779752"/>
            <a:ext cx="3967558"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29094" y="2347452"/>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38" name="Straight Arrow Connector 37"/>
          <p:cNvCxnSpPr/>
          <p:nvPr/>
        </p:nvCxnSpPr>
        <p:spPr>
          <a:xfrm flipV="1">
            <a:off x="4416152" y="3886982"/>
            <a:ext cx="2956199" cy="6584"/>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40453" y="3461266"/>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cxnSp>
        <p:nvCxnSpPr>
          <p:cNvPr id="41" name="Straight Arrow Connector 40"/>
          <p:cNvCxnSpPr/>
          <p:nvPr/>
        </p:nvCxnSpPr>
        <p:spPr>
          <a:xfrm>
            <a:off x="6157727" y="5927263"/>
            <a:ext cx="1227564" cy="1739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89384" y="5587755"/>
            <a:ext cx="2954720" cy="369332"/>
          </a:xfrm>
          <a:prstGeom prst="rect">
            <a:avLst/>
          </a:prstGeom>
          <a:noFill/>
        </p:spPr>
        <p:txBody>
          <a:bodyPr wrap="none" rtlCol="0">
            <a:spAutoFit/>
          </a:bodyPr>
          <a:lstStyle/>
          <a:p>
            <a:r>
              <a:rPr lang="en-US" dirty="0">
                <a:solidFill>
                  <a:schemeClr val="bg1">
                    <a:lumMod val="50000"/>
                  </a:schemeClr>
                </a:solidFill>
              </a:rPr>
              <a:t>Record Audit Event [ITI-20]</a:t>
            </a:r>
          </a:p>
        </p:txBody>
      </p:sp>
      <p:pic>
        <p:nvPicPr>
          <p:cNvPr id="6147" name="Picture 3" descr="C:\Users\gcole\Pictures\signed and encrypt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635" y="156358"/>
            <a:ext cx="650081" cy="3048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gcole\Pictures\signed and encrypt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160" y="152400"/>
            <a:ext cx="650081" cy="3048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C:\Users\gcole\Pictures\signed and encrypt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87" y="128649"/>
            <a:ext cx="650081" cy="3048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gcole\Pictures\signed and encrypt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572" y="128649"/>
            <a:ext cx="650081" cy="30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58589" y="6566823"/>
            <a:ext cx="6002541" cy="369332"/>
          </a:xfrm>
          <a:prstGeom prst="rect">
            <a:avLst/>
          </a:prstGeom>
          <a:noFill/>
        </p:spPr>
        <p:txBody>
          <a:bodyPr wrap="none" rtlCol="0">
            <a:spAutoFit/>
          </a:bodyPr>
          <a:lstStyle/>
          <a:p>
            <a:pPr algn="ctr"/>
            <a:r>
              <a:rPr lang="en-US" dirty="0" smtClean="0"/>
              <a:t>RFD plus CRD showing Prepopulation, Security, Auditing</a:t>
            </a:r>
            <a:endParaRPr lang="en-US" dirty="0"/>
          </a:p>
        </p:txBody>
      </p:sp>
      <p:sp>
        <p:nvSpPr>
          <p:cNvPr id="37" name="Arc 36"/>
          <p:cNvSpPr/>
          <p:nvPr/>
        </p:nvSpPr>
        <p:spPr>
          <a:xfrm>
            <a:off x="1095878" y="1440888"/>
            <a:ext cx="1470994" cy="311713"/>
          </a:xfrm>
          <a:prstGeom prst="arc">
            <a:avLst>
              <a:gd name="adj1" fmla="val 2067120"/>
              <a:gd name="adj2" fmla="val 19636275"/>
            </a:avLst>
          </a:prstGeom>
          <a:ln w="12700">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p:cNvSpPr txBox="1"/>
          <p:nvPr/>
        </p:nvSpPr>
        <p:spPr>
          <a:xfrm>
            <a:off x="191574" y="1195793"/>
            <a:ext cx="2190023" cy="246221"/>
          </a:xfrm>
          <a:prstGeom prst="rect">
            <a:avLst/>
          </a:prstGeom>
          <a:noFill/>
        </p:spPr>
        <p:txBody>
          <a:bodyPr wrap="none" rtlCol="0">
            <a:spAutoFit/>
          </a:bodyPr>
          <a:lstStyle/>
          <a:p>
            <a:r>
              <a:rPr lang="en-US" sz="1000" dirty="0" smtClean="0"/>
              <a:t>Create CRD prepop data document</a:t>
            </a:r>
            <a:endParaRPr lang="en-US" sz="1000" dirty="0"/>
          </a:p>
        </p:txBody>
      </p:sp>
    </p:spTree>
    <p:extLst>
      <p:ext uri="{BB962C8B-B14F-4D97-AF65-F5344CB8AC3E}">
        <p14:creationId xmlns:p14="http://schemas.microsoft.com/office/powerpoint/2010/main" val="2087230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in the pipeline?</a:t>
            </a:r>
            <a:br>
              <a:rPr lang="en-US" dirty="0" smtClean="0"/>
            </a:br>
            <a:r>
              <a:rPr lang="en-US" dirty="0" smtClean="0"/>
              <a:t>Landen Bain</a:t>
            </a:r>
            <a:endParaRPr lang="en-US" dirty="0"/>
          </a:p>
        </p:txBody>
      </p:sp>
    </p:spTree>
    <p:extLst>
      <p:ext uri="{BB962C8B-B14F-4D97-AF65-F5344CB8AC3E}">
        <p14:creationId xmlns:p14="http://schemas.microsoft.com/office/powerpoint/2010/main" val="837906791"/>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9538" y="254000"/>
            <a:ext cx="7307262" cy="1346200"/>
          </a:xfrm>
        </p:spPr>
        <p:txBody>
          <a:bodyPr/>
          <a:lstStyle/>
          <a:p>
            <a:r>
              <a:rPr lang="en-US" dirty="0" smtClean="0"/>
              <a:t>CDISC’s SHARE, IHE’s DEX, PhUSE Semantic Technology</a:t>
            </a:r>
            <a:endParaRPr lang="en-US" dirty="0"/>
          </a:p>
        </p:txBody>
      </p:sp>
      <p:sp>
        <p:nvSpPr>
          <p:cNvPr id="4" name="Content Placeholder 3"/>
          <p:cNvSpPr>
            <a:spLocks noGrp="1"/>
          </p:cNvSpPr>
          <p:nvPr>
            <p:ph idx="1"/>
          </p:nvPr>
        </p:nvSpPr>
        <p:spPr>
          <a:xfrm>
            <a:off x="1379538" y="1981200"/>
            <a:ext cx="7307262" cy="4114800"/>
          </a:xfrm>
        </p:spPr>
        <p:txBody>
          <a:bodyPr/>
          <a:lstStyle/>
          <a:p>
            <a:r>
              <a:rPr lang="en-US" dirty="0" smtClean="0"/>
              <a:t>SHARE is a metadata registry that will match specific CDASH terms to corresponding healthcare terms</a:t>
            </a:r>
          </a:p>
          <a:p>
            <a:r>
              <a:rPr lang="en-US" dirty="0" smtClean="0"/>
              <a:t>Data Element Exchange (DEX) is an IHE integration profile that accesses SHARE and creates an ‘extraction specification’ that knows the location of desired data elements.  </a:t>
            </a:r>
          </a:p>
          <a:p>
            <a:r>
              <a:rPr lang="en-US" dirty="0" smtClean="0"/>
              <a:t>In conjunction with PhUSE and others, CDISC will begin the transition to semantic technologies such as RDF, SPARQL.</a:t>
            </a:r>
            <a:endParaRPr lang="en-US" dirty="0"/>
          </a:p>
        </p:txBody>
      </p:sp>
    </p:spTree>
    <p:extLst>
      <p:ext uri="{BB962C8B-B14F-4D97-AF65-F5344CB8AC3E}">
        <p14:creationId xmlns:p14="http://schemas.microsoft.com/office/powerpoint/2010/main" val="454213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lded Corner 29"/>
          <p:cNvSpPr/>
          <p:nvPr/>
        </p:nvSpPr>
        <p:spPr>
          <a:xfrm>
            <a:off x="5707063" y="3368675"/>
            <a:ext cx="1004887" cy="10350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t>CDASH</a:t>
            </a:r>
          </a:p>
          <a:p>
            <a:pPr algn="ctr">
              <a:defRPr/>
            </a:pPr>
            <a:r>
              <a:rPr lang="en-US" b="1" dirty="0"/>
              <a:t>eCRF</a:t>
            </a:r>
          </a:p>
        </p:txBody>
      </p:sp>
      <p:sp>
        <p:nvSpPr>
          <p:cNvPr id="2" name="Title 1"/>
          <p:cNvSpPr>
            <a:spLocks noGrp="1"/>
          </p:cNvSpPr>
          <p:nvPr>
            <p:ph type="title"/>
          </p:nvPr>
        </p:nvSpPr>
        <p:spPr>
          <a:xfrm>
            <a:off x="587375" y="530932"/>
            <a:ext cx="8099425" cy="1508105"/>
          </a:xfrm>
        </p:spPr>
        <p:txBody>
          <a:bodyPr wrap="square" anchor="t" anchorCtr="0">
            <a:spAutoFit/>
          </a:bodyPr>
          <a:lstStyle/>
          <a:p>
            <a:pPr algn="ctr"/>
            <a:r>
              <a:rPr lang="en-US" sz="3600" dirty="0" smtClean="0">
                <a:solidFill>
                  <a:schemeClr val="tx1"/>
                </a:solidFill>
              </a:rPr>
              <a:t>Clinical Research Document (CRD)</a:t>
            </a:r>
            <a:br>
              <a:rPr lang="en-US" sz="3600" dirty="0" smtClean="0">
                <a:solidFill>
                  <a:schemeClr val="tx1"/>
                </a:solidFill>
              </a:rPr>
            </a:br>
            <a:r>
              <a:rPr lang="en-US" sz="2800" dirty="0" smtClean="0">
                <a:solidFill>
                  <a:schemeClr val="tx1"/>
                </a:solidFill>
              </a:rPr>
              <a:t>Pre-population of a Case Report Form</a:t>
            </a:r>
            <a:br>
              <a:rPr lang="en-US" sz="2800" dirty="0" smtClean="0">
                <a:solidFill>
                  <a:schemeClr val="tx1"/>
                </a:solidFill>
              </a:rPr>
            </a:br>
            <a:endParaRPr lang="en-US" sz="2800" dirty="0">
              <a:solidFill>
                <a:schemeClr val="tx1"/>
              </a:solidFill>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B62A6D-BDAB-4CE4-A2E0-027E6C935F7E}" type="slidenum">
              <a:rPr lang="en-US" smtClean="0">
                <a:solidFill>
                  <a:schemeClr val="bg1"/>
                </a:solidFill>
              </a:rPr>
              <a:pPr eaLnBrk="1" hangingPunct="1"/>
              <a:t>25</a:t>
            </a:fld>
            <a:endParaRPr lang="en-US" dirty="0" smtClean="0">
              <a:solidFill>
                <a:schemeClr val="bg1"/>
              </a:solidFill>
            </a:endParaRPr>
          </a:p>
        </p:txBody>
      </p:sp>
      <p:sp>
        <p:nvSpPr>
          <p:cNvPr id="15364" name="laptop"/>
          <p:cNvSpPr>
            <a:spLocks noEditPoints="1" noChangeArrowheads="1"/>
          </p:cNvSpPr>
          <p:nvPr/>
        </p:nvSpPr>
        <p:spPr bwMode="auto">
          <a:xfrm>
            <a:off x="587375" y="3201988"/>
            <a:ext cx="1319213" cy="1201737"/>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1"/>
          </a:solidFill>
          <a:ln w="9525">
            <a:solidFill>
              <a:srgbClr val="000000"/>
            </a:solidFill>
            <a:miter lim="800000"/>
            <a:headEnd/>
            <a:tailEnd/>
          </a:ln>
        </p:spPr>
        <p:txBody>
          <a:bodyPr/>
          <a:lstStyle/>
          <a:p>
            <a:pPr algn="ctr"/>
            <a:r>
              <a:rPr lang="en-US" b="1" dirty="0">
                <a:solidFill>
                  <a:schemeClr val="bg1"/>
                </a:solidFill>
              </a:rPr>
              <a:t>EHR</a:t>
            </a:r>
          </a:p>
        </p:txBody>
      </p:sp>
      <p:sp>
        <p:nvSpPr>
          <p:cNvPr id="6" name="Folded Corner 5"/>
          <p:cNvSpPr/>
          <p:nvPr/>
        </p:nvSpPr>
        <p:spPr>
          <a:xfrm>
            <a:off x="2343150" y="3354388"/>
            <a:ext cx="914400" cy="104933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b="1" dirty="0"/>
              <a:t>CCD</a:t>
            </a:r>
          </a:p>
        </p:txBody>
      </p:sp>
      <p:grpSp>
        <p:nvGrpSpPr>
          <p:cNvPr id="15367" name="Group 49"/>
          <p:cNvGrpSpPr>
            <a:grpSpLocks/>
          </p:cNvGrpSpPr>
          <p:nvPr/>
        </p:nvGrpSpPr>
        <p:grpSpPr bwMode="auto">
          <a:xfrm>
            <a:off x="4113213" y="2922588"/>
            <a:ext cx="628650" cy="1830387"/>
            <a:chOff x="4121457" y="1532335"/>
            <a:chExt cx="627409" cy="1830723"/>
          </a:xfrm>
        </p:grpSpPr>
        <p:sp>
          <p:nvSpPr>
            <p:cNvPr id="44" name="TextBox 43"/>
            <p:cNvSpPr txBox="1"/>
            <p:nvPr/>
          </p:nvSpPr>
          <p:spPr>
            <a:xfrm>
              <a:off x="4121457" y="1532335"/>
              <a:ext cx="627409" cy="416001"/>
            </a:xfrm>
            <a:prstGeom prst="rect">
              <a:avLst/>
            </a:prstGeom>
            <a:solidFill>
              <a:schemeClr val="accent1"/>
            </a:solidFill>
            <a:ln>
              <a:solidFill>
                <a:schemeClr val="bg1"/>
              </a:solidFill>
            </a:ln>
          </p:spPr>
          <p:txBody>
            <a:bodyPr/>
            <a:lstStyle/>
            <a:p>
              <a:pPr algn="ctr">
                <a:defRPr/>
              </a:pPr>
              <a:r>
                <a:rPr lang="en-US" sz="1050" b="1" dirty="0">
                  <a:solidFill>
                    <a:schemeClr val="bg1"/>
                  </a:solidFill>
                </a:rPr>
                <a:t>CRD</a:t>
              </a:r>
            </a:p>
            <a:p>
              <a:pPr algn="ctr">
                <a:defRPr/>
              </a:pPr>
              <a:r>
                <a:rPr lang="en-US" sz="1050" b="1" dirty="0">
                  <a:solidFill>
                    <a:schemeClr val="bg1"/>
                  </a:solidFill>
                </a:rPr>
                <a:t>XSLT</a:t>
              </a:r>
            </a:p>
          </p:txBody>
        </p:sp>
        <p:grpSp>
          <p:nvGrpSpPr>
            <p:cNvPr id="15381" name="Group 94"/>
            <p:cNvGrpSpPr>
              <a:grpSpLocks/>
            </p:cNvGrpSpPr>
            <p:nvPr/>
          </p:nvGrpSpPr>
          <p:grpSpPr bwMode="auto">
            <a:xfrm>
              <a:off x="4121546" y="1948926"/>
              <a:ext cx="627320" cy="194932"/>
              <a:chOff x="4128800" y="1796526"/>
              <a:chExt cx="627320" cy="194932"/>
            </a:xfrm>
          </p:grpSpPr>
          <p:sp>
            <p:nvSpPr>
              <p:cNvPr id="96" name="TextBox 95"/>
              <p:cNvSpPr txBox="1"/>
              <p:nvPr/>
            </p:nvSpPr>
            <p:spPr>
              <a:xfrm>
                <a:off x="4128711" y="1795936"/>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97" name="TextBox 96"/>
              <p:cNvSpPr txBox="1"/>
              <p:nvPr/>
            </p:nvSpPr>
            <p:spPr>
              <a:xfrm>
                <a:off x="4442416" y="1795936"/>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2" name="Group 97"/>
            <p:cNvGrpSpPr>
              <a:grpSpLocks/>
            </p:cNvGrpSpPr>
            <p:nvPr/>
          </p:nvGrpSpPr>
          <p:grpSpPr bwMode="auto">
            <a:xfrm>
              <a:off x="4121546" y="2101326"/>
              <a:ext cx="627320" cy="194932"/>
              <a:chOff x="4128800" y="1796526"/>
              <a:chExt cx="627320" cy="194932"/>
            </a:xfrm>
          </p:grpSpPr>
          <p:sp>
            <p:nvSpPr>
              <p:cNvPr id="99" name="TextBox 98"/>
              <p:cNvSpPr txBox="1"/>
              <p:nvPr/>
            </p:nvSpPr>
            <p:spPr>
              <a:xfrm>
                <a:off x="4128711" y="1795964"/>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00" name="TextBox 99"/>
              <p:cNvSpPr txBox="1"/>
              <p:nvPr/>
            </p:nvSpPr>
            <p:spPr>
              <a:xfrm>
                <a:off x="4442416" y="1795964"/>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3" name="Group 100"/>
            <p:cNvGrpSpPr>
              <a:grpSpLocks/>
            </p:cNvGrpSpPr>
            <p:nvPr/>
          </p:nvGrpSpPr>
          <p:grpSpPr bwMode="auto">
            <a:xfrm>
              <a:off x="4121546" y="2253726"/>
              <a:ext cx="627320" cy="194932"/>
              <a:chOff x="4128800" y="1796526"/>
              <a:chExt cx="627320" cy="194932"/>
            </a:xfrm>
          </p:grpSpPr>
          <p:sp>
            <p:nvSpPr>
              <p:cNvPr id="102" name="TextBox 101"/>
              <p:cNvSpPr txBox="1"/>
              <p:nvPr/>
            </p:nvSpPr>
            <p:spPr>
              <a:xfrm>
                <a:off x="4128711" y="1795992"/>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03" name="TextBox 102"/>
              <p:cNvSpPr txBox="1"/>
              <p:nvPr/>
            </p:nvSpPr>
            <p:spPr>
              <a:xfrm>
                <a:off x="4442416" y="1795992"/>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4" name="Group 103"/>
            <p:cNvGrpSpPr>
              <a:grpSpLocks/>
            </p:cNvGrpSpPr>
            <p:nvPr/>
          </p:nvGrpSpPr>
          <p:grpSpPr bwMode="auto">
            <a:xfrm>
              <a:off x="4121546" y="2406126"/>
              <a:ext cx="627320" cy="194932"/>
              <a:chOff x="4128800" y="1796526"/>
              <a:chExt cx="627320" cy="194932"/>
            </a:xfrm>
          </p:grpSpPr>
          <p:sp>
            <p:nvSpPr>
              <p:cNvPr id="105" name="TextBox 104"/>
              <p:cNvSpPr txBox="1"/>
              <p:nvPr/>
            </p:nvSpPr>
            <p:spPr>
              <a:xfrm>
                <a:off x="4128711" y="1796020"/>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06" name="TextBox 105"/>
              <p:cNvSpPr txBox="1"/>
              <p:nvPr/>
            </p:nvSpPr>
            <p:spPr>
              <a:xfrm>
                <a:off x="4442416" y="1796020"/>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5" name="Group 106"/>
            <p:cNvGrpSpPr>
              <a:grpSpLocks/>
            </p:cNvGrpSpPr>
            <p:nvPr/>
          </p:nvGrpSpPr>
          <p:grpSpPr bwMode="auto">
            <a:xfrm>
              <a:off x="4121546" y="2558526"/>
              <a:ext cx="627320" cy="194932"/>
              <a:chOff x="4128800" y="1796526"/>
              <a:chExt cx="627320" cy="194932"/>
            </a:xfrm>
          </p:grpSpPr>
          <p:sp>
            <p:nvSpPr>
              <p:cNvPr id="108" name="TextBox 107"/>
              <p:cNvSpPr txBox="1"/>
              <p:nvPr/>
            </p:nvSpPr>
            <p:spPr>
              <a:xfrm>
                <a:off x="4128711" y="1796048"/>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09" name="TextBox 108"/>
              <p:cNvSpPr txBox="1"/>
              <p:nvPr/>
            </p:nvSpPr>
            <p:spPr>
              <a:xfrm>
                <a:off x="4442416" y="1796048"/>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6" name="Group 109"/>
            <p:cNvGrpSpPr>
              <a:grpSpLocks/>
            </p:cNvGrpSpPr>
            <p:nvPr/>
          </p:nvGrpSpPr>
          <p:grpSpPr bwMode="auto">
            <a:xfrm>
              <a:off x="4121546" y="2710926"/>
              <a:ext cx="627320" cy="194932"/>
              <a:chOff x="4128800" y="1796526"/>
              <a:chExt cx="627320" cy="194932"/>
            </a:xfrm>
          </p:grpSpPr>
          <p:sp>
            <p:nvSpPr>
              <p:cNvPr id="111" name="TextBox 110"/>
              <p:cNvSpPr txBox="1"/>
              <p:nvPr/>
            </p:nvSpPr>
            <p:spPr>
              <a:xfrm>
                <a:off x="4128711" y="1796076"/>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12" name="TextBox 111"/>
              <p:cNvSpPr txBox="1"/>
              <p:nvPr/>
            </p:nvSpPr>
            <p:spPr>
              <a:xfrm>
                <a:off x="4442416" y="1796076"/>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7" name="Group 112"/>
            <p:cNvGrpSpPr>
              <a:grpSpLocks/>
            </p:cNvGrpSpPr>
            <p:nvPr/>
          </p:nvGrpSpPr>
          <p:grpSpPr bwMode="auto">
            <a:xfrm>
              <a:off x="4121546" y="2863326"/>
              <a:ext cx="627320" cy="194932"/>
              <a:chOff x="4128800" y="1796526"/>
              <a:chExt cx="627320" cy="194932"/>
            </a:xfrm>
          </p:grpSpPr>
          <p:sp>
            <p:nvSpPr>
              <p:cNvPr id="114" name="TextBox 113"/>
              <p:cNvSpPr txBox="1"/>
              <p:nvPr/>
            </p:nvSpPr>
            <p:spPr>
              <a:xfrm>
                <a:off x="4128711" y="1796104"/>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15" name="TextBox 114"/>
              <p:cNvSpPr txBox="1"/>
              <p:nvPr/>
            </p:nvSpPr>
            <p:spPr>
              <a:xfrm>
                <a:off x="4442416" y="1796104"/>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8" name="Group 115"/>
            <p:cNvGrpSpPr>
              <a:grpSpLocks/>
            </p:cNvGrpSpPr>
            <p:nvPr/>
          </p:nvGrpSpPr>
          <p:grpSpPr bwMode="auto">
            <a:xfrm>
              <a:off x="4121546" y="3015726"/>
              <a:ext cx="627320" cy="194932"/>
              <a:chOff x="4128800" y="1796526"/>
              <a:chExt cx="627320" cy="194932"/>
            </a:xfrm>
          </p:grpSpPr>
          <p:sp>
            <p:nvSpPr>
              <p:cNvPr id="117" name="TextBox 116"/>
              <p:cNvSpPr txBox="1"/>
              <p:nvPr/>
            </p:nvSpPr>
            <p:spPr>
              <a:xfrm>
                <a:off x="4128711" y="1796132"/>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18" name="TextBox 117"/>
              <p:cNvSpPr txBox="1"/>
              <p:nvPr/>
            </p:nvSpPr>
            <p:spPr>
              <a:xfrm>
                <a:off x="4442416" y="1796132"/>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nvGrpSpPr>
            <p:cNvPr id="15389" name="Group 118"/>
            <p:cNvGrpSpPr>
              <a:grpSpLocks/>
            </p:cNvGrpSpPr>
            <p:nvPr/>
          </p:nvGrpSpPr>
          <p:grpSpPr bwMode="auto">
            <a:xfrm>
              <a:off x="4121546" y="3168126"/>
              <a:ext cx="627320" cy="194932"/>
              <a:chOff x="4128800" y="1796526"/>
              <a:chExt cx="627320" cy="194932"/>
            </a:xfrm>
          </p:grpSpPr>
          <p:sp>
            <p:nvSpPr>
              <p:cNvPr id="120" name="TextBox 119"/>
              <p:cNvSpPr txBox="1"/>
              <p:nvPr/>
            </p:nvSpPr>
            <p:spPr>
              <a:xfrm>
                <a:off x="4128711" y="1796160"/>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sp>
            <p:nvSpPr>
              <p:cNvPr id="121" name="TextBox 120"/>
              <p:cNvSpPr txBox="1"/>
              <p:nvPr/>
            </p:nvSpPr>
            <p:spPr>
              <a:xfrm>
                <a:off x="4442416" y="1796160"/>
                <a:ext cx="313704" cy="195298"/>
              </a:xfrm>
              <a:prstGeom prst="rect">
                <a:avLst/>
              </a:prstGeom>
              <a:solidFill>
                <a:schemeClr val="accent1"/>
              </a:solidFill>
              <a:ln>
                <a:solidFill>
                  <a:schemeClr val="bg1"/>
                </a:solidFill>
              </a:ln>
            </p:spPr>
            <p:txBody>
              <a:bodyPr wrap="none" numCol="2" spcCol="457200"/>
              <a:lstStyle/>
              <a:p>
                <a:pPr>
                  <a:defRPr/>
                </a:pPr>
                <a:endParaRPr lang="en-US" sz="1600" dirty="0">
                  <a:solidFill>
                    <a:schemeClr val="bg1"/>
                  </a:solidFill>
                </a:endParaRPr>
              </a:p>
            </p:txBody>
          </p:sp>
        </p:grpSp>
      </p:grpSp>
      <p:pic>
        <p:nvPicPr>
          <p:cNvPr id="61" name="Picture 55" descr="C:\Users\Landen\AppData\Local\Microsoft\Windows\Temporary Internet Files\Content.IE5\9GQKFBY0\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075" y="3163888"/>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55" descr="C:\Users\Landen\AppData\Local\Microsoft\Windows\Temporary Internet Files\Content.IE5\9GQKFBY0\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900" y="3165475"/>
            <a:ext cx="6699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Arrow Connector 17"/>
          <p:cNvCxnSpPr/>
          <p:nvPr/>
        </p:nvCxnSpPr>
        <p:spPr>
          <a:xfrm flipV="1">
            <a:off x="3106738" y="3717925"/>
            <a:ext cx="1006475"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84700" y="3736975"/>
            <a:ext cx="1773238" cy="1730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317" name="Picture 55" descr="C:\Users\Landen\AppData\Local\Microsoft\Windows\Temporary Internet Files\Content.IE5\9GQKFBY0\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238" y="341153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TextBox 28697"/>
          <p:cNvSpPr txBox="1">
            <a:spLocks noChangeArrowheads="1"/>
          </p:cNvSpPr>
          <p:nvPr/>
        </p:nvSpPr>
        <p:spPr bwMode="auto">
          <a:xfrm>
            <a:off x="7985125" y="2798763"/>
            <a:ext cx="1044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Sponsor</a:t>
            </a:r>
          </a:p>
        </p:txBody>
      </p:sp>
      <p:sp>
        <p:nvSpPr>
          <p:cNvPr id="15374" name="TextBox 28697"/>
          <p:cNvSpPr txBox="1">
            <a:spLocks noChangeArrowheads="1"/>
          </p:cNvSpPr>
          <p:nvPr/>
        </p:nvSpPr>
        <p:spPr bwMode="auto">
          <a:xfrm>
            <a:off x="198438" y="2759075"/>
            <a:ext cx="176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Healthcare Site</a:t>
            </a:r>
          </a:p>
        </p:txBody>
      </p:sp>
      <p:pic>
        <p:nvPicPr>
          <p:cNvPr id="63" name="Picture 55" descr="C:\Users\Landen\AppData\Local\Microsoft\Windows\Temporary Internet Files\Content.IE5\9GQKFBY0\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8" y="3706813"/>
            <a:ext cx="6715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endCxn id="6" idx="1"/>
          </p:cNvCxnSpPr>
          <p:nvPr/>
        </p:nvCxnSpPr>
        <p:spPr>
          <a:xfrm>
            <a:off x="1712913" y="3686175"/>
            <a:ext cx="630237" cy="193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711950" y="3779838"/>
            <a:ext cx="674688" cy="8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laptop"/>
          <p:cNvSpPr>
            <a:spLocks noEditPoints="1" noChangeArrowheads="1"/>
          </p:cNvSpPr>
          <p:nvPr/>
        </p:nvSpPr>
        <p:spPr bwMode="auto">
          <a:xfrm>
            <a:off x="7325518" y="3201988"/>
            <a:ext cx="1319213" cy="1201737"/>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1"/>
          </a:solidFill>
          <a:ln w="9525">
            <a:solidFill>
              <a:srgbClr val="000000"/>
            </a:solidFill>
            <a:miter lim="800000"/>
            <a:headEnd/>
            <a:tailEnd/>
          </a:ln>
        </p:spPr>
        <p:txBody>
          <a:bodyPr/>
          <a:lstStyle/>
          <a:p>
            <a:pPr algn="ctr"/>
            <a:r>
              <a:rPr lang="en-US" b="1" dirty="0" smtClean="0">
                <a:solidFill>
                  <a:schemeClr val="bg1"/>
                </a:solidFill>
              </a:rPr>
              <a:t>EDC</a:t>
            </a:r>
            <a:endParaRPr lang="en-US" b="1" dirty="0">
              <a:solidFill>
                <a:schemeClr val="bg1"/>
              </a:solidFill>
            </a:endParaRPr>
          </a:p>
        </p:txBody>
      </p:sp>
    </p:spTree>
    <p:extLst>
      <p:ext uri="{BB962C8B-B14F-4D97-AF65-F5344CB8AC3E}">
        <p14:creationId xmlns:p14="http://schemas.microsoft.com/office/powerpoint/2010/main" val="1940854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DB402D-8321-496E-B13D-705D1353D125}" type="slidenum">
              <a:rPr lang="en-US" smtClean="0">
                <a:solidFill>
                  <a:schemeClr val="bg1"/>
                </a:solidFill>
              </a:rPr>
              <a:pPr eaLnBrk="1" hangingPunct="1"/>
              <a:t>26</a:t>
            </a:fld>
            <a:endParaRPr lang="en-US" dirty="0" smtClean="0">
              <a:solidFill>
                <a:schemeClr val="bg1"/>
              </a:solidFill>
            </a:endParaRPr>
          </a:p>
        </p:txBody>
      </p:sp>
      <p:sp>
        <p:nvSpPr>
          <p:cNvPr id="16401" name="TextBox 28697"/>
          <p:cNvSpPr txBox="1">
            <a:spLocks noChangeArrowheads="1"/>
          </p:cNvSpPr>
          <p:nvPr/>
        </p:nvSpPr>
        <p:spPr bwMode="auto">
          <a:xfrm>
            <a:off x="393700" y="1439863"/>
            <a:ext cx="1587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t>Healthcare</a:t>
            </a:r>
            <a:endParaRPr lang="en-US" b="1" dirty="0"/>
          </a:p>
        </p:txBody>
      </p:sp>
      <p:grpSp>
        <p:nvGrpSpPr>
          <p:cNvPr id="4" name="Group 3"/>
          <p:cNvGrpSpPr/>
          <p:nvPr/>
        </p:nvGrpSpPr>
        <p:grpSpPr>
          <a:xfrm>
            <a:off x="152400" y="1917700"/>
            <a:ext cx="3284538" cy="1201738"/>
            <a:chOff x="444500" y="1917700"/>
            <a:chExt cx="3284538" cy="1201738"/>
          </a:xfrm>
        </p:grpSpPr>
        <p:sp>
          <p:nvSpPr>
            <p:cNvPr id="16388" name="laptop"/>
            <p:cNvSpPr>
              <a:spLocks noEditPoints="1" noChangeArrowheads="1"/>
            </p:cNvSpPr>
            <p:nvPr/>
          </p:nvSpPr>
          <p:spPr bwMode="auto">
            <a:xfrm>
              <a:off x="444500" y="1917700"/>
              <a:ext cx="1319213" cy="12017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1"/>
            </a:solidFill>
            <a:ln w="9525">
              <a:solidFill>
                <a:srgbClr val="000000"/>
              </a:solidFill>
              <a:miter lim="800000"/>
              <a:headEnd/>
              <a:tailEnd/>
            </a:ln>
          </p:spPr>
          <p:txBody>
            <a:bodyPr/>
            <a:lstStyle/>
            <a:p>
              <a:pPr algn="ctr"/>
              <a:r>
                <a:rPr lang="en-US" b="1" dirty="0">
                  <a:solidFill>
                    <a:schemeClr val="bg1"/>
                  </a:solidFill>
                </a:rPr>
                <a:t>EHR</a:t>
              </a:r>
            </a:p>
          </p:txBody>
        </p:sp>
        <p:sp>
          <p:nvSpPr>
            <p:cNvPr id="6" name="Folded Corner 5"/>
            <p:cNvSpPr/>
            <p:nvPr/>
          </p:nvSpPr>
          <p:spPr>
            <a:xfrm>
              <a:off x="2814638" y="2039938"/>
              <a:ext cx="914400" cy="10477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CCD</a:t>
              </a:r>
            </a:p>
          </p:txBody>
        </p:sp>
        <p:cxnSp>
          <p:nvCxnSpPr>
            <p:cNvPr id="85" name="Straight Arrow Connector 84"/>
            <p:cNvCxnSpPr>
              <a:endCxn id="6" idx="1"/>
            </p:cNvCxnSpPr>
            <p:nvPr/>
          </p:nvCxnSpPr>
          <p:spPr>
            <a:xfrm>
              <a:off x="1514475" y="2381250"/>
              <a:ext cx="1300163" cy="182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749425" y="2100263"/>
              <a:ext cx="906463" cy="584200"/>
            </a:xfrm>
            <a:prstGeom prst="rect">
              <a:avLst/>
            </a:prstGeom>
            <a:solidFill>
              <a:schemeClr val="bg1"/>
            </a:solidFill>
            <a:ln>
              <a:solidFill>
                <a:schemeClr val="accent1">
                  <a:shade val="50000"/>
                </a:schemeClr>
              </a:solidFill>
            </a:ln>
          </p:spPr>
          <p:txBody>
            <a:bodyPr>
              <a:spAutoFit/>
            </a:bodyPr>
            <a:lstStyle/>
            <a:p>
              <a:pPr algn="ctr">
                <a:defRPr/>
              </a:pPr>
              <a:r>
                <a:rPr lang="en-US" sz="1600" dirty="0">
                  <a:solidFill>
                    <a:srgbClr val="FF0000"/>
                  </a:solidFill>
                </a:rPr>
                <a:t>3. Data as CCD</a:t>
              </a:r>
            </a:p>
          </p:txBody>
        </p:sp>
      </p:grpSp>
      <p:grpSp>
        <p:nvGrpSpPr>
          <p:cNvPr id="3" name="Group 2"/>
          <p:cNvGrpSpPr/>
          <p:nvPr/>
        </p:nvGrpSpPr>
        <p:grpSpPr>
          <a:xfrm>
            <a:off x="5512594" y="1409640"/>
            <a:ext cx="3402806" cy="4730017"/>
            <a:chOff x="5238750" y="1409640"/>
            <a:chExt cx="3402806" cy="4730017"/>
          </a:xfrm>
        </p:grpSpPr>
        <p:sp>
          <p:nvSpPr>
            <p:cNvPr id="30" name="Folded Corner 29"/>
            <p:cNvSpPr/>
            <p:nvPr/>
          </p:nvSpPr>
          <p:spPr>
            <a:xfrm>
              <a:off x="5238750" y="2012950"/>
              <a:ext cx="814388" cy="10350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eCRF</a:t>
              </a:r>
            </a:p>
          </p:txBody>
        </p:sp>
        <p:cxnSp>
          <p:nvCxnSpPr>
            <p:cNvPr id="56" name="Straight Arrow Connector 55"/>
            <p:cNvCxnSpPr>
              <a:stCxn id="10" idx="1"/>
            </p:cNvCxnSpPr>
            <p:nvPr/>
          </p:nvCxnSpPr>
          <p:spPr>
            <a:xfrm flipH="1" flipV="1">
              <a:off x="7870031" y="3048000"/>
              <a:ext cx="794" cy="2048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00" name="TextBox 28697"/>
            <p:cNvSpPr txBox="1">
              <a:spLocks noChangeArrowheads="1"/>
            </p:cNvSpPr>
            <p:nvPr/>
          </p:nvSpPr>
          <p:spPr bwMode="auto">
            <a:xfrm>
              <a:off x="7162800" y="1409640"/>
              <a:ext cx="1340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smtClean="0"/>
                <a:t>Research</a:t>
              </a:r>
              <a:endParaRPr lang="en-US" b="1" dirty="0"/>
            </a:p>
          </p:txBody>
        </p:sp>
        <p:sp>
          <p:nvSpPr>
            <p:cNvPr id="10" name="Flowchart: Magnetic Disk 9"/>
            <p:cNvSpPr/>
            <p:nvPr/>
          </p:nvSpPr>
          <p:spPr>
            <a:xfrm>
              <a:off x="7100093" y="5096669"/>
              <a:ext cx="1541463" cy="10429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SHARE</a:t>
              </a:r>
            </a:p>
          </p:txBody>
        </p:sp>
        <p:cxnSp>
          <p:nvCxnSpPr>
            <p:cNvPr id="82" name="Straight Arrow Connector 81"/>
            <p:cNvCxnSpPr>
              <a:endCxn id="30" idx="3"/>
            </p:cNvCxnSpPr>
            <p:nvPr/>
          </p:nvCxnSpPr>
          <p:spPr>
            <a:xfrm flipH="1" flipV="1">
              <a:off x="6053138" y="2530475"/>
              <a:ext cx="1333500" cy="46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267450" y="2198688"/>
              <a:ext cx="904875" cy="831850"/>
            </a:xfrm>
            <a:prstGeom prst="rect">
              <a:avLst/>
            </a:prstGeom>
            <a:solidFill>
              <a:schemeClr val="bg1"/>
            </a:solidFill>
            <a:ln>
              <a:solidFill>
                <a:schemeClr val="accent1">
                  <a:shade val="50000"/>
                </a:schemeClr>
              </a:solidFill>
            </a:ln>
          </p:spPr>
          <p:txBody>
            <a:bodyPr>
              <a:spAutoFit/>
            </a:bodyPr>
            <a:lstStyle/>
            <a:p>
              <a:pPr algn="ctr">
                <a:defRPr/>
              </a:pPr>
              <a:r>
                <a:rPr lang="en-US" sz="1600" dirty="0">
                  <a:solidFill>
                    <a:srgbClr val="FF0000"/>
                  </a:solidFill>
                </a:rPr>
                <a:t>2. Form as ODM</a:t>
              </a:r>
            </a:p>
          </p:txBody>
        </p:sp>
        <p:sp>
          <p:nvSpPr>
            <p:cNvPr id="60" name="laptop"/>
            <p:cNvSpPr>
              <a:spLocks noEditPoints="1" noChangeArrowheads="1"/>
            </p:cNvSpPr>
            <p:nvPr/>
          </p:nvSpPr>
          <p:spPr bwMode="auto">
            <a:xfrm>
              <a:off x="7322343" y="1902197"/>
              <a:ext cx="1319213" cy="12017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1"/>
            </a:solidFill>
            <a:ln w="9525">
              <a:solidFill>
                <a:srgbClr val="000000"/>
              </a:solidFill>
              <a:miter lim="800000"/>
              <a:headEnd/>
              <a:tailEnd/>
            </a:ln>
          </p:spPr>
          <p:txBody>
            <a:bodyPr/>
            <a:lstStyle/>
            <a:p>
              <a:pPr algn="ctr"/>
              <a:r>
                <a:rPr lang="en-US" b="1" dirty="0" smtClean="0">
                  <a:solidFill>
                    <a:schemeClr val="bg1"/>
                  </a:solidFill>
                </a:rPr>
                <a:t>EDC</a:t>
              </a:r>
              <a:endParaRPr lang="en-US" b="1" dirty="0">
                <a:solidFill>
                  <a:schemeClr val="bg1"/>
                </a:solidFill>
              </a:endParaRPr>
            </a:p>
          </p:txBody>
        </p:sp>
      </p:grpSp>
      <p:sp>
        <p:nvSpPr>
          <p:cNvPr id="61" name="Folded Corner 60"/>
          <p:cNvSpPr/>
          <p:nvPr/>
        </p:nvSpPr>
        <p:spPr>
          <a:xfrm>
            <a:off x="3684588" y="788566"/>
            <a:ext cx="1649412" cy="3429000"/>
          </a:xfrm>
          <a:prstGeom prst="foldedCorne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Extraction</a:t>
            </a:r>
          </a:p>
          <a:p>
            <a:pPr algn="ctr">
              <a:defRPr/>
            </a:pPr>
            <a:r>
              <a:rPr lang="en-US" b="1" dirty="0" smtClean="0"/>
              <a:t>Specification</a:t>
            </a:r>
            <a:endParaRPr lang="en-US" b="1" dirty="0"/>
          </a:p>
        </p:txBody>
      </p:sp>
      <p:sp>
        <p:nvSpPr>
          <p:cNvPr id="5" name="TextBox 4"/>
          <p:cNvSpPr txBox="1"/>
          <p:nvPr/>
        </p:nvSpPr>
        <p:spPr>
          <a:xfrm>
            <a:off x="6719887" y="3648670"/>
            <a:ext cx="2043113" cy="923330"/>
          </a:xfrm>
          <a:prstGeom prst="rect">
            <a:avLst/>
          </a:prstGeom>
          <a:solidFill>
            <a:schemeClr val="bg1"/>
          </a:solidFill>
        </p:spPr>
        <p:txBody>
          <a:bodyPr wrap="square" rtlCol="0">
            <a:spAutoFit/>
          </a:bodyPr>
          <a:lstStyle/>
          <a:p>
            <a:r>
              <a:rPr lang="en-US" dirty="0" smtClean="0">
                <a:solidFill>
                  <a:srgbClr val="FF0000"/>
                </a:solidFill>
              </a:rPr>
              <a:t>1. Build form from CDASH elements in SHARE</a:t>
            </a:r>
            <a:endParaRPr lang="en-US" dirty="0"/>
          </a:p>
        </p:txBody>
      </p:sp>
    </p:spTree>
    <p:extLst>
      <p:ext uri="{BB962C8B-B14F-4D97-AF65-F5344CB8AC3E}">
        <p14:creationId xmlns:p14="http://schemas.microsoft.com/office/powerpoint/2010/main" val="22343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CDISC’s role - Becky</a:t>
            </a:r>
          </a:p>
          <a:p>
            <a:r>
              <a:rPr lang="en-US" dirty="0" smtClean="0"/>
              <a:t>RFD + CRD, the basic solution - George</a:t>
            </a:r>
          </a:p>
          <a:p>
            <a:r>
              <a:rPr lang="en-US" dirty="0" smtClean="0"/>
              <a:t>What’s in the pipeline - Landen</a:t>
            </a:r>
            <a:endParaRPr lang="en-US" dirty="0"/>
          </a:p>
        </p:txBody>
      </p:sp>
    </p:spTree>
    <p:extLst>
      <p:ext uri="{BB962C8B-B14F-4D97-AF65-F5344CB8AC3E}">
        <p14:creationId xmlns:p14="http://schemas.microsoft.com/office/powerpoint/2010/main" val="342411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90600" y="2438400"/>
            <a:ext cx="7612062" cy="4800600"/>
          </a:xfrm>
        </p:spPr>
        <p:txBody>
          <a:bodyPr/>
          <a:lstStyle/>
          <a:p>
            <a:pPr marL="0" indent="0">
              <a:buNone/>
            </a:pPr>
            <a:r>
              <a:rPr lang="en-US" sz="2800" b="1" i="1" dirty="0">
                <a:solidFill>
                  <a:srgbClr val="002060"/>
                </a:solidFill>
              </a:rPr>
              <a:t>Mission</a:t>
            </a:r>
            <a:r>
              <a:rPr lang="en-US" sz="2800" i="1" dirty="0">
                <a:solidFill>
                  <a:srgbClr val="002060"/>
                </a:solidFill>
              </a:rPr>
              <a:t>:</a:t>
            </a:r>
            <a:r>
              <a:rPr lang="en-US" sz="2800" i="1" dirty="0"/>
              <a:t>  </a:t>
            </a:r>
            <a:r>
              <a:rPr lang="en-US" sz="2800" i="1" dirty="0">
                <a:solidFill>
                  <a:srgbClr val="002060"/>
                </a:solidFill>
              </a:rPr>
              <a:t>To develop </a:t>
            </a:r>
            <a:r>
              <a:rPr lang="en-US" sz="2800" i="1" dirty="0" smtClean="0">
                <a:solidFill>
                  <a:srgbClr val="002060"/>
                </a:solidFill>
              </a:rPr>
              <a:t>and </a:t>
            </a:r>
            <a:r>
              <a:rPr lang="en-US" sz="2800" i="1" dirty="0">
                <a:solidFill>
                  <a:srgbClr val="002060"/>
                </a:solidFill>
              </a:rPr>
              <a:t>support global, </a:t>
            </a:r>
          </a:p>
          <a:p>
            <a:pPr marL="0" indent="0">
              <a:buNone/>
            </a:pPr>
            <a:r>
              <a:rPr lang="en-US" sz="2800" i="1" dirty="0">
                <a:solidFill>
                  <a:srgbClr val="002060"/>
                </a:solidFill>
              </a:rPr>
              <a:t>platform-independent data </a:t>
            </a:r>
            <a:r>
              <a:rPr lang="en-US" sz="2800" i="1" dirty="0" smtClean="0">
                <a:solidFill>
                  <a:srgbClr val="002060"/>
                </a:solidFill>
              </a:rPr>
              <a:t>standards </a:t>
            </a:r>
            <a:r>
              <a:rPr lang="en-US" sz="2800" i="1" dirty="0">
                <a:solidFill>
                  <a:srgbClr val="002060"/>
                </a:solidFill>
              </a:rPr>
              <a:t>that enable </a:t>
            </a:r>
            <a:r>
              <a:rPr lang="en-US" sz="2800" i="1" dirty="0" smtClean="0">
                <a:solidFill>
                  <a:srgbClr val="002060"/>
                </a:solidFill>
              </a:rPr>
              <a:t>information </a:t>
            </a:r>
            <a:r>
              <a:rPr lang="en-US" sz="2800" i="1" dirty="0">
                <a:solidFill>
                  <a:srgbClr val="002060"/>
                </a:solidFill>
              </a:rPr>
              <a:t>system </a:t>
            </a:r>
            <a:r>
              <a:rPr lang="en-US" sz="2800" i="1" dirty="0" smtClean="0">
                <a:solidFill>
                  <a:srgbClr val="002060"/>
                </a:solidFill>
              </a:rPr>
              <a:t>interoperability </a:t>
            </a:r>
            <a:r>
              <a:rPr lang="en-US" sz="2800" i="1" dirty="0">
                <a:solidFill>
                  <a:srgbClr val="002060"/>
                </a:solidFill>
              </a:rPr>
              <a:t>to improve </a:t>
            </a:r>
            <a:r>
              <a:rPr lang="en-US" sz="2800" i="1" dirty="0" smtClean="0">
                <a:solidFill>
                  <a:srgbClr val="002060"/>
                </a:solidFill>
              </a:rPr>
              <a:t>medical </a:t>
            </a:r>
            <a:r>
              <a:rPr lang="en-US" sz="2800" i="1" dirty="0">
                <a:solidFill>
                  <a:srgbClr val="002060"/>
                </a:solidFill>
              </a:rPr>
              <a:t>research and </a:t>
            </a:r>
            <a:r>
              <a:rPr lang="en-US" sz="2800" i="1" dirty="0" smtClean="0">
                <a:solidFill>
                  <a:srgbClr val="002060"/>
                </a:solidFill>
              </a:rPr>
              <a:t>related </a:t>
            </a:r>
            <a:r>
              <a:rPr lang="en-US" sz="2800" i="1" dirty="0">
                <a:solidFill>
                  <a:srgbClr val="002060"/>
                </a:solidFill>
              </a:rPr>
              <a:t>areas of healthcare</a:t>
            </a:r>
          </a:p>
          <a:p>
            <a:pPr marL="0" indent="0">
              <a:buNone/>
            </a:pP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9600"/>
            <a:ext cx="39084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27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title"/>
          </p:nvPr>
        </p:nvSpPr>
        <p:spPr>
          <a:xfrm>
            <a:off x="311150" y="0"/>
            <a:ext cx="7307263" cy="868363"/>
          </a:xfrm>
        </p:spPr>
        <p:txBody>
          <a:bodyPr/>
          <a:lstStyle/>
          <a:p>
            <a:pPr eaLnBrk="1" hangingPunct="1"/>
            <a:r>
              <a:rPr lang="en-US" dirty="0" smtClean="0">
                <a:ea typeface="ＭＳ Ｐゴシック" pitchFamily="34" charset="-128"/>
              </a:rPr>
              <a:t>CDISC Snapshot</a:t>
            </a:r>
          </a:p>
        </p:txBody>
      </p:sp>
      <p:sp>
        <p:nvSpPr>
          <p:cNvPr id="50179" name="Content Placeholder 4"/>
          <p:cNvSpPr>
            <a:spLocks noGrp="1"/>
          </p:cNvSpPr>
          <p:nvPr>
            <p:ph sz="half" idx="1"/>
          </p:nvPr>
        </p:nvSpPr>
        <p:spPr>
          <a:xfrm>
            <a:off x="242888" y="947738"/>
            <a:ext cx="4700587" cy="5065712"/>
          </a:xfrm>
        </p:spPr>
        <p:txBody>
          <a:bodyPr/>
          <a:lstStyle/>
          <a:p>
            <a:pPr eaLnBrk="1" hangingPunct="1"/>
            <a:r>
              <a:rPr lang="en-US" sz="1800" dirty="0" smtClean="0">
                <a:solidFill>
                  <a:srgbClr val="002060"/>
                </a:solidFill>
                <a:ea typeface="ＭＳ Ｐゴシック" pitchFamily="34" charset="-128"/>
              </a:rPr>
              <a:t>Global, open, multi-disciplinary, vendor-neutral, non-profit standards developing organization (SDO)</a:t>
            </a:r>
          </a:p>
          <a:p>
            <a:pPr eaLnBrk="1" hangingPunct="1"/>
            <a:r>
              <a:rPr lang="en-US" sz="1800" dirty="0" smtClean="0">
                <a:solidFill>
                  <a:srgbClr val="002060"/>
                </a:solidFill>
                <a:ea typeface="ＭＳ Ｐゴシック" pitchFamily="34" charset="-128"/>
              </a:rPr>
              <a:t>Founded 1997, incorporated 2000</a:t>
            </a:r>
          </a:p>
          <a:p>
            <a:pPr eaLnBrk="1" hangingPunct="1"/>
            <a:r>
              <a:rPr lang="en-US" sz="1800" dirty="0" smtClean="0">
                <a:solidFill>
                  <a:srgbClr val="002060"/>
                </a:solidFill>
                <a:ea typeface="ＭＳ Ｐゴシック" pitchFamily="34" charset="-128"/>
              </a:rPr>
              <a:t>Member-supported (&gt;300 member organizations: academia, biopharma, government, service and technology providers and others)</a:t>
            </a:r>
          </a:p>
          <a:p>
            <a:pPr eaLnBrk="1" hangingPunct="1"/>
            <a:r>
              <a:rPr lang="en-US" sz="1800" dirty="0" smtClean="0">
                <a:solidFill>
                  <a:srgbClr val="002060"/>
                </a:solidFill>
                <a:ea typeface="ＭＳ Ｐゴシック" pitchFamily="34" charset="-128"/>
              </a:rPr>
              <a:t>Liaison A Status with ISO TC 215</a:t>
            </a:r>
          </a:p>
          <a:p>
            <a:pPr eaLnBrk="1" hangingPunct="1"/>
            <a:r>
              <a:rPr lang="en-US" sz="1800" dirty="0" smtClean="0">
                <a:solidFill>
                  <a:srgbClr val="002060"/>
                </a:solidFill>
                <a:ea typeface="ＭＳ Ｐゴシック" pitchFamily="34" charset="-128"/>
              </a:rPr>
              <a:t>Charter agreement with HL7 (2001)</a:t>
            </a:r>
          </a:p>
          <a:p>
            <a:pPr eaLnBrk="1" hangingPunct="1"/>
            <a:r>
              <a:rPr lang="en-US" sz="1800" dirty="0" smtClean="0">
                <a:solidFill>
                  <a:srgbClr val="002060"/>
                </a:solidFill>
                <a:ea typeface="ＭＳ Ｐゴシック" pitchFamily="34" charset="-128"/>
              </a:rPr>
              <a:t>Leadership of Joint Initiative Council (JIC) for Global Harmonization of Standards</a:t>
            </a:r>
          </a:p>
          <a:p>
            <a:pPr eaLnBrk="1" hangingPunct="1"/>
            <a:r>
              <a:rPr lang="en-US" sz="1800" dirty="0" smtClean="0">
                <a:solidFill>
                  <a:srgbClr val="002060"/>
                </a:solidFill>
                <a:ea typeface="ＭＳ Ｐゴシック" pitchFamily="34" charset="-128"/>
              </a:rPr>
              <a:t>Member of ANSI-led ISO TAG</a:t>
            </a:r>
          </a:p>
          <a:p>
            <a:pPr eaLnBrk="1" hangingPunct="1"/>
            <a:r>
              <a:rPr lang="en-US" sz="1800" dirty="0" smtClean="0">
                <a:solidFill>
                  <a:srgbClr val="002060"/>
                </a:solidFill>
                <a:ea typeface="ＭＳ Ｐゴシック" pitchFamily="34" charset="-128"/>
              </a:rPr>
              <a:t>Active Coordinating Committees (3C)</a:t>
            </a:r>
          </a:p>
          <a:p>
            <a:pPr lvl="1" eaLnBrk="1" hangingPunct="1"/>
            <a:r>
              <a:rPr lang="en-US" sz="1400" dirty="0" smtClean="0">
                <a:solidFill>
                  <a:srgbClr val="002060"/>
                </a:solidFill>
                <a:ea typeface="ＭＳ Ｐゴシック" pitchFamily="34" charset="-128"/>
              </a:rPr>
              <a:t>Europe, Japan, China</a:t>
            </a:r>
          </a:p>
          <a:p>
            <a:pPr eaLnBrk="1" hangingPunct="1"/>
            <a:r>
              <a:rPr lang="en-US" sz="1800" dirty="0" smtClean="0">
                <a:solidFill>
                  <a:srgbClr val="002060"/>
                </a:solidFill>
                <a:ea typeface="ＭＳ Ｐゴシック" pitchFamily="34" charset="-128"/>
              </a:rPr>
              <a:t>&gt;&gt; 90 countries in participant database and/or downloading CDISC standards</a:t>
            </a:r>
          </a:p>
          <a:p>
            <a:pPr eaLnBrk="1" hangingPunct="1"/>
            <a:endParaRPr lang="en-US" sz="1800" dirty="0" smtClean="0">
              <a:ea typeface="ＭＳ Ｐゴシック" pitchFamily="34" charset="-128"/>
            </a:endParaRPr>
          </a:p>
          <a:p>
            <a:pPr eaLnBrk="1" hangingPunct="1"/>
            <a:endParaRPr lang="en-US" sz="2000" dirty="0" smtClean="0">
              <a:ea typeface="ＭＳ Ｐゴシック" pitchFamily="34" charset="-128"/>
            </a:endParaRPr>
          </a:p>
        </p:txBody>
      </p:sp>
      <p:pic>
        <p:nvPicPr>
          <p:cNvPr id="50180" name="Content Placeholder 5" descr="Screen Shot 2012-06-25 at 7.46.07 AM.png"/>
          <p:cNvPicPr>
            <a:picLocks noGrp="1" noChangeAspect="1"/>
          </p:cNvPicPr>
          <p:nvPr>
            <p:ph sz="half" idx="2"/>
          </p:nvPr>
        </p:nvPicPr>
        <p:blipFill>
          <a:blip r:embed="rId3">
            <a:extLst>
              <a:ext uri="{28A0092B-C50C-407E-A947-70E740481C1C}">
                <a14:useLocalDpi xmlns:a14="http://schemas.microsoft.com/office/drawing/2010/main" val="0"/>
              </a:ext>
            </a:extLst>
          </a:blip>
          <a:srcRect t="-34219" b="-34219"/>
          <a:stretch>
            <a:fillRect/>
          </a:stretch>
        </p:blipFill>
        <p:spPr>
          <a:xfrm>
            <a:off x="4986338" y="658813"/>
            <a:ext cx="4038600" cy="5137150"/>
          </a:xfrm>
        </p:spPr>
      </p:pic>
      <p:sp>
        <p:nvSpPr>
          <p:cNvPr id="50181" name="TextBox 1"/>
          <p:cNvSpPr txBox="1">
            <a:spLocks noChangeArrowheads="1"/>
          </p:cNvSpPr>
          <p:nvPr/>
        </p:nvSpPr>
        <p:spPr bwMode="auto">
          <a:xfrm>
            <a:off x="5345113" y="4945976"/>
            <a:ext cx="3108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i="1" dirty="0">
                <a:solidFill>
                  <a:srgbClr val="008080"/>
                </a:solidFill>
              </a:rPr>
              <a:t>CDISC Standards are freely </a:t>
            </a:r>
          </a:p>
          <a:p>
            <a:pPr eaLnBrk="1" hangingPunct="1"/>
            <a:r>
              <a:rPr lang="en-US" i="1" dirty="0">
                <a:solidFill>
                  <a:srgbClr val="008080"/>
                </a:solidFill>
              </a:rPr>
              <a:t>available via the website</a:t>
            </a:r>
          </a:p>
          <a:p>
            <a:pPr eaLnBrk="1" hangingPunct="1"/>
            <a:r>
              <a:rPr lang="en-US" i="1" dirty="0">
                <a:solidFill>
                  <a:srgbClr val="008080"/>
                </a:solidFill>
              </a:rPr>
              <a:t>www.cdisc.org </a:t>
            </a:r>
          </a:p>
          <a:p>
            <a:pPr eaLnBrk="1" hangingPunct="1"/>
            <a:endParaRPr lang="en-US" i="1" dirty="0">
              <a:solidFill>
                <a:srgbClr val="008080"/>
              </a:solidFill>
            </a:endParaRPr>
          </a:p>
        </p:txBody>
      </p:sp>
      <p:sp>
        <p:nvSpPr>
          <p:cNvPr id="50182" name="Rectangle 1"/>
          <p:cNvSpPr>
            <a:spLocks noChangeArrowheads="1"/>
          </p:cNvSpPr>
          <p:nvPr/>
        </p:nvSpPr>
        <p:spPr bwMode="auto">
          <a:xfrm>
            <a:off x="5054600" y="334963"/>
            <a:ext cx="40116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dirty="0"/>
              <a:t>The CDISC Vision:</a:t>
            </a:r>
            <a:r>
              <a:rPr lang="en-US" i="1" dirty="0"/>
              <a:t> </a:t>
            </a:r>
            <a:r>
              <a:rPr lang="en-US" b="1" i="1" dirty="0">
                <a:solidFill>
                  <a:srgbClr val="008080"/>
                </a:solidFill>
              </a:rPr>
              <a:t>informing patient care and safety through higher quality medical research</a:t>
            </a:r>
            <a:r>
              <a:rPr lang="en-US" i="1" dirty="0"/>
              <a:t>.</a:t>
            </a:r>
          </a:p>
        </p:txBody>
      </p:sp>
    </p:spTree>
    <p:extLst>
      <p:ext uri="{BB962C8B-B14F-4D97-AF65-F5344CB8AC3E}">
        <p14:creationId xmlns:p14="http://schemas.microsoft.com/office/powerpoint/2010/main" val="133802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2931" y="5273577"/>
            <a:ext cx="2417669" cy="105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a:p>
          <a:p>
            <a:endParaRPr lang="en-US" dirty="0" smtClean="0"/>
          </a:p>
          <a:p>
            <a:r>
              <a:rPr lang="en-US" dirty="0" smtClean="0"/>
              <a:t>JAPAN</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26" y="3557526"/>
            <a:ext cx="1791695" cy="108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9" descr="ihe logo-with-TM-transparent-sm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5344" y="2165153"/>
            <a:ext cx="909515" cy="651769"/>
          </a:xfrm>
          <a:prstGeom prst="rect">
            <a:avLst/>
          </a:prstGeom>
          <a:solidFill>
            <a:schemeClr val="bg1"/>
          </a:solidFill>
          <a:ln>
            <a:noFill/>
          </a:ln>
          <a:extLst/>
        </p:spPr>
      </p:pic>
      <p:pic>
        <p:nvPicPr>
          <p:cNvPr id="20482" name="Picture 5" descr="CEN_ISO_HL7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7" y="1302238"/>
            <a:ext cx="42910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2" descr="C:\Users\Rebecca Kush\Pictures\IHTSDO_Logo_in_Correct_Format_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9160" y="2231766"/>
            <a:ext cx="317220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533400" y="53505"/>
            <a:ext cx="5562600" cy="34516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extBox 5"/>
          <p:cNvSpPr txBox="1">
            <a:spLocks noChangeArrowheads="1"/>
          </p:cNvSpPr>
          <p:nvPr/>
        </p:nvSpPr>
        <p:spPr bwMode="auto">
          <a:xfrm>
            <a:off x="1315344" y="531255"/>
            <a:ext cx="40190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b="1" i="1" dirty="0"/>
              <a:t>Joint Initiative Council</a:t>
            </a:r>
          </a:p>
        </p:txBody>
      </p:sp>
      <p:pic>
        <p:nvPicPr>
          <p:cNvPr id="2048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6468" y="2231766"/>
            <a:ext cx="12954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102" descr="New HITSP Logo with text (Final 03-18-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168" y="3021596"/>
            <a:ext cx="150971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3886200"/>
            <a:ext cx="30765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0183" y="321390"/>
            <a:ext cx="1198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Picture 28" descr="evs_nob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74665" y="1115187"/>
            <a:ext cx="1905000" cy="52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p:cNvSpPr/>
          <p:nvPr/>
        </p:nvSpPr>
        <p:spPr>
          <a:xfrm>
            <a:off x="102949" y="4618458"/>
            <a:ext cx="5568420" cy="156389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TextBox 15"/>
          <p:cNvSpPr txBox="1">
            <a:spLocks noChangeArrowheads="1"/>
          </p:cNvSpPr>
          <p:nvPr/>
        </p:nvSpPr>
        <p:spPr bwMode="auto">
          <a:xfrm>
            <a:off x="102949" y="4645468"/>
            <a:ext cx="535197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r>
              <a:rPr lang="en-US" sz="2000" b="1" dirty="0">
                <a:solidFill>
                  <a:srgbClr val="006666"/>
                </a:solidFill>
                <a:latin typeface="Calibri" pitchFamily="34" charset="0"/>
              </a:rPr>
              <a:t>IMI = European Union and </a:t>
            </a:r>
            <a:r>
              <a:rPr lang="en-US" sz="2000" b="1" dirty="0" smtClean="0">
                <a:solidFill>
                  <a:srgbClr val="006666"/>
                </a:solidFill>
                <a:latin typeface="Calibri" pitchFamily="34" charset="0"/>
              </a:rPr>
              <a:t>EFPIA</a:t>
            </a:r>
            <a:endParaRPr lang="en-US" sz="1600" b="1" dirty="0" smtClean="0">
              <a:solidFill>
                <a:srgbClr val="006666"/>
              </a:solidFill>
              <a:latin typeface="Calibri" pitchFamily="34" charset="0"/>
            </a:endParaRPr>
          </a:p>
          <a:p>
            <a:pPr eaLnBrk="1" hangingPunct="1"/>
            <a:r>
              <a:rPr lang="en-US" sz="1600" b="1" dirty="0" smtClean="0">
                <a:solidFill>
                  <a:srgbClr val="006666"/>
                </a:solidFill>
                <a:latin typeface="Calibri" pitchFamily="34" charset="0"/>
              </a:rPr>
              <a:t>Default </a:t>
            </a:r>
            <a:r>
              <a:rPr lang="en-US" sz="1600" b="1" dirty="0">
                <a:solidFill>
                  <a:srgbClr val="006666"/>
                </a:solidFill>
                <a:latin typeface="Calibri" pitchFamily="34" charset="0"/>
              </a:rPr>
              <a:t>is for IMI projects to use </a:t>
            </a:r>
            <a:r>
              <a:rPr lang="en-US" sz="1600" b="1" dirty="0" smtClean="0">
                <a:solidFill>
                  <a:srgbClr val="006666"/>
                </a:solidFill>
                <a:latin typeface="Calibri" pitchFamily="34" charset="0"/>
              </a:rPr>
              <a:t>CDISC standards </a:t>
            </a:r>
            <a:r>
              <a:rPr lang="en-US" sz="1600" b="1" dirty="0">
                <a:solidFill>
                  <a:srgbClr val="006666"/>
                </a:solidFill>
                <a:latin typeface="Calibri" pitchFamily="34" charset="0"/>
              </a:rPr>
              <a:t>if available, </a:t>
            </a:r>
          </a:p>
          <a:p>
            <a:pPr eaLnBrk="1" hangingPunct="1"/>
            <a:r>
              <a:rPr lang="en-US" sz="1600" b="1" dirty="0">
                <a:solidFill>
                  <a:srgbClr val="006666"/>
                </a:solidFill>
                <a:latin typeface="Calibri" pitchFamily="34" charset="0"/>
              </a:rPr>
              <a:t>If not, partner in developing new standard</a:t>
            </a:r>
            <a:r>
              <a:rPr lang="en-US" sz="1600" dirty="0">
                <a:solidFill>
                  <a:srgbClr val="006666"/>
                </a:solidFill>
              </a:rPr>
              <a:t>. </a:t>
            </a:r>
          </a:p>
        </p:txBody>
      </p:sp>
      <p:pic>
        <p:nvPicPr>
          <p:cNvPr id="20484" name="Picture 48" descr="cdisc-logo_circle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0794" y="3072775"/>
            <a:ext cx="3908940" cy="1143000"/>
          </a:xfrm>
          <a:prstGeom prst="rect">
            <a:avLst/>
          </a:prstGeom>
          <a:solidFill>
            <a:schemeClr val="bg1"/>
          </a:solidFill>
          <a:ln>
            <a:noFill/>
          </a:ln>
        </p:spPr>
      </p:pic>
      <p:pic>
        <p:nvPicPr>
          <p:cNvPr id="1026" name="Picture 2" descr="C:\Users\lbain\Desktop\header.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538020"/>
            <a:ext cx="5459652" cy="57693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2931" y="5273577"/>
            <a:ext cx="101123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421851" y="5294293"/>
            <a:ext cx="1199367" cy="954107"/>
          </a:xfrm>
          <a:prstGeom prst="rect">
            <a:avLst/>
          </a:prstGeom>
          <a:noFill/>
        </p:spPr>
        <p:txBody>
          <a:bodyPr wrap="none" rtlCol="0">
            <a:spAutoFit/>
          </a:bodyPr>
          <a:lstStyle/>
          <a:p>
            <a:r>
              <a:rPr lang="en-US" sz="1400" b="1" dirty="0" smtClean="0">
                <a:solidFill>
                  <a:schemeClr val="bg1"/>
                </a:solidFill>
              </a:rPr>
              <a:t>Tranlational</a:t>
            </a:r>
          </a:p>
          <a:p>
            <a:r>
              <a:rPr lang="en-US" sz="1400" b="1" dirty="0" smtClean="0">
                <a:solidFill>
                  <a:schemeClr val="bg1"/>
                </a:solidFill>
              </a:rPr>
              <a:t>Research</a:t>
            </a:r>
          </a:p>
          <a:p>
            <a:r>
              <a:rPr lang="en-US" sz="1400" b="1" dirty="0" smtClean="0">
                <a:solidFill>
                  <a:schemeClr val="bg1"/>
                </a:solidFill>
              </a:rPr>
              <a:t>Informatics </a:t>
            </a:r>
          </a:p>
          <a:p>
            <a:r>
              <a:rPr lang="en-US" sz="1400" b="1" dirty="0" smtClean="0">
                <a:solidFill>
                  <a:schemeClr val="bg1"/>
                </a:solidFill>
              </a:rPr>
              <a:t>Institute</a:t>
            </a:r>
            <a:endParaRPr lang="en-US" sz="1400" b="1" dirty="0">
              <a:solidFill>
                <a:schemeClr val="bg1"/>
              </a:solidFill>
            </a:endParaRPr>
          </a:p>
        </p:txBody>
      </p:sp>
    </p:spTree>
    <p:extLst>
      <p:ext uri="{BB962C8B-B14F-4D97-AF65-F5344CB8AC3E}">
        <p14:creationId xmlns:p14="http://schemas.microsoft.com/office/powerpoint/2010/main" val="2383575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014538" y="209550"/>
            <a:ext cx="5181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endParaRPr lang="en-US" sz="3200" dirty="0">
              <a:solidFill>
                <a:srgbClr val="007DC3"/>
              </a:solidFill>
            </a:endParaRPr>
          </a:p>
        </p:txBody>
      </p:sp>
      <p:sp>
        <p:nvSpPr>
          <p:cNvPr id="64515" name="Title 2"/>
          <p:cNvSpPr txBox="1">
            <a:spLocks/>
          </p:cNvSpPr>
          <p:nvPr/>
        </p:nvSpPr>
        <p:spPr bwMode="auto">
          <a:xfrm>
            <a:off x="532606" y="355600"/>
            <a:ext cx="78819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defRPr/>
            </a:pPr>
            <a:r>
              <a:rPr lang="en-US" sz="3200" b="1" dirty="0" smtClean="0">
                <a:solidFill>
                  <a:schemeClr val="accent2">
                    <a:lumMod val="50000"/>
                  </a:schemeClr>
                </a:solidFill>
                <a:latin typeface="Calibri" charset="0"/>
                <a:cs typeface="Calibri" charset="0"/>
              </a:rPr>
              <a:t>FDA PDUFA V Goals 2013-2017 </a:t>
            </a:r>
          </a:p>
        </p:txBody>
      </p:sp>
      <p:sp>
        <p:nvSpPr>
          <p:cNvPr id="40963" name="Content Placeholder 2"/>
          <p:cNvSpPr txBox="1">
            <a:spLocks/>
          </p:cNvSpPr>
          <p:nvPr/>
        </p:nvSpPr>
        <p:spPr bwMode="auto">
          <a:xfrm>
            <a:off x="263525" y="1156432"/>
            <a:ext cx="8586788"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tabLst>
                <a:tab pos="0" algn="l"/>
              </a:tabLst>
              <a:defRPr sz="2400">
                <a:solidFill>
                  <a:schemeClr val="tx1"/>
                </a:solidFill>
                <a:latin typeface="Arial" pitchFamily="34" charset="0"/>
                <a:ea typeface="ＭＳ Ｐゴシック" pitchFamily="34" charset="-128"/>
              </a:defRPr>
            </a:lvl1pPr>
            <a:lvl2pPr marL="742950" indent="-285750" eaLnBrk="0" hangingPunct="0">
              <a:tabLst>
                <a:tab pos="0" algn="l"/>
              </a:tabLst>
              <a:defRPr sz="2400">
                <a:solidFill>
                  <a:schemeClr val="tx1"/>
                </a:solidFill>
                <a:latin typeface="Arial" pitchFamily="34" charset="0"/>
                <a:ea typeface="ＭＳ Ｐゴシック" pitchFamily="34" charset="-128"/>
              </a:defRPr>
            </a:lvl2pPr>
            <a:lvl3pPr marL="1143000" indent="-228600" eaLnBrk="0" hangingPunct="0">
              <a:tabLst>
                <a:tab pos="0" algn="l"/>
              </a:tabLst>
              <a:defRPr sz="2400">
                <a:solidFill>
                  <a:schemeClr val="tx1"/>
                </a:solidFill>
                <a:latin typeface="Arial" pitchFamily="34" charset="0"/>
                <a:ea typeface="ＭＳ Ｐゴシック" pitchFamily="34" charset="-128"/>
              </a:defRPr>
            </a:lvl3pPr>
            <a:lvl4pPr marL="1600200" indent="-228600" eaLnBrk="0" hangingPunct="0">
              <a:tabLst>
                <a:tab pos="0" algn="l"/>
              </a:tabLst>
              <a:defRPr sz="2400">
                <a:solidFill>
                  <a:schemeClr val="tx1"/>
                </a:solidFill>
                <a:latin typeface="Arial" pitchFamily="34" charset="0"/>
                <a:ea typeface="ＭＳ Ｐゴシック" pitchFamily="34" charset="-128"/>
              </a:defRPr>
            </a:lvl4pPr>
            <a:lvl5pPr marL="2057400" indent="-228600" eaLnBrk="0" hangingPunct="0">
              <a:tabLst>
                <a:tab pos="0"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0"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0"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0"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0" algn="l"/>
              </a:tabLst>
              <a:defRPr sz="2400">
                <a:solidFill>
                  <a:schemeClr val="tx1"/>
                </a:solidFill>
                <a:latin typeface="Arial" pitchFamily="34" charset="0"/>
                <a:ea typeface="ＭＳ Ｐゴシック" pitchFamily="34" charset="-128"/>
              </a:defRPr>
            </a:lvl9pPr>
          </a:lstStyle>
          <a:p>
            <a:r>
              <a:rPr lang="en-US" sz="2600" b="1" u="sng" dirty="0">
                <a:solidFill>
                  <a:srgbClr val="000000"/>
                </a:solidFill>
                <a:latin typeface="Calibri" pitchFamily="34" charset="0"/>
              </a:rPr>
              <a:t>Clinical Terminology Standards</a:t>
            </a:r>
            <a:r>
              <a:rPr lang="en-US" sz="2600" dirty="0">
                <a:solidFill>
                  <a:srgbClr val="000000"/>
                </a:solidFill>
                <a:latin typeface="Calibri" pitchFamily="34" charset="0"/>
              </a:rPr>
              <a:t> </a:t>
            </a:r>
            <a:r>
              <a:rPr lang="en-US" dirty="0">
                <a:solidFill>
                  <a:srgbClr val="000000"/>
                </a:solidFill>
                <a:latin typeface="Calibri" pitchFamily="34" charset="0"/>
              </a:rPr>
              <a:t>(Section XII E pg 28):</a:t>
            </a:r>
          </a:p>
          <a:p>
            <a:endParaRPr lang="en-US" sz="1200" dirty="0">
              <a:solidFill>
                <a:srgbClr val="000000"/>
              </a:solidFill>
              <a:latin typeface="Calibri" pitchFamily="34" charset="0"/>
            </a:endParaRPr>
          </a:p>
          <a:p>
            <a:r>
              <a:rPr lang="en-US" sz="2700" dirty="0">
                <a:solidFill>
                  <a:srgbClr val="000000"/>
                </a:solidFill>
                <a:latin typeface="Calibri" pitchFamily="34" charset="0"/>
              </a:rPr>
              <a:t>  	</a:t>
            </a:r>
            <a:r>
              <a:rPr lang="en-US" dirty="0">
                <a:solidFill>
                  <a:srgbClr val="000000"/>
                </a:solidFill>
                <a:latin typeface="Calibri" pitchFamily="34" charset="0"/>
              </a:rPr>
              <a:t>Using a public process that allows for stakeholder input, FDA shall develop standardized clinical data terminology through open standards development organizations (i.e., the Clinical Data Interchange Standards Consortium (CDISC) with the goal of completing clinical data terminology and detailed implementation guides by FY 2017.</a:t>
            </a:r>
          </a:p>
        </p:txBody>
      </p:sp>
      <p:sp>
        <p:nvSpPr>
          <p:cNvPr id="40964" name="Rectangle 1"/>
          <p:cNvSpPr>
            <a:spLocks noChangeArrowheads="1"/>
          </p:cNvSpPr>
          <p:nvPr/>
        </p:nvSpPr>
        <p:spPr bwMode="auto">
          <a:xfrm>
            <a:off x="604838" y="4209318"/>
            <a:ext cx="8001000" cy="307975"/>
          </a:xfrm>
          <a:prstGeom prst="rect">
            <a:avLst/>
          </a:prstGeom>
          <a:solidFill>
            <a:srgbClr val="EAEAEA"/>
          </a:solidFill>
          <a:ln w="9525">
            <a:solidFill>
              <a:schemeClr val="tx1"/>
            </a:solidFill>
            <a:miter lim="800000"/>
            <a:headEnd/>
            <a:tailEnd/>
          </a:ln>
        </p:spPr>
        <p:txBody>
          <a:bodyPr>
            <a:spAutoFit/>
          </a:bodyPr>
          <a:lstStyle/>
          <a:p>
            <a:r>
              <a:rPr lang="en-US" sz="1400" b="1" dirty="0">
                <a:solidFill>
                  <a:srgbClr val="000000"/>
                </a:solidFill>
              </a:rPr>
              <a:t>http://www.fda.gov/downloads/forindustry/userfees/prescriptiondruguserfee/ucm270412.pdf</a:t>
            </a:r>
          </a:p>
        </p:txBody>
      </p:sp>
      <p:sp>
        <p:nvSpPr>
          <p:cNvPr id="8" name="Rounded Rectangle 7"/>
          <p:cNvSpPr>
            <a:spLocks noChangeArrowheads="1"/>
          </p:cNvSpPr>
          <p:nvPr/>
        </p:nvSpPr>
        <p:spPr bwMode="auto">
          <a:xfrm>
            <a:off x="989013" y="4836625"/>
            <a:ext cx="6969125" cy="1011237"/>
          </a:xfrm>
          <a:prstGeom prst="roundRect">
            <a:avLst>
              <a:gd name="adj" fmla="val 16667"/>
            </a:avLst>
          </a:prstGeom>
          <a:solidFill>
            <a:srgbClr val="EAEAEA"/>
          </a:solidFill>
          <a:ln w="76200">
            <a:solidFill>
              <a:srgbClr val="FF0000"/>
            </a:solidFill>
            <a:round/>
            <a:headEnd/>
            <a:tailEnd/>
          </a:ln>
        </p:spPr>
        <p:txBody>
          <a:bodyPr anchor="b"/>
          <a:lstStyle/>
          <a:p>
            <a:endParaRPr lang="en-US" dirty="0">
              <a:solidFill>
                <a:srgbClr val="000000"/>
              </a:solidFill>
            </a:endParaRPr>
          </a:p>
        </p:txBody>
      </p:sp>
      <p:sp>
        <p:nvSpPr>
          <p:cNvPr id="9" name="TextBox 8"/>
          <p:cNvSpPr txBox="1">
            <a:spLocks noChangeArrowheads="1"/>
          </p:cNvSpPr>
          <p:nvPr/>
        </p:nvSpPr>
        <p:spPr bwMode="auto">
          <a:xfrm>
            <a:off x="2459038" y="4988230"/>
            <a:ext cx="5084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2000" b="1" dirty="0">
                <a:solidFill>
                  <a:srgbClr val="000000"/>
                </a:solidFill>
              </a:rPr>
              <a:t>FDA has defined specific goals for</a:t>
            </a:r>
            <a:br>
              <a:rPr lang="en-US" sz="2000" b="1" dirty="0">
                <a:solidFill>
                  <a:srgbClr val="000000"/>
                </a:solidFill>
              </a:rPr>
            </a:br>
            <a:r>
              <a:rPr lang="en-US" sz="2000" b="1" dirty="0">
                <a:solidFill>
                  <a:srgbClr val="000000"/>
                </a:solidFill>
              </a:rPr>
              <a:t> development and use of data standards</a:t>
            </a:r>
          </a:p>
        </p:txBody>
      </p:sp>
      <p:sp>
        <p:nvSpPr>
          <p:cNvPr id="10" name="Right Arrow 9"/>
          <p:cNvSpPr>
            <a:spLocks noChangeArrowheads="1"/>
          </p:cNvSpPr>
          <p:nvPr/>
        </p:nvSpPr>
        <p:spPr bwMode="auto">
          <a:xfrm>
            <a:off x="1347788" y="5158093"/>
            <a:ext cx="571500" cy="368300"/>
          </a:xfrm>
          <a:prstGeom prst="rightArrow">
            <a:avLst>
              <a:gd name="adj1" fmla="val 50000"/>
              <a:gd name="adj2" fmla="val 50151"/>
            </a:avLst>
          </a:prstGeom>
          <a:solidFill>
            <a:srgbClr val="FF0000"/>
          </a:solidFill>
          <a:ln w="9525">
            <a:solidFill>
              <a:srgbClr val="FF0000"/>
            </a:solidFill>
            <a:round/>
            <a:headEnd/>
            <a:tailEnd/>
          </a:ln>
        </p:spPr>
        <p:txBody>
          <a:bodyPr anchor="b"/>
          <a:lstStyle/>
          <a:p>
            <a:endParaRPr lang="en-US" dirty="0">
              <a:solidFill>
                <a:srgbClr val="000000"/>
              </a:solidFill>
            </a:endParaRPr>
          </a:p>
        </p:txBody>
      </p:sp>
      <p:sp>
        <p:nvSpPr>
          <p:cNvPr id="40968" name="Slide Number Placeholder 3"/>
          <p:cNvSpPr txBox="1">
            <a:spLocks noGrp="1"/>
          </p:cNvSpPr>
          <p:nvPr/>
        </p:nvSpPr>
        <p:spPr bwMode="auto">
          <a:xfrm>
            <a:off x="70104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AC939AD8-2571-4859-9F1A-A95CECD6DF64}" type="slidenum">
              <a:rPr lang="en-US" sz="1200" b="1">
                <a:solidFill>
                  <a:srgbClr val="000000"/>
                </a:solidFill>
              </a:rPr>
              <a:pPr algn="r" eaLnBrk="1" hangingPunct="1"/>
              <a:t>7</a:t>
            </a:fld>
            <a:endParaRPr lang="en-US" sz="1200" b="1" dirty="0">
              <a:solidFill>
                <a:srgbClr val="000000"/>
              </a:solidFill>
            </a:endParaRPr>
          </a:p>
        </p:txBody>
      </p:sp>
    </p:spTree>
    <p:extLst>
      <p:ext uri="{BB962C8B-B14F-4D97-AF65-F5344CB8AC3E}">
        <p14:creationId xmlns:p14="http://schemas.microsoft.com/office/powerpoint/2010/main" val="392058994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6349" y="2814910"/>
            <a:ext cx="1786478" cy="102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a:xfrm>
            <a:off x="7010400" y="7850363"/>
            <a:ext cx="2133600" cy="346075"/>
          </a:xfrm>
        </p:spPr>
        <p:txBody>
          <a:bodyPr/>
          <a:lstStyle/>
          <a:p>
            <a:pPr>
              <a:defRPr/>
            </a:pPr>
            <a:fld id="{0D1287BB-CDCE-494F-9DCF-9FEDADDCA2F4}" type="slidenum">
              <a:rPr lang="en-US" smtClean="0">
                <a:solidFill>
                  <a:srgbClr val="FFFFFF"/>
                </a:solidFill>
              </a:rPr>
              <a:pPr>
                <a:defRPr/>
              </a:pPr>
              <a:t>8</a:t>
            </a:fld>
            <a:endParaRPr lang="en-US" dirty="0">
              <a:solidFill>
                <a:srgbClr val="FFFFFF"/>
              </a:solidFill>
            </a:endParaRPr>
          </a:p>
        </p:txBody>
      </p:sp>
      <p:sp>
        <p:nvSpPr>
          <p:cNvPr id="5" name="Flowchart: Alternate Process 4"/>
          <p:cNvSpPr/>
          <p:nvPr/>
        </p:nvSpPr>
        <p:spPr>
          <a:xfrm>
            <a:off x="471340" y="3512064"/>
            <a:ext cx="1545997" cy="2200606"/>
          </a:xfrm>
          <a:prstGeom prst="flowChartAlternateProcess">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Protocol</a:t>
            </a:r>
          </a:p>
          <a:p>
            <a:pPr algn="ctr"/>
            <a:r>
              <a:rPr lang="en-US" sz="1400" dirty="0" smtClean="0">
                <a:solidFill>
                  <a:srgbClr val="FFFF00"/>
                </a:solidFill>
              </a:rPr>
              <a:t>Representation </a:t>
            </a:r>
          </a:p>
          <a:p>
            <a:pPr algn="ctr"/>
            <a:r>
              <a:rPr lang="en-US" sz="1400" dirty="0" smtClean="0">
                <a:solidFill>
                  <a:srgbClr val="FFFF00"/>
                </a:solidFill>
              </a:rPr>
              <a:t>Model </a:t>
            </a:r>
          </a:p>
          <a:p>
            <a:pPr algn="ctr"/>
            <a:r>
              <a:rPr lang="en-US" sz="1600" dirty="0" smtClean="0">
                <a:solidFill>
                  <a:srgbClr val="FFFF00"/>
                </a:solidFill>
              </a:rPr>
              <a:t>(PRM)</a:t>
            </a:r>
          </a:p>
          <a:p>
            <a:pPr algn="ctr"/>
            <a:endParaRPr lang="en-US" sz="1400" dirty="0" smtClean="0"/>
          </a:p>
          <a:p>
            <a:pPr algn="ctr"/>
            <a:r>
              <a:rPr lang="en-US" sz="1400" dirty="0" smtClean="0"/>
              <a:t>Study </a:t>
            </a:r>
          </a:p>
          <a:p>
            <a:pPr algn="ctr"/>
            <a:r>
              <a:rPr lang="en-US" sz="1400" dirty="0" smtClean="0"/>
              <a:t>Design Model,</a:t>
            </a:r>
          </a:p>
          <a:p>
            <a:pPr algn="ctr"/>
            <a:r>
              <a:rPr lang="en-US" sz="1400" dirty="0" smtClean="0"/>
              <a:t>Clinical Trial Registration</a:t>
            </a:r>
          </a:p>
          <a:p>
            <a:pPr algn="ctr"/>
            <a:endParaRPr lang="en-US" sz="1000" dirty="0" smtClean="0"/>
          </a:p>
        </p:txBody>
      </p:sp>
      <p:sp>
        <p:nvSpPr>
          <p:cNvPr id="6" name="Flowchart: Alternate Process 5"/>
          <p:cNvSpPr/>
          <p:nvPr/>
        </p:nvSpPr>
        <p:spPr>
          <a:xfrm>
            <a:off x="2102173" y="3512064"/>
            <a:ext cx="1442301" cy="2196445"/>
          </a:xfrm>
          <a:prstGeom prst="flowChartAlternateProcess">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a:p>
            <a:pPr algn="ctr"/>
            <a:r>
              <a:rPr lang="en-US" sz="1600" dirty="0" smtClean="0">
                <a:solidFill>
                  <a:srgbClr val="FFFF00"/>
                </a:solidFill>
              </a:rPr>
              <a:t>eCase Report Forms </a:t>
            </a:r>
          </a:p>
          <a:p>
            <a:pPr algn="ctr"/>
            <a:r>
              <a:rPr lang="en-US" sz="1600" dirty="0" smtClean="0">
                <a:solidFill>
                  <a:srgbClr val="FFFF00"/>
                </a:solidFill>
              </a:rPr>
              <a:t>(CDASH)</a:t>
            </a:r>
          </a:p>
          <a:p>
            <a:pPr algn="ctr"/>
            <a:endParaRPr lang="en-US" sz="2000" dirty="0"/>
          </a:p>
          <a:p>
            <a:pPr algn="ctr"/>
            <a:endParaRPr lang="en-US" sz="1000" dirty="0" smtClean="0"/>
          </a:p>
        </p:txBody>
      </p:sp>
      <p:sp>
        <p:nvSpPr>
          <p:cNvPr id="8" name="Flowchart: Alternate Process 7"/>
          <p:cNvSpPr/>
          <p:nvPr/>
        </p:nvSpPr>
        <p:spPr>
          <a:xfrm>
            <a:off x="5269583" y="3455502"/>
            <a:ext cx="1602557" cy="2253007"/>
          </a:xfrm>
          <a:prstGeom prst="flowChartAlternateProcess">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Study </a:t>
            </a:r>
          </a:p>
          <a:p>
            <a:pPr algn="ctr"/>
            <a:r>
              <a:rPr lang="en-US" sz="1400" dirty="0" smtClean="0">
                <a:solidFill>
                  <a:srgbClr val="FFFF00"/>
                </a:solidFill>
              </a:rPr>
              <a:t>Data Tabulation Model (SDTM)</a:t>
            </a:r>
            <a:endParaRPr lang="en-US" sz="1600" dirty="0" smtClean="0">
              <a:solidFill>
                <a:srgbClr val="FFFF00"/>
              </a:solidFill>
            </a:endParaRPr>
          </a:p>
          <a:p>
            <a:pPr algn="ctr"/>
            <a:endParaRPr lang="en-US" sz="2000" dirty="0">
              <a:solidFill>
                <a:srgbClr val="FFFF00"/>
              </a:solidFill>
            </a:endParaRPr>
          </a:p>
          <a:p>
            <a:pPr algn="ctr"/>
            <a:r>
              <a:rPr lang="en-US" sz="1400" dirty="0" smtClean="0"/>
              <a:t>SEND for </a:t>
            </a:r>
            <a:endParaRPr lang="en-US" sz="1400" dirty="0"/>
          </a:p>
          <a:p>
            <a:pPr algn="ctr"/>
            <a:r>
              <a:rPr lang="en-US" sz="1400" dirty="0" smtClean="0"/>
              <a:t>pre-clinical data</a:t>
            </a:r>
          </a:p>
          <a:p>
            <a:pPr algn="ctr"/>
            <a:endParaRPr lang="en-US" sz="1000" dirty="0" smtClean="0"/>
          </a:p>
        </p:txBody>
      </p:sp>
      <p:sp>
        <p:nvSpPr>
          <p:cNvPr id="9" name="Flowchart: Alternate Process 8"/>
          <p:cNvSpPr/>
          <p:nvPr/>
        </p:nvSpPr>
        <p:spPr>
          <a:xfrm>
            <a:off x="6944512" y="3512064"/>
            <a:ext cx="1545997" cy="2196445"/>
          </a:xfrm>
          <a:prstGeom prst="flowChartAlternateProcess">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FFFF00"/>
              </a:solidFill>
            </a:endParaRPr>
          </a:p>
          <a:p>
            <a:pPr algn="ctr"/>
            <a:r>
              <a:rPr lang="en-US" sz="1400" dirty="0" smtClean="0">
                <a:solidFill>
                  <a:srgbClr val="FFFF00"/>
                </a:solidFill>
              </a:rPr>
              <a:t>Analysis Dataset </a:t>
            </a:r>
          </a:p>
          <a:p>
            <a:pPr algn="ctr"/>
            <a:r>
              <a:rPr lang="en-US" sz="1400" dirty="0" smtClean="0">
                <a:solidFill>
                  <a:srgbClr val="FFFF00"/>
                </a:solidFill>
              </a:rPr>
              <a:t>Model </a:t>
            </a:r>
          </a:p>
          <a:p>
            <a:pPr algn="ctr"/>
            <a:r>
              <a:rPr lang="en-US" sz="1400" dirty="0" smtClean="0">
                <a:solidFill>
                  <a:srgbClr val="FFFF00"/>
                </a:solidFill>
              </a:rPr>
              <a:t>(ADaM)</a:t>
            </a:r>
            <a:endParaRPr lang="en-US" sz="1600" dirty="0" smtClean="0">
              <a:solidFill>
                <a:srgbClr val="FFFF00"/>
              </a:solidFill>
            </a:endParaRPr>
          </a:p>
          <a:p>
            <a:pPr algn="ctr"/>
            <a:endParaRPr lang="en-US" sz="2000" dirty="0">
              <a:solidFill>
                <a:srgbClr val="FFFF00"/>
              </a:solidFill>
            </a:endParaRPr>
          </a:p>
          <a:p>
            <a:pPr algn="ctr"/>
            <a:endParaRPr lang="en-US" sz="1000" dirty="0" smtClean="0"/>
          </a:p>
        </p:txBody>
      </p:sp>
      <p:sp>
        <p:nvSpPr>
          <p:cNvPr id="11" name="Pentagon 10"/>
          <p:cNvSpPr/>
          <p:nvPr/>
        </p:nvSpPr>
        <p:spPr>
          <a:xfrm>
            <a:off x="499619" y="5729443"/>
            <a:ext cx="4666269" cy="645184"/>
          </a:xfrm>
          <a:prstGeom prst="homePlate">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Operational Data Model (ODM)</a:t>
            </a:r>
          </a:p>
          <a:p>
            <a:pPr algn="ctr"/>
            <a:r>
              <a:rPr lang="en-US" sz="1400" dirty="0" smtClean="0">
                <a:solidFill>
                  <a:srgbClr val="FFFF00"/>
                </a:solidFill>
              </a:rPr>
              <a:t>XML Data  Exchange</a:t>
            </a:r>
          </a:p>
        </p:txBody>
      </p:sp>
      <p:sp>
        <p:nvSpPr>
          <p:cNvPr id="13" name="Pentagon 12"/>
          <p:cNvSpPr/>
          <p:nvPr/>
        </p:nvSpPr>
        <p:spPr>
          <a:xfrm>
            <a:off x="5354425" y="5742009"/>
            <a:ext cx="3429652" cy="645184"/>
          </a:xfrm>
          <a:prstGeom prst="homePlate">
            <a:avLst/>
          </a:prstGeom>
          <a:solidFill>
            <a:srgbClr val="00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Define.xml</a:t>
            </a:r>
          </a:p>
        </p:txBody>
      </p:sp>
      <p:sp>
        <p:nvSpPr>
          <p:cNvPr id="14" name="Flowchart: Alternate Process 13"/>
          <p:cNvSpPr/>
          <p:nvPr/>
        </p:nvSpPr>
        <p:spPr>
          <a:xfrm>
            <a:off x="3635692" y="3512064"/>
            <a:ext cx="1322798" cy="2194116"/>
          </a:xfrm>
          <a:prstGeom prst="flowChartAlternateProcess">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a:p>
            <a:pPr algn="ctr"/>
            <a:r>
              <a:rPr lang="en-US" sz="1600" dirty="0" smtClean="0">
                <a:solidFill>
                  <a:srgbClr val="FFFF00"/>
                </a:solidFill>
              </a:rPr>
              <a:t>Laboratory</a:t>
            </a:r>
          </a:p>
          <a:p>
            <a:pPr algn="ctr"/>
            <a:r>
              <a:rPr lang="en-US" sz="1600" dirty="0" smtClean="0">
                <a:solidFill>
                  <a:srgbClr val="FFFF00"/>
                </a:solidFill>
              </a:rPr>
              <a:t>(LAB)</a:t>
            </a:r>
          </a:p>
          <a:p>
            <a:pPr algn="ctr"/>
            <a:endParaRPr lang="en-US" sz="2000" dirty="0"/>
          </a:p>
          <a:p>
            <a:pPr algn="ctr"/>
            <a:endParaRPr lang="en-US" sz="1000" dirty="0" smtClean="0"/>
          </a:p>
        </p:txBody>
      </p:sp>
      <p:sp>
        <p:nvSpPr>
          <p:cNvPr id="15" name="AutoShape 37"/>
          <p:cNvSpPr>
            <a:spLocks noChangeArrowheads="1"/>
          </p:cNvSpPr>
          <p:nvPr/>
        </p:nvSpPr>
        <p:spPr bwMode="auto">
          <a:xfrm>
            <a:off x="91277" y="1743955"/>
            <a:ext cx="8839200" cy="591440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41969D">
              <a:alpha val="43137"/>
            </a:srgbClr>
          </a:solidFill>
          <a:ln w="9525">
            <a:solidFill>
              <a:schemeClr val="tx1"/>
            </a:solidFill>
            <a:miter lim="800000"/>
            <a:headEnd/>
            <a:tailEnd/>
          </a:ln>
        </p:spPr>
        <p:txBody>
          <a:bodyPr wrap="none" anchor="ctr"/>
          <a:lstStyle/>
          <a:p>
            <a:pPr algn="ctr"/>
            <a:endParaRPr lang="en-US" b="1" dirty="0">
              <a:solidFill>
                <a:schemeClr val="bg1"/>
              </a:solidFill>
              <a:latin typeface="Calibri" pitchFamily="34" charset="0"/>
            </a:endParaRPr>
          </a:p>
          <a:p>
            <a:pPr algn="ctr"/>
            <a:endParaRPr lang="en-US" b="1" dirty="0">
              <a:solidFill>
                <a:schemeClr val="bg1"/>
              </a:solidFill>
              <a:latin typeface="Calibri" pitchFamily="34" charset="0"/>
            </a:endParaRPr>
          </a:p>
          <a:p>
            <a:pPr algn="ctr"/>
            <a:endParaRPr lang="en-US" sz="2400" b="1" dirty="0">
              <a:solidFill>
                <a:srgbClr val="7030A0"/>
              </a:solidFill>
              <a:latin typeface="Calibri" pitchFamily="34" charset="0"/>
            </a:endParaRPr>
          </a:p>
          <a:p>
            <a:pPr algn="ctr"/>
            <a:r>
              <a:rPr lang="en-US" sz="2400" b="1" dirty="0">
                <a:solidFill>
                  <a:srgbClr val="003399"/>
                </a:solidFill>
                <a:latin typeface="Calibri" pitchFamily="34" charset="0"/>
              </a:rPr>
              <a:t>Harmonized through BRIDG </a:t>
            </a:r>
            <a:r>
              <a:rPr lang="en-US" sz="2400" b="1" dirty="0" smtClean="0">
                <a:solidFill>
                  <a:srgbClr val="003399"/>
                </a:solidFill>
                <a:latin typeface="Calibri" pitchFamily="34" charset="0"/>
              </a:rPr>
              <a:t>Model </a:t>
            </a:r>
            <a:endParaRPr lang="en-US" sz="2400" b="1" dirty="0">
              <a:solidFill>
                <a:srgbClr val="003399"/>
              </a:solidFill>
              <a:latin typeface="Calibri" pitchFamily="34" charset="0"/>
            </a:endParaRPr>
          </a:p>
          <a:p>
            <a:pPr algn="ctr"/>
            <a:r>
              <a:rPr lang="en-US" sz="2400" b="1" dirty="0">
                <a:solidFill>
                  <a:srgbClr val="003399"/>
                </a:solidFill>
                <a:latin typeface="Calibri" pitchFamily="34" charset="0"/>
              </a:rPr>
              <a:t>a</a:t>
            </a:r>
            <a:r>
              <a:rPr lang="en-US" sz="2400" b="1" dirty="0" smtClean="0">
                <a:solidFill>
                  <a:srgbClr val="003399"/>
                </a:solidFill>
                <a:latin typeface="Calibri" pitchFamily="34" charset="0"/>
              </a:rPr>
              <a:t>nd Controlled </a:t>
            </a:r>
            <a:r>
              <a:rPr lang="en-US" sz="2400" b="1" dirty="0">
                <a:solidFill>
                  <a:srgbClr val="003399"/>
                </a:solidFill>
                <a:latin typeface="Calibri" pitchFamily="34" charset="0"/>
              </a:rPr>
              <a:t>Terminology </a:t>
            </a:r>
          </a:p>
          <a:p>
            <a:pPr algn="ctr"/>
            <a:endParaRPr lang="en-US" b="1" dirty="0">
              <a:solidFill>
                <a:schemeClr val="bg1"/>
              </a:solidFill>
              <a:latin typeface="Calibri" pitchFamily="34" charset="0"/>
            </a:endParaRPr>
          </a:p>
          <a:p>
            <a:pPr algn="ctr"/>
            <a:endParaRPr lang="en-US" dirty="0">
              <a:solidFill>
                <a:schemeClr val="bg1"/>
              </a:solidFill>
              <a:latin typeface="Calibri" pitchFamily="34" charset="0"/>
            </a:endParaRPr>
          </a:p>
          <a:p>
            <a:pPr algn="ctr"/>
            <a:endParaRPr lang="en-US" dirty="0">
              <a:solidFill>
                <a:schemeClr val="bg1"/>
              </a:solidFill>
              <a:latin typeface="Calibri" pitchFamily="34" charset="0"/>
            </a:endParaRPr>
          </a:p>
          <a:p>
            <a:pPr algn="ctr"/>
            <a:endParaRPr lang="en-US" dirty="0">
              <a:solidFill>
                <a:schemeClr val="bg1"/>
              </a:solidFill>
              <a:latin typeface="Calibri" pitchFamily="34" charset="0"/>
            </a:endParaRPr>
          </a:p>
        </p:txBody>
      </p:sp>
      <p:sp>
        <p:nvSpPr>
          <p:cNvPr id="2" name="Title 1"/>
          <p:cNvSpPr>
            <a:spLocks noGrp="1"/>
          </p:cNvSpPr>
          <p:nvPr>
            <p:ph type="title"/>
          </p:nvPr>
        </p:nvSpPr>
        <p:spPr>
          <a:xfrm>
            <a:off x="226395" y="696497"/>
            <a:ext cx="8568964" cy="868363"/>
          </a:xfrm>
        </p:spPr>
        <p:txBody>
          <a:bodyPr/>
          <a:lstStyle/>
          <a:p>
            <a:pPr algn="ctr"/>
            <a:r>
              <a:rPr lang="en-US" sz="2800" dirty="0" smtClean="0">
                <a:solidFill>
                  <a:srgbClr val="7030A0"/>
                </a:solidFill>
              </a:rPr>
              <a:t>Global Clinical Research Standards End-to-End</a:t>
            </a:r>
            <a:br>
              <a:rPr lang="en-US" sz="2800" dirty="0" smtClean="0">
                <a:solidFill>
                  <a:srgbClr val="7030A0"/>
                </a:solidFill>
              </a:rPr>
            </a:br>
            <a:r>
              <a:rPr lang="en-US" dirty="0" smtClean="0"/>
              <a:t> </a:t>
            </a:r>
            <a:br>
              <a:rPr lang="en-US" dirty="0" smtClean="0"/>
            </a:br>
            <a:endParaRPr lang="en-US" dirty="0">
              <a:solidFill>
                <a:srgbClr val="660066"/>
              </a:solidFill>
            </a:endParaRPr>
          </a:p>
        </p:txBody>
      </p:sp>
      <p:grpSp>
        <p:nvGrpSpPr>
          <p:cNvPr id="19" name="Group 18"/>
          <p:cNvGrpSpPr/>
          <p:nvPr/>
        </p:nvGrpSpPr>
        <p:grpSpPr>
          <a:xfrm>
            <a:off x="411738" y="1216054"/>
            <a:ext cx="8198278" cy="1055802"/>
            <a:chOff x="411738" y="1216054"/>
            <a:chExt cx="8198278" cy="1055802"/>
          </a:xfrm>
        </p:grpSpPr>
        <p:sp>
          <p:nvSpPr>
            <p:cNvPr id="17" name="Bevel 16"/>
            <p:cNvSpPr/>
            <p:nvPr/>
          </p:nvSpPr>
          <p:spPr>
            <a:xfrm>
              <a:off x="411738" y="1216054"/>
              <a:ext cx="8198278" cy="1055802"/>
            </a:xfrm>
            <a:prstGeom prst="bevel">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p:txBody>
        </p:sp>
        <p:sp>
          <p:nvSpPr>
            <p:cNvPr id="18" name="TextBox 17"/>
            <p:cNvSpPr txBox="1"/>
            <p:nvPr/>
          </p:nvSpPr>
          <p:spPr>
            <a:xfrm>
              <a:off x="1896349" y="1451567"/>
              <a:ext cx="5634043" cy="584775"/>
            </a:xfrm>
            <a:prstGeom prst="rect">
              <a:avLst/>
            </a:prstGeom>
            <a:noFill/>
          </p:spPr>
          <p:txBody>
            <a:bodyPr wrap="none" rtlCol="0">
              <a:spAutoFit/>
            </a:bodyPr>
            <a:lstStyle/>
            <a:p>
              <a:r>
                <a:rPr lang="en-US" sz="3200" b="1" dirty="0" smtClean="0">
                  <a:solidFill>
                    <a:srgbClr val="002060"/>
                  </a:solidFill>
                </a:rPr>
                <a:t>Therapeutic Area Standards</a:t>
              </a:r>
              <a:endParaRPr lang="en-US" sz="3200" b="1" dirty="0">
                <a:solidFill>
                  <a:srgbClr val="002060"/>
                </a:solidFill>
              </a:endParaRPr>
            </a:p>
          </p:txBody>
        </p:sp>
      </p:grpSp>
      <p:grpSp>
        <p:nvGrpSpPr>
          <p:cNvPr id="16" name="Group 15"/>
          <p:cNvGrpSpPr/>
          <p:nvPr/>
        </p:nvGrpSpPr>
        <p:grpSpPr>
          <a:xfrm>
            <a:off x="395180" y="544709"/>
            <a:ext cx="2394408" cy="5821585"/>
            <a:chOff x="311085" y="565608"/>
            <a:chExt cx="2394408" cy="5821585"/>
          </a:xfrm>
        </p:grpSpPr>
        <p:sp>
          <p:nvSpPr>
            <p:cNvPr id="3" name="Rectangle 2"/>
            <p:cNvSpPr/>
            <p:nvPr/>
          </p:nvSpPr>
          <p:spPr>
            <a:xfrm>
              <a:off x="311085" y="565608"/>
              <a:ext cx="2394408" cy="5821585"/>
            </a:xfrm>
            <a:prstGeom prst="rect">
              <a:avLst/>
            </a:prstGeom>
            <a:solidFill>
              <a:schemeClr val="accent1">
                <a:alpha val="2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p:txBody>
        </p:sp>
        <p:sp>
          <p:nvSpPr>
            <p:cNvPr id="12" name="Rectangle 11"/>
            <p:cNvSpPr/>
            <p:nvPr/>
          </p:nvSpPr>
          <p:spPr>
            <a:xfrm>
              <a:off x="311085" y="565608"/>
              <a:ext cx="2394408" cy="90685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rgbClr val="7030A0"/>
                </a:solidFill>
              </a:endParaRPr>
            </a:p>
            <a:p>
              <a:pPr algn="ctr"/>
              <a:r>
                <a:rPr lang="en-US" sz="2000" b="1" dirty="0" smtClean="0">
                  <a:solidFill>
                    <a:srgbClr val="7030A0"/>
                  </a:solidFill>
                </a:rPr>
                <a:t>Study Start-up</a:t>
              </a:r>
            </a:p>
            <a:p>
              <a:pPr algn="ctr"/>
              <a:r>
                <a:rPr lang="en-US" sz="2000" b="1" dirty="0" smtClean="0">
                  <a:solidFill>
                    <a:srgbClr val="7030A0"/>
                  </a:solidFill>
                </a:rPr>
                <a:t>70-90% Savings</a:t>
              </a:r>
            </a:p>
            <a:p>
              <a:pPr algn="ctr"/>
              <a:endParaRPr lang="en-US" sz="2000" b="1" dirty="0" smtClean="0">
                <a:solidFill>
                  <a:srgbClr val="7030A0"/>
                </a:solidFill>
              </a:endParaRPr>
            </a:p>
          </p:txBody>
        </p:sp>
      </p:grpSp>
      <p:grpSp>
        <p:nvGrpSpPr>
          <p:cNvPr id="20" name="Group 19"/>
          <p:cNvGrpSpPr/>
          <p:nvPr/>
        </p:nvGrpSpPr>
        <p:grpSpPr>
          <a:xfrm>
            <a:off x="2823323" y="545187"/>
            <a:ext cx="2394408" cy="5842006"/>
            <a:chOff x="311085" y="545187"/>
            <a:chExt cx="2394408" cy="5842006"/>
          </a:xfrm>
        </p:grpSpPr>
        <p:sp>
          <p:nvSpPr>
            <p:cNvPr id="21" name="Rectangle 20"/>
            <p:cNvSpPr/>
            <p:nvPr/>
          </p:nvSpPr>
          <p:spPr>
            <a:xfrm>
              <a:off x="311085" y="565608"/>
              <a:ext cx="2394408" cy="5821585"/>
            </a:xfrm>
            <a:prstGeom prst="rect">
              <a:avLst/>
            </a:prstGeom>
            <a:solidFill>
              <a:schemeClr val="accent1">
                <a:alpha val="2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p:txBody>
        </p:sp>
        <p:sp>
          <p:nvSpPr>
            <p:cNvPr id="22" name="Rectangle 21"/>
            <p:cNvSpPr/>
            <p:nvPr/>
          </p:nvSpPr>
          <p:spPr>
            <a:xfrm>
              <a:off x="311085" y="545187"/>
              <a:ext cx="2394408" cy="90638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7030A0"/>
                  </a:solidFill>
                </a:rPr>
                <a:t>Study Conduct</a:t>
              </a:r>
            </a:p>
            <a:p>
              <a:pPr algn="ctr"/>
              <a:r>
                <a:rPr lang="en-US" sz="2000" b="1" dirty="0" smtClean="0">
                  <a:solidFill>
                    <a:srgbClr val="7030A0"/>
                  </a:solidFill>
                </a:rPr>
                <a:t>40-60% Savings</a:t>
              </a:r>
            </a:p>
          </p:txBody>
        </p:sp>
      </p:grpSp>
      <p:grpSp>
        <p:nvGrpSpPr>
          <p:cNvPr id="23" name="Group 22"/>
          <p:cNvGrpSpPr/>
          <p:nvPr/>
        </p:nvGrpSpPr>
        <p:grpSpPr>
          <a:xfrm>
            <a:off x="5269583" y="544707"/>
            <a:ext cx="3340433" cy="5821586"/>
            <a:chOff x="311085" y="565607"/>
            <a:chExt cx="2394408" cy="5821586"/>
          </a:xfrm>
        </p:grpSpPr>
        <p:sp>
          <p:nvSpPr>
            <p:cNvPr id="24" name="Rectangle 23"/>
            <p:cNvSpPr/>
            <p:nvPr/>
          </p:nvSpPr>
          <p:spPr>
            <a:xfrm>
              <a:off x="311085" y="565608"/>
              <a:ext cx="2394408" cy="5821585"/>
            </a:xfrm>
            <a:prstGeom prst="rect">
              <a:avLst/>
            </a:prstGeom>
            <a:solidFill>
              <a:schemeClr val="accent1">
                <a:alpha val="2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p:txBody>
        </p:sp>
        <p:sp>
          <p:nvSpPr>
            <p:cNvPr id="25" name="Rectangle 24"/>
            <p:cNvSpPr/>
            <p:nvPr/>
          </p:nvSpPr>
          <p:spPr>
            <a:xfrm>
              <a:off x="311085" y="565607"/>
              <a:ext cx="2394408" cy="906859"/>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7030A0"/>
                  </a:solidFill>
                </a:rPr>
                <a:t>Analysis and Reporting</a:t>
              </a:r>
            </a:p>
            <a:p>
              <a:pPr algn="ctr"/>
              <a:r>
                <a:rPr lang="en-US" sz="2000" b="1" dirty="0">
                  <a:solidFill>
                    <a:srgbClr val="7030A0"/>
                  </a:solidFill>
                </a:rPr>
                <a:t>5</a:t>
              </a:r>
              <a:r>
                <a:rPr lang="en-US" sz="2000" b="1" dirty="0" smtClean="0">
                  <a:solidFill>
                    <a:srgbClr val="7030A0"/>
                  </a:solidFill>
                </a:rPr>
                <a:t>0-60% Savings</a:t>
              </a: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2019300"/>
            <a:ext cx="7102475"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5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 calcmode="lin" valueType="num">
                                      <p:cBhvr additive="base">
                                        <p:cTn id="46" dur="500" fill="hold"/>
                                        <p:tgtEl>
                                          <p:spTgt spid="1026"/>
                                        </p:tgtEl>
                                        <p:attrNameLst>
                                          <p:attrName>ppt_x</p:attrName>
                                        </p:attrNameLst>
                                      </p:cBhvr>
                                      <p:tavLst>
                                        <p:tav tm="0">
                                          <p:val>
                                            <p:strVal val="#ppt_x"/>
                                          </p:val>
                                        </p:tav>
                                        <p:tav tm="100000">
                                          <p:val>
                                            <p:strVal val="#ppt_x"/>
                                          </p:val>
                                        </p:tav>
                                      </p:tavLst>
                                    </p:anim>
                                    <p:anim calcmode="lin" valueType="num">
                                      <p:cBhvr additive="base">
                                        <p:cTn id="4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3"/>
          <p:cNvSpPr>
            <a:spLocks noGrp="1"/>
          </p:cNvSpPr>
          <p:nvPr>
            <p:ph type="title"/>
          </p:nvPr>
        </p:nvSpPr>
        <p:spPr>
          <a:xfrm>
            <a:off x="738188" y="254000"/>
            <a:ext cx="7948612" cy="868363"/>
          </a:xfrm>
        </p:spPr>
        <p:txBody>
          <a:bodyPr/>
          <a:lstStyle/>
          <a:p>
            <a:pPr algn="ctr" eaLnBrk="1" hangingPunct="1"/>
            <a:r>
              <a:rPr lang="en-US" dirty="0" smtClean="0"/>
              <a:t>Healthcare Link Goal: Optimize the Research Process </a:t>
            </a:r>
          </a:p>
        </p:txBody>
      </p:sp>
      <p:grpSp>
        <p:nvGrpSpPr>
          <p:cNvPr id="58371" name="Group 6"/>
          <p:cNvGrpSpPr>
            <a:grpSpLocks/>
          </p:cNvGrpSpPr>
          <p:nvPr/>
        </p:nvGrpSpPr>
        <p:grpSpPr bwMode="auto">
          <a:xfrm>
            <a:off x="407988" y="1490663"/>
            <a:ext cx="7415212" cy="4732337"/>
            <a:chOff x="433388" y="1477963"/>
            <a:chExt cx="7415212" cy="4733072"/>
          </a:xfrm>
        </p:grpSpPr>
        <p:sp>
          <p:nvSpPr>
            <p:cNvPr id="58374" name="Text Box 3"/>
            <p:cNvSpPr txBox="1">
              <a:spLocks noChangeArrowheads="1"/>
            </p:cNvSpPr>
            <p:nvPr/>
          </p:nvSpPr>
          <p:spPr bwMode="auto">
            <a:xfrm>
              <a:off x="3661679" y="5380038"/>
              <a:ext cx="19809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solidFill>
                    <a:srgbClr val="606060"/>
                  </a:solidFill>
                  <a:cs typeface="Arial" charset="0"/>
                </a:rPr>
                <a:t>auto</a:t>
              </a:r>
            </a:p>
            <a:p>
              <a:pPr algn="ctr"/>
              <a:r>
                <a:rPr lang="en-US" altLang="zh-CN" sz="2400" dirty="0">
                  <a:solidFill>
                    <a:srgbClr val="606060"/>
                  </a:solidFill>
                  <a:cs typeface="Arial" charset="0"/>
                </a:rPr>
                <a:t>reconciliation</a:t>
              </a:r>
            </a:p>
          </p:txBody>
        </p:sp>
        <p:sp>
          <p:nvSpPr>
            <p:cNvPr id="58375" name="Text Box 4"/>
            <p:cNvSpPr txBox="1">
              <a:spLocks noChangeArrowheads="1"/>
            </p:cNvSpPr>
            <p:nvPr/>
          </p:nvSpPr>
          <p:spPr bwMode="auto">
            <a:xfrm>
              <a:off x="3790092" y="1477963"/>
              <a:ext cx="16733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solidFill>
                    <a:srgbClr val="606060"/>
                  </a:solidFill>
                  <a:cs typeface="Arial" charset="0"/>
                </a:rPr>
                <a:t>data</a:t>
              </a:r>
            </a:p>
            <a:p>
              <a:pPr algn="ctr"/>
              <a:r>
                <a:rPr lang="en-US" altLang="zh-CN" sz="2400" dirty="0">
                  <a:solidFill>
                    <a:srgbClr val="606060"/>
                  </a:solidFill>
                  <a:cs typeface="Arial" charset="0"/>
                </a:rPr>
                <a:t>conception</a:t>
              </a:r>
            </a:p>
          </p:txBody>
        </p:sp>
        <p:sp>
          <p:nvSpPr>
            <p:cNvPr id="58376" name="Line 5"/>
            <p:cNvSpPr>
              <a:spLocks noChangeShapeType="1"/>
            </p:cNvSpPr>
            <p:nvPr/>
          </p:nvSpPr>
          <p:spPr bwMode="auto">
            <a:xfrm>
              <a:off x="4648200" y="2179638"/>
              <a:ext cx="0" cy="6096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8377" name="AutoShape 6"/>
            <p:cNvSpPr>
              <a:spLocks noChangeArrowheads="1"/>
            </p:cNvSpPr>
            <p:nvPr/>
          </p:nvSpPr>
          <p:spPr bwMode="auto">
            <a:xfrm>
              <a:off x="5410200" y="3246438"/>
              <a:ext cx="1981200" cy="1066800"/>
            </a:xfrm>
            <a:prstGeom prst="homePlate">
              <a:avLst>
                <a:gd name="adj" fmla="val 46429"/>
              </a:avLst>
            </a:prstGeom>
            <a:solidFill>
              <a:srgbClr val="99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0" hangingPunct="0"/>
              <a:r>
                <a:rPr lang="en-US" altLang="zh-CN" sz="2400" dirty="0">
                  <a:ea typeface="SimSun" pitchFamily="2" charset="-122"/>
                </a:rPr>
                <a:t>(e)CRFs</a:t>
              </a:r>
            </a:p>
          </p:txBody>
        </p:sp>
        <p:grpSp>
          <p:nvGrpSpPr>
            <p:cNvPr id="58378" name="Group 7"/>
            <p:cNvGrpSpPr>
              <a:grpSpLocks/>
            </p:cNvGrpSpPr>
            <p:nvPr/>
          </p:nvGrpSpPr>
          <p:grpSpPr bwMode="auto">
            <a:xfrm>
              <a:off x="2105026" y="2713038"/>
              <a:ext cx="1741488" cy="2286000"/>
              <a:chOff x="1258" y="1834"/>
              <a:chExt cx="1097" cy="1440"/>
            </a:xfrm>
          </p:grpSpPr>
          <p:sp>
            <p:nvSpPr>
              <p:cNvPr id="58385" name="Rectangle 8"/>
              <p:cNvSpPr>
                <a:spLocks noChangeArrowheads="1"/>
              </p:cNvSpPr>
              <p:nvPr/>
            </p:nvSpPr>
            <p:spPr bwMode="auto">
              <a:xfrm>
                <a:off x="1392" y="1834"/>
                <a:ext cx="576" cy="864"/>
              </a:xfrm>
              <a:prstGeom prst="rect">
                <a:avLst/>
              </a:prstGeom>
              <a:solidFill>
                <a:srgbClr val="99FF33"/>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dirty="0">
                  <a:latin typeface="Georgia" pitchFamily="18" charset="0"/>
                </a:endParaRPr>
              </a:p>
            </p:txBody>
          </p:sp>
          <p:sp>
            <p:nvSpPr>
              <p:cNvPr id="58386" name="Rectangle 9"/>
              <p:cNvSpPr>
                <a:spLocks noChangeArrowheads="1"/>
              </p:cNvSpPr>
              <p:nvPr/>
            </p:nvSpPr>
            <p:spPr bwMode="auto">
              <a:xfrm>
                <a:off x="1728" y="2122"/>
                <a:ext cx="528" cy="864"/>
              </a:xfrm>
              <a:prstGeom prst="rect">
                <a:avLst/>
              </a:prstGeom>
              <a:solidFill>
                <a:srgbClr val="80808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dirty="0">
                  <a:latin typeface="Georgia" pitchFamily="18" charset="0"/>
                </a:endParaRPr>
              </a:p>
            </p:txBody>
          </p:sp>
          <p:sp>
            <p:nvSpPr>
              <p:cNvPr id="58387" name="Rectangle 10"/>
              <p:cNvSpPr>
                <a:spLocks noChangeArrowheads="1"/>
              </p:cNvSpPr>
              <p:nvPr/>
            </p:nvSpPr>
            <p:spPr bwMode="auto">
              <a:xfrm>
                <a:off x="1584" y="2410"/>
                <a:ext cx="576" cy="864"/>
              </a:xfrm>
              <a:prstGeom prst="rect">
                <a:avLst/>
              </a:prstGeom>
              <a:solidFill>
                <a:srgbClr val="CCCC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dirty="0">
                  <a:latin typeface="Georgia" pitchFamily="18" charset="0"/>
                </a:endParaRPr>
              </a:p>
            </p:txBody>
          </p:sp>
          <p:sp>
            <p:nvSpPr>
              <p:cNvPr id="58388" name="Text Box 11"/>
              <p:cNvSpPr txBox="1">
                <a:spLocks noChangeArrowheads="1"/>
              </p:cNvSpPr>
              <p:nvPr/>
            </p:nvSpPr>
            <p:spPr bwMode="auto">
              <a:xfrm>
                <a:off x="1258" y="2208"/>
                <a:ext cx="1097"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ea typeface="SimSun" pitchFamily="2" charset="-122"/>
                    <a:cs typeface="Arial" charset="0"/>
                  </a:rPr>
                  <a:t>(e)Source </a:t>
                </a:r>
              </a:p>
              <a:p>
                <a:pPr algn="ctr"/>
                <a:r>
                  <a:rPr lang="en-US" altLang="zh-CN" sz="2400" dirty="0">
                    <a:ea typeface="SimSun" pitchFamily="2" charset="-122"/>
                    <a:cs typeface="Arial" charset="0"/>
                  </a:rPr>
                  <a:t>Documents</a:t>
                </a:r>
              </a:p>
              <a:p>
                <a:pPr algn="ctr"/>
                <a:r>
                  <a:rPr lang="en-US" altLang="zh-CN" sz="2400" dirty="0">
                    <a:ea typeface="SimSun" pitchFamily="2" charset="-122"/>
                    <a:cs typeface="Arial" charset="0"/>
                  </a:rPr>
                  <a:t>EHR</a:t>
                </a:r>
              </a:p>
            </p:txBody>
          </p:sp>
        </p:grpSp>
        <p:sp>
          <p:nvSpPr>
            <p:cNvPr id="58379" name="Oval 12"/>
            <p:cNvSpPr>
              <a:spLocks noChangeArrowheads="1"/>
            </p:cNvSpPr>
            <p:nvPr/>
          </p:nvSpPr>
          <p:spPr bwMode="auto">
            <a:xfrm>
              <a:off x="1371600" y="2408238"/>
              <a:ext cx="3886200" cy="2743200"/>
            </a:xfrm>
            <a:prstGeom prst="ellipse">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Georgia" pitchFamily="18" charset="0"/>
              </a:endParaRPr>
            </a:p>
          </p:txBody>
        </p:sp>
        <p:sp>
          <p:nvSpPr>
            <p:cNvPr id="58380" name="Oval 13"/>
            <p:cNvSpPr>
              <a:spLocks noChangeArrowheads="1"/>
            </p:cNvSpPr>
            <p:nvPr/>
          </p:nvSpPr>
          <p:spPr bwMode="auto">
            <a:xfrm>
              <a:off x="3962400" y="2408238"/>
              <a:ext cx="3886200" cy="2743200"/>
            </a:xfrm>
            <a:prstGeom prst="ellipse">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Georgia" pitchFamily="18" charset="0"/>
              </a:endParaRPr>
            </a:p>
          </p:txBody>
        </p:sp>
        <p:sp>
          <p:nvSpPr>
            <p:cNvPr id="58381" name="Text Box 14"/>
            <p:cNvSpPr txBox="1">
              <a:spLocks noChangeArrowheads="1"/>
            </p:cNvSpPr>
            <p:nvPr/>
          </p:nvSpPr>
          <p:spPr bwMode="auto">
            <a:xfrm>
              <a:off x="3966819" y="3451225"/>
              <a:ext cx="1331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solidFill>
                    <a:srgbClr val="606060"/>
                  </a:solidFill>
                  <a:ea typeface="SimSun" pitchFamily="2" charset="-122"/>
                  <a:cs typeface="Arial" charset="0"/>
                </a:rPr>
                <a:t>eSource</a:t>
              </a:r>
            </a:p>
          </p:txBody>
        </p:sp>
        <p:sp>
          <p:nvSpPr>
            <p:cNvPr id="58382" name="Line 15"/>
            <p:cNvSpPr>
              <a:spLocks noChangeShapeType="1"/>
            </p:cNvSpPr>
            <p:nvPr/>
          </p:nvSpPr>
          <p:spPr bwMode="auto">
            <a:xfrm>
              <a:off x="4648200" y="4770438"/>
              <a:ext cx="0" cy="6096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8383" name="Text Box 16"/>
            <p:cNvSpPr txBox="1">
              <a:spLocks noChangeArrowheads="1"/>
            </p:cNvSpPr>
            <p:nvPr/>
          </p:nvSpPr>
          <p:spPr bwMode="auto">
            <a:xfrm>
              <a:off x="433388" y="3321050"/>
              <a:ext cx="1682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solidFill>
                    <a:srgbClr val="606060"/>
                  </a:solidFill>
                  <a:cs typeface="Arial" charset="0"/>
                </a:rPr>
                <a:t>Healthcare </a:t>
              </a:r>
            </a:p>
            <a:p>
              <a:pPr algn="ctr"/>
              <a:r>
                <a:rPr lang="en-US" altLang="zh-CN" sz="2400" dirty="0">
                  <a:solidFill>
                    <a:srgbClr val="606060"/>
                  </a:solidFill>
                  <a:cs typeface="Arial" charset="0"/>
                </a:rPr>
                <a:t>Delivery</a:t>
              </a:r>
            </a:p>
          </p:txBody>
        </p:sp>
        <p:sp>
          <p:nvSpPr>
            <p:cNvPr id="58384" name="TextBox 18"/>
            <p:cNvSpPr txBox="1">
              <a:spLocks noChangeArrowheads="1"/>
            </p:cNvSpPr>
            <p:nvPr/>
          </p:nvSpPr>
          <p:spPr bwMode="auto">
            <a:xfrm>
              <a:off x="6873875" y="5753100"/>
              <a:ext cx="83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dirty="0">
                  <a:latin typeface="Georgia" pitchFamily="18" charset="0"/>
                  <a:cs typeface="Arial" charset="0"/>
                </a:rPr>
                <a:t>~1997</a:t>
              </a:r>
            </a:p>
          </p:txBody>
        </p:sp>
      </p:grpSp>
      <p:sp>
        <p:nvSpPr>
          <p:cNvPr id="58372" name="Text Box 17"/>
          <p:cNvSpPr txBox="1">
            <a:spLocks noChangeArrowheads="1"/>
          </p:cNvSpPr>
          <p:nvPr/>
        </p:nvSpPr>
        <p:spPr bwMode="auto">
          <a:xfrm>
            <a:off x="7267575" y="3397250"/>
            <a:ext cx="1501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a:r>
              <a:rPr lang="en-US" altLang="zh-CN" sz="2400" dirty="0">
                <a:solidFill>
                  <a:srgbClr val="606060"/>
                </a:solidFill>
                <a:ea typeface="SimSun" pitchFamily="2" charset="-122"/>
                <a:cs typeface="Arial" charset="0"/>
              </a:rPr>
              <a:t>Clinical</a:t>
            </a:r>
            <a:r>
              <a:rPr lang="en-US" altLang="zh-CN" sz="2400" dirty="0">
                <a:solidFill>
                  <a:srgbClr val="1F497D"/>
                </a:solidFill>
                <a:latin typeface="Georgia" pitchFamily="18" charset="0"/>
                <a:ea typeface="SimSun" pitchFamily="2" charset="-122"/>
                <a:cs typeface="Arial" charset="0"/>
              </a:rPr>
              <a:t> </a:t>
            </a:r>
          </a:p>
          <a:p>
            <a:pPr algn="ctr"/>
            <a:r>
              <a:rPr lang="en-US" altLang="zh-CN" sz="2400" dirty="0">
                <a:solidFill>
                  <a:srgbClr val="606060"/>
                </a:solidFill>
                <a:ea typeface="SimSun" pitchFamily="2" charset="-122"/>
                <a:cs typeface="Arial" charset="0"/>
              </a:rPr>
              <a:t>Research</a:t>
            </a:r>
          </a:p>
        </p:txBody>
      </p:sp>
      <p:sp>
        <p:nvSpPr>
          <p:cNvPr id="20" name="Rounded Rectangle 19"/>
          <p:cNvSpPr/>
          <p:nvPr/>
        </p:nvSpPr>
        <p:spPr>
          <a:xfrm>
            <a:off x="2397099" y="5306183"/>
            <a:ext cx="5145088" cy="1068388"/>
          </a:xfrm>
          <a:prstGeom prst="roundRect">
            <a:avLst/>
          </a:prstGeom>
          <a:solidFill>
            <a:srgbClr val="67547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Strategic Goal </a:t>
            </a:r>
            <a:r>
              <a:rPr lang="en-US" dirty="0" smtClean="0"/>
              <a:t>#3:</a:t>
            </a:r>
            <a:endParaRPr lang="en-US" dirty="0"/>
          </a:p>
          <a:p>
            <a:pPr algn="ctr">
              <a:defRPr/>
            </a:pPr>
            <a:r>
              <a:rPr lang="en-US" dirty="0"/>
              <a:t>CDISC Healthcare Link – interoperability between clinical research and clinical care</a:t>
            </a:r>
          </a:p>
        </p:txBody>
      </p:sp>
      <p:sp>
        <p:nvSpPr>
          <p:cNvPr id="2" name="Slide Number Placeholder 1"/>
          <p:cNvSpPr>
            <a:spLocks noGrp="1"/>
          </p:cNvSpPr>
          <p:nvPr>
            <p:ph type="sldNum" sz="quarter" idx="10"/>
          </p:nvPr>
        </p:nvSpPr>
        <p:spPr/>
        <p:txBody>
          <a:bodyPr/>
          <a:lstStyle/>
          <a:p>
            <a:pPr>
              <a:defRPr/>
            </a:pPr>
            <a:fld id="{0D1287BB-CDCE-494F-9DCF-9FEDADDCA2F4}" type="slidenum">
              <a:rPr lang="en-US" smtClean="0"/>
              <a:pPr>
                <a:defRPr/>
              </a:pPr>
              <a:t>9</a:t>
            </a:fld>
            <a:endParaRPr lang="en-US" dirty="0"/>
          </a:p>
        </p:txBody>
      </p:sp>
    </p:spTree>
    <p:extLst>
      <p:ext uri="{BB962C8B-B14F-4D97-AF65-F5344CB8AC3E}">
        <p14:creationId xmlns:p14="http://schemas.microsoft.com/office/powerpoint/2010/main" val="4213623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ISC">
  <a:themeElements>
    <a:clrScheme name="">
      <a:dk1>
        <a:srgbClr val="000000"/>
      </a:dk1>
      <a:lt1>
        <a:srgbClr val="FFFFFF"/>
      </a:lt1>
      <a:dk2>
        <a:srgbClr val="000000"/>
      </a:dk2>
      <a:lt2>
        <a:srgbClr val="808080"/>
      </a:lt2>
      <a:accent1>
        <a:srgbClr val="6A9A7B"/>
      </a:accent1>
      <a:accent2>
        <a:srgbClr val="004960"/>
      </a:accent2>
      <a:accent3>
        <a:srgbClr val="FFFFFF"/>
      </a:accent3>
      <a:accent4>
        <a:srgbClr val="000000"/>
      </a:accent4>
      <a:accent5>
        <a:srgbClr val="B9CABF"/>
      </a:accent5>
      <a:accent6>
        <a:srgbClr val="004156"/>
      </a:accent6>
      <a:hlink>
        <a:srgbClr val="677882"/>
      </a:hlink>
      <a:folHlink>
        <a:srgbClr val="B4CCB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6A9A7B"/>
        </a:accent1>
        <a:accent2>
          <a:srgbClr val="003343"/>
        </a:accent2>
        <a:accent3>
          <a:srgbClr val="FFFFFF"/>
        </a:accent3>
        <a:accent4>
          <a:srgbClr val="000000"/>
        </a:accent4>
        <a:accent5>
          <a:srgbClr val="B9CABF"/>
        </a:accent5>
        <a:accent6>
          <a:srgbClr val="002D3C"/>
        </a:accent6>
        <a:hlink>
          <a:srgbClr val="677882"/>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6A9A7B"/>
        </a:accent1>
        <a:accent2>
          <a:srgbClr val="003343"/>
        </a:accent2>
        <a:accent3>
          <a:srgbClr val="FFFFFF"/>
        </a:accent3>
        <a:accent4>
          <a:srgbClr val="000000"/>
        </a:accent4>
        <a:accent5>
          <a:srgbClr val="B9CABF"/>
        </a:accent5>
        <a:accent6>
          <a:srgbClr val="002D3C"/>
        </a:accent6>
        <a:hlink>
          <a:srgbClr val="677882"/>
        </a:hlink>
        <a:folHlink>
          <a:srgbClr val="D4DEDF"/>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6A9A7B"/>
        </a:accent1>
        <a:accent2>
          <a:srgbClr val="003343"/>
        </a:accent2>
        <a:accent3>
          <a:srgbClr val="FFFFFF"/>
        </a:accent3>
        <a:accent4>
          <a:srgbClr val="000000"/>
        </a:accent4>
        <a:accent5>
          <a:srgbClr val="B9CABF"/>
        </a:accent5>
        <a:accent6>
          <a:srgbClr val="002D3C"/>
        </a:accent6>
        <a:hlink>
          <a:srgbClr val="677882"/>
        </a:hlink>
        <a:folHlink>
          <a:srgbClr val="BBE0E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6A9A7B"/>
        </a:accent1>
        <a:accent2>
          <a:srgbClr val="003343"/>
        </a:accent2>
        <a:accent3>
          <a:srgbClr val="FFFFFF"/>
        </a:accent3>
        <a:accent4>
          <a:srgbClr val="000000"/>
        </a:accent4>
        <a:accent5>
          <a:srgbClr val="B9CABF"/>
        </a:accent5>
        <a:accent6>
          <a:srgbClr val="002D3C"/>
        </a:accent6>
        <a:hlink>
          <a:srgbClr val="677882"/>
        </a:hlink>
        <a:folHlink>
          <a:srgbClr val="B4CCB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CDISC</Template>
  <TotalTime>100</TotalTime>
  <Words>1569</Words>
  <Application>Microsoft Office PowerPoint</Application>
  <PresentationFormat>On-screen Show (4:3)</PresentationFormat>
  <Paragraphs>310</Paragraphs>
  <Slides>26</Slides>
  <Notes>26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8" baseType="lpstr">
      <vt:lpstr>MS PGothic</vt:lpstr>
      <vt:lpstr>MS PGothic</vt:lpstr>
      <vt:lpstr>SimSun</vt:lpstr>
      <vt:lpstr>Aharoni</vt:lpstr>
      <vt:lpstr>Arial</vt:lpstr>
      <vt:lpstr>Calibri</vt:lpstr>
      <vt:lpstr>Georgia</vt:lpstr>
      <vt:lpstr>Tahoma</vt:lpstr>
      <vt:lpstr>Tw Cen MT</vt:lpstr>
      <vt:lpstr>Wingdings</vt:lpstr>
      <vt:lpstr>CDISC</vt:lpstr>
      <vt:lpstr>Picture</vt:lpstr>
      <vt:lpstr>PowerPoint Presentation</vt:lpstr>
      <vt:lpstr>CDISC and IHE’s contribution to EHR-enabled research</vt:lpstr>
      <vt:lpstr>Overview</vt:lpstr>
      <vt:lpstr>PowerPoint Presentation</vt:lpstr>
      <vt:lpstr>CDISC Snapshot</vt:lpstr>
      <vt:lpstr>PowerPoint Presentation</vt:lpstr>
      <vt:lpstr>PowerPoint Presentation</vt:lpstr>
      <vt:lpstr>Global Clinical Research Standards End-to-End   </vt:lpstr>
      <vt:lpstr>Healthcare Link Goal: Optimize the Research Process </vt:lpstr>
      <vt:lpstr>PowerPoint Presentation</vt:lpstr>
      <vt:lpstr>PowerPoint Presentation</vt:lpstr>
      <vt:lpstr>RFD + CRD, the basic solution. George Cole, Allscripts</vt:lpstr>
      <vt:lpstr>PowerPoint Presentation</vt:lpstr>
      <vt:lpstr>Retrieve Form for Data Capture (RFD)</vt:lpstr>
      <vt:lpstr>RFD and CRD Timelines</vt:lpstr>
      <vt:lpstr>RFD and CRD: Contributing Organizations</vt:lpstr>
      <vt:lpstr>PowerPoint Presentation</vt:lpstr>
      <vt:lpstr>RFD Roles: EHR + EDC + eSource</vt:lpstr>
      <vt:lpstr>PowerPoint Presentation</vt:lpstr>
      <vt:lpstr>PowerPoint Presentation</vt:lpstr>
      <vt:lpstr>Clinical Research Domain leverages RFD</vt:lpstr>
      <vt:lpstr>PowerPoint Presentation</vt:lpstr>
      <vt:lpstr>What’s in the pipeline? Landen Bain</vt:lpstr>
      <vt:lpstr>CDISC’s SHARE, IHE’s DEX, PhUSE Semantic Technology</vt:lpstr>
      <vt:lpstr>Clinical Research Document (CRD) Pre-population of a Case Report Form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Landen Bain</dc:creator>
  <cp:lastModifiedBy>Cole, George</cp:lastModifiedBy>
  <cp:revision>27</cp:revision>
  <dcterms:created xsi:type="dcterms:W3CDTF">2013-05-28T13:25:39Z</dcterms:created>
  <dcterms:modified xsi:type="dcterms:W3CDTF">2013-05-30T18:52:19Z</dcterms:modified>
</cp:coreProperties>
</file>