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6"/>
  </p:notesMasterIdLst>
  <p:sldIdLst>
    <p:sldId id="259" r:id="rId2"/>
    <p:sldId id="262" r:id="rId3"/>
    <p:sldId id="274" r:id="rId4"/>
    <p:sldId id="280" r:id="rId5"/>
    <p:sldId id="263" r:id="rId6"/>
    <p:sldId id="287" r:id="rId7"/>
    <p:sldId id="282" r:id="rId8"/>
    <p:sldId id="281" r:id="rId9"/>
    <p:sldId id="283" r:id="rId10"/>
    <p:sldId id="284" r:id="rId11"/>
    <p:sldId id="285" r:id="rId12"/>
    <p:sldId id="286" r:id="rId13"/>
    <p:sldId id="266" r:id="rId14"/>
    <p:sldId id="260"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80552" autoAdjust="0"/>
  </p:normalViewPr>
  <p:slideViewPr>
    <p:cSldViewPr>
      <p:cViewPr varScale="1">
        <p:scale>
          <a:sx n="75" d="100"/>
          <a:sy n="75" d="100"/>
        </p:scale>
        <p:origin x="183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ED1DA1A2-E566-43C4-B315-B860A986E9BE}" type="datetimeFigureOut">
              <a:rPr lang="en-US"/>
              <a:pPr>
                <a:defRPr/>
              </a:pPr>
              <a:t>11/11/2015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8A4E4D3A-2D93-424C-B088-233690B58F99}" type="slidenum">
              <a:rPr lang="en-US"/>
              <a:pPr>
                <a:defRPr/>
              </a:pPr>
              <a:t>‹#›</a:t>
            </a:fld>
            <a:endParaRPr lang="en-US" dirty="0"/>
          </a:p>
        </p:txBody>
      </p:sp>
    </p:spTree>
    <p:extLst>
      <p:ext uri="{BB962C8B-B14F-4D97-AF65-F5344CB8AC3E}">
        <p14:creationId xmlns:p14="http://schemas.microsoft.com/office/powerpoint/2010/main" val="2636643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0</a:t>
            </a:fld>
            <a:endParaRPr lang="en-US" dirty="0"/>
          </a:p>
        </p:txBody>
      </p:sp>
    </p:spTree>
    <p:extLst>
      <p:ext uri="{BB962C8B-B14F-4D97-AF65-F5344CB8AC3E}">
        <p14:creationId xmlns:p14="http://schemas.microsoft.com/office/powerpoint/2010/main" val="3948098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10</a:t>
            </a:fld>
            <a:endParaRPr lang="en-US" dirty="0"/>
          </a:p>
        </p:txBody>
      </p:sp>
    </p:spTree>
    <p:extLst>
      <p:ext uri="{BB962C8B-B14F-4D97-AF65-F5344CB8AC3E}">
        <p14:creationId xmlns:p14="http://schemas.microsoft.com/office/powerpoint/2010/main" val="3686772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Technical Risk - </a:t>
            </a:r>
            <a:r>
              <a:rPr lang="en-US" sz="1200" dirty="0" smtClean="0"/>
              <a:t>Implementers need to be start building version 1 solutions in 2013.</a:t>
            </a:r>
          </a:p>
          <a:p>
            <a:endParaRPr lang="en-US" sz="1200" dirty="0" smtClean="0"/>
          </a:p>
          <a:p>
            <a:endParaRPr lang="en-US" sz="1200" dirty="0" smtClean="0"/>
          </a:p>
          <a:p>
            <a:r>
              <a:rPr lang="en-US" sz="1200" dirty="0" smtClean="0"/>
              <a:t>2013???</a:t>
            </a:r>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11</a:t>
            </a:fld>
            <a:endParaRPr lang="en-US" dirty="0"/>
          </a:p>
        </p:txBody>
      </p:sp>
    </p:spTree>
    <p:extLst>
      <p:ext uri="{BB962C8B-B14F-4D97-AF65-F5344CB8AC3E}">
        <p14:creationId xmlns:p14="http://schemas.microsoft.com/office/powerpoint/2010/main" val="361498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This profile will use the term care plan for the framework created to solve the problems identified in the bulleted list below. We know that many bodies of work are ongoing related to this topic. Intentions are to build from that work and also to contribute. </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1</a:t>
            </a:fld>
            <a:endParaRPr lang="en-US" dirty="0"/>
          </a:p>
        </p:txBody>
      </p:sp>
    </p:spTree>
    <p:extLst>
      <p:ext uri="{BB962C8B-B14F-4D97-AF65-F5344CB8AC3E}">
        <p14:creationId xmlns:p14="http://schemas.microsoft.com/office/powerpoint/2010/main" val="1636385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We always will contrast Dynamic Care Planning, and the use of a Care Plan, with the creation and sharing of snapshot contents</a:t>
            </a:r>
            <a:r>
              <a:rPr lang="en-US" sz="1200" baseline="0" dirty="0" smtClean="0"/>
              <a:t> and CDA-based documents that contain information on some aspect of the care plan for a patient at a point in time.</a:t>
            </a:r>
          </a:p>
          <a:p>
            <a:endParaRPr lang="en-US" dirty="0" smtClean="0"/>
          </a:p>
          <a:p>
            <a:r>
              <a:rPr lang="en-US" dirty="0" smtClean="0"/>
              <a:t>Dynamic Care Planning can</a:t>
            </a:r>
            <a:r>
              <a:rPr lang="en-US" baseline="0" dirty="0" smtClean="0"/>
              <a:t> be broken down into a set of categorized capabilities, roughly translating to the set of actors and transactions we will need to profile.</a:t>
            </a:r>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2</a:t>
            </a:fld>
            <a:endParaRPr lang="en-US" dirty="0"/>
          </a:p>
        </p:txBody>
      </p:sp>
    </p:spTree>
    <p:extLst>
      <p:ext uri="{BB962C8B-B14F-4D97-AF65-F5344CB8AC3E}">
        <p14:creationId xmlns:p14="http://schemas.microsoft.com/office/powerpoint/2010/main" val="3595986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(similar to the care management document in Australia and the IHE QRPH Care Management White Paper) </a:t>
            </a:r>
          </a:p>
          <a:p>
            <a:endParaRPr lang="en-US" dirty="0" smtClean="0"/>
          </a:p>
          <a:p>
            <a:r>
              <a:rPr lang="en-US" dirty="0" smtClean="0"/>
              <a:t>	Q: the Anna </a:t>
            </a:r>
            <a:r>
              <a:rPr lang="en-US" dirty="0" err="1" smtClean="0"/>
              <a:t>Orlova</a:t>
            </a:r>
            <a:r>
              <a:rPr lang="en-US" dirty="0" smtClean="0"/>
              <a:t>, Lori F paper: IHE_QRPH_WP_Diabetes_Care_Mngt_PC_2010_06_04.pdf ?......we</a:t>
            </a:r>
            <a:r>
              <a:rPr lang="en-US" baseline="0" dirty="0" smtClean="0"/>
              <a:t> should acknowledge that we have seen this but not say it is similar;</a:t>
            </a:r>
          </a:p>
          <a:p>
            <a:r>
              <a:rPr lang="en-US" baseline="0" dirty="0" smtClean="0"/>
              <a:t>	same with care management document in Australia….similar?</a:t>
            </a:r>
          </a:p>
          <a:p>
            <a:endParaRPr lang="en-US" baseline="0" dirty="0" smtClean="0"/>
          </a:p>
          <a:p>
            <a:r>
              <a:rPr lang="en-US" baseline="0" dirty="0" smtClean="0"/>
              <a:t>Need to make clear: </a:t>
            </a:r>
            <a:r>
              <a:rPr lang="en-US" baseline="0" dirty="0" err="1" smtClean="0"/>
              <a:t>es</a:t>
            </a:r>
            <a:r>
              <a:rPr lang="en-US" baseline="0" dirty="0" smtClean="0"/>
              <a:t>, there absolutely is a place for documents with Care Plan contents, but we want to move to a dynamic care plan team and care plan data management </a:t>
            </a:r>
            <a:r>
              <a:rPr lang="en-US" baseline="0" dirty="0" smtClean="0"/>
              <a:t>capability</a:t>
            </a:r>
          </a:p>
          <a:p>
            <a:endParaRPr lang="en-US" baseline="0" dirty="0" smtClean="0"/>
          </a:p>
          <a:p>
            <a:r>
              <a:rPr lang="en-US" baseline="0" dirty="0" smtClean="0"/>
              <a:t>IHE QRPH Diabetes paper </a:t>
            </a:r>
            <a:r>
              <a:rPr lang="en-US" sz="1200" kern="1200" dirty="0" smtClean="0">
                <a:solidFill>
                  <a:schemeClr val="tx1"/>
                </a:solidFill>
                <a:effectLst/>
                <a:latin typeface="+mn-lt"/>
                <a:ea typeface="+mn-ea"/>
                <a:cs typeface="+mn-cs"/>
              </a:rPr>
              <a:t>is about collection and sharing of specific data (e.g. diabetes diagnosis) to drive the use of clinical practice guidelines (CCS has a capability for this) and also to do public health reporting. It’s not about care provision – dynamic care planning supports care provision which include the use of clinical practice guidelines. </a:t>
            </a:r>
          </a:p>
          <a:p>
            <a:r>
              <a:rPr lang="en-US" sz="1200" kern="1200" dirty="0" smtClean="0">
                <a:solidFill>
                  <a:schemeClr val="tx1"/>
                </a:solidFill>
                <a:effectLst/>
                <a:latin typeface="+mn-lt"/>
                <a:ea typeface="+mn-ea"/>
                <a:cs typeface="+mn-cs"/>
              </a:rPr>
              <a:t>Patient Care did a comparison of various care planning efforts (including Australia) and came up with an aligned model that supports the DAM. </a:t>
            </a:r>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3</a:t>
            </a:fld>
            <a:endParaRPr lang="en-US" dirty="0"/>
          </a:p>
        </p:txBody>
      </p:sp>
    </p:spTree>
    <p:extLst>
      <p:ext uri="{BB962C8B-B14F-4D97-AF65-F5344CB8AC3E}">
        <p14:creationId xmlns:p14="http://schemas.microsoft.com/office/powerpoint/2010/main" val="98714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Chronic Disease</a:t>
            </a:r>
            <a:r>
              <a:rPr lang="en-US" baseline="0" dirty="0" smtClean="0"/>
              <a:t> Management, and the representation of knowledge and guidelines are the focus of the QRPH white paper</a:t>
            </a:r>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4</a:t>
            </a:fld>
            <a:endParaRPr lang="en-US" dirty="0"/>
          </a:p>
        </p:txBody>
      </p:sp>
    </p:spTree>
    <p:extLst>
      <p:ext uri="{BB962C8B-B14F-4D97-AF65-F5344CB8AC3E}">
        <p14:creationId xmlns:p14="http://schemas.microsoft.com/office/powerpoint/2010/main" val="290624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Care</a:t>
            </a:r>
            <a:r>
              <a:rPr lang="en-US" baseline="0" dirty="0" smtClean="0"/>
              <a:t> Coordination Services Functional (categorical) groups that we believe are necessary and sufficient for profiling, along with the “transactions” in each group.</a:t>
            </a:r>
          </a:p>
          <a:p>
            <a:endParaRPr lang="en-US" baseline="0" dirty="0" smtClean="0"/>
          </a:p>
          <a:p>
            <a:r>
              <a:rPr lang="en-US" baseline="0" dirty="0" smtClean="0"/>
              <a:t>Our belief is that there are identifiable standards (or at least patterns) to handle Team Membership Capabilities (think: joining a google group), and also Team Communication Capabilities (IHE PCD ACM or ITI </a:t>
            </a:r>
            <a:r>
              <a:rPr lang="en-US" baseline="0" dirty="0" err="1" smtClean="0"/>
              <a:t>mACM</a:t>
            </a:r>
            <a:r>
              <a:rPr lang="en-US" baseline="0" dirty="0" smtClean="0"/>
              <a:t> …..(mobile) Alert Communication Management), and that the innovative work and patterns will be the profiling of actors and transactions for Care Plan Capabilities</a:t>
            </a:r>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5</a:t>
            </a:fld>
            <a:endParaRPr lang="en-US" dirty="0"/>
          </a:p>
        </p:txBody>
      </p:sp>
    </p:spTree>
    <p:extLst>
      <p:ext uri="{BB962C8B-B14F-4D97-AF65-F5344CB8AC3E}">
        <p14:creationId xmlns:p14="http://schemas.microsoft.com/office/powerpoint/2010/main" val="392533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Joint Care Plan Domain </a:t>
            </a:r>
            <a:r>
              <a:rPr lang="en-US" sz="1200" b="1" kern="1200" dirty="0" smtClean="0">
                <a:solidFill>
                  <a:schemeClr val="tx1"/>
                </a:solidFill>
                <a:latin typeface="+mn-lt"/>
                <a:ea typeface="+mn-ea"/>
                <a:cs typeface="+mn-cs"/>
              </a:rPr>
              <a:t>Analysis </a:t>
            </a:r>
            <a:r>
              <a:rPr lang="en-US" sz="1200" b="1" kern="1200" dirty="0" smtClean="0">
                <a:solidFill>
                  <a:schemeClr val="tx1"/>
                </a:solidFill>
                <a:latin typeface="+mn-lt"/>
                <a:ea typeface="+mn-ea"/>
                <a:cs typeface="+mn-cs"/>
              </a:rPr>
              <a:t>Model (JCPDAM)</a:t>
            </a:r>
            <a:r>
              <a:rPr lang="en-US" sz="1200" kern="1200" dirty="0" smtClean="0">
                <a:solidFill>
                  <a:schemeClr val="tx1"/>
                </a:solidFill>
                <a:latin typeface="+mn-lt"/>
                <a:ea typeface="+mn-ea"/>
                <a:cs typeface="+mn-cs"/>
              </a:rPr>
              <a:t>. </a:t>
            </a:r>
            <a:endParaRPr lang="en-US" sz="1200" dirty="0" smtClean="0"/>
          </a:p>
          <a:p>
            <a:r>
              <a:rPr lang="en-US" sz="1200" dirty="0" smtClean="0"/>
              <a:t>Conceptual - According to HL7 policy, the “message models” are derived “later”.</a:t>
            </a:r>
          </a:p>
          <a:p>
            <a:r>
              <a:rPr lang="en-US" sz="1200" dirty="0" smtClean="0"/>
              <a:t>Coordinating - While it “could” be used for physical consolidation, it is not a “takeover” of its distributed fragments.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Minimalist - Then let the Care Coordination Service (CCS) SOA project incorporate these classes as its care plan “parts” that are the focus of online reconciliation conferences.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care plan topic is one of the rollouts of the Care Provision Domain Message Information Model (D-MIM). See http://wiki.hl7.org/index.php?title=D-MIM_Walkthrough_Care_Provision_Domain </a:t>
            </a:r>
          </a:p>
          <a:p>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6</a:t>
            </a:fld>
            <a:endParaRPr lang="en-US" dirty="0"/>
          </a:p>
        </p:txBody>
      </p:sp>
    </p:spTree>
    <p:extLst>
      <p:ext uri="{BB962C8B-B14F-4D97-AF65-F5344CB8AC3E}">
        <p14:creationId xmlns:p14="http://schemas.microsoft.com/office/powerpoint/2010/main" val="3726399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discussion on HPD and Existing group </a:t>
            </a:r>
            <a:r>
              <a:rPr lang="en-US" smtClean="0"/>
              <a:t>membership</a:t>
            </a:r>
            <a:r>
              <a:rPr lang="en-US" baseline="0" smtClean="0"/>
              <a:t> standards</a:t>
            </a:r>
            <a:endParaRPr lang="en-US"/>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7</a:t>
            </a:fld>
            <a:endParaRPr lang="en-US" dirty="0"/>
          </a:p>
        </p:txBody>
      </p:sp>
    </p:spTree>
    <p:extLst>
      <p:ext uri="{BB962C8B-B14F-4D97-AF65-F5344CB8AC3E}">
        <p14:creationId xmlns:p14="http://schemas.microsoft.com/office/powerpoint/2010/main" val="97589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A4E4D3A-2D93-424C-B088-233690B58F99}" type="slidenum">
              <a:rPr lang="en-US" smtClean="0"/>
              <a:pPr>
                <a:defRPr/>
              </a:pPr>
              <a:t>8</a:t>
            </a:fld>
            <a:endParaRPr lang="en-US" dirty="0"/>
          </a:p>
        </p:txBody>
      </p:sp>
    </p:spTree>
    <p:extLst>
      <p:ext uri="{BB962C8B-B14F-4D97-AF65-F5344CB8AC3E}">
        <p14:creationId xmlns:p14="http://schemas.microsoft.com/office/powerpoint/2010/main" val="1503001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ihe.net/"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IHE-Legacy-Logo.png"/>
          <p:cNvPicPr>
            <a:picLocks noChangeAspect="1"/>
          </p:cNvPicPr>
          <p:nvPr userDrawn="1"/>
        </p:nvPicPr>
        <p:blipFill>
          <a:blip r:embed="rId2" cstate="print"/>
          <a:stretch>
            <a:fillRect/>
          </a:stretch>
        </p:blipFill>
        <p:spPr>
          <a:xfrm>
            <a:off x="2668944" y="667940"/>
            <a:ext cx="3659286" cy="2502952"/>
          </a:xfrm>
          <a:prstGeom prst="rect">
            <a:avLst/>
          </a:prstGeom>
          <a:effectLst>
            <a:reflection stA="12000" endPos="32000" dir="5400000" sy="-100000" algn="bl" rotWithShape="0"/>
          </a:effectLst>
        </p:spPr>
      </p:pic>
      <p:sp>
        <p:nvSpPr>
          <p:cNvPr id="5" name="TextBox 4"/>
          <p:cNvSpPr txBox="1"/>
          <p:nvPr userDrawn="1"/>
        </p:nvSpPr>
        <p:spPr>
          <a:xfrm>
            <a:off x="6019800" y="6248400"/>
            <a:ext cx="1676400" cy="369888"/>
          </a:xfrm>
          <a:prstGeom prst="rect">
            <a:avLst/>
          </a:prstGeom>
          <a:noFill/>
        </p:spPr>
        <p:txBody>
          <a:bodyPr>
            <a:spAutoFit/>
          </a:bodyPr>
          <a:lstStyle/>
          <a:p>
            <a:pPr algn="r" fontAlgn="auto">
              <a:spcBef>
                <a:spcPts val="0"/>
              </a:spcBef>
              <a:spcAft>
                <a:spcPts val="0"/>
              </a:spcAft>
              <a:defRPr/>
            </a:pPr>
            <a:r>
              <a:rPr lang="en-US" dirty="0">
                <a:latin typeface="+mn-lt"/>
                <a:hlinkClick r:id="rId3"/>
              </a:rPr>
              <a:t>www.ihe.net</a:t>
            </a:r>
            <a:endParaRPr lang="en-US" dirty="0">
              <a:latin typeface="+mn-lt"/>
            </a:endParaRPr>
          </a:p>
        </p:txBody>
      </p:sp>
      <p:sp>
        <p:nvSpPr>
          <p:cNvPr id="2" name="Title 1"/>
          <p:cNvSpPr>
            <a:spLocks noGrp="1"/>
          </p:cNvSpPr>
          <p:nvPr>
            <p:ph type="ctrTitle"/>
          </p:nvPr>
        </p:nvSpPr>
        <p:spPr>
          <a:xfrm>
            <a:off x="685800" y="3581400"/>
            <a:ext cx="7772400" cy="1219200"/>
          </a:xfrm>
        </p:spPr>
        <p:txBody>
          <a:bodyPr>
            <a:normAutofit/>
          </a:bodyPr>
          <a:lstStyle>
            <a:lvl1pPr>
              <a:defRPr sz="4800">
                <a:solidFill>
                  <a:srgbClr val="7030A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066800"/>
          </a:xfrm>
        </p:spPr>
        <p:txBody>
          <a:bodyPr/>
          <a:lstStyle>
            <a:lvl1pPr marL="0" indent="0" algn="ctr">
              <a:buNone/>
              <a:defRPr i="1"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5DE1596E-4592-4B89-B3C1-1E7A010D3D07}" type="datetime1">
              <a:rPr lang="en-US"/>
              <a:pPr>
                <a:defRPr/>
              </a:pPr>
              <a:t>11/11/2015</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C19C90-16B5-4A5F-AD0C-76C1087D5DF6}" type="datetime1">
              <a:rPr lang="en-US"/>
              <a:pPr>
                <a:defRPr/>
              </a:pPr>
              <a:t>11/11/2015</a:t>
            </a:fld>
            <a:endParaRPr lang="en-US" dirty="0"/>
          </a:p>
        </p:txBody>
      </p:sp>
      <p:sp>
        <p:nvSpPr>
          <p:cNvPr id="5" name="Slide Number Placeholder 5"/>
          <p:cNvSpPr>
            <a:spLocks noGrp="1"/>
          </p:cNvSpPr>
          <p:nvPr>
            <p:ph type="sldNum" sz="quarter" idx="11"/>
          </p:nvPr>
        </p:nvSpPr>
        <p:spPr/>
        <p:txBody>
          <a:bodyPr/>
          <a:lstStyle>
            <a:lvl1pPr>
              <a:defRPr/>
            </a:lvl1pPr>
          </a:lstStyle>
          <a:p>
            <a:pPr>
              <a:defRPr/>
            </a:pPr>
            <a:fld id="{5C02E972-63D0-49D9-9D0C-160664F3EAA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E0D52BF-E9A0-45D8-A208-E88270D5AAFD}" type="datetime1">
              <a:rPr lang="en-US"/>
              <a:pPr>
                <a:defRPr/>
              </a:pPr>
              <a:t>11/11/2015</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9F849872-C529-4A0A-AE6B-BC85FAF3BAB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279E415-B442-4F27-9424-E7AE7EAE2C99}" type="datetime1">
              <a:rPr lang="en-US"/>
              <a:pPr>
                <a:defRPr/>
              </a:pPr>
              <a:t>11/11/2015</a:t>
            </a:fld>
            <a:endParaRPr lang="en-US" dirty="0"/>
          </a:p>
        </p:txBody>
      </p:sp>
      <p:sp>
        <p:nvSpPr>
          <p:cNvPr id="8" name="Slide Number Placeholder 5"/>
          <p:cNvSpPr>
            <a:spLocks noGrp="1"/>
          </p:cNvSpPr>
          <p:nvPr>
            <p:ph type="sldNum" sz="quarter" idx="11"/>
          </p:nvPr>
        </p:nvSpPr>
        <p:spPr/>
        <p:txBody>
          <a:bodyPr/>
          <a:lstStyle>
            <a:lvl1pPr>
              <a:defRPr/>
            </a:lvl1pPr>
          </a:lstStyle>
          <a:p>
            <a:pPr>
              <a:defRPr/>
            </a:pPr>
            <a:fld id="{5058A3FD-07B8-4E08-B0CD-F143BB9B874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431EDF7-B145-4E16-B002-16808DB89806}" type="datetime1">
              <a:rPr lang="en-US"/>
              <a:pPr>
                <a:defRPr/>
              </a:pPr>
              <a:t>11/11/2015</a:t>
            </a:fld>
            <a:endParaRPr lang="en-US" dirty="0"/>
          </a:p>
        </p:txBody>
      </p:sp>
      <p:sp>
        <p:nvSpPr>
          <p:cNvPr id="4" name="Slide Number Placeholder 5"/>
          <p:cNvSpPr>
            <a:spLocks noGrp="1"/>
          </p:cNvSpPr>
          <p:nvPr>
            <p:ph type="sldNum" sz="quarter" idx="11"/>
          </p:nvPr>
        </p:nvSpPr>
        <p:spPr/>
        <p:txBody>
          <a:bodyPr/>
          <a:lstStyle>
            <a:lvl1pPr>
              <a:defRPr/>
            </a:lvl1pPr>
          </a:lstStyle>
          <a:p>
            <a:pPr>
              <a:defRPr/>
            </a:pPr>
            <a:fld id="{72FBF334-7D82-46F4-AEE9-1FCEB40C475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F9AB298-5C96-4B05-A93A-8CB708FBA955}" type="datetime1">
              <a:rPr lang="en-US"/>
              <a:pPr>
                <a:defRPr/>
              </a:pPr>
              <a:t>11/11/2015</a:t>
            </a:fld>
            <a:endParaRPr lang="en-US" dirty="0"/>
          </a:p>
        </p:txBody>
      </p:sp>
      <p:sp>
        <p:nvSpPr>
          <p:cNvPr id="3" name="Slide Number Placeholder 5"/>
          <p:cNvSpPr>
            <a:spLocks noGrp="1"/>
          </p:cNvSpPr>
          <p:nvPr>
            <p:ph type="sldNum" sz="quarter" idx="11"/>
          </p:nvPr>
        </p:nvSpPr>
        <p:spPr/>
        <p:txBody>
          <a:bodyPr/>
          <a:lstStyle>
            <a:lvl1pPr>
              <a:defRPr/>
            </a:lvl1pPr>
          </a:lstStyle>
          <a:p>
            <a:pPr>
              <a:defRPr/>
            </a:pPr>
            <a:fld id="{CBAB8D53-E869-4F2F-8A2B-E12CB9145C40}"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304F6DF-F92F-4985-B1C8-8BD7CEE78540}" type="datetime1">
              <a:rPr lang="en-US"/>
              <a:pPr>
                <a:defRPr/>
              </a:pPr>
              <a:t>11/11/2015</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D5980424-10B8-4923-B95E-B6D0EBEEFE0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8BC3A54-F4A9-4B34-8418-7A38C5889F6D}" type="datetime1">
              <a:rPr lang="en-US"/>
              <a:pPr>
                <a:defRPr/>
              </a:pPr>
              <a:t>11/11/2015</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944269A0-7F83-44D6-A3AF-41A28DCFBE9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www.ihe.net/" TargetMode="Externa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0000">
              <a:schemeClr val="bg1"/>
            </a:gs>
            <a:gs pos="100000">
              <a:schemeClr val="bg1">
                <a:lumMod val="75000"/>
              </a:schemeClr>
            </a:gs>
          </a:gsLst>
          <a:lin ang="5400000" scaled="0"/>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3EDABB31-63F0-40DC-847A-34BA2F17FCCC}" type="datetime1">
              <a:rPr lang="en-US"/>
              <a:pPr>
                <a:defRPr/>
              </a:pPr>
              <a:t>11/11/2015</a:t>
            </a:fld>
            <a:endParaRPr lang="en-US" dirty="0"/>
          </a:p>
        </p:txBody>
      </p:sp>
      <p:sp>
        <p:nvSpPr>
          <p:cNvPr id="6" name="Slide Number Placeholder 5"/>
          <p:cNvSpPr>
            <a:spLocks noGrp="1"/>
          </p:cNvSpPr>
          <p:nvPr>
            <p:ph type="sldNum" sz="quarter" idx="4"/>
          </p:nvPr>
        </p:nvSpPr>
        <p:spPr>
          <a:xfrm>
            <a:off x="30480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5A0E6BE0-D80D-4A40-A76A-244FB6D5BE22}" type="slidenum">
              <a:rPr lang="en-US"/>
              <a:pPr>
                <a:defRPr/>
              </a:pPr>
              <a:t>‹#›</a:t>
            </a:fld>
            <a:endParaRPr lang="en-US" dirty="0"/>
          </a:p>
        </p:txBody>
      </p:sp>
      <p:pic>
        <p:nvPicPr>
          <p:cNvPr id="7" name="Picture 6" descr="IHE-Legacy-Logo.png"/>
          <p:cNvPicPr>
            <a:picLocks noChangeAspect="1"/>
          </p:cNvPicPr>
          <p:nvPr userDrawn="1"/>
        </p:nvPicPr>
        <p:blipFill>
          <a:blip r:embed="rId10" cstate="print"/>
          <a:stretch>
            <a:fillRect/>
          </a:stretch>
        </p:blipFill>
        <p:spPr>
          <a:xfrm>
            <a:off x="7790607" y="5838875"/>
            <a:ext cx="1153751" cy="789166"/>
          </a:xfrm>
          <a:prstGeom prst="rect">
            <a:avLst/>
          </a:prstGeom>
          <a:effectLst>
            <a:reflection stA="12000" endPos="32000" dir="5400000" sy="-100000" algn="bl" rotWithShape="0"/>
          </a:effectLst>
        </p:spPr>
      </p:pic>
      <p:sp>
        <p:nvSpPr>
          <p:cNvPr id="8" name="TextBox 7"/>
          <p:cNvSpPr txBox="1"/>
          <p:nvPr userDrawn="1"/>
        </p:nvSpPr>
        <p:spPr>
          <a:xfrm>
            <a:off x="6019800" y="6248400"/>
            <a:ext cx="1676400" cy="369888"/>
          </a:xfrm>
          <a:prstGeom prst="rect">
            <a:avLst/>
          </a:prstGeom>
          <a:noFill/>
        </p:spPr>
        <p:txBody>
          <a:bodyPr>
            <a:spAutoFit/>
          </a:bodyPr>
          <a:lstStyle/>
          <a:p>
            <a:pPr algn="r" fontAlgn="auto">
              <a:spcBef>
                <a:spcPts val="0"/>
              </a:spcBef>
              <a:spcAft>
                <a:spcPts val="0"/>
              </a:spcAft>
              <a:defRPr/>
            </a:pPr>
            <a:r>
              <a:rPr lang="en-US" dirty="0">
                <a:latin typeface="+mn-lt"/>
                <a:hlinkClick r:id="rId11"/>
              </a:rPr>
              <a:t>www.ihe.net</a:t>
            </a:r>
            <a:endParaRPr lang="en-US" dirty="0">
              <a:latin typeface="+mn-lt"/>
            </a:endParaRPr>
          </a:p>
        </p:txBody>
      </p:sp>
    </p:spTree>
  </p:cSld>
  <p:clrMap bg1="lt1" tx1="dk1" bg2="lt2" tx2="dk2" accent1="accent1" accent2="accent2" accent3="accent3" accent4="accent4" accent5="accent5" accent6="accent6" hlink="hlink" folHlink="folHlink"/>
  <p:sldLayoutIdLst>
    <p:sldLayoutId id="2147483666" r:id="rId1"/>
    <p:sldLayoutId id="2147483659" r:id="rId2"/>
    <p:sldLayoutId id="2147483660" r:id="rId3"/>
    <p:sldLayoutId id="2147483661" r:id="rId4"/>
    <p:sldLayoutId id="2147483662" r:id="rId5"/>
    <p:sldLayoutId id="2147483663" r:id="rId6"/>
    <p:sldLayoutId id="2147483664" r:id="rId7"/>
    <p:sldLayoutId id="2147483665" r:id="rId8"/>
  </p:sldLayoutIdLst>
  <p:hf hdr="0" ftr="0"/>
  <p:txStyles>
    <p:titleStyle>
      <a:lvl1pPr algn="ctr" rtl="0" fontAlgn="base">
        <a:spcBef>
          <a:spcPct val="0"/>
        </a:spcBef>
        <a:spcAft>
          <a:spcPct val="0"/>
        </a:spcAft>
        <a:defRPr sz="4400" kern="1200">
          <a:solidFill>
            <a:srgbClr val="7030A0"/>
          </a:solidFill>
          <a:latin typeface="+mj-lt"/>
          <a:ea typeface="+mj-ea"/>
          <a:cs typeface="+mj-cs"/>
        </a:defRPr>
      </a:lvl1pPr>
      <a:lvl2pPr algn="ctr" rtl="0" fontAlgn="base">
        <a:spcBef>
          <a:spcPct val="0"/>
        </a:spcBef>
        <a:spcAft>
          <a:spcPct val="0"/>
        </a:spcAft>
        <a:defRPr sz="4400">
          <a:solidFill>
            <a:srgbClr val="7030A0"/>
          </a:solidFill>
          <a:latin typeface="Calibri" pitchFamily="34" charset="0"/>
        </a:defRPr>
      </a:lvl2pPr>
      <a:lvl3pPr algn="ctr" rtl="0" fontAlgn="base">
        <a:spcBef>
          <a:spcPct val="0"/>
        </a:spcBef>
        <a:spcAft>
          <a:spcPct val="0"/>
        </a:spcAft>
        <a:defRPr sz="4400">
          <a:solidFill>
            <a:srgbClr val="7030A0"/>
          </a:solidFill>
          <a:latin typeface="Calibri" pitchFamily="34" charset="0"/>
        </a:defRPr>
      </a:lvl3pPr>
      <a:lvl4pPr algn="ctr" rtl="0" fontAlgn="base">
        <a:spcBef>
          <a:spcPct val="0"/>
        </a:spcBef>
        <a:spcAft>
          <a:spcPct val="0"/>
        </a:spcAft>
        <a:defRPr sz="4400">
          <a:solidFill>
            <a:srgbClr val="7030A0"/>
          </a:solidFill>
          <a:latin typeface="Calibri" pitchFamily="34" charset="0"/>
        </a:defRPr>
      </a:lvl4pPr>
      <a:lvl5pPr algn="ctr" rtl="0" fontAlgn="base">
        <a:spcBef>
          <a:spcPct val="0"/>
        </a:spcBef>
        <a:spcAft>
          <a:spcPct val="0"/>
        </a:spcAft>
        <a:defRPr sz="4400">
          <a:solidFill>
            <a:srgbClr val="7030A0"/>
          </a:solidFill>
          <a:latin typeface="Calibri" pitchFamily="34" charset="0"/>
        </a:defRPr>
      </a:lvl5pPr>
      <a:lvl6pPr marL="457200" algn="ctr" rtl="0" fontAlgn="base">
        <a:spcBef>
          <a:spcPct val="0"/>
        </a:spcBef>
        <a:spcAft>
          <a:spcPct val="0"/>
        </a:spcAft>
        <a:defRPr sz="4400">
          <a:solidFill>
            <a:srgbClr val="7030A0"/>
          </a:solidFill>
          <a:latin typeface="Calibri" pitchFamily="34" charset="0"/>
        </a:defRPr>
      </a:lvl6pPr>
      <a:lvl7pPr marL="914400" algn="ctr" rtl="0" fontAlgn="base">
        <a:spcBef>
          <a:spcPct val="0"/>
        </a:spcBef>
        <a:spcAft>
          <a:spcPct val="0"/>
        </a:spcAft>
        <a:defRPr sz="4400">
          <a:solidFill>
            <a:srgbClr val="7030A0"/>
          </a:solidFill>
          <a:latin typeface="Calibri" pitchFamily="34" charset="0"/>
        </a:defRPr>
      </a:lvl7pPr>
      <a:lvl8pPr marL="1371600" algn="ctr" rtl="0" fontAlgn="base">
        <a:spcBef>
          <a:spcPct val="0"/>
        </a:spcBef>
        <a:spcAft>
          <a:spcPct val="0"/>
        </a:spcAft>
        <a:defRPr sz="4400">
          <a:solidFill>
            <a:srgbClr val="7030A0"/>
          </a:solidFill>
          <a:latin typeface="Calibri" pitchFamily="34" charset="0"/>
        </a:defRPr>
      </a:lvl8pPr>
      <a:lvl9pPr marL="1828800" algn="ctr" rtl="0" fontAlgn="base">
        <a:spcBef>
          <a:spcPct val="0"/>
        </a:spcBef>
        <a:spcAft>
          <a:spcPct val="0"/>
        </a:spcAft>
        <a:defRPr sz="4400">
          <a:solidFill>
            <a:srgbClr val="7030A0"/>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iki.hl7.org/images/1/1d/PCWG_Care_Plan_DAM_Specification_-_Part_1_-_Draft_2015-11-04.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4038600"/>
            <a:ext cx="7772400" cy="1371600"/>
          </a:xfrm>
        </p:spPr>
        <p:txBody>
          <a:bodyPr>
            <a:normAutofit fontScale="90000"/>
          </a:bodyPr>
          <a:lstStyle/>
          <a:p>
            <a:pPr fontAlgn="auto">
              <a:spcAft>
                <a:spcPts val="0"/>
              </a:spcAft>
              <a:defRPr/>
            </a:pPr>
            <a:r>
              <a:rPr lang="en-US" b="1" i="1" dirty="0" smtClean="0">
                <a:solidFill>
                  <a:srgbClr val="FF0000"/>
                </a:solidFill>
              </a:rPr>
              <a:t/>
            </a:r>
            <a:br>
              <a:rPr lang="en-US" b="1" i="1" dirty="0" smtClean="0">
                <a:solidFill>
                  <a:srgbClr val="FF0000"/>
                </a:solidFill>
              </a:rPr>
            </a:br>
            <a:r>
              <a:rPr lang="en-US" sz="3600" i="1" dirty="0" smtClean="0"/>
              <a:t/>
            </a:r>
            <a:br>
              <a:rPr lang="en-US" sz="3600" i="1" dirty="0" smtClean="0"/>
            </a:br>
            <a:endParaRPr lang="en-US" dirty="0" smtClean="0"/>
          </a:p>
        </p:txBody>
      </p:sp>
      <p:sp>
        <p:nvSpPr>
          <p:cNvPr id="4099" name="Subtitle 2"/>
          <p:cNvSpPr>
            <a:spLocks noGrp="1"/>
          </p:cNvSpPr>
          <p:nvPr>
            <p:ph type="subTitle" idx="1"/>
          </p:nvPr>
        </p:nvSpPr>
        <p:spPr>
          <a:xfrm>
            <a:off x="1219200" y="3352800"/>
            <a:ext cx="6858000" cy="1066800"/>
          </a:xfrm>
        </p:spPr>
        <p:txBody>
          <a:bodyPr/>
          <a:lstStyle/>
          <a:p>
            <a:pPr>
              <a:spcBef>
                <a:spcPts val="0"/>
              </a:spcBef>
            </a:pPr>
            <a:r>
              <a:rPr lang="en-US" sz="3600" b="1" dirty="0" smtClean="0"/>
              <a:t>Dynamic Care Planning</a:t>
            </a:r>
          </a:p>
          <a:p>
            <a:pPr>
              <a:spcBef>
                <a:spcPts val="0"/>
              </a:spcBef>
            </a:pPr>
            <a:endParaRPr lang="en-US" sz="3600" b="1" dirty="0" smtClean="0"/>
          </a:p>
          <a:p>
            <a:pPr>
              <a:spcBef>
                <a:spcPts val="0"/>
              </a:spcBef>
            </a:pPr>
            <a:r>
              <a:rPr lang="en-US" b="1" dirty="0" smtClean="0"/>
              <a:t>IHE PCC</a:t>
            </a:r>
          </a:p>
          <a:p>
            <a:endParaRPr lang="en-US" sz="900" dirty="0" smtClean="0"/>
          </a:p>
          <a:p>
            <a:r>
              <a:rPr lang="en-US" dirty="0" smtClean="0"/>
              <a:t>November 2015</a:t>
            </a:r>
          </a:p>
        </p:txBody>
      </p:sp>
      <p:sp>
        <p:nvSpPr>
          <p:cNvPr id="4" name="Date Placeholder 3"/>
          <p:cNvSpPr>
            <a:spLocks noGrp="1"/>
          </p:cNvSpPr>
          <p:nvPr>
            <p:ph type="dt" sz="quarter" idx="10"/>
          </p:nvPr>
        </p:nvSpPr>
        <p:spPr/>
        <p:txBody>
          <a:bodyPr/>
          <a:lstStyle/>
          <a:p>
            <a:pPr>
              <a:defRPr/>
            </a:pPr>
            <a:fld id="{CFB83D96-C78F-4ED7-9132-F7671212EF63}" type="datetime1">
              <a:rPr lang="en-US"/>
              <a:pPr>
                <a:defRPr/>
              </a:pPr>
              <a:t>11/11/2015</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on Existing Profiles</a:t>
            </a:r>
            <a:endParaRPr lang="en-US" dirty="0"/>
          </a:p>
        </p:txBody>
      </p:sp>
      <p:sp>
        <p:nvSpPr>
          <p:cNvPr id="3" name="Content Placeholder 2"/>
          <p:cNvSpPr>
            <a:spLocks noGrp="1"/>
          </p:cNvSpPr>
          <p:nvPr>
            <p:ph idx="1"/>
          </p:nvPr>
        </p:nvSpPr>
        <p:spPr/>
        <p:txBody>
          <a:bodyPr/>
          <a:lstStyle/>
          <a:p>
            <a:r>
              <a:rPr lang="en-US" dirty="0" smtClean="0"/>
              <a:t>It could inform the care plan structure of future profiles</a:t>
            </a:r>
          </a:p>
          <a:p>
            <a:r>
              <a:rPr lang="en-US" dirty="0" smtClean="0"/>
              <a:t>It could be leveraged to any other profile that includes care plans, plans of care, treatment plans, or instructions. </a:t>
            </a:r>
          </a:p>
          <a:p>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11/11/2015</a:t>
            </a:fld>
            <a:endParaRPr lang="en-US" dirty="0"/>
          </a:p>
        </p:txBody>
      </p:sp>
      <p:sp>
        <p:nvSpPr>
          <p:cNvPr id="5" name="Slide Number Placeholder 4"/>
          <p:cNvSpPr>
            <a:spLocks noGrp="1"/>
          </p:cNvSpPr>
          <p:nvPr>
            <p:ph type="sldNum"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 be Completed</a:t>
            </a:r>
            <a:endParaRPr lang="en-US" dirty="0"/>
          </a:p>
        </p:txBody>
      </p:sp>
      <p:sp>
        <p:nvSpPr>
          <p:cNvPr id="3" name="Content Placeholder 2"/>
          <p:cNvSpPr>
            <a:spLocks noGrp="1"/>
          </p:cNvSpPr>
          <p:nvPr>
            <p:ph idx="1"/>
          </p:nvPr>
        </p:nvSpPr>
        <p:spPr>
          <a:xfrm>
            <a:off x="457200" y="1295400"/>
            <a:ext cx="8229600" cy="4754563"/>
          </a:xfrm>
        </p:spPr>
        <p:txBody>
          <a:bodyPr/>
          <a:lstStyle/>
          <a:p>
            <a:pPr lvl="0"/>
            <a:r>
              <a:rPr lang="en-US" sz="2000" b="1" dirty="0" smtClean="0"/>
              <a:t>Orientation</a:t>
            </a:r>
            <a:r>
              <a:rPr lang="en-US" sz="2000" b="1" dirty="0" smtClean="0"/>
              <a:t>:</a:t>
            </a:r>
            <a:r>
              <a:rPr lang="en-US" sz="2000" dirty="0" smtClean="0"/>
              <a:t> The IHE team should receive a presentation of the HL7 CP DAM and the CCS concepts for dynamic care planning. </a:t>
            </a:r>
          </a:p>
          <a:p>
            <a:pPr lvl="0"/>
            <a:r>
              <a:rPr lang="en-US" sz="2000" b="1" dirty="0" smtClean="0"/>
              <a:t>Gather existing profiles:</a:t>
            </a:r>
            <a:r>
              <a:rPr lang="en-US" sz="2000" dirty="0" smtClean="0"/>
              <a:t> The IHE project team should gather its existing profiles that pertain to Care Planning </a:t>
            </a:r>
          </a:p>
          <a:p>
            <a:pPr lvl="0"/>
            <a:r>
              <a:rPr lang="en-US" sz="2000" b="1" dirty="0" smtClean="0"/>
              <a:t>FHIR Resources: </a:t>
            </a:r>
            <a:r>
              <a:rPr lang="en-US" sz="2000" dirty="0" smtClean="0"/>
              <a:t>Examine and harmonize existing FHIR resources that can be used to support the applicable CCS capabilities</a:t>
            </a:r>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11/11/2015</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a:t>
            </a:r>
            <a:endParaRPr lang="en-US" dirty="0"/>
          </a:p>
        </p:txBody>
      </p:sp>
      <p:sp>
        <p:nvSpPr>
          <p:cNvPr id="3" name="Content Placeholder 2"/>
          <p:cNvSpPr>
            <a:spLocks noGrp="1"/>
          </p:cNvSpPr>
          <p:nvPr>
            <p:ph idx="1"/>
          </p:nvPr>
        </p:nvSpPr>
        <p:spPr>
          <a:xfrm>
            <a:off x="457200" y="1447800"/>
            <a:ext cx="8229600" cy="4678363"/>
          </a:xfrm>
        </p:spPr>
        <p:txBody>
          <a:bodyPr/>
          <a:lstStyle/>
          <a:p>
            <a:r>
              <a:rPr lang="en-US" sz="2800" b="1" dirty="0" smtClean="0"/>
              <a:t>Scope Creep</a:t>
            </a:r>
          </a:p>
          <a:p>
            <a:pPr>
              <a:buNone/>
            </a:pPr>
            <a:endParaRPr lang="en-US" sz="900" b="1" dirty="0" smtClean="0"/>
          </a:p>
          <a:p>
            <a:pPr>
              <a:spcBef>
                <a:spcPts val="0"/>
              </a:spcBef>
              <a:buNone/>
            </a:pPr>
            <a:endParaRPr lang="en-US" sz="900" dirty="0" smtClean="0"/>
          </a:p>
          <a:p>
            <a:pPr>
              <a:spcBef>
                <a:spcPts val="0"/>
              </a:spcBef>
            </a:pPr>
            <a:r>
              <a:rPr lang="en-US" sz="2800" b="1" dirty="0" smtClean="0"/>
              <a:t>Technical Risk</a:t>
            </a:r>
            <a:endParaRPr lang="en-US" sz="2800" dirty="0" smtClean="0"/>
          </a:p>
          <a:p>
            <a:pPr lvl="1">
              <a:spcBef>
                <a:spcPts val="0"/>
              </a:spcBef>
            </a:pPr>
            <a:r>
              <a:rPr lang="en-US" sz="2400" dirty="0" smtClean="0"/>
              <a:t>Some FHIR resources are still in flux (on going modifications)</a:t>
            </a:r>
          </a:p>
          <a:p>
            <a:pPr lvl="1">
              <a:spcBef>
                <a:spcPts val="0"/>
              </a:spcBef>
            </a:pPr>
            <a:r>
              <a:rPr lang="en-US" sz="2400" dirty="0" smtClean="0"/>
              <a:t>Identifying and re-using appropriate technology</a:t>
            </a:r>
          </a:p>
          <a:p>
            <a:pPr lvl="1">
              <a:spcBef>
                <a:spcPts val="0"/>
              </a:spcBef>
            </a:pPr>
            <a:r>
              <a:rPr lang="en-US" sz="2400" dirty="0" smtClean="0"/>
              <a:t>Redundancy - many </a:t>
            </a:r>
            <a:r>
              <a:rPr lang="en-US" sz="2400" dirty="0"/>
              <a:t>groups are working on FHIR care plan profiling</a:t>
            </a:r>
          </a:p>
          <a:p>
            <a:pPr>
              <a:spcBef>
                <a:spcPts val="0"/>
              </a:spcBef>
              <a:buNone/>
            </a:pPr>
            <a:endParaRPr lang="en-US" sz="2800" dirty="0" smtClean="0"/>
          </a:p>
          <a:p>
            <a:pPr marL="514350" indent="-514350">
              <a:spcBef>
                <a:spcPts val="0"/>
              </a:spcBef>
              <a:buFont typeface="Arial" pitchFamily="34" charset="0"/>
              <a:buChar char="•"/>
            </a:pPr>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11/11/2015</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447800"/>
            <a:ext cx="8229600" cy="4724400"/>
          </a:xfrm>
        </p:spPr>
        <p:txBody>
          <a:bodyPr/>
          <a:lstStyle/>
          <a:p>
            <a:pPr>
              <a:buNone/>
            </a:pPr>
            <a:r>
              <a:rPr lang="en-US" dirty="0" smtClean="0"/>
              <a:t>	</a:t>
            </a:r>
            <a:r>
              <a:rPr lang="en-US" sz="2800" dirty="0" smtClean="0"/>
              <a:t>This effort will produce a model for dynamic and shared “organizing care planning” which will facilitate consolidation of plans of care and treatment plans without violating the autonomies of the specialty care plans and planners.</a:t>
            </a:r>
          </a:p>
          <a:p>
            <a:pPr>
              <a:buNone/>
            </a:pPr>
            <a:r>
              <a:rPr lang="en-US" sz="2800" dirty="0" smtClean="0"/>
              <a:t>	</a:t>
            </a:r>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11/11/2015</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4C389BCF-85B5-4577-8A56-53C342DD0AAD}" type="datetime1">
              <a:rPr lang="en-US"/>
              <a:pPr>
                <a:defRPr/>
              </a:pPr>
              <a:t>11/11/2015</a:t>
            </a:fld>
            <a:endParaRPr lang="en-US" dirty="0"/>
          </a:p>
        </p:txBody>
      </p:sp>
      <p:sp>
        <p:nvSpPr>
          <p:cNvPr id="3" name="Slide Number Placeholder 2"/>
          <p:cNvSpPr>
            <a:spLocks noGrp="1"/>
          </p:cNvSpPr>
          <p:nvPr>
            <p:ph type="sldNum" sz="quarter" idx="4294967295"/>
          </p:nvPr>
        </p:nvSpPr>
        <p:spPr>
          <a:xfrm>
            <a:off x="0" y="6356350"/>
            <a:ext cx="2133600" cy="365125"/>
          </a:xfrm>
        </p:spPr>
        <p:txBody>
          <a:bodyPr/>
          <a:lstStyle/>
          <a:p>
            <a:pPr>
              <a:defRPr/>
            </a:pPr>
            <a:fld id="{C6C47289-8391-421A-B274-2B14B49B475F}" type="slidenum">
              <a:rPr lang="en-US"/>
              <a:pPr>
                <a:defRPr/>
              </a:pPr>
              <a:t>13</a:t>
            </a:fld>
            <a:endParaRPr lang="en-US" dirty="0"/>
          </a:p>
        </p:txBody>
      </p:sp>
      <p:sp>
        <p:nvSpPr>
          <p:cNvPr id="5" name="TextBox 4"/>
          <p:cNvSpPr txBox="1"/>
          <p:nvPr/>
        </p:nvSpPr>
        <p:spPr>
          <a:xfrm>
            <a:off x="838200" y="3962400"/>
            <a:ext cx="6553200" cy="1015663"/>
          </a:xfrm>
          <a:prstGeom prst="rect">
            <a:avLst/>
          </a:prstGeom>
          <a:noFill/>
        </p:spPr>
        <p:txBody>
          <a:bodyPr wrap="square">
            <a:spAutoFit/>
          </a:bodyPr>
          <a:lstStyle/>
          <a:p>
            <a:pPr algn="ctr" fontAlgn="auto">
              <a:spcBef>
                <a:spcPts val="0"/>
              </a:spcBef>
              <a:spcAft>
                <a:spcPts val="0"/>
              </a:spcAft>
              <a:defRPr/>
            </a:pPr>
            <a:r>
              <a:rPr lang="en-US" sz="4400" b="1" i="1" dirty="0">
                <a:solidFill>
                  <a:schemeClr val="accent4"/>
                </a:solidFill>
                <a:latin typeface="+mn-lt"/>
              </a:rPr>
              <a:t>Thank </a:t>
            </a:r>
            <a:r>
              <a:rPr lang="en-US" sz="4400" b="1" i="1" dirty="0" smtClean="0">
                <a:solidFill>
                  <a:schemeClr val="accent4"/>
                </a:solidFill>
                <a:latin typeface="+mn-lt"/>
              </a:rPr>
              <a:t>you</a:t>
            </a:r>
            <a:endParaRPr lang="en-US" sz="4400" b="1" i="1" dirty="0">
              <a:solidFill>
                <a:schemeClr val="accent4"/>
              </a:solidFill>
              <a:latin typeface="+mn-lt"/>
            </a:endParaRPr>
          </a:p>
          <a:p>
            <a:pPr algn="ctr" fontAlgn="auto">
              <a:spcBef>
                <a:spcPts val="0"/>
              </a:spcBef>
              <a:spcAft>
                <a:spcPts val="0"/>
              </a:spcAft>
              <a:defRPr/>
            </a:pPr>
            <a:endParaRPr lang="en-US" sz="1600" b="1" i="1" dirty="0">
              <a:solidFill>
                <a:schemeClr val="accent4"/>
              </a:solidFill>
              <a:latin typeface="+mn-lt"/>
            </a:endParaRPr>
          </a:p>
        </p:txBody>
      </p:sp>
      <p:sp>
        <p:nvSpPr>
          <p:cNvPr id="6148" name="TextBox 3"/>
          <p:cNvSpPr txBox="1">
            <a:spLocks noChangeArrowheads="1"/>
          </p:cNvSpPr>
          <p:nvPr/>
        </p:nvSpPr>
        <p:spPr bwMode="auto">
          <a:xfrm>
            <a:off x="1600200" y="1600200"/>
            <a:ext cx="6172200" cy="369888"/>
          </a:xfrm>
          <a:prstGeom prst="rect">
            <a:avLst/>
          </a:prstGeom>
          <a:noFill/>
          <a:ln w="9525">
            <a:noFill/>
            <a:miter lim="800000"/>
            <a:headEnd/>
            <a:tailEnd/>
          </a:ln>
        </p:spPr>
        <p:txBody>
          <a:bodyPr>
            <a:spAutoFit/>
          </a:bodyPr>
          <a:lstStyle/>
          <a:p>
            <a:r>
              <a:rPr lang="en-US" dirty="0">
                <a:latin typeface="Calibri" pitchFamily="34"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lstStyle/>
          <a:p>
            <a:r>
              <a:rPr lang="en-US" dirty="0" smtClean="0"/>
              <a:t>The Problem</a:t>
            </a:r>
            <a:endParaRPr lang="en-US" dirty="0"/>
          </a:p>
        </p:txBody>
      </p:sp>
      <p:sp>
        <p:nvSpPr>
          <p:cNvPr id="3" name="Content Placeholder 2"/>
          <p:cNvSpPr>
            <a:spLocks noGrp="1"/>
          </p:cNvSpPr>
          <p:nvPr>
            <p:ph idx="1"/>
          </p:nvPr>
        </p:nvSpPr>
        <p:spPr>
          <a:xfrm>
            <a:off x="609600" y="1447800"/>
            <a:ext cx="7467600" cy="4648200"/>
          </a:xfrm>
        </p:spPr>
        <p:txBody>
          <a:bodyPr/>
          <a:lstStyle/>
          <a:p>
            <a:pPr lvl="1">
              <a:buFont typeface="Arial" pitchFamily="34" charset="0"/>
              <a:buChar char="•"/>
            </a:pPr>
            <a:r>
              <a:rPr lang="en-US" sz="3200" dirty="0" smtClean="0"/>
              <a:t>Sharing of patient data to support care coordination is static, not dynamic, and may lead to possible underuse, overuse and </a:t>
            </a:r>
            <a:r>
              <a:rPr lang="en-US" sz="3200" dirty="0" err="1" smtClean="0"/>
              <a:t>mis</a:t>
            </a:r>
            <a:r>
              <a:rPr lang="en-US" sz="3200" dirty="0" smtClean="0"/>
              <a:t>-use of healthcare services</a:t>
            </a:r>
          </a:p>
          <a:p>
            <a:pPr lvl="1">
              <a:buFont typeface="Arial" pitchFamily="34" charset="0"/>
              <a:buChar char="•"/>
            </a:pPr>
            <a:r>
              <a:rPr lang="en-US" sz="3200" dirty="0" smtClean="0"/>
              <a:t>Care plans have many different meanings to many different people</a:t>
            </a:r>
          </a:p>
          <a:p>
            <a:pPr lvl="1">
              <a:buFont typeface="Arial" pitchFamily="34" charset="0"/>
              <a:buChar char="•"/>
            </a:pPr>
            <a:r>
              <a:rPr lang="en-US" sz="3200" dirty="0" smtClean="0"/>
              <a:t>We need a useful way to consolidate these multiple plans and coordinate care</a:t>
            </a:r>
          </a:p>
          <a:p>
            <a:pPr marL="457200" lvl="1" indent="0">
              <a:buNone/>
            </a:pPr>
            <a:endParaRPr lang="en-US" sz="3200" dirty="0" smtClean="0"/>
          </a:p>
          <a:p>
            <a:pPr lvl="1">
              <a:buFont typeface="Arial" pitchFamily="34" charset="0"/>
              <a:buChar char="•"/>
            </a:pPr>
            <a:endParaRPr lang="en-US" sz="3200" dirty="0" smtClean="0"/>
          </a:p>
          <a:p>
            <a:pPr lvl="1">
              <a:buFont typeface="Arial" pitchFamily="34" charset="0"/>
              <a:buChar char="•"/>
            </a:pPr>
            <a:endParaRPr lang="en-US" sz="3200" dirty="0" smtClean="0"/>
          </a:p>
          <a:p>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11/11/2015</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lstStyle/>
          <a:p>
            <a:r>
              <a:rPr lang="en-US" dirty="0" smtClean="0"/>
              <a:t>The Solution</a:t>
            </a:r>
            <a:endParaRPr lang="en-US" dirty="0"/>
          </a:p>
        </p:txBody>
      </p:sp>
      <p:sp>
        <p:nvSpPr>
          <p:cNvPr id="3" name="Content Placeholder 2"/>
          <p:cNvSpPr>
            <a:spLocks noGrp="1"/>
          </p:cNvSpPr>
          <p:nvPr>
            <p:ph idx="1"/>
          </p:nvPr>
        </p:nvSpPr>
        <p:spPr>
          <a:xfrm>
            <a:off x="533400" y="1447800"/>
            <a:ext cx="7696200" cy="4419600"/>
          </a:xfrm>
        </p:spPr>
        <p:txBody>
          <a:bodyPr/>
          <a:lstStyle/>
          <a:p>
            <a:pPr marL="0" indent="0">
              <a:buNone/>
            </a:pPr>
            <a:r>
              <a:rPr lang="en-US" dirty="0" smtClean="0"/>
              <a:t>Coordination Framework:</a:t>
            </a:r>
          </a:p>
          <a:p>
            <a:r>
              <a:rPr lang="en-US" dirty="0" smtClean="0"/>
              <a:t>HL7 </a:t>
            </a:r>
            <a:r>
              <a:rPr lang="en-US" dirty="0"/>
              <a:t>DAM as the model </a:t>
            </a:r>
            <a:r>
              <a:rPr lang="en-US" dirty="0" smtClean="0"/>
              <a:t>framework</a:t>
            </a:r>
            <a:endParaRPr lang="en-US" sz="800" dirty="0"/>
          </a:p>
          <a:p>
            <a:r>
              <a:rPr lang="en-US" dirty="0" smtClean="0"/>
              <a:t>HL7 Care Coordination Service Functions</a:t>
            </a:r>
          </a:p>
          <a:p>
            <a:r>
              <a:rPr lang="en-US" dirty="0"/>
              <a:t>HL7 </a:t>
            </a:r>
            <a:r>
              <a:rPr lang="en-US" dirty="0" smtClean="0"/>
              <a:t>FHIR Resource and IHE Profiles to support CCS Capabilities</a:t>
            </a:r>
          </a:p>
          <a:p>
            <a:pPr lvl="1"/>
            <a:r>
              <a:rPr lang="en-US" dirty="0" smtClean="0"/>
              <a:t>Care Plan Management</a:t>
            </a:r>
          </a:p>
          <a:p>
            <a:pPr lvl="1"/>
            <a:r>
              <a:rPr lang="en-US" dirty="0" smtClean="0"/>
              <a:t>Care Team Membership</a:t>
            </a:r>
          </a:p>
          <a:p>
            <a:pPr lvl="1"/>
            <a:r>
              <a:rPr lang="en-US" dirty="0" smtClean="0"/>
              <a:t>Care Team Communication</a:t>
            </a:r>
            <a:endParaRPr lang="en-US" dirty="0"/>
          </a:p>
          <a:p>
            <a:endParaRPr lang="en-US" sz="800" dirty="0"/>
          </a:p>
          <a:p>
            <a:pPr marL="0" indent="0">
              <a:buNone/>
            </a:pPr>
            <a:endParaRPr lang="en-US" sz="1200"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11/11/2015</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a:t>
            </a:r>
            <a:endParaRPr lang="en-US" dirty="0"/>
          </a:p>
        </p:txBody>
      </p:sp>
      <p:sp>
        <p:nvSpPr>
          <p:cNvPr id="3" name="Content Placeholder 2"/>
          <p:cNvSpPr>
            <a:spLocks noGrp="1"/>
          </p:cNvSpPr>
          <p:nvPr>
            <p:ph idx="1"/>
          </p:nvPr>
        </p:nvSpPr>
        <p:spPr>
          <a:xfrm>
            <a:off x="685800" y="1600200"/>
            <a:ext cx="7772400" cy="4297363"/>
          </a:xfrm>
        </p:spPr>
        <p:txBody>
          <a:bodyPr/>
          <a:lstStyle/>
          <a:p>
            <a:pPr marL="457200" lvl="1" indent="0">
              <a:buNone/>
            </a:pPr>
            <a:r>
              <a:rPr lang="en-US" sz="2400" dirty="0" smtClean="0"/>
              <a:t>Develop </a:t>
            </a:r>
            <a:r>
              <a:rPr lang="en-US" sz="2400" dirty="0"/>
              <a:t>a </a:t>
            </a:r>
            <a:r>
              <a:rPr lang="en-US" sz="2400" i="1" dirty="0"/>
              <a:t>Dynamic Care Planning </a:t>
            </a:r>
            <a:r>
              <a:rPr lang="en-US" sz="2400" dirty="0"/>
              <a:t>profile that </a:t>
            </a:r>
            <a:r>
              <a:rPr lang="en-US" sz="2400" dirty="0" smtClean="0"/>
              <a:t>will:</a:t>
            </a:r>
          </a:p>
          <a:p>
            <a:pPr lvl="1"/>
            <a:r>
              <a:rPr lang="en-US" sz="2400" dirty="0" smtClean="0"/>
              <a:t>Support </a:t>
            </a:r>
            <a:r>
              <a:rPr lang="en-US" sz="2400" dirty="0"/>
              <a:t>one overarching care plan for the patient</a:t>
            </a:r>
          </a:p>
          <a:p>
            <a:pPr lvl="1"/>
            <a:r>
              <a:rPr lang="en-US" sz="2400" dirty="0"/>
              <a:t>M</a:t>
            </a:r>
            <a:r>
              <a:rPr lang="en-US" sz="2400" dirty="0" smtClean="0"/>
              <a:t>eet </a:t>
            </a:r>
            <a:r>
              <a:rPr lang="en-US" sz="2400" dirty="0"/>
              <a:t>the needs of many stakeholders</a:t>
            </a:r>
          </a:p>
          <a:p>
            <a:pPr lvl="1"/>
            <a:r>
              <a:rPr lang="en-US" sz="2400" dirty="0"/>
              <a:t>Provide a method to consolidate the many care plans that can be attached to a patient</a:t>
            </a:r>
          </a:p>
          <a:p>
            <a:pPr lvl="1"/>
            <a:r>
              <a:rPr lang="en-US" sz="2400" dirty="0"/>
              <a:t>Provide a framework </a:t>
            </a:r>
            <a:r>
              <a:rPr lang="en-US" sz="2400" dirty="0" smtClean="0"/>
              <a:t>for dynamic </a:t>
            </a:r>
            <a:r>
              <a:rPr lang="en-US" sz="2400" dirty="0"/>
              <a:t>care planning</a:t>
            </a:r>
          </a:p>
          <a:p>
            <a:pPr>
              <a:buNone/>
            </a:pPr>
            <a:endParaRPr lang="en-US" sz="2400"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11/12/2015</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a:xfrm>
            <a:off x="762000" y="1676400"/>
            <a:ext cx="7924800" cy="4449763"/>
          </a:xfrm>
        </p:spPr>
        <p:txBody>
          <a:bodyPr/>
          <a:lstStyle/>
          <a:p>
            <a:pPr marL="514350" indent="-514350">
              <a:buFont typeface="+mj-lt"/>
              <a:buAutoNum type="romanUcPeriod"/>
            </a:pPr>
            <a:r>
              <a:rPr lang="en-US" sz="2800" dirty="0" smtClean="0"/>
              <a:t>Transitions in care</a:t>
            </a:r>
          </a:p>
          <a:p>
            <a:pPr marL="914400" lvl="1" indent="-514350">
              <a:buFont typeface="+mj-lt"/>
              <a:buAutoNum type="romanUcPeriod"/>
            </a:pPr>
            <a:r>
              <a:rPr lang="en-US" sz="2400" dirty="0" smtClean="0"/>
              <a:t>Example: Discharge from Acute Care to Post Acute Care</a:t>
            </a:r>
          </a:p>
          <a:p>
            <a:pPr marL="400050" lvl="1" indent="0">
              <a:buNone/>
            </a:pPr>
            <a:r>
              <a:rPr lang="en-US" sz="2400" dirty="0" smtClean="0"/>
              <a:t>	a)</a:t>
            </a:r>
            <a:r>
              <a:rPr lang="en-US" sz="2400" dirty="0"/>
              <a:t> </a:t>
            </a:r>
            <a:r>
              <a:rPr lang="en-US" sz="2400" dirty="0" smtClean="0"/>
              <a:t>Provider to Provider, Team to Team, Provider to Team, …. transition</a:t>
            </a:r>
          </a:p>
          <a:p>
            <a:pPr marL="400050" lvl="1" indent="0">
              <a:buNone/>
            </a:pPr>
            <a:r>
              <a:rPr lang="en-US" sz="2400" dirty="0" smtClean="0"/>
              <a:t>	b) Support multi-disciplinary care coordination</a:t>
            </a:r>
          </a:p>
          <a:p>
            <a:pPr marL="514350" indent="-514350">
              <a:buFont typeface="+mj-lt"/>
              <a:buAutoNum type="romanUcPeriod"/>
            </a:pPr>
            <a:r>
              <a:rPr lang="en-US" sz="2800" dirty="0" smtClean="0"/>
              <a:t>Chronic Disease Management</a:t>
            </a:r>
          </a:p>
          <a:p>
            <a:pPr marL="400050" lvl="1" indent="0">
              <a:buNone/>
            </a:pPr>
            <a:r>
              <a:rPr lang="en-US" sz="2400" dirty="0" smtClean="0"/>
              <a:t>	a</a:t>
            </a:r>
            <a:r>
              <a:rPr lang="en-US" sz="2400" dirty="0"/>
              <a:t>) </a:t>
            </a:r>
            <a:r>
              <a:rPr lang="en-US" sz="2400" dirty="0" smtClean="0"/>
              <a:t>Management and treatment of chronic health issues</a:t>
            </a:r>
            <a:endParaRPr lang="en-US" sz="2400" dirty="0"/>
          </a:p>
          <a:p>
            <a:pPr marL="400050" lvl="1" indent="0">
              <a:buNone/>
            </a:pPr>
            <a:r>
              <a:rPr lang="en-US" sz="2400" dirty="0"/>
              <a:t>	b) </a:t>
            </a:r>
            <a:r>
              <a:rPr lang="en-US" sz="2400" dirty="0" smtClean="0"/>
              <a:t>Coordination of referrals and consultations</a:t>
            </a:r>
            <a:endParaRPr lang="en-US" sz="2400" dirty="0"/>
          </a:p>
          <a:p>
            <a:pPr marL="0" indent="0">
              <a:buNone/>
            </a:pPr>
            <a:endParaRPr lang="en-US" sz="2800"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11/11/2015</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CBAB8D53-E869-4F2F-8A2B-E12CB9145C40}" type="slidenum">
              <a:rPr lang="en-US" smtClean="0"/>
              <a:pPr>
                <a:defRPr/>
              </a:pPr>
              <a:t>5</a:t>
            </a:fld>
            <a:endParaRPr lang="en-US" dirty="0"/>
          </a:p>
        </p:txBody>
      </p:sp>
      <p:pic>
        <p:nvPicPr>
          <p:cNvPr id="4" name="Picture 3"/>
          <p:cNvPicPr>
            <a:picLocks noChangeAspect="1"/>
          </p:cNvPicPr>
          <p:nvPr/>
        </p:nvPicPr>
        <p:blipFill>
          <a:blip r:embed="rId3"/>
          <a:stretch>
            <a:fillRect/>
          </a:stretch>
        </p:blipFill>
        <p:spPr>
          <a:xfrm>
            <a:off x="533400" y="38100"/>
            <a:ext cx="8367210" cy="6591300"/>
          </a:xfrm>
          <a:prstGeom prst="rect">
            <a:avLst/>
          </a:prstGeom>
        </p:spPr>
      </p:pic>
      <p:sp>
        <p:nvSpPr>
          <p:cNvPr id="2" name="Date Placeholder 1"/>
          <p:cNvSpPr>
            <a:spLocks noGrp="1"/>
          </p:cNvSpPr>
          <p:nvPr>
            <p:ph type="dt" sz="half" idx="10"/>
          </p:nvPr>
        </p:nvSpPr>
        <p:spPr>
          <a:xfrm>
            <a:off x="0" y="6470650"/>
            <a:ext cx="2743200" cy="501650"/>
          </a:xfrm>
        </p:spPr>
        <p:txBody>
          <a:bodyPr/>
          <a:lstStyle/>
          <a:p>
            <a:pPr>
              <a:defRPr/>
            </a:pPr>
            <a:r>
              <a:rPr lang="en-US" dirty="0" smtClean="0">
                <a:solidFill>
                  <a:schemeClr val="tx1"/>
                </a:solidFill>
              </a:rPr>
              <a:t>Source: HL7 CCS Functional Model</a:t>
            </a:r>
            <a:endParaRPr lang="en-US" dirty="0">
              <a:solidFill>
                <a:schemeClr val="tx1"/>
              </a:solidFill>
            </a:endParaRPr>
          </a:p>
        </p:txBody>
      </p:sp>
    </p:spTree>
    <p:extLst>
      <p:ext uri="{BB962C8B-B14F-4D97-AF65-F5344CB8AC3E}">
        <p14:creationId xmlns:p14="http://schemas.microsoft.com/office/powerpoint/2010/main" val="3055683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894"/>
            <a:ext cx="8229600" cy="972106"/>
          </a:xfrm>
        </p:spPr>
        <p:txBody>
          <a:bodyPr/>
          <a:lstStyle/>
          <a:p>
            <a:r>
              <a:rPr lang="en-US" dirty="0" smtClean="0"/>
              <a:t>Technical Approach</a:t>
            </a:r>
            <a:endParaRPr lang="en-US" dirty="0"/>
          </a:p>
        </p:txBody>
      </p:sp>
      <p:pic>
        <p:nvPicPr>
          <p:cNvPr id="6" name="Content Placeholder 5"/>
          <p:cNvPicPr>
            <a:picLocks noGrp="1" noChangeAspect="1"/>
          </p:cNvPicPr>
          <p:nvPr>
            <p:ph idx="1"/>
          </p:nvPr>
        </p:nvPicPr>
        <p:blipFill>
          <a:blip r:embed="rId3"/>
          <a:stretch>
            <a:fillRect/>
          </a:stretch>
        </p:blipFill>
        <p:spPr>
          <a:xfrm>
            <a:off x="1033891" y="1066800"/>
            <a:ext cx="7076218" cy="4830763"/>
          </a:xfrm>
          <a:prstGeom prst="rect">
            <a:avLst/>
          </a:prstGeom>
        </p:spPr>
      </p:pic>
      <p:sp>
        <p:nvSpPr>
          <p:cNvPr id="4" name="Date Placeholder 3"/>
          <p:cNvSpPr>
            <a:spLocks noGrp="1"/>
          </p:cNvSpPr>
          <p:nvPr>
            <p:ph type="dt" sz="half" idx="10"/>
          </p:nvPr>
        </p:nvSpPr>
        <p:spPr/>
        <p:txBody>
          <a:bodyPr/>
          <a:lstStyle/>
          <a:p>
            <a:pPr>
              <a:defRPr/>
            </a:pPr>
            <a:fld id="{96C19C90-16B5-4A5F-AD0C-76C1087D5DF6}" type="datetime1">
              <a:rPr lang="en-US" smtClean="0"/>
              <a:pPr>
                <a:defRPr/>
              </a:pPr>
              <a:t>11/12/2015</a:t>
            </a:fld>
            <a:endParaRPr lang="en-US" dirty="0"/>
          </a:p>
        </p:txBody>
      </p:sp>
      <p:sp>
        <p:nvSpPr>
          <p:cNvPr id="5" name="Slide Number Placeholder 4"/>
          <p:cNvSpPr>
            <a:spLocks noGrp="1"/>
          </p:cNvSpPr>
          <p:nvPr>
            <p:ph type="sldNum" sz="quarter" idx="11"/>
          </p:nvPr>
        </p:nvSpPr>
        <p:spPr>
          <a:xfrm>
            <a:off x="2667000" y="6356350"/>
            <a:ext cx="2133600" cy="365125"/>
          </a:xfrm>
        </p:spPr>
        <p:txBody>
          <a:bodyPr/>
          <a:lstStyle/>
          <a:p>
            <a:pPr>
              <a:defRPr/>
            </a:pPr>
            <a:fld id="{5C02E972-63D0-49D9-9D0C-160664F3EAA4}" type="slidenum">
              <a:rPr lang="en-US" smtClean="0"/>
              <a:pPr>
                <a:defRPr/>
              </a:pPr>
              <a:t>6</a:t>
            </a:fld>
            <a:endParaRPr lang="en-US" dirty="0"/>
          </a:p>
        </p:txBody>
      </p:sp>
      <p:sp>
        <p:nvSpPr>
          <p:cNvPr id="7" name="TextBox 6"/>
          <p:cNvSpPr txBox="1"/>
          <p:nvPr/>
        </p:nvSpPr>
        <p:spPr>
          <a:xfrm>
            <a:off x="1143000" y="5942290"/>
            <a:ext cx="3657600" cy="276999"/>
          </a:xfrm>
          <a:prstGeom prst="rect">
            <a:avLst/>
          </a:prstGeom>
          <a:noFill/>
        </p:spPr>
        <p:txBody>
          <a:bodyPr wrap="square" rtlCol="0">
            <a:spAutoFit/>
          </a:bodyPr>
          <a:lstStyle/>
          <a:p>
            <a:r>
              <a:rPr lang="en-US" sz="1200" dirty="0" smtClean="0"/>
              <a:t>Source: </a:t>
            </a:r>
            <a:r>
              <a:rPr lang="en-US" sz="1200" dirty="0" smtClean="0">
                <a:hlinkClick r:id="rId4"/>
              </a:rPr>
              <a:t>HL7 Domain Analysis Model</a:t>
            </a:r>
            <a:endParaRPr lang="en-US"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a:t>
            </a:r>
            <a:endParaRPr lang="en-US" dirty="0"/>
          </a:p>
        </p:txBody>
      </p:sp>
      <p:sp>
        <p:nvSpPr>
          <p:cNvPr id="3" name="Content Placeholder 2"/>
          <p:cNvSpPr>
            <a:spLocks noGrp="1"/>
          </p:cNvSpPr>
          <p:nvPr>
            <p:ph idx="1"/>
          </p:nvPr>
        </p:nvSpPr>
        <p:spPr>
          <a:xfrm>
            <a:off x="914400" y="1600200"/>
            <a:ext cx="7543800" cy="4525963"/>
          </a:xfrm>
        </p:spPr>
        <p:txBody>
          <a:bodyPr/>
          <a:lstStyle/>
          <a:p>
            <a:pPr lvl="0"/>
            <a:r>
              <a:rPr lang="en-US" dirty="0" smtClean="0"/>
              <a:t>HL7 CCS Functional Model</a:t>
            </a:r>
          </a:p>
          <a:p>
            <a:pPr lvl="0"/>
            <a:r>
              <a:rPr lang="en-US" dirty="0" smtClean="0"/>
              <a:t>FHIR </a:t>
            </a:r>
          </a:p>
          <a:p>
            <a:pPr lvl="0"/>
            <a:r>
              <a:rPr lang="en-US" dirty="0" smtClean="0"/>
              <a:t>IHE PIX and </a:t>
            </a:r>
            <a:r>
              <a:rPr lang="en-US" dirty="0" smtClean="0"/>
              <a:t>ATNA</a:t>
            </a:r>
          </a:p>
          <a:p>
            <a:pPr lvl="0"/>
            <a:r>
              <a:rPr lang="en-US" dirty="0" smtClean="0"/>
              <a:t>?? HPD</a:t>
            </a:r>
            <a:endParaRPr lang="en-US" dirty="0" smtClean="0"/>
          </a:p>
          <a:p>
            <a:pPr lvl="0"/>
            <a:r>
              <a:rPr lang="en-US" dirty="0" smtClean="0"/>
              <a:t>??? Existing group membership standards</a:t>
            </a:r>
          </a:p>
          <a:p>
            <a:pPr lvl="1"/>
            <a:r>
              <a:rPr lang="en-US" dirty="0" smtClean="0"/>
              <a:t>ACM or Google Groups or Wiki membership</a:t>
            </a:r>
          </a:p>
          <a:p>
            <a:pPr marL="0" indent="0">
              <a:buNone/>
            </a:pPr>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11/11/2015</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a:xfrm>
            <a:off x="457200" y="1371600"/>
            <a:ext cx="8229600" cy="5029200"/>
          </a:xfrm>
        </p:spPr>
        <p:txBody>
          <a:bodyPr/>
          <a:lstStyle/>
          <a:p>
            <a:r>
              <a:rPr lang="en-US" dirty="0" smtClean="0"/>
              <a:t>New</a:t>
            </a:r>
          </a:p>
          <a:p>
            <a:pPr lvl="1"/>
            <a:r>
              <a:rPr lang="en-US" dirty="0" smtClean="0"/>
              <a:t>Care Plan Manager</a:t>
            </a:r>
          </a:p>
          <a:p>
            <a:pPr lvl="1"/>
            <a:r>
              <a:rPr lang="en-US" dirty="0" smtClean="0"/>
              <a:t>Possibly others depending on standards discovery</a:t>
            </a:r>
          </a:p>
          <a:p>
            <a:r>
              <a:rPr lang="en-US" dirty="0" smtClean="0"/>
              <a:t>Existing</a:t>
            </a:r>
          </a:p>
          <a:p>
            <a:pPr lvl="1"/>
            <a:r>
              <a:rPr lang="en-US" dirty="0" smtClean="0"/>
              <a:t>Content Creator</a:t>
            </a:r>
          </a:p>
          <a:p>
            <a:pPr lvl="2"/>
            <a:r>
              <a:rPr lang="en-US" dirty="0" smtClean="0"/>
              <a:t>New Transactions</a:t>
            </a:r>
          </a:p>
          <a:p>
            <a:pPr lvl="1"/>
            <a:r>
              <a:rPr lang="en-US" dirty="0" smtClean="0"/>
              <a:t>Content Consumer</a:t>
            </a:r>
          </a:p>
          <a:p>
            <a:pPr lvl="2"/>
            <a:r>
              <a:rPr lang="en-US" dirty="0" smtClean="0"/>
              <a:t>New Transactions</a:t>
            </a:r>
          </a:p>
          <a:p>
            <a:pPr lvl="1"/>
            <a:r>
              <a:rPr lang="en-US" dirty="0" smtClean="0"/>
              <a:t>Reconciliation Agent</a:t>
            </a:r>
            <a:endParaRPr lang="en-US" dirty="0"/>
          </a:p>
        </p:txBody>
      </p:sp>
      <p:sp>
        <p:nvSpPr>
          <p:cNvPr id="4" name="Date Placeholder 3"/>
          <p:cNvSpPr>
            <a:spLocks noGrp="1"/>
          </p:cNvSpPr>
          <p:nvPr>
            <p:ph type="dt" sz="half" idx="10"/>
          </p:nvPr>
        </p:nvSpPr>
        <p:spPr/>
        <p:txBody>
          <a:bodyPr/>
          <a:lstStyle/>
          <a:p>
            <a:pPr>
              <a:defRPr/>
            </a:pPr>
            <a:fld id="{96C19C90-16B5-4A5F-AD0C-76C1087D5DF6}" type="datetime1">
              <a:rPr lang="en-US" smtClean="0"/>
              <a:pPr>
                <a:defRPr/>
              </a:pPr>
              <a:t>11/11/2015</a:t>
            </a:fld>
            <a:endParaRPr lang="en-US" dirty="0"/>
          </a:p>
        </p:txBody>
      </p:sp>
      <p:sp>
        <p:nvSpPr>
          <p:cNvPr id="5" name="Slide Number Placeholder 4"/>
          <p:cNvSpPr>
            <a:spLocks noGrp="1"/>
          </p:cNvSpPr>
          <p:nvPr>
            <p:ph type="sldNum" sz="quarter" idx="11"/>
          </p:nvPr>
        </p:nvSpPr>
        <p:spPr/>
        <p:txBody>
          <a:bodyPr/>
          <a:lstStyle/>
          <a:p>
            <a:pPr>
              <a:defRPr/>
            </a:pPr>
            <a:fld id="{5C02E972-63D0-49D9-9D0C-160664F3EAA4}" type="slidenum">
              <a:rPr lang="en-US" smtClean="0"/>
              <a:pPr>
                <a:defRPr/>
              </a:pPr>
              <a:t>8</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5197</TotalTime>
  <Words>778</Words>
  <Application>Microsoft Office PowerPoint</Application>
  <PresentationFormat>On-screen Show (4:3)</PresentationFormat>
  <Paragraphs>138</Paragraphs>
  <Slides>14</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  </vt:lpstr>
      <vt:lpstr>The Problem</vt:lpstr>
      <vt:lpstr>The Solution</vt:lpstr>
      <vt:lpstr>The Vision</vt:lpstr>
      <vt:lpstr>Use Case</vt:lpstr>
      <vt:lpstr>PowerPoint Presentation</vt:lpstr>
      <vt:lpstr>Technical Approach</vt:lpstr>
      <vt:lpstr>Standards</vt:lpstr>
      <vt:lpstr>Actors</vt:lpstr>
      <vt:lpstr>Impact on Existing Profiles</vt:lpstr>
      <vt:lpstr>Tasks to be Completed</vt:lpstr>
      <vt:lpstr>Risks</vt:lpstr>
      <vt:lpstr>Conclusion</vt:lpstr>
      <vt:lpstr>PowerPoint Presentation</vt:lpstr>
    </vt:vector>
  </TitlesOfParts>
  <Company>RSNA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ccarr</dc:creator>
  <cp:lastModifiedBy>Jones, Emma</cp:lastModifiedBy>
  <cp:revision>140</cp:revision>
  <dcterms:created xsi:type="dcterms:W3CDTF">2011-05-26T18:08:54Z</dcterms:created>
  <dcterms:modified xsi:type="dcterms:W3CDTF">2015-11-12T12:43:50Z</dcterms:modified>
</cp:coreProperties>
</file>