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8" r:id="rId3"/>
    <p:sldId id="259" r:id="rId4"/>
    <p:sldId id="269" r:id="rId5"/>
    <p:sldId id="264" r:id="rId6"/>
    <p:sldId id="265" r:id="rId7"/>
    <p:sldId id="266" r:id="rId8"/>
    <p:sldId id="267" r:id="rId9"/>
    <p:sldId id="268" r:id="rId10"/>
    <p:sldId id="271" r:id="rId11"/>
    <p:sldId id="27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4099"/>
    <a:srgbClr val="241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74630" autoAdjust="0"/>
  </p:normalViewPr>
  <p:slideViewPr>
    <p:cSldViewPr snapToGrid="0" snapToObjects="1">
      <p:cViewPr varScale="1">
        <p:scale>
          <a:sx n="95" d="100"/>
          <a:sy n="95" d="100"/>
        </p:scale>
        <p:origin x="1378"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284D1E-501F-42F5-AF99-DFF95C26157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AB9F2C0-7611-46DA-9848-3127A253021A}">
      <dgm:prSet phldrT="[Text]"/>
      <dgm:spPr/>
      <dgm:t>
        <a:bodyPr/>
        <a:lstStyle/>
        <a:p>
          <a:r>
            <a:rPr lang="en-CA" dirty="0"/>
            <a:t>Patient/Guardian demographics</a:t>
          </a:r>
          <a:endParaRPr lang="en-US" dirty="0"/>
        </a:p>
      </dgm:t>
    </dgm:pt>
    <dgm:pt modelId="{6A5019B8-AAC2-46BE-8D0E-004912930C35}" type="parTrans" cxnId="{A6013919-F86A-4C34-8E52-EA30470580A6}">
      <dgm:prSet/>
      <dgm:spPr/>
      <dgm:t>
        <a:bodyPr/>
        <a:lstStyle/>
        <a:p>
          <a:endParaRPr lang="en-US"/>
        </a:p>
      </dgm:t>
    </dgm:pt>
    <dgm:pt modelId="{9553F7AF-72E4-4265-A21B-C03EEF2FBC56}" type="sibTrans" cxnId="{A6013919-F86A-4C34-8E52-EA30470580A6}">
      <dgm:prSet/>
      <dgm:spPr/>
      <dgm:t>
        <a:bodyPr/>
        <a:lstStyle/>
        <a:p>
          <a:endParaRPr lang="en-US"/>
        </a:p>
      </dgm:t>
    </dgm:pt>
    <dgm:pt modelId="{E77256C4-9095-4F50-A6B5-C68A3C408BCC}">
      <dgm:prSet phldrT="[Text]"/>
      <dgm:spPr/>
      <dgm:t>
        <a:bodyPr/>
        <a:lstStyle/>
        <a:p>
          <a:r>
            <a:rPr lang="en-CA" dirty="0"/>
            <a:t>Name</a:t>
          </a:r>
          <a:endParaRPr lang="en-US" dirty="0"/>
        </a:p>
      </dgm:t>
    </dgm:pt>
    <dgm:pt modelId="{BDEF43AA-01AA-4AB0-B856-93F0B63884DB}" type="parTrans" cxnId="{B40A1381-66AC-4974-A7E2-C68FCAA17F45}">
      <dgm:prSet/>
      <dgm:spPr/>
      <dgm:t>
        <a:bodyPr/>
        <a:lstStyle/>
        <a:p>
          <a:endParaRPr lang="en-US"/>
        </a:p>
      </dgm:t>
    </dgm:pt>
    <dgm:pt modelId="{B0FD96C4-641A-4372-8064-943AF41E189E}" type="sibTrans" cxnId="{B40A1381-66AC-4974-A7E2-C68FCAA17F45}">
      <dgm:prSet/>
      <dgm:spPr/>
      <dgm:t>
        <a:bodyPr/>
        <a:lstStyle/>
        <a:p>
          <a:endParaRPr lang="en-US"/>
        </a:p>
      </dgm:t>
    </dgm:pt>
    <dgm:pt modelId="{E88F2EB0-24F8-42C0-89DD-B8D0070CF7D7}">
      <dgm:prSet phldrT="[Text]"/>
      <dgm:spPr/>
      <dgm:t>
        <a:bodyPr/>
        <a:lstStyle/>
        <a:p>
          <a:r>
            <a:rPr lang="en-CA" dirty="0"/>
            <a:t>Insurance information</a:t>
          </a:r>
          <a:endParaRPr lang="en-US" dirty="0"/>
        </a:p>
      </dgm:t>
    </dgm:pt>
    <dgm:pt modelId="{C9239227-F2C0-4537-99C7-CA61A600C0BF}" type="parTrans" cxnId="{9A7AC8C9-BDBC-4AA9-970D-D8EB6E43EE75}">
      <dgm:prSet/>
      <dgm:spPr/>
      <dgm:t>
        <a:bodyPr/>
        <a:lstStyle/>
        <a:p>
          <a:endParaRPr lang="en-US"/>
        </a:p>
      </dgm:t>
    </dgm:pt>
    <dgm:pt modelId="{F0C6C4C5-870D-4190-99E3-BB6290F71D08}" type="sibTrans" cxnId="{9A7AC8C9-BDBC-4AA9-970D-D8EB6E43EE75}">
      <dgm:prSet/>
      <dgm:spPr/>
      <dgm:t>
        <a:bodyPr/>
        <a:lstStyle/>
        <a:p>
          <a:endParaRPr lang="en-US"/>
        </a:p>
      </dgm:t>
    </dgm:pt>
    <dgm:pt modelId="{0B694AFE-5962-4711-A725-BF280EB50899}">
      <dgm:prSet phldrT="[Text]"/>
      <dgm:spPr/>
      <dgm:t>
        <a:bodyPr/>
        <a:lstStyle/>
        <a:p>
          <a:r>
            <a:rPr lang="en-CA" dirty="0" err="1"/>
            <a:t>DoB</a:t>
          </a:r>
          <a:endParaRPr lang="en-US" dirty="0"/>
        </a:p>
      </dgm:t>
    </dgm:pt>
    <dgm:pt modelId="{C0B65568-52CD-42FA-BD46-3B1EB44B2632}" type="parTrans" cxnId="{FCDD8137-F77D-45F1-9E03-F40889C3C3F5}">
      <dgm:prSet/>
      <dgm:spPr/>
      <dgm:t>
        <a:bodyPr/>
        <a:lstStyle/>
        <a:p>
          <a:endParaRPr lang="en-US"/>
        </a:p>
      </dgm:t>
    </dgm:pt>
    <dgm:pt modelId="{0F2115F0-BA85-4BDD-8486-39D6CF46C292}" type="sibTrans" cxnId="{FCDD8137-F77D-45F1-9E03-F40889C3C3F5}">
      <dgm:prSet/>
      <dgm:spPr/>
      <dgm:t>
        <a:bodyPr/>
        <a:lstStyle/>
        <a:p>
          <a:endParaRPr lang="en-US"/>
        </a:p>
      </dgm:t>
    </dgm:pt>
    <dgm:pt modelId="{39E5B143-443C-43DD-9119-F264328D4A6C}">
      <dgm:prSet phldrT="[Text]"/>
      <dgm:spPr/>
      <dgm:t>
        <a:bodyPr/>
        <a:lstStyle/>
        <a:p>
          <a:r>
            <a:rPr lang="en-CA" dirty="0"/>
            <a:t>Address</a:t>
          </a:r>
          <a:endParaRPr lang="en-US" dirty="0"/>
        </a:p>
      </dgm:t>
    </dgm:pt>
    <dgm:pt modelId="{38C9E9E0-E3DA-4AFC-B1E6-F24A9C92CCD8}" type="parTrans" cxnId="{B4FB0824-FA91-4A50-9930-7ECE848316E9}">
      <dgm:prSet/>
      <dgm:spPr/>
      <dgm:t>
        <a:bodyPr/>
        <a:lstStyle/>
        <a:p>
          <a:endParaRPr lang="en-US"/>
        </a:p>
      </dgm:t>
    </dgm:pt>
    <dgm:pt modelId="{3E4FDE00-81D9-4E45-93BF-79E27AA4A22E}" type="sibTrans" cxnId="{B4FB0824-FA91-4A50-9930-7ECE848316E9}">
      <dgm:prSet/>
      <dgm:spPr/>
      <dgm:t>
        <a:bodyPr/>
        <a:lstStyle/>
        <a:p>
          <a:endParaRPr lang="en-US"/>
        </a:p>
      </dgm:t>
    </dgm:pt>
    <dgm:pt modelId="{1B19A1D7-9181-4302-843B-62CFC4058EBE}">
      <dgm:prSet phldrT="[Text]"/>
      <dgm:spPr/>
      <dgm:t>
        <a:bodyPr/>
        <a:lstStyle/>
        <a:p>
          <a:r>
            <a:rPr lang="en-CA" dirty="0"/>
            <a:t>Visit demographics</a:t>
          </a:r>
          <a:endParaRPr lang="en-US" dirty="0"/>
        </a:p>
      </dgm:t>
    </dgm:pt>
    <dgm:pt modelId="{D2A3AAA6-3989-4B1F-9560-4591EBABD4A5}" type="parTrans" cxnId="{67A70736-2305-459D-85D9-101CFFEC3813}">
      <dgm:prSet/>
      <dgm:spPr/>
      <dgm:t>
        <a:bodyPr/>
        <a:lstStyle/>
        <a:p>
          <a:endParaRPr lang="en-US"/>
        </a:p>
      </dgm:t>
    </dgm:pt>
    <dgm:pt modelId="{7187593E-BE4C-459C-967A-4EEE38C4D48F}" type="sibTrans" cxnId="{67A70736-2305-459D-85D9-101CFFEC3813}">
      <dgm:prSet/>
      <dgm:spPr/>
      <dgm:t>
        <a:bodyPr/>
        <a:lstStyle/>
        <a:p>
          <a:endParaRPr lang="en-US"/>
        </a:p>
      </dgm:t>
    </dgm:pt>
    <dgm:pt modelId="{6E78C761-5C01-4757-9562-CD66D2B4A2A8}">
      <dgm:prSet phldrT="[Text]"/>
      <dgm:spPr/>
      <dgm:t>
        <a:bodyPr/>
        <a:lstStyle/>
        <a:p>
          <a:r>
            <a:rPr lang="en-CA" dirty="0"/>
            <a:t>Enterprise MRN</a:t>
          </a:r>
          <a:endParaRPr lang="en-US" dirty="0"/>
        </a:p>
      </dgm:t>
    </dgm:pt>
    <dgm:pt modelId="{822DD244-D8FC-4FC5-BB40-91CD4ED759AA}" type="parTrans" cxnId="{290DF464-FF5A-4A3D-9421-154EE93EA4C1}">
      <dgm:prSet/>
      <dgm:spPr/>
      <dgm:t>
        <a:bodyPr/>
        <a:lstStyle/>
        <a:p>
          <a:endParaRPr lang="en-US"/>
        </a:p>
      </dgm:t>
    </dgm:pt>
    <dgm:pt modelId="{F72574DF-8E4E-46D5-A01E-61588ED6A0FD}" type="sibTrans" cxnId="{290DF464-FF5A-4A3D-9421-154EE93EA4C1}">
      <dgm:prSet/>
      <dgm:spPr/>
      <dgm:t>
        <a:bodyPr/>
        <a:lstStyle/>
        <a:p>
          <a:endParaRPr lang="en-US"/>
        </a:p>
      </dgm:t>
    </dgm:pt>
    <dgm:pt modelId="{7DBCA76D-062F-4951-960E-B98381F75E1C}">
      <dgm:prSet phldrT="[Text]"/>
      <dgm:spPr/>
      <dgm:t>
        <a:bodyPr/>
        <a:lstStyle/>
        <a:p>
          <a:r>
            <a:rPr lang="en-CA" dirty="0"/>
            <a:t>Reason </a:t>
          </a:r>
          <a:r>
            <a:rPr lang="en-CA"/>
            <a:t>for visit</a:t>
          </a:r>
          <a:endParaRPr lang="en-US" dirty="0"/>
        </a:p>
      </dgm:t>
    </dgm:pt>
    <dgm:pt modelId="{A3E803A9-1FC9-44DB-A1BD-CEB1346FBB13}" type="parTrans" cxnId="{E0E57FD7-612B-42C1-BC2D-BDE7CA83FA8E}">
      <dgm:prSet/>
      <dgm:spPr/>
      <dgm:t>
        <a:bodyPr/>
        <a:lstStyle/>
        <a:p>
          <a:endParaRPr lang="en-US"/>
        </a:p>
      </dgm:t>
    </dgm:pt>
    <dgm:pt modelId="{58503677-20A7-4F5D-9F80-95AFC35780EE}" type="sibTrans" cxnId="{E0E57FD7-612B-42C1-BC2D-BDE7CA83FA8E}">
      <dgm:prSet/>
      <dgm:spPr/>
      <dgm:t>
        <a:bodyPr/>
        <a:lstStyle/>
        <a:p>
          <a:endParaRPr lang="en-US"/>
        </a:p>
      </dgm:t>
    </dgm:pt>
    <dgm:pt modelId="{4FF05E0B-0D99-42E7-90C5-1DF79241872C}">
      <dgm:prSet phldrT="[Text]"/>
      <dgm:spPr/>
      <dgm:t>
        <a:bodyPr/>
        <a:lstStyle/>
        <a:p>
          <a:r>
            <a:rPr lang="en-CA" dirty="0"/>
            <a:t>Name</a:t>
          </a:r>
          <a:endParaRPr lang="en-US" dirty="0"/>
        </a:p>
      </dgm:t>
    </dgm:pt>
    <dgm:pt modelId="{D9D63CDA-97B1-4149-A247-2AF650EE70EB}" type="parTrans" cxnId="{C7DE428F-E9A1-4E2A-BC8C-FB065C711004}">
      <dgm:prSet/>
      <dgm:spPr/>
      <dgm:t>
        <a:bodyPr/>
        <a:lstStyle/>
        <a:p>
          <a:endParaRPr lang="en-US"/>
        </a:p>
      </dgm:t>
    </dgm:pt>
    <dgm:pt modelId="{A7DE853D-C34D-4631-AE7A-B33E63BF90DC}" type="sibTrans" cxnId="{C7DE428F-E9A1-4E2A-BC8C-FB065C711004}">
      <dgm:prSet/>
      <dgm:spPr/>
      <dgm:t>
        <a:bodyPr/>
        <a:lstStyle/>
        <a:p>
          <a:endParaRPr lang="en-US"/>
        </a:p>
      </dgm:t>
    </dgm:pt>
    <dgm:pt modelId="{952473EC-6064-433E-A60B-960B41A763E3}">
      <dgm:prSet phldrT="[Text]"/>
      <dgm:spPr/>
      <dgm:t>
        <a:bodyPr/>
        <a:lstStyle/>
        <a:p>
          <a:r>
            <a:rPr lang="en-CA" dirty="0"/>
            <a:t>Date/Time of encounter</a:t>
          </a:r>
          <a:endParaRPr lang="en-US" dirty="0"/>
        </a:p>
      </dgm:t>
    </dgm:pt>
    <dgm:pt modelId="{EFEB4881-426C-4E20-AC7B-B14A4ED58145}" type="parTrans" cxnId="{A51ED9F0-26B0-4508-BD48-B2048948D4D9}">
      <dgm:prSet/>
      <dgm:spPr/>
      <dgm:t>
        <a:bodyPr/>
        <a:lstStyle/>
        <a:p>
          <a:endParaRPr lang="en-US"/>
        </a:p>
      </dgm:t>
    </dgm:pt>
    <dgm:pt modelId="{D3DEDB6D-28F5-45C4-A788-DD9355DAD918}" type="sibTrans" cxnId="{A51ED9F0-26B0-4508-BD48-B2048948D4D9}">
      <dgm:prSet/>
      <dgm:spPr/>
      <dgm:t>
        <a:bodyPr/>
        <a:lstStyle/>
        <a:p>
          <a:endParaRPr lang="en-US"/>
        </a:p>
      </dgm:t>
    </dgm:pt>
    <dgm:pt modelId="{2631C66B-D361-483A-A7FE-9AAFDA353283}">
      <dgm:prSet phldrT="[Text]"/>
      <dgm:spPr/>
      <dgm:t>
        <a:bodyPr/>
        <a:lstStyle/>
        <a:p>
          <a:r>
            <a:rPr lang="en-CA" dirty="0"/>
            <a:t>Care Team demographics</a:t>
          </a:r>
          <a:endParaRPr lang="en-US" dirty="0"/>
        </a:p>
      </dgm:t>
    </dgm:pt>
    <dgm:pt modelId="{2E55FDF4-E538-4DCB-ADF0-5C87E4C577A7}" type="sibTrans" cxnId="{1A6A7BCE-6C89-45DE-8729-D98C16DD1DDE}">
      <dgm:prSet/>
      <dgm:spPr/>
      <dgm:t>
        <a:bodyPr/>
        <a:lstStyle/>
        <a:p>
          <a:endParaRPr lang="en-US"/>
        </a:p>
      </dgm:t>
    </dgm:pt>
    <dgm:pt modelId="{0847D11C-983B-4C28-864A-C18E4F4CA4AC}" type="parTrans" cxnId="{1A6A7BCE-6C89-45DE-8729-D98C16DD1DDE}">
      <dgm:prSet/>
      <dgm:spPr/>
      <dgm:t>
        <a:bodyPr/>
        <a:lstStyle/>
        <a:p>
          <a:endParaRPr lang="en-US"/>
        </a:p>
      </dgm:t>
    </dgm:pt>
    <dgm:pt modelId="{904EFA70-E1F2-4F68-A716-353E30AC9590}">
      <dgm:prSet phldrT="[Text]"/>
      <dgm:spPr/>
      <dgm:t>
        <a:bodyPr/>
        <a:lstStyle/>
        <a:p>
          <a:r>
            <a:rPr lang="en-CA" dirty="0"/>
            <a:t>Role</a:t>
          </a:r>
          <a:endParaRPr lang="en-US" dirty="0"/>
        </a:p>
      </dgm:t>
    </dgm:pt>
    <dgm:pt modelId="{78DC39F0-0D26-4A20-9A59-31E6C181CA64}" type="parTrans" cxnId="{36062027-18E0-48E5-B900-BD15BE2CE837}">
      <dgm:prSet/>
      <dgm:spPr/>
      <dgm:t>
        <a:bodyPr/>
        <a:lstStyle/>
        <a:p>
          <a:endParaRPr lang="en-US"/>
        </a:p>
      </dgm:t>
    </dgm:pt>
    <dgm:pt modelId="{BDECDD5A-2DB4-4992-91D6-54A7A14252B8}" type="sibTrans" cxnId="{36062027-18E0-48E5-B900-BD15BE2CE837}">
      <dgm:prSet/>
      <dgm:spPr/>
      <dgm:t>
        <a:bodyPr/>
        <a:lstStyle/>
        <a:p>
          <a:endParaRPr lang="en-US"/>
        </a:p>
      </dgm:t>
    </dgm:pt>
    <dgm:pt modelId="{C5A35B65-7E18-43A5-AB6D-DFD51C0DC943}">
      <dgm:prSet phldrT="[Text]"/>
      <dgm:spPr/>
      <dgm:t>
        <a:bodyPr/>
        <a:lstStyle/>
        <a:p>
          <a:r>
            <a:rPr lang="en-CA" dirty="0"/>
            <a:t>PID</a:t>
          </a:r>
          <a:endParaRPr lang="en-US" dirty="0"/>
        </a:p>
      </dgm:t>
    </dgm:pt>
    <dgm:pt modelId="{EF452CA1-B720-442D-83ED-2614AEA99801}" type="parTrans" cxnId="{97B507C7-DC91-4898-B051-9D1B3076153A}">
      <dgm:prSet/>
      <dgm:spPr/>
      <dgm:t>
        <a:bodyPr/>
        <a:lstStyle/>
        <a:p>
          <a:endParaRPr lang="en-US"/>
        </a:p>
      </dgm:t>
    </dgm:pt>
    <dgm:pt modelId="{E9DDD3CE-E021-4100-A32A-0F3CA2776D9F}" type="sibTrans" cxnId="{97B507C7-DC91-4898-B051-9D1B3076153A}">
      <dgm:prSet/>
      <dgm:spPr/>
      <dgm:t>
        <a:bodyPr/>
        <a:lstStyle/>
        <a:p>
          <a:endParaRPr lang="en-US"/>
        </a:p>
      </dgm:t>
    </dgm:pt>
    <dgm:pt modelId="{BAEEAB2E-9C55-4813-B765-8B357D0BF0E0}">
      <dgm:prSet phldrT="[Text]"/>
      <dgm:spPr/>
      <dgm:t>
        <a:bodyPr/>
        <a:lstStyle/>
        <a:p>
          <a:r>
            <a:rPr lang="en-CA" dirty="0" err="1"/>
            <a:t>Deparment</a:t>
          </a:r>
          <a:r>
            <a:rPr lang="en-CA" dirty="0"/>
            <a:t>/service</a:t>
          </a:r>
          <a:endParaRPr lang="en-US" dirty="0"/>
        </a:p>
      </dgm:t>
    </dgm:pt>
    <dgm:pt modelId="{B9F9A735-098F-4D06-8C9A-CAFFE4A16E1B}" type="parTrans" cxnId="{9FB59712-D15A-4B83-ABB7-BA6E5024C6CB}">
      <dgm:prSet/>
      <dgm:spPr/>
      <dgm:t>
        <a:bodyPr/>
        <a:lstStyle/>
        <a:p>
          <a:endParaRPr lang="en-US"/>
        </a:p>
      </dgm:t>
    </dgm:pt>
    <dgm:pt modelId="{375F6634-62EE-4DEA-B22E-6B779C1346CC}" type="sibTrans" cxnId="{9FB59712-D15A-4B83-ABB7-BA6E5024C6CB}">
      <dgm:prSet/>
      <dgm:spPr/>
      <dgm:t>
        <a:bodyPr/>
        <a:lstStyle/>
        <a:p>
          <a:endParaRPr lang="en-US"/>
        </a:p>
      </dgm:t>
    </dgm:pt>
    <dgm:pt modelId="{8944CA96-A3E1-42E6-BE16-C9709A017272}">
      <dgm:prSet phldrT="[Text]"/>
      <dgm:spPr/>
      <dgm:t>
        <a:bodyPr/>
        <a:lstStyle/>
        <a:p>
          <a:r>
            <a:rPr lang="en-CA" dirty="0"/>
            <a:t>Type of Payor</a:t>
          </a:r>
          <a:endParaRPr lang="en-US" dirty="0"/>
        </a:p>
      </dgm:t>
    </dgm:pt>
    <dgm:pt modelId="{EAD5F38C-5F12-4ABD-AE07-1943354677AF}" type="parTrans" cxnId="{7DE67EDE-5194-4410-B558-FDCD0E5C78D2}">
      <dgm:prSet/>
      <dgm:spPr/>
      <dgm:t>
        <a:bodyPr/>
        <a:lstStyle/>
        <a:p>
          <a:endParaRPr lang="en-US"/>
        </a:p>
      </dgm:t>
    </dgm:pt>
    <dgm:pt modelId="{D431E1FF-06EC-4E7A-9875-394A2653A353}" type="sibTrans" cxnId="{7DE67EDE-5194-4410-B558-FDCD0E5C78D2}">
      <dgm:prSet/>
      <dgm:spPr/>
      <dgm:t>
        <a:bodyPr/>
        <a:lstStyle/>
        <a:p>
          <a:endParaRPr lang="en-US"/>
        </a:p>
      </dgm:t>
    </dgm:pt>
    <dgm:pt modelId="{E209A829-62A4-49E2-8CDE-49F5B276994F}">
      <dgm:prSet phldrT="[Text]"/>
      <dgm:spPr/>
      <dgm:t>
        <a:bodyPr/>
        <a:lstStyle/>
        <a:p>
          <a:r>
            <a:rPr lang="en-CA" dirty="0"/>
            <a:t>Insurance ID</a:t>
          </a:r>
          <a:endParaRPr lang="en-US" dirty="0"/>
        </a:p>
      </dgm:t>
    </dgm:pt>
    <dgm:pt modelId="{D70CA70B-C324-4847-8337-27BF22B1E636}" type="parTrans" cxnId="{C7719F22-4608-4E21-8464-403564A2ED42}">
      <dgm:prSet/>
      <dgm:spPr/>
      <dgm:t>
        <a:bodyPr/>
        <a:lstStyle/>
        <a:p>
          <a:endParaRPr lang="en-US"/>
        </a:p>
      </dgm:t>
    </dgm:pt>
    <dgm:pt modelId="{DD7B6541-7147-473F-857D-744AD7AE16AB}" type="sibTrans" cxnId="{C7719F22-4608-4E21-8464-403564A2ED42}">
      <dgm:prSet/>
      <dgm:spPr/>
      <dgm:t>
        <a:bodyPr/>
        <a:lstStyle/>
        <a:p>
          <a:endParaRPr lang="en-US"/>
        </a:p>
      </dgm:t>
    </dgm:pt>
    <dgm:pt modelId="{85D344D1-D8E2-4B67-8E62-D82D363E30DD}">
      <dgm:prSet phldrT="[Text]"/>
      <dgm:spPr/>
      <dgm:t>
        <a:bodyPr/>
        <a:lstStyle/>
        <a:p>
          <a:r>
            <a:rPr lang="en-CA" dirty="0"/>
            <a:t>Coverage</a:t>
          </a:r>
          <a:endParaRPr lang="en-US" dirty="0"/>
        </a:p>
      </dgm:t>
    </dgm:pt>
    <dgm:pt modelId="{CBF4C53F-0E4D-44C7-A66B-EF99AA60BD86}" type="parTrans" cxnId="{2E7A5BD8-775E-4292-B081-90903054DCAA}">
      <dgm:prSet/>
      <dgm:spPr/>
      <dgm:t>
        <a:bodyPr/>
        <a:lstStyle/>
        <a:p>
          <a:endParaRPr lang="en-US"/>
        </a:p>
      </dgm:t>
    </dgm:pt>
    <dgm:pt modelId="{AAF65742-0A20-4BA8-90DA-39EC93B3A66F}" type="sibTrans" cxnId="{2E7A5BD8-775E-4292-B081-90903054DCAA}">
      <dgm:prSet/>
      <dgm:spPr/>
      <dgm:t>
        <a:bodyPr/>
        <a:lstStyle/>
        <a:p>
          <a:endParaRPr lang="en-US"/>
        </a:p>
      </dgm:t>
    </dgm:pt>
    <dgm:pt modelId="{C9FCB9E0-A57C-4E16-99B2-414AE52E831C}">
      <dgm:prSet phldrT="[Text]"/>
      <dgm:spPr/>
      <dgm:t>
        <a:bodyPr/>
        <a:lstStyle/>
        <a:p>
          <a:r>
            <a:rPr lang="en-CA" dirty="0"/>
            <a:t>Co-pay</a:t>
          </a:r>
          <a:endParaRPr lang="en-US" dirty="0"/>
        </a:p>
      </dgm:t>
    </dgm:pt>
    <dgm:pt modelId="{900B270C-EBCE-4826-8D55-7A34C3BD404A}" type="parTrans" cxnId="{15C81A38-BCC6-4207-B667-2986BE295244}">
      <dgm:prSet/>
      <dgm:spPr/>
      <dgm:t>
        <a:bodyPr/>
        <a:lstStyle/>
        <a:p>
          <a:endParaRPr lang="en-US"/>
        </a:p>
      </dgm:t>
    </dgm:pt>
    <dgm:pt modelId="{2A60FDB1-59FC-4765-ACFC-E5617338DA85}" type="sibTrans" cxnId="{15C81A38-BCC6-4207-B667-2986BE295244}">
      <dgm:prSet/>
      <dgm:spPr/>
      <dgm:t>
        <a:bodyPr/>
        <a:lstStyle/>
        <a:p>
          <a:endParaRPr lang="en-US"/>
        </a:p>
      </dgm:t>
    </dgm:pt>
    <dgm:pt modelId="{40BCD864-6D44-449E-890E-4D75BDC80AE6}" type="pres">
      <dgm:prSet presAssocID="{C1284D1E-501F-42F5-AF99-DFF95C261575}" presName="linear" presStyleCnt="0">
        <dgm:presLayoutVars>
          <dgm:animLvl val="lvl"/>
          <dgm:resizeHandles val="exact"/>
        </dgm:presLayoutVars>
      </dgm:prSet>
      <dgm:spPr/>
    </dgm:pt>
    <dgm:pt modelId="{0C6FD9BC-03D8-4589-92D5-CE54863F70C9}" type="pres">
      <dgm:prSet presAssocID="{5AB9F2C0-7611-46DA-9848-3127A253021A}" presName="parentText" presStyleLbl="node1" presStyleIdx="0" presStyleCnt="4">
        <dgm:presLayoutVars>
          <dgm:chMax val="0"/>
          <dgm:bulletEnabled val="1"/>
        </dgm:presLayoutVars>
      </dgm:prSet>
      <dgm:spPr/>
    </dgm:pt>
    <dgm:pt modelId="{51BD4953-7BD7-4983-B6C7-A022F07BDEDF}" type="pres">
      <dgm:prSet presAssocID="{5AB9F2C0-7611-46DA-9848-3127A253021A}" presName="childText" presStyleLbl="revTx" presStyleIdx="0" presStyleCnt="4">
        <dgm:presLayoutVars>
          <dgm:bulletEnabled val="1"/>
        </dgm:presLayoutVars>
      </dgm:prSet>
      <dgm:spPr/>
    </dgm:pt>
    <dgm:pt modelId="{832A00BE-C939-44F7-9AAA-2FD3838F80F0}" type="pres">
      <dgm:prSet presAssocID="{1B19A1D7-9181-4302-843B-62CFC4058EBE}" presName="parentText" presStyleLbl="node1" presStyleIdx="1" presStyleCnt="4">
        <dgm:presLayoutVars>
          <dgm:chMax val="0"/>
          <dgm:bulletEnabled val="1"/>
        </dgm:presLayoutVars>
      </dgm:prSet>
      <dgm:spPr/>
    </dgm:pt>
    <dgm:pt modelId="{CCF3036E-5F63-4638-8239-A26478C38B31}" type="pres">
      <dgm:prSet presAssocID="{1B19A1D7-9181-4302-843B-62CFC4058EBE}" presName="childText" presStyleLbl="revTx" presStyleIdx="1" presStyleCnt="4">
        <dgm:presLayoutVars>
          <dgm:bulletEnabled val="1"/>
        </dgm:presLayoutVars>
      </dgm:prSet>
      <dgm:spPr/>
    </dgm:pt>
    <dgm:pt modelId="{0E085899-A06F-4610-8353-22CF7F65B170}" type="pres">
      <dgm:prSet presAssocID="{2631C66B-D361-483A-A7FE-9AAFDA353283}" presName="parentText" presStyleLbl="node1" presStyleIdx="2" presStyleCnt="4">
        <dgm:presLayoutVars>
          <dgm:chMax val="0"/>
          <dgm:bulletEnabled val="1"/>
        </dgm:presLayoutVars>
      </dgm:prSet>
      <dgm:spPr/>
    </dgm:pt>
    <dgm:pt modelId="{915F2574-6AA4-41AE-A812-2420BDBE3EE6}" type="pres">
      <dgm:prSet presAssocID="{2631C66B-D361-483A-A7FE-9AAFDA353283}" presName="childText" presStyleLbl="revTx" presStyleIdx="2" presStyleCnt="4">
        <dgm:presLayoutVars>
          <dgm:bulletEnabled val="1"/>
        </dgm:presLayoutVars>
      </dgm:prSet>
      <dgm:spPr/>
    </dgm:pt>
    <dgm:pt modelId="{3962C0E7-4BB9-4916-BD45-FB5209C6B307}" type="pres">
      <dgm:prSet presAssocID="{E88F2EB0-24F8-42C0-89DD-B8D0070CF7D7}" presName="parentText" presStyleLbl="node1" presStyleIdx="3" presStyleCnt="4">
        <dgm:presLayoutVars>
          <dgm:chMax val="0"/>
          <dgm:bulletEnabled val="1"/>
        </dgm:presLayoutVars>
      </dgm:prSet>
      <dgm:spPr/>
    </dgm:pt>
    <dgm:pt modelId="{E422ACF7-DF8B-4AFB-A937-C4B6F0353F72}" type="pres">
      <dgm:prSet presAssocID="{E88F2EB0-24F8-42C0-89DD-B8D0070CF7D7}" presName="childText" presStyleLbl="revTx" presStyleIdx="3" presStyleCnt="4">
        <dgm:presLayoutVars>
          <dgm:bulletEnabled val="1"/>
        </dgm:presLayoutVars>
      </dgm:prSet>
      <dgm:spPr/>
    </dgm:pt>
  </dgm:ptLst>
  <dgm:cxnLst>
    <dgm:cxn modelId="{B2993361-3650-405A-8B2B-086D6EB0131E}" type="presOf" srcId="{C1284D1E-501F-42F5-AF99-DFF95C261575}" destId="{40BCD864-6D44-449E-890E-4D75BDC80AE6}" srcOrd="0" destOrd="0" presId="urn:microsoft.com/office/officeart/2005/8/layout/vList2"/>
    <dgm:cxn modelId="{97B507C7-DC91-4898-B051-9D1B3076153A}" srcId="{2631C66B-D361-483A-A7FE-9AAFDA353283}" destId="{C5A35B65-7E18-43A5-AB6D-DFD51C0DC943}" srcOrd="2" destOrd="0" parTransId="{EF452CA1-B720-442D-83ED-2614AEA99801}" sibTransId="{E9DDD3CE-E021-4100-A32A-0F3CA2776D9F}"/>
    <dgm:cxn modelId="{9FB41F0E-346E-423B-B46A-DD59E9FE2F32}" type="presOf" srcId="{952473EC-6064-433E-A60B-960B41A763E3}" destId="{CCF3036E-5F63-4638-8239-A26478C38B31}" srcOrd="0" destOrd="1" presId="urn:microsoft.com/office/officeart/2005/8/layout/vList2"/>
    <dgm:cxn modelId="{9A7AC8C9-BDBC-4AA9-970D-D8EB6E43EE75}" srcId="{C1284D1E-501F-42F5-AF99-DFF95C261575}" destId="{E88F2EB0-24F8-42C0-89DD-B8D0070CF7D7}" srcOrd="3" destOrd="0" parTransId="{C9239227-F2C0-4537-99C7-CA61A600C0BF}" sibTransId="{F0C6C4C5-870D-4190-99E3-BB6290F71D08}"/>
    <dgm:cxn modelId="{1A6A7BCE-6C89-45DE-8729-D98C16DD1DDE}" srcId="{C1284D1E-501F-42F5-AF99-DFF95C261575}" destId="{2631C66B-D361-483A-A7FE-9AAFDA353283}" srcOrd="2" destOrd="0" parTransId="{0847D11C-983B-4C28-864A-C18E4F4CA4AC}" sibTransId="{2E55FDF4-E538-4DCB-ADF0-5C87E4C577A7}"/>
    <dgm:cxn modelId="{76EC6751-F74B-4461-82B8-53762F4713F1}" type="presOf" srcId="{0B694AFE-5962-4711-A725-BF280EB50899}" destId="{51BD4953-7BD7-4983-B6C7-A022F07BDEDF}" srcOrd="0" destOrd="1" presId="urn:microsoft.com/office/officeart/2005/8/layout/vList2"/>
    <dgm:cxn modelId="{C3CE17B8-B0DD-4889-AD7C-ABE177859F72}" type="presOf" srcId="{E88F2EB0-24F8-42C0-89DD-B8D0070CF7D7}" destId="{3962C0E7-4BB9-4916-BD45-FB5209C6B307}" srcOrd="0" destOrd="0" presId="urn:microsoft.com/office/officeart/2005/8/layout/vList2"/>
    <dgm:cxn modelId="{951858A0-B630-4626-BA1E-AC80AB1E58DD}" type="presOf" srcId="{C9FCB9E0-A57C-4E16-99B2-414AE52E831C}" destId="{E422ACF7-DF8B-4AFB-A937-C4B6F0353F72}" srcOrd="0" destOrd="3" presId="urn:microsoft.com/office/officeart/2005/8/layout/vList2"/>
    <dgm:cxn modelId="{A6013919-F86A-4C34-8E52-EA30470580A6}" srcId="{C1284D1E-501F-42F5-AF99-DFF95C261575}" destId="{5AB9F2C0-7611-46DA-9848-3127A253021A}" srcOrd="0" destOrd="0" parTransId="{6A5019B8-AAC2-46BE-8D0E-004912930C35}" sibTransId="{9553F7AF-72E4-4265-A21B-C03EEF2FBC56}"/>
    <dgm:cxn modelId="{9E5E1F61-99E9-42D3-9C62-EE51A550934B}" type="presOf" srcId="{BAEEAB2E-9C55-4813-B765-8B357D0BF0E0}" destId="{915F2574-6AA4-41AE-A812-2420BDBE3EE6}" srcOrd="0" destOrd="3" presId="urn:microsoft.com/office/officeart/2005/8/layout/vList2"/>
    <dgm:cxn modelId="{61EA1EFF-5171-4E77-B47F-46E898461CC2}" type="presOf" srcId="{2631C66B-D361-483A-A7FE-9AAFDA353283}" destId="{0E085899-A06F-4610-8353-22CF7F65B170}" srcOrd="0" destOrd="0" presId="urn:microsoft.com/office/officeart/2005/8/layout/vList2"/>
    <dgm:cxn modelId="{67A70736-2305-459D-85D9-101CFFEC3813}" srcId="{C1284D1E-501F-42F5-AF99-DFF95C261575}" destId="{1B19A1D7-9181-4302-843B-62CFC4058EBE}" srcOrd="1" destOrd="0" parTransId="{D2A3AAA6-3989-4B1F-9560-4591EBABD4A5}" sibTransId="{7187593E-BE4C-459C-967A-4EEE38C4D48F}"/>
    <dgm:cxn modelId="{B4FB0824-FA91-4A50-9930-7ECE848316E9}" srcId="{5AB9F2C0-7611-46DA-9848-3127A253021A}" destId="{39E5B143-443C-43DD-9119-F264328D4A6C}" srcOrd="2" destOrd="0" parTransId="{38C9E9E0-E3DA-4AFC-B1E6-F24A9C92CCD8}" sibTransId="{3E4FDE00-81D9-4E45-93BF-79E27AA4A22E}"/>
    <dgm:cxn modelId="{458FCCE7-BF4A-4F2C-A5F5-B7A53C7D97B4}" type="presOf" srcId="{8944CA96-A3E1-42E6-BE16-C9709A017272}" destId="{E422ACF7-DF8B-4AFB-A937-C4B6F0353F72}" srcOrd="0" destOrd="0" presId="urn:microsoft.com/office/officeart/2005/8/layout/vList2"/>
    <dgm:cxn modelId="{6299833E-58C2-45FE-A227-B7CB50807064}" type="presOf" srcId="{6E78C761-5C01-4757-9562-CD66D2B4A2A8}" destId="{CCF3036E-5F63-4638-8239-A26478C38B31}" srcOrd="0" destOrd="0" presId="urn:microsoft.com/office/officeart/2005/8/layout/vList2"/>
    <dgm:cxn modelId="{0D5F67CC-8D4C-4323-9BA9-DB51435D9F80}" type="presOf" srcId="{E209A829-62A4-49E2-8CDE-49F5B276994F}" destId="{E422ACF7-DF8B-4AFB-A937-C4B6F0353F72}" srcOrd="0" destOrd="1" presId="urn:microsoft.com/office/officeart/2005/8/layout/vList2"/>
    <dgm:cxn modelId="{7DE67EDE-5194-4410-B558-FDCD0E5C78D2}" srcId="{E88F2EB0-24F8-42C0-89DD-B8D0070CF7D7}" destId="{8944CA96-A3E1-42E6-BE16-C9709A017272}" srcOrd="0" destOrd="0" parTransId="{EAD5F38C-5F12-4ABD-AE07-1943354677AF}" sibTransId="{D431E1FF-06EC-4E7A-9875-394A2653A353}"/>
    <dgm:cxn modelId="{F1120FE7-AF03-4B60-B9B3-DD0B568474FD}" type="presOf" srcId="{1B19A1D7-9181-4302-843B-62CFC4058EBE}" destId="{832A00BE-C939-44F7-9AAA-2FD3838F80F0}" srcOrd="0" destOrd="0" presId="urn:microsoft.com/office/officeart/2005/8/layout/vList2"/>
    <dgm:cxn modelId="{290DF464-FF5A-4A3D-9421-154EE93EA4C1}" srcId="{1B19A1D7-9181-4302-843B-62CFC4058EBE}" destId="{6E78C761-5C01-4757-9562-CD66D2B4A2A8}" srcOrd="0" destOrd="0" parTransId="{822DD244-D8FC-4FC5-BB40-91CD4ED759AA}" sibTransId="{F72574DF-8E4E-46D5-A01E-61588ED6A0FD}"/>
    <dgm:cxn modelId="{B40A1381-66AC-4974-A7E2-C68FCAA17F45}" srcId="{5AB9F2C0-7611-46DA-9848-3127A253021A}" destId="{E77256C4-9095-4F50-A6B5-C68A3C408BCC}" srcOrd="0" destOrd="0" parTransId="{BDEF43AA-01AA-4AB0-B856-93F0B63884DB}" sibTransId="{B0FD96C4-641A-4372-8064-943AF41E189E}"/>
    <dgm:cxn modelId="{A51ED9F0-26B0-4508-BD48-B2048948D4D9}" srcId="{1B19A1D7-9181-4302-843B-62CFC4058EBE}" destId="{952473EC-6064-433E-A60B-960B41A763E3}" srcOrd="1" destOrd="0" parTransId="{EFEB4881-426C-4E20-AC7B-B14A4ED58145}" sibTransId="{D3DEDB6D-28F5-45C4-A788-DD9355DAD918}"/>
    <dgm:cxn modelId="{2E7A5BD8-775E-4292-B081-90903054DCAA}" srcId="{E88F2EB0-24F8-42C0-89DD-B8D0070CF7D7}" destId="{85D344D1-D8E2-4B67-8E62-D82D363E30DD}" srcOrd="2" destOrd="0" parTransId="{CBF4C53F-0E4D-44C7-A66B-EF99AA60BD86}" sibTransId="{AAF65742-0A20-4BA8-90DA-39EC93B3A66F}"/>
    <dgm:cxn modelId="{61DF26CA-F4E3-4029-A62A-2B881D09AFDB}" type="presOf" srcId="{5AB9F2C0-7611-46DA-9848-3127A253021A}" destId="{0C6FD9BC-03D8-4589-92D5-CE54863F70C9}" srcOrd="0" destOrd="0" presId="urn:microsoft.com/office/officeart/2005/8/layout/vList2"/>
    <dgm:cxn modelId="{9FB59712-D15A-4B83-ABB7-BA6E5024C6CB}" srcId="{2631C66B-D361-483A-A7FE-9AAFDA353283}" destId="{BAEEAB2E-9C55-4813-B765-8B357D0BF0E0}" srcOrd="3" destOrd="0" parTransId="{B9F9A735-098F-4D06-8C9A-CAFFE4A16E1B}" sibTransId="{375F6634-62EE-4DEA-B22E-6B779C1346CC}"/>
    <dgm:cxn modelId="{12951635-613E-4B58-B539-D459338E39CE}" type="presOf" srcId="{C5A35B65-7E18-43A5-AB6D-DFD51C0DC943}" destId="{915F2574-6AA4-41AE-A812-2420BDBE3EE6}" srcOrd="0" destOrd="2" presId="urn:microsoft.com/office/officeart/2005/8/layout/vList2"/>
    <dgm:cxn modelId="{E0E57FD7-612B-42C1-BC2D-BDE7CA83FA8E}" srcId="{1B19A1D7-9181-4302-843B-62CFC4058EBE}" destId="{7DBCA76D-062F-4951-960E-B98381F75E1C}" srcOrd="2" destOrd="0" parTransId="{A3E803A9-1FC9-44DB-A1BD-CEB1346FBB13}" sibTransId="{58503677-20A7-4F5D-9F80-95AFC35780EE}"/>
    <dgm:cxn modelId="{B6F49DE0-73B1-4537-A0CF-9DCB702B30CF}" type="presOf" srcId="{39E5B143-443C-43DD-9119-F264328D4A6C}" destId="{51BD4953-7BD7-4983-B6C7-A022F07BDEDF}" srcOrd="0" destOrd="2" presId="urn:microsoft.com/office/officeart/2005/8/layout/vList2"/>
    <dgm:cxn modelId="{15C81A38-BCC6-4207-B667-2986BE295244}" srcId="{E88F2EB0-24F8-42C0-89DD-B8D0070CF7D7}" destId="{C9FCB9E0-A57C-4E16-99B2-414AE52E831C}" srcOrd="3" destOrd="0" parTransId="{900B270C-EBCE-4826-8D55-7A34C3BD404A}" sibTransId="{2A60FDB1-59FC-4765-ACFC-E5617338DA85}"/>
    <dgm:cxn modelId="{4A8EBB2E-CFDA-411C-8E83-750C1B939F6B}" type="presOf" srcId="{E77256C4-9095-4F50-A6B5-C68A3C408BCC}" destId="{51BD4953-7BD7-4983-B6C7-A022F07BDEDF}" srcOrd="0" destOrd="0" presId="urn:microsoft.com/office/officeart/2005/8/layout/vList2"/>
    <dgm:cxn modelId="{94A7B5E1-0339-44F3-AE44-B99B177722EE}" type="presOf" srcId="{4FF05E0B-0D99-42E7-90C5-1DF79241872C}" destId="{915F2574-6AA4-41AE-A812-2420BDBE3EE6}" srcOrd="0" destOrd="0" presId="urn:microsoft.com/office/officeart/2005/8/layout/vList2"/>
    <dgm:cxn modelId="{6DC7C6A5-56E9-43C0-B1F0-4F1007A3E9EE}" type="presOf" srcId="{904EFA70-E1F2-4F68-A716-353E30AC9590}" destId="{915F2574-6AA4-41AE-A812-2420BDBE3EE6}" srcOrd="0" destOrd="1" presId="urn:microsoft.com/office/officeart/2005/8/layout/vList2"/>
    <dgm:cxn modelId="{C7719F22-4608-4E21-8464-403564A2ED42}" srcId="{E88F2EB0-24F8-42C0-89DD-B8D0070CF7D7}" destId="{E209A829-62A4-49E2-8CDE-49F5B276994F}" srcOrd="1" destOrd="0" parTransId="{D70CA70B-C324-4847-8337-27BF22B1E636}" sibTransId="{DD7B6541-7147-473F-857D-744AD7AE16AB}"/>
    <dgm:cxn modelId="{C7DE428F-E9A1-4E2A-BC8C-FB065C711004}" srcId="{2631C66B-D361-483A-A7FE-9AAFDA353283}" destId="{4FF05E0B-0D99-42E7-90C5-1DF79241872C}" srcOrd="0" destOrd="0" parTransId="{D9D63CDA-97B1-4149-A247-2AF650EE70EB}" sibTransId="{A7DE853D-C34D-4631-AE7A-B33E63BF90DC}"/>
    <dgm:cxn modelId="{540B8AFF-2351-417A-9337-66B164A9ED87}" type="presOf" srcId="{85D344D1-D8E2-4B67-8E62-D82D363E30DD}" destId="{E422ACF7-DF8B-4AFB-A937-C4B6F0353F72}" srcOrd="0" destOrd="2" presId="urn:microsoft.com/office/officeart/2005/8/layout/vList2"/>
    <dgm:cxn modelId="{36062027-18E0-48E5-B900-BD15BE2CE837}" srcId="{2631C66B-D361-483A-A7FE-9AAFDA353283}" destId="{904EFA70-E1F2-4F68-A716-353E30AC9590}" srcOrd="1" destOrd="0" parTransId="{78DC39F0-0D26-4A20-9A59-31E6C181CA64}" sibTransId="{BDECDD5A-2DB4-4992-91D6-54A7A14252B8}"/>
    <dgm:cxn modelId="{FCDD8137-F77D-45F1-9E03-F40889C3C3F5}" srcId="{5AB9F2C0-7611-46DA-9848-3127A253021A}" destId="{0B694AFE-5962-4711-A725-BF280EB50899}" srcOrd="1" destOrd="0" parTransId="{C0B65568-52CD-42FA-BD46-3B1EB44B2632}" sibTransId="{0F2115F0-BA85-4BDD-8486-39D6CF46C292}"/>
    <dgm:cxn modelId="{3F4102F6-35C1-4530-88AB-55AFE33D367D}" type="presOf" srcId="{7DBCA76D-062F-4951-960E-B98381F75E1C}" destId="{CCF3036E-5F63-4638-8239-A26478C38B31}" srcOrd="0" destOrd="2" presId="urn:microsoft.com/office/officeart/2005/8/layout/vList2"/>
    <dgm:cxn modelId="{47AA00F2-F091-4485-AFE3-12E0CD4F3612}" type="presParOf" srcId="{40BCD864-6D44-449E-890E-4D75BDC80AE6}" destId="{0C6FD9BC-03D8-4589-92D5-CE54863F70C9}" srcOrd="0" destOrd="0" presId="urn:microsoft.com/office/officeart/2005/8/layout/vList2"/>
    <dgm:cxn modelId="{E8D72C72-50B6-42FB-A31D-A9475A9011F4}" type="presParOf" srcId="{40BCD864-6D44-449E-890E-4D75BDC80AE6}" destId="{51BD4953-7BD7-4983-B6C7-A022F07BDEDF}" srcOrd="1" destOrd="0" presId="urn:microsoft.com/office/officeart/2005/8/layout/vList2"/>
    <dgm:cxn modelId="{E72AAB9F-400D-4373-9F7E-82A51471DED2}" type="presParOf" srcId="{40BCD864-6D44-449E-890E-4D75BDC80AE6}" destId="{832A00BE-C939-44F7-9AAA-2FD3838F80F0}" srcOrd="2" destOrd="0" presId="urn:microsoft.com/office/officeart/2005/8/layout/vList2"/>
    <dgm:cxn modelId="{C4414F1B-30C8-4776-9D14-9614A01FE195}" type="presParOf" srcId="{40BCD864-6D44-449E-890E-4D75BDC80AE6}" destId="{CCF3036E-5F63-4638-8239-A26478C38B31}" srcOrd="3" destOrd="0" presId="urn:microsoft.com/office/officeart/2005/8/layout/vList2"/>
    <dgm:cxn modelId="{4EAAE5CE-947C-4486-8925-D2841034C9C0}" type="presParOf" srcId="{40BCD864-6D44-449E-890E-4D75BDC80AE6}" destId="{0E085899-A06F-4610-8353-22CF7F65B170}" srcOrd="4" destOrd="0" presId="urn:microsoft.com/office/officeart/2005/8/layout/vList2"/>
    <dgm:cxn modelId="{2C64483A-5B43-4620-93CA-574F1531EA54}" type="presParOf" srcId="{40BCD864-6D44-449E-890E-4D75BDC80AE6}" destId="{915F2574-6AA4-41AE-A812-2420BDBE3EE6}" srcOrd="5" destOrd="0" presId="urn:microsoft.com/office/officeart/2005/8/layout/vList2"/>
    <dgm:cxn modelId="{88EF7692-B225-496F-9DD0-3D3A7E78D6C0}" type="presParOf" srcId="{40BCD864-6D44-449E-890E-4D75BDC80AE6}" destId="{3962C0E7-4BB9-4916-BD45-FB5209C6B307}" srcOrd="6" destOrd="0" presId="urn:microsoft.com/office/officeart/2005/8/layout/vList2"/>
    <dgm:cxn modelId="{5635F5B1-41E9-4905-B252-BB2F8DDF478F}" type="presParOf" srcId="{40BCD864-6D44-449E-890E-4D75BDC80AE6}" destId="{E422ACF7-DF8B-4AFB-A937-C4B6F0353F72}"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FD9BC-03D8-4589-92D5-CE54863F70C9}">
      <dsp:nvSpPr>
        <dsp:cNvPr id="0" name=""/>
        <dsp:cNvSpPr/>
      </dsp:nvSpPr>
      <dsp:spPr>
        <a:xfrm>
          <a:off x="0" y="59072"/>
          <a:ext cx="88392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Patient/Guardian demographics</a:t>
          </a:r>
          <a:endParaRPr lang="en-US" sz="1900" kern="1200" dirty="0"/>
        </a:p>
      </dsp:txBody>
      <dsp:txXfrm>
        <a:off x="22246" y="81318"/>
        <a:ext cx="8794708" cy="411223"/>
      </dsp:txXfrm>
    </dsp:sp>
    <dsp:sp modelId="{51BD4953-7BD7-4983-B6C7-A022F07BDEDF}">
      <dsp:nvSpPr>
        <dsp:cNvPr id="0" name=""/>
        <dsp:cNvSpPr/>
      </dsp:nvSpPr>
      <dsp:spPr>
        <a:xfrm>
          <a:off x="0" y="514787"/>
          <a:ext cx="8839200"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64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CA" sz="1500" kern="1200" dirty="0"/>
            <a:t>Name</a:t>
          </a:r>
          <a:endParaRPr lang="en-US" sz="1500" kern="1200" dirty="0"/>
        </a:p>
        <a:p>
          <a:pPr marL="114300" lvl="1" indent="-114300" algn="l" defTabSz="666750">
            <a:lnSpc>
              <a:spcPct val="90000"/>
            </a:lnSpc>
            <a:spcBef>
              <a:spcPct val="0"/>
            </a:spcBef>
            <a:spcAft>
              <a:spcPct val="20000"/>
            </a:spcAft>
            <a:buChar char="•"/>
          </a:pPr>
          <a:r>
            <a:rPr lang="en-CA" sz="1500" kern="1200" dirty="0" err="1"/>
            <a:t>DoB</a:t>
          </a:r>
          <a:endParaRPr lang="en-US" sz="1500" kern="1200" dirty="0"/>
        </a:p>
        <a:p>
          <a:pPr marL="114300" lvl="1" indent="-114300" algn="l" defTabSz="666750">
            <a:lnSpc>
              <a:spcPct val="90000"/>
            </a:lnSpc>
            <a:spcBef>
              <a:spcPct val="0"/>
            </a:spcBef>
            <a:spcAft>
              <a:spcPct val="20000"/>
            </a:spcAft>
            <a:buChar char="•"/>
          </a:pPr>
          <a:r>
            <a:rPr lang="en-CA" sz="1500" kern="1200" dirty="0"/>
            <a:t>Address</a:t>
          </a:r>
          <a:endParaRPr lang="en-US" sz="1500" kern="1200" dirty="0"/>
        </a:p>
      </dsp:txBody>
      <dsp:txXfrm>
        <a:off x="0" y="514787"/>
        <a:ext cx="8839200" cy="786599"/>
      </dsp:txXfrm>
    </dsp:sp>
    <dsp:sp modelId="{832A00BE-C939-44F7-9AAA-2FD3838F80F0}">
      <dsp:nvSpPr>
        <dsp:cNvPr id="0" name=""/>
        <dsp:cNvSpPr/>
      </dsp:nvSpPr>
      <dsp:spPr>
        <a:xfrm>
          <a:off x="0" y="1301387"/>
          <a:ext cx="88392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Visit demographics</a:t>
          </a:r>
          <a:endParaRPr lang="en-US" sz="1900" kern="1200" dirty="0"/>
        </a:p>
      </dsp:txBody>
      <dsp:txXfrm>
        <a:off x="22246" y="1323633"/>
        <a:ext cx="8794708" cy="411223"/>
      </dsp:txXfrm>
    </dsp:sp>
    <dsp:sp modelId="{CCF3036E-5F63-4638-8239-A26478C38B31}">
      <dsp:nvSpPr>
        <dsp:cNvPr id="0" name=""/>
        <dsp:cNvSpPr/>
      </dsp:nvSpPr>
      <dsp:spPr>
        <a:xfrm>
          <a:off x="0" y="1757102"/>
          <a:ext cx="8839200"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64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CA" sz="1500" kern="1200" dirty="0"/>
            <a:t>Enterprise MRN</a:t>
          </a:r>
          <a:endParaRPr lang="en-US" sz="1500" kern="1200" dirty="0"/>
        </a:p>
        <a:p>
          <a:pPr marL="114300" lvl="1" indent="-114300" algn="l" defTabSz="666750">
            <a:lnSpc>
              <a:spcPct val="90000"/>
            </a:lnSpc>
            <a:spcBef>
              <a:spcPct val="0"/>
            </a:spcBef>
            <a:spcAft>
              <a:spcPct val="20000"/>
            </a:spcAft>
            <a:buChar char="•"/>
          </a:pPr>
          <a:r>
            <a:rPr lang="en-CA" sz="1500" kern="1200" dirty="0"/>
            <a:t>Date/Time of encounter</a:t>
          </a:r>
          <a:endParaRPr lang="en-US" sz="1500" kern="1200" dirty="0"/>
        </a:p>
        <a:p>
          <a:pPr marL="114300" lvl="1" indent="-114300" algn="l" defTabSz="666750">
            <a:lnSpc>
              <a:spcPct val="90000"/>
            </a:lnSpc>
            <a:spcBef>
              <a:spcPct val="0"/>
            </a:spcBef>
            <a:spcAft>
              <a:spcPct val="20000"/>
            </a:spcAft>
            <a:buChar char="•"/>
          </a:pPr>
          <a:r>
            <a:rPr lang="en-CA" sz="1500" kern="1200" dirty="0"/>
            <a:t>Reason </a:t>
          </a:r>
          <a:r>
            <a:rPr lang="en-CA" sz="1500" kern="1200"/>
            <a:t>for visit</a:t>
          </a:r>
          <a:endParaRPr lang="en-US" sz="1500" kern="1200" dirty="0"/>
        </a:p>
      </dsp:txBody>
      <dsp:txXfrm>
        <a:off x="0" y="1757102"/>
        <a:ext cx="8839200" cy="786599"/>
      </dsp:txXfrm>
    </dsp:sp>
    <dsp:sp modelId="{0E085899-A06F-4610-8353-22CF7F65B170}">
      <dsp:nvSpPr>
        <dsp:cNvPr id="0" name=""/>
        <dsp:cNvSpPr/>
      </dsp:nvSpPr>
      <dsp:spPr>
        <a:xfrm>
          <a:off x="0" y="2543702"/>
          <a:ext cx="88392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Care Team demographics</a:t>
          </a:r>
          <a:endParaRPr lang="en-US" sz="1900" kern="1200" dirty="0"/>
        </a:p>
      </dsp:txBody>
      <dsp:txXfrm>
        <a:off x="22246" y="2565948"/>
        <a:ext cx="8794708" cy="411223"/>
      </dsp:txXfrm>
    </dsp:sp>
    <dsp:sp modelId="{915F2574-6AA4-41AE-A812-2420BDBE3EE6}">
      <dsp:nvSpPr>
        <dsp:cNvPr id="0" name=""/>
        <dsp:cNvSpPr/>
      </dsp:nvSpPr>
      <dsp:spPr>
        <a:xfrm>
          <a:off x="0" y="2999417"/>
          <a:ext cx="8839200" cy="104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64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CA" sz="1500" kern="1200" dirty="0"/>
            <a:t>Name</a:t>
          </a:r>
          <a:endParaRPr lang="en-US" sz="1500" kern="1200" dirty="0"/>
        </a:p>
        <a:p>
          <a:pPr marL="114300" lvl="1" indent="-114300" algn="l" defTabSz="666750">
            <a:lnSpc>
              <a:spcPct val="90000"/>
            </a:lnSpc>
            <a:spcBef>
              <a:spcPct val="0"/>
            </a:spcBef>
            <a:spcAft>
              <a:spcPct val="20000"/>
            </a:spcAft>
            <a:buChar char="•"/>
          </a:pPr>
          <a:r>
            <a:rPr lang="en-CA" sz="1500" kern="1200" dirty="0"/>
            <a:t>Role</a:t>
          </a:r>
          <a:endParaRPr lang="en-US" sz="1500" kern="1200" dirty="0"/>
        </a:p>
        <a:p>
          <a:pPr marL="114300" lvl="1" indent="-114300" algn="l" defTabSz="666750">
            <a:lnSpc>
              <a:spcPct val="90000"/>
            </a:lnSpc>
            <a:spcBef>
              <a:spcPct val="0"/>
            </a:spcBef>
            <a:spcAft>
              <a:spcPct val="20000"/>
            </a:spcAft>
            <a:buChar char="•"/>
          </a:pPr>
          <a:r>
            <a:rPr lang="en-CA" sz="1500" kern="1200" dirty="0"/>
            <a:t>PID</a:t>
          </a:r>
          <a:endParaRPr lang="en-US" sz="1500" kern="1200" dirty="0"/>
        </a:p>
        <a:p>
          <a:pPr marL="114300" lvl="1" indent="-114300" algn="l" defTabSz="666750">
            <a:lnSpc>
              <a:spcPct val="90000"/>
            </a:lnSpc>
            <a:spcBef>
              <a:spcPct val="0"/>
            </a:spcBef>
            <a:spcAft>
              <a:spcPct val="20000"/>
            </a:spcAft>
            <a:buChar char="•"/>
          </a:pPr>
          <a:r>
            <a:rPr lang="en-CA" sz="1500" kern="1200" dirty="0" err="1"/>
            <a:t>Deparment</a:t>
          </a:r>
          <a:r>
            <a:rPr lang="en-CA" sz="1500" kern="1200" dirty="0"/>
            <a:t>/service</a:t>
          </a:r>
          <a:endParaRPr lang="en-US" sz="1500" kern="1200" dirty="0"/>
        </a:p>
      </dsp:txBody>
      <dsp:txXfrm>
        <a:off x="0" y="2999417"/>
        <a:ext cx="8839200" cy="1042245"/>
      </dsp:txXfrm>
    </dsp:sp>
    <dsp:sp modelId="{3962C0E7-4BB9-4916-BD45-FB5209C6B307}">
      <dsp:nvSpPr>
        <dsp:cNvPr id="0" name=""/>
        <dsp:cNvSpPr/>
      </dsp:nvSpPr>
      <dsp:spPr>
        <a:xfrm>
          <a:off x="0" y="4041662"/>
          <a:ext cx="88392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Insurance information</a:t>
          </a:r>
          <a:endParaRPr lang="en-US" sz="1900" kern="1200" dirty="0"/>
        </a:p>
      </dsp:txBody>
      <dsp:txXfrm>
        <a:off x="22246" y="4063908"/>
        <a:ext cx="8794708" cy="411223"/>
      </dsp:txXfrm>
    </dsp:sp>
    <dsp:sp modelId="{E422ACF7-DF8B-4AFB-A937-C4B6F0353F72}">
      <dsp:nvSpPr>
        <dsp:cNvPr id="0" name=""/>
        <dsp:cNvSpPr/>
      </dsp:nvSpPr>
      <dsp:spPr>
        <a:xfrm>
          <a:off x="0" y="4497377"/>
          <a:ext cx="8839200" cy="104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64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CA" sz="1500" kern="1200" dirty="0"/>
            <a:t>Type of Payor</a:t>
          </a:r>
          <a:endParaRPr lang="en-US" sz="1500" kern="1200" dirty="0"/>
        </a:p>
        <a:p>
          <a:pPr marL="114300" lvl="1" indent="-114300" algn="l" defTabSz="666750">
            <a:lnSpc>
              <a:spcPct val="90000"/>
            </a:lnSpc>
            <a:spcBef>
              <a:spcPct val="0"/>
            </a:spcBef>
            <a:spcAft>
              <a:spcPct val="20000"/>
            </a:spcAft>
            <a:buChar char="•"/>
          </a:pPr>
          <a:r>
            <a:rPr lang="en-CA" sz="1500" kern="1200" dirty="0"/>
            <a:t>Insurance ID</a:t>
          </a:r>
          <a:endParaRPr lang="en-US" sz="1500" kern="1200" dirty="0"/>
        </a:p>
        <a:p>
          <a:pPr marL="114300" lvl="1" indent="-114300" algn="l" defTabSz="666750">
            <a:lnSpc>
              <a:spcPct val="90000"/>
            </a:lnSpc>
            <a:spcBef>
              <a:spcPct val="0"/>
            </a:spcBef>
            <a:spcAft>
              <a:spcPct val="20000"/>
            </a:spcAft>
            <a:buChar char="•"/>
          </a:pPr>
          <a:r>
            <a:rPr lang="en-CA" sz="1500" kern="1200" dirty="0"/>
            <a:t>Coverage</a:t>
          </a:r>
          <a:endParaRPr lang="en-US" sz="1500" kern="1200" dirty="0"/>
        </a:p>
        <a:p>
          <a:pPr marL="114300" lvl="1" indent="-114300" algn="l" defTabSz="666750">
            <a:lnSpc>
              <a:spcPct val="90000"/>
            </a:lnSpc>
            <a:spcBef>
              <a:spcPct val="0"/>
            </a:spcBef>
            <a:spcAft>
              <a:spcPct val="20000"/>
            </a:spcAft>
            <a:buChar char="•"/>
          </a:pPr>
          <a:r>
            <a:rPr lang="en-CA" sz="1500" kern="1200" dirty="0"/>
            <a:t>Co-pay</a:t>
          </a:r>
          <a:endParaRPr lang="en-US" sz="1500" kern="1200" dirty="0"/>
        </a:p>
      </dsp:txBody>
      <dsp:txXfrm>
        <a:off x="0" y="4497377"/>
        <a:ext cx="8839200" cy="10422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E36C6C-8F01-43A5-8A96-F1AE96353D59}" type="datetimeFigureOut">
              <a:rPr lang="en-US" smtClean="0"/>
              <a:t>16/11/2016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99E05-48CE-45E6-B473-2A1C4D5DAC9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dirty="0"/>
              <a:t>AHIMA is working on patient registration workflow,</a:t>
            </a:r>
            <a:r>
              <a:rPr lang="en-CA" baseline="0" dirty="0"/>
              <a:t> because it is not standardized today. WE have realized that organizations collect demographics in different ways – including how they format the name, what standard they use to capture sex, etc. That causes problems obviously for patient matching and therefore patient safety. </a:t>
            </a:r>
          </a:p>
          <a:p>
            <a:endParaRPr lang="en-CA" baseline="0" dirty="0"/>
          </a:p>
          <a:p>
            <a:r>
              <a:rPr lang="en-CA" baseline="0" dirty="0"/>
              <a:t>If you don’t collect the right information, a lot of times people use the name they want to be called – not necessarily their legal name, e.g. Liz Warner instead of Elizabeth Marie Warner, and my mother is Elizabeth Jane Warner, and you don’t figure that at the right time, and end up creating a duplicate record.</a:t>
            </a:r>
          </a:p>
          <a:p>
            <a:r>
              <a:rPr lang="en-CA" baseline="0" dirty="0"/>
              <a:t>Similarly, is it 123 Sesame </a:t>
            </a:r>
            <a:r>
              <a:rPr lang="en-CA" baseline="0" dirty="0" err="1"/>
              <a:t>st</a:t>
            </a:r>
            <a:r>
              <a:rPr lang="en-CA" baseline="0" dirty="0"/>
              <a:t>, 123 Sesame Street, 123 Sesame </a:t>
            </a:r>
            <a:r>
              <a:rPr lang="en-CA" baseline="0" dirty="0" err="1"/>
              <a:t>st</a:t>
            </a:r>
            <a:r>
              <a:rPr lang="en-CA" baseline="0" dirty="0"/>
              <a:t> North, etc. </a:t>
            </a:r>
          </a:p>
          <a:p>
            <a:endParaRPr lang="en-CA" baseline="0" dirty="0"/>
          </a:p>
          <a:p>
            <a:r>
              <a:rPr lang="en-CA" baseline="0" dirty="0"/>
              <a:t>Cross-validation becomes useful – if we agree to use a postal system like the us postal system for addresses and zip codes, or the ISO standard for country codes and zip codes, then software can automatically correct formats for address entries, which gives us a higher probability of ensure that information is entered correctly. </a:t>
            </a:r>
          </a:p>
          <a:p>
            <a:endParaRPr lang="en-CA" baseline="0" dirty="0"/>
          </a:p>
          <a:p>
            <a:r>
              <a:rPr lang="en-CA" baseline="0" dirty="0"/>
              <a:t>The more complete the information that you gather, when you are trying to register a patient, and when you have 1.2 million people in your Master patient index – the more likely you will be to find the right patient to match, the more complete their and your information is. </a:t>
            </a:r>
          </a:p>
          <a:p>
            <a:endParaRPr lang="en-CA" baseline="0" dirty="0"/>
          </a:p>
          <a:p>
            <a:r>
              <a:rPr lang="en-CA" baseline="0" dirty="0"/>
              <a:t>If you want results to get to the right person, when they need it – you need the patient information to be correct at registration, otherwise you may not get a match on the patient whose results you are looking for. </a:t>
            </a:r>
          </a:p>
          <a:p>
            <a:endParaRPr lang="en-CA" baseline="0" dirty="0"/>
          </a:p>
        </p:txBody>
      </p:sp>
      <p:sp>
        <p:nvSpPr>
          <p:cNvPr id="4" name="Slide Number Placeholder 3"/>
          <p:cNvSpPr>
            <a:spLocks noGrp="1"/>
          </p:cNvSpPr>
          <p:nvPr>
            <p:ph type="sldNum" sz="quarter" idx="10"/>
          </p:nvPr>
        </p:nvSpPr>
        <p:spPr/>
        <p:txBody>
          <a:bodyPr/>
          <a:lstStyle/>
          <a:p>
            <a:fld id="{99880F08-698A-4C35-9135-88A947C57ADB}" type="slidenum">
              <a:rPr lang="en-US" smtClean="0"/>
              <a:pPr/>
              <a:t>2</a:t>
            </a:fld>
            <a:endParaRPr lang="en-US"/>
          </a:p>
        </p:txBody>
      </p:sp>
    </p:spTree>
    <p:extLst>
      <p:ext uri="{BB962C8B-B14F-4D97-AF65-F5344CB8AC3E}">
        <p14:creationId xmlns:p14="http://schemas.microsoft.com/office/powerpoint/2010/main" val="206269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a:t>We have been working with the AHIMA standards task force which consists of about 40 people from various settings. Consultants, vendors, HIM professionals. AHIMA has been working through the registration use case.</a:t>
            </a:r>
            <a:endParaRPr lang="en-US" dirty="0"/>
          </a:p>
          <a:p>
            <a:endParaRPr lang="en-CA" dirty="0"/>
          </a:p>
          <a:p>
            <a:r>
              <a:rPr lang="en-CA" dirty="0"/>
              <a:t>AHIMA’s task force actually identified 17 use cases/scenarios. We</a:t>
            </a:r>
            <a:r>
              <a:rPr lang="en-CA" baseline="0" dirty="0"/>
              <a:t> chose as priorities the Emergency department visit, scenarios A and B:</a:t>
            </a:r>
          </a:p>
          <a:p>
            <a:r>
              <a:rPr lang="en-CA" baseline="0" dirty="0"/>
              <a:t>A. a “registration walk-in” in the ED “patient presents with a bad earache at 3am, but he is conscious and we can register” </a:t>
            </a:r>
          </a:p>
          <a:p>
            <a:pPr marL="0" indent="0">
              <a:buNone/>
            </a:pPr>
            <a:r>
              <a:rPr lang="en-CA" baseline="0" dirty="0"/>
              <a:t>B. Registration by a clinician because someone was out for a run with no ID on them and were hit by a car and are </a:t>
            </a:r>
            <a:r>
              <a:rPr lang="en-CA" baseline="0" dirty="0" err="1"/>
              <a:t>unsconscious</a:t>
            </a:r>
            <a:r>
              <a:rPr lang="en-CA" baseline="0" dirty="0"/>
              <a:t> and brought in by an ambulance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99880F08-698A-4C35-9135-88A947C57ADB}" type="slidenum">
              <a:rPr lang="en-US" smtClean="0"/>
              <a:pPr/>
              <a:t>3</a:t>
            </a:fld>
            <a:endParaRPr lang="en-US"/>
          </a:p>
        </p:txBody>
      </p:sp>
    </p:spTree>
    <p:extLst>
      <p:ext uri="{BB962C8B-B14F-4D97-AF65-F5344CB8AC3E}">
        <p14:creationId xmlns:p14="http://schemas.microsoft.com/office/powerpoint/2010/main" val="2062692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How</a:t>
            </a:r>
            <a:r>
              <a:rPr lang="en-CA" baseline="0" dirty="0"/>
              <a:t> are we going to get all these hospitals to use it? ECRI is an influential organization that recommends the use of standard patient ID data! ECRI is influential amongst VA, vendors, healthcare organizations such as Kaiser Permanente, Johns Hopkins, New York Presbyterian, </a:t>
            </a:r>
            <a:r>
              <a:rPr lang="en-CA" baseline="0" dirty="0" err="1"/>
              <a:t>etc</a:t>
            </a:r>
            <a:endParaRPr lang="en-CA" baseline="0" dirty="0"/>
          </a:p>
          <a:p>
            <a:r>
              <a:rPr lang="en-CA" dirty="0"/>
              <a:t>Partnership for Health IT Patient Safety. Draft Health IT Practices: Toolkit For the Safe Use of Health IT for Patient Identification. ECRI Institute. 2016. </a:t>
            </a:r>
          </a:p>
          <a:p>
            <a:r>
              <a:rPr lang="en-CA" dirty="0"/>
              <a:t>Recommendation A-1: Electronic fields containing patient identification data should consistently use standard identifier conventions.</a:t>
            </a:r>
            <a:endParaRPr lang="en-US" dirty="0"/>
          </a:p>
        </p:txBody>
      </p:sp>
      <p:sp>
        <p:nvSpPr>
          <p:cNvPr id="4" name="Slide Number Placeholder 3"/>
          <p:cNvSpPr>
            <a:spLocks noGrp="1"/>
          </p:cNvSpPr>
          <p:nvPr>
            <p:ph type="sldNum" sz="quarter" idx="10"/>
          </p:nvPr>
        </p:nvSpPr>
        <p:spPr/>
        <p:txBody>
          <a:bodyPr/>
          <a:lstStyle/>
          <a:p>
            <a:fld id="{99880F08-698A-4C35-9135-88A947C57ADB}" type="slidenum">
              <a:rPr lang="en-US" smtClean="0"/>
              <a:pPr/>
              <a:t>5</a:t>
            </a:fld>
            <a:endParaRPr lang="en-US"/>
          </a:p>
        </p:txBody>
      </p:sp>
    </p:spTree>
    <p:extLst>
      <p:ext uri="{BB962C8B-B14F-4D97-AF65-F5344CB8AC3E}">
        <p14:creationId xmlns:p14="http://schemas.microsoft.com/office/powerpoint/2010/main" val="2062692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FB3126-25FB-F241-9D08-EF0C3CBFF311}" type="datetimeFigureOut">
              <a:rPr lang="en-US" smtClean="0"/>
              <a:pPr/>
              <a:t>16/11/2016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16/11/2016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16/11/2016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Background_Duo_266.jpg"/>
          <p:cNvPicPr>
            <a:picLocks noChangeAspect="1"/>
          </p:cNvPicPr>
          <p:nvPr userDrawn="1"/>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16/11/2016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129580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16/11/2016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FB3126-25FB-F241-9D08-EF0C3CBFF311}" type="datetimeFigureOut">
              <a:rPr lang="en-US" smtClean="0"/>
              <a:pPr/>
              <a:t>16/11/2016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FB3126-25FB-F241-9D08-EF0C3CBFF311}" type="datetimeFigureOut">
              <a:rPr lang="en-US" smtClean="0"/>
              <a:pPr/>
              <a:t>16/11/2016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FB3126-25FB-F241-9D08-EF0C3CBFF311}" type="datetimeFigureOut">
              <a:rPr lang="en-US" smtClean="0"/>
              <a:pPr/>
              <a:t>16/11/2016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16/11/2016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B3126-25FB-F241-9D08-EF0C3CBFF311}" type="datetimeFigureOut">
              <a:rPr lang="en-US" smtClean="0"/>
              <a:pPr/>
              <a:t>16/11/2016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FB3126-25FB-F241-9D08-EF0C3CBFF311}" type="datetimeFigureOut">
              <a:rPr lang="en-US" smtClean="0"/>
              <a:pPr/>
              <a:t>16/11/2016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FB3126-25FB-F241-9D08-EF0C3CBFF311}" type="datetimeFigureOut">
              <a:rPr lang="en-US" smtClean="0"/>
              <a:pPr/>
              <a:t>16/11/2016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Background_Duo_266.jpg"/>
          <p:cNvPicPr>
            <a:picLocks noChangeAspect="1"/>
          </p:cNvPicPr>
          <p:nvPr userDrawn="1"/>
        </p:nvPicPr>
        <p:blipFill>
          <a:blip r:embed="rId14">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B3126-25FB-F241-9D08-EF0C3CBFF311}" type="datetimeFigureOut">
              <a:rPr lang="en-US" smtClean="0"/>
              <a:pPr/>
              <a:t>16/11/2016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07176-4D28-144C-AB30-ACED7F44A3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descr="PurpleGlob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53"/>
            <a:ext cx="9144000" cy="6858000"/>
          </a:xfrm>
          <a:prstGeom prst="rect">
            <a:avLst/>
          </a:prstGeom>
        </p:spPr>
      </p:pic>
      <p:sp>
        <p:nvSpPr>
          <p:cNvPr id="2" name="Title 1"/>
          <p:cNvSpPr>
            <a:spLocks noGrp="1"/>
          </p:cNvSpPr>
          <p:nvPr>
            <p:ph type="ctrTitle"/>
          </p:nvPr>
        </p:nvSpPr>
        <p:spPr>
          <a:xfrm>
            <a:off x="685800" y="3422415"/>
            <a:ext cx="7772400" cy="1470025"/>
          </a:xfrm>
        </p:spPr>
        <p:txBody>
          <a:bodyPr>
            <a:normAutofit fontScale="90000"/>
          </a:bodyPr>
          <a:lstStyle/>
          <a:p>
            <a:r>
              <a:rPr lang="en-US" b="1" dirty="0"/>
              <a:t>Patient Registration Content Profile</a:t>
            </a:r>
            <a:br>
              <a:rPr lang="en-US" b="1" dirty="0"/>
            </a:br>
            <a:r>
              <a:rPr lang="en-US" dirty="0"/>
              <a:t> (Data Elements Update in IHE ITI PIX/PDQ Integration Profiles) </a:t>
            </a:r>
            <a:endParaRPr lang="en-US" dirty="0">
              <a:solidFill>
                <a:srgbClr val="5A4099"/>
              </a:solidFill>
              <a:latin typeface="Arial"/>
              <a:cs typeface="Arial"/>
            </a:endParaRPr>
          </a:p>
        </p:txBody>
      </p:sp>
      <p:sp>
        <p:nvSpPr>
          <p:cNvPr id="3" name="Subtitle 2"/>
          <p:cNvSpPr>
            <a:spLocks noGrp="1"/>
          </p:cNvSpPr>
          <p:nvPr>
            <p:ph type="subTitle" idx="1"/>
          </p:nvPr>
        </p:nvSpPr>
        <p:spPr>
          <a:xfrm>
            <a:off x="1371600" y="4890895"/>
            <a:ext cx="6400800" cy="1053231"/>
          </a:xfrm>
        </p:spPr>
        <p:txBody>
          <a:bodyPr>
            <a:normAutofit/>
          </a:bodyPr>
          <a:lstStyle/>
          <a:p>
            <a:endParaRPr lang="en-US" sz="2600" dirty="0">
              <a:solidFill>
                <a:schemeClr val="tx1">
                  <a:lumMod val="65000"/>
                  <a:lumOff val="35000"/>
                </a:schemeClr>
              </a:solidFill>
              <a:latin typeface="Arial"/>
              <a:cs typeface="Arial"/>
            </a:endParaRPr>
          </a:p>
          <a:p>
            <a:r>
              <a:rPr lang="en-US" sz="2600" dirty="0">
                <a:solidFill>
                  <a:schemeClr val="tx1">
                    <a:lumMod val="65000"/>
                    <a:lumOff val="35000"/>
                  </a:schemeClr>
                </a:solidFill>
                <a:latin typeface="Arial"/>
                <a:cs typeface="Arial"/>
              </a:rPr>
              <a:t>Presented by Anna Orlova and Gila Pyke</a:t>
            </a:r>
          </a:p>
        </p:txBody>
      </p:sp>
      <p:pic>
        <p:nvPicPr>
          <p:cNvPr id="5" name="Picture 4" descr="ih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485" y="1609258"/>
            <a:ext cx="4429454" cy="12082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Effort</a:t>
            </a:r>
            <a:endParaRPr lang="en-US" dirty="0"/>
          </a:p>
        </p:txBody>
      </p:sp>
      <p:sp>
        <p:nvSpPr>
          <p:cNvPr id="3" name="Content Placeholder 2"/>
          <p:cNvSpPr>
            <a:spLocks noGrp="1"/>
          </p:cNvSpPr>
          <p:nvPr>
            <p:ph idx="1"/>
          </p:nvPr>
        </p:nvSpPr>
        <p:spPr/>
        <p:txBody>
          <a:bodyPr/>
          <a:lstStyle/>
          <a:p>
            <a:r>
              <a:rPr lang="en-CA" dirty="0"/>
              <a:t>Moderate effort, tightly scoped to include content profile only</a:t>
            </a:r>
          </a:p>
          <a:p>
            <a:r>
              <a:rPr lang="en-CA" dirty="0"/>
              <a:t>Leave all patient matching and other gaps to future efforts</a:t>
            </a:r>
          </a:p>
          <a:p>
            <a:endParaRPr lang="en-US" dirty="0"/>
          </a:p>
        </p:txBody>
      </p:sp>
    </p:spTree>
    <p:extLst>
      <p:ext uri="{BB962C8B-B14F-4D97-AF65-F5344CB8AC3E}">
        <p14:creationId xmlns:p14="http://schemas.microsoft.com/office/powerpoint/2010/main" val="487091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Reviewers</a:t>
            </a:r>
            <a:endParaRPr lang="en-US" dirty="0"/>
          </a:p>
        </p:txBody>
      </p:sp>
      <p:sp>
        <p:nvSpPr>
          <p:cNvPr id="3" name="Content Placeholder 2"/>
          <p:cNvSpPr>
            <a:spLocks noGrp="1"/>
          </p:cNvSpPr>
          <p:nvPr>
            <p:ph idx="1"/>
          </p:nvPr>
        </p:nvSpPr>
        <p:spPr/>
        <p:txBody>
          <a:bodyPr/>
          <a:lstStyle/>
          <a:p>
            <a:r>
              <a:rPr lang="en-CA" dirty="0"/>
              <a:t>Denise Downing</a:t>
            </a:r>
          </a:p>
          <a:p>
            <a:r>
              <a:rPr lang="en-CA" dirty="0"/>
              <a:t>Thom Kuhn</a:t>
            </a:r>
          </a:p>
          <a:p>
            <a:r>
              <a:rPr lang="en-CA" dirty="0" err="1"/>
              <a:t>Ioana</a:t>
            </a:r>
            <a:r>
              <a:rPr lang="en-CA" dirty="0"/>
              <a:t> </a:t>
            </a:r>
            <a:r>
              <a:rPr lang="en-CA" dirty="0" err="1"/>
              <a:t>Singureanu</a:t>
            </a:r>
            <a:endParaRPr lang="en-CA" dirty="0"/>
          </a:p>
          <a:p>
            <a:r>
              <a:rPr lang="en-CA" dirty="0"/>
              <a:t>Thierry Dart</a:t>
            </a:r>
          </a:p>
          <a:p>
            <a:r>
              <a:rPr lang="en-CA" dirty="0"/>
              <a:t>Amit </a:t>
            </a:r>
            <a:r>
              <a:rPr lang="en-CA" dirty="0" err="1"/>
              <a:t>Popat</a:t>
            </a:r>
            <a:endParaRPr lang="en-US" dirty="0"/>
          </a:p>
        </p:txBody>
      </p:sp>
    </p:spTree>
    <p:extLst>
      <p:ext uri="{BB962C8B-B14F-4D97-AF65-F5344CB8AC3E}">
        <p14:creationId xmlns:p14="http://schemas.microsoft.com/office/powerpoint/2010/main" val="2340503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542" y="692727"/>
            <a:ext cx="8229600" cy="1031842"/>
          </a:xfrm>
        </p:spPr>
        <p:txBody>
          <a:bodyPr>
            <a:normAutofit/>
          </a:bodyPr>
          <a:lstStyle/>
          <a:p>
            <a:r>
              <a:rPr lang="en-US" dirty="0"/>
              <a:t>Problem</a:t>
            </a:r>
          </a:p>
        </p:txBody>
      </p:sp>
      <p:sp>
        <p:nvSpPr>
          <p:cNvPr id="3" name="Content Placeholder 2"/>
          <p:cNvSpPr>
            <a:spLocks noGrp="1"/>
          </p:cNvSpPr>
          <p:nvPr>
            <p:ph idx="1"/>
          </p:nvPr>
        </p:nvSpPr>
        <p:spPr>
          <a:xfrm>
            <a:off x="678873" y="1724569"/>
            <a:ext cx="8270255" cy="4669890"/>
          </a:xfrm>
        </p:spPr>
        <p:txBody>
          <a:bodyPr>
            <a:normAutofit fontScale="85000" lnSpcReduction="10000"/>
          </a:bodyPr>
          <a:lstStyle/>
          <a:p>
            <a:pPr marL="225425" lvl="2" indent="-225425">
              <a:buNone/>
            </a:pPr>
            <a:r>
              <a:rPr lang="en-US" sz="2800" b="1" dirty="0"/>
              <a:t>Patient Registration content is not standardized across organizations and information systems vendors today.</a:t>
            </a:r>
          </a:p>
          <a:p>
            <a:pPr>
              <a:buNone/>
            </a:pPr>
            <a:r>
              <a:rPr lang="en-US" sz="2800" dirty="0"/>
              <a:t>Getting Patient Registration right means:</a:t>
            </a:r>
          </a:p>
          <a:p>
            <a:pPr lvl="2"/>
            <a:r>
              <a:rPr lang="en-US" sz="2800" dirty="0"/>
              <a:t>Information is correct, complete and timely</a:t>
            </a:r>
          </a:p>
          <a:p>
            <a:pPr lvl="2"/>
            <a:r>
              <a:rPr lang="en-US" sz="2800" dirty="0"/>
              <a:t>Demographic entries are cross-validated  throughout all documentation </a:t>
            </a:r>
          </a:p>
          <a:p>
            <a:pPr lvl="2"/>
            <a:r>
              <a:rPr lang="en-US" sz="2800" dirty="0"/>
              <a:t>Documentation is complete</a:t>
            </a:r>
          </a:p>
          <a:p>
            <a:pPr lvl="2"/>
            <a:r>
              <a:rPr lang="en-US" sz="2800" dirty="0"/>
              <a:t>Patient matching is enabled</a:t>
            </a:r>
          </a:p>
          <a:p>
            <a:pPr lvl="2"/>
            <a:r>
              <a:rPr lang="en-US" sz="2800" dirty="0"/>
              <a:t>Documentation on the right patient is available to the right clinician (MD or RN) at the right time of the care</a:t>
            </a:r>
          </a:p>
          <a:p>
            <a:pPr marL="225425" lvl="2" indent="-225425">
              <a:buNone/>
            </a:pPr>
            <a:r>
              <a:rPr lang="en-US" sz="2800" dirty="0"/>
              <a:t>In 2016 AHIMA developed Patient Registration Use Case that serves the basis for this profile proposal.</a:t>
            </a:r>
          </a:p>
          <a:p>
            <a:pPr marL="225425" lvl="2" indent="-225425">
              <a:buNone/>
            </a:pPr>
            <a:endParaRPr lang="en-US" sz="2800" dirty="0"/>
          </a:p>
          <a:p>
            <a:pPr lvl="2"/>
            <a:endParaRPr lang="en-US" dirty="0"/>
          </a:p>
          <a:p>
            <a:pPr lvl="2"/>
            <a:endParaRPr lang="en-US" dirty="0"/>
          </a:p>
        </p:txBody>
      </p:sp>
    </p:spTree>
    <p:extLst>
      <p:ext uri="{BB962C8B-B14F-4D97-AF65-F5344CB8AC3E}">
        <p14:creationId xmlns:p14="http://schemas.microsoft.com/office/powerpoint/2010/main" val="187485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27"/>
            <a:ext cx="8229600" cy="1031842"/>
          </a:xfrm>
        </p:spPr>
        <p:txBody>
          <a:bodyPr>
            <a:normAutofit fontScale="90000"/>
          </a:bodyPr>
          <a:lstStyle/>
          <a:p>
            <a:r>
              <a:rPr lang="en-US" dirty="0"/>
              <a:t>Patient Registration Content Profile Use Cases</a:t>
            </a:r>
          </a:p>
        </p:txBody>
      </p:sp>
      <p:sp>
        <p:nvSpPr>
          <p:cNvPr id="3" name="Content Placeholder 2"/>
          <p:cNvSpPr>
            <a:spLocks noGrp="1"/>
          </p:cNvSpPr>
          <p:nvPr>
            <p:ph idx="1"/>
          </p:nvPr>
        </p:nvSpPr>
        <p:spPr>
          <a:xfrm>
            <a:off x="457200" y="1724569"/>
            <a:ext cx="8492835" cy="3656798"/>
          </a:xfrm>
        </p:spPr>
        <p:txBody>
          <a:bodyPr>
            <a:noAutofit/>
          </a:bodyPr>
          <a:lstStyle/>
          <a:p>
            <a:pPr>
              <a:buNone/>
            </a:pPr>
            <a:r>
              <a:rPr lang="en-US" sz="2800" b="1" dirty="0"/>
              <a:t>Settings and Scope:</a:t>
            </a:r>
          </a:p>
          <a:p>
            <a:pPr>
              <a:buNone/>
            </a:pPr>
            <a:r>
              <a:rPr lang="en-US" sz="2800" dirty="0"/>
              <a:t>We identified 17 scenarios for patient registration across the 3 types of settings</a:t>
            </a:r>
          </a:p>
          <a:p>
            <a:pPr marL="971550" lvl="1" indent="-514350">
              <a:buFont typeface="+mj-lt"/>
              <a:buAutoNum type="arabicPeriod"/>
            </a:pPr>
            <a:r>
              <a:rPr lang="en-US" dirty="0"/>
              <a:t>Emergency department visit </a:t>
            </a:r>
          </a:p>
          <a:p>
            <a:pPr marL="630238" lvl="2" indent="-225425"/>
            <a:r>
              <a:rPr lang="en-US" sz="2800" b="1" dirty="0">
                <a:solidFill>
                  <a:srgbClr val="800000"/>
                </a:solidFill>
              </a:rPr>
              <a:t>Registration of walk-in/patient presentation in ED </a:t>
            </a:r>
          </a:p>
          <a:p>
            <a:pPr marL="630238" lvl="2" indent="-225425"/>
            <a:r>
              <a:rPr lang="en-US" sz="2800" b="1" dirty="0">
                <a:solidFill>
                  <a:srgbClr val="800000"/>
                </a:solidFill>
              </a:rPr>
              <a:t>Registration initiated/conducted by clinicians</a:t>
            </a:r>
            <a:r>
              <a:rPr lang="en-US" sz="2800" dirty="0"/>
              <a:t> </a:t>
            </a:r>
            <a:endParaRPr lang="en-US" dirty="0"/>
          </a:p>
          <a:p>
            <a:pPr marL="971550" lvl="1" indent="-514350">
              <a:buFont typeface="+mj-lt"/>
              <a:buAutoNum type="arabicPeriod"/>
            </a:pPr>
            <a:r>
              <a:rPr lang="en-US" dirty="0"/>
              <a:t>In-patient setting visit (hospitals, clinics and other) </a:t>
            </a:r>
          </a:p>
          <a:p>
            <a:pPr marL="971550" lvl="1" indent="-514350">
              <a:buFont typeface="+mj-lt"/>
              <a:buAutoNum type="arabicPeriod"/>
            </a:pPr>
            <a:r>
              <a:rPr lang="en-US" dirty="0"/>
              <a:t>Out-patient setting visit</a:t>
            </a:r>
          </a:p>
          <a:p>
            <a:pPr lvl="1" indent="-742950" algn="ctr">
              <a:buNone/>
            </a:pPr>
            <a:r>
              <a:rPr lang="en-US" b="1" dirty="0"/>
              <a:t>Focus in 2017: Emergency department visit setting </a:t>
            </a:r>
          </a:p>
        </p:txBody>
      </p:sp>
    </p:spTree>
    <p:extLst>
      <p:ext uri="{BB962C8B-B14F-4D97-AF65-F5344CB8AC3E}">
        <p14:creationId xmlns:p14="http://schemas.microsoft.com/office/powerpoint/2010/main" val="18748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Sample Content to be standardized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89630138"/>
              </p:ext>
            </p:extLst>
          </p:nvPr>
        </p:nvGraphicFramePr>
        <p:xfrm>
          <a:off x="176463" y="1114926"/>
          <a:ext cx="8839200" cy="5598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2550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6582"/>
            <a:ext cx="8229600" cy="1031842"/>
          </a:xfrm>
        </p:spPr>
        <p:txBody>
          <a:bodyPr>
            <a:normAutofit/>
          </a:bodyPr>
          <a:lstStyle/>
          <a:p>
            <a:r>
              <a:rPr lang="en-US" dirty="0"/>
              <a:t>Standards Needed</a:t>
            </a:r>
          </a:p>
        </p:txBody>
      </p:sp>
      <p:sp>
        <p:nvSpPr>
          <p:cNvPr id="3" name="Content Placeholder 2"/>
          <p:cNvSpPr>
            <a:spLocks noGrp="1"/>
          </p:cNvSpPr>
          <p:nvPr>
            <p:ph idx="1"/>
          </p:nvPr>
        </p:nvSpPr>
        <p:spPr>
          <a:xfrm>
            <a:off x="457200" y="1957854"/>
            <a:ext cx="8506691" cy="3656798"/>
          </a:xfrm>
        </p:spPr>
        <p:txBody>
          <a:bodyPr>
            <a:noAutofit/>
          </a:bodyPr>
          <a:lstStyle/>
          <a:p>
            <a:pPr lvl="1"/>
            <a:r>
              <a:rPr lang="en-US" sz="2400" dirty="0"/>
              <a:t>IHE PIX/PDQ - Patient Identity Cross-Referencing/Patient Demographic Query HL7 Version 2.x Patient Administration</a:t>
            </a:r>
          </a:p>
          <a:p>
            <a:pPr lvl="1"/>
            <a:r>
              <a:rPr lang="en-US" sz="2400" dirty="0"/>
              <a:t>HL7 C-CDA - Consolidated Clinical Document Architecture</a:t>
            </a:r>
          </a:p>
          <a:p>
            <a:pPr lvl="1"/>
            <a:r>
              <a:rPr lang="en-US" sz="2400" dirty="0"/>
              <a:t>HL7  FHIR - Fast Healthcare Interoperability Resources </a:t>
            </a:r>
          </a:p>
          <a:p>
            <a:pPr lvl="1"/>
            <a:r>
              <a:rPr lang="en-US" sz="2400" dirty="0"/>
              <a:t>X12 Administrative Transactions</a:t>
            </a:r>
          </a:p>
          <a:p>
            <a:pPr lvl="1"/>
            <a:r>
              <a:rPr lang="en-US" sz="2400" dirty="0"/>
              <a:t>Others, such as SNOMED, LOINC, </a:t>
            </a:r>
            <a:r>
              <a:rPr lang="en-US" sz="2400" dirty="0" err="1"/>
              <a:t>etc</a:t>
            </a:r>
            <a:endParaRPr lang="en-US" sz="2400" dirty="0"/>
          </a:p>
        </p:txBody>
      </p:sp>
    </p:spTree>
    <p:extLst>
      <p:ext uri="{BB962C8B-B14F-4D97-AF65-F5344CB8AC3E}">
        <p14:creationId xmlns:p14="http://schemas.microsoft.com/office/powerpoint/2010/main" val="187485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Technical Approach</a:t>
            </a:r>
            <a:endParaRPr lang="en-US" dirty="0"/>
          </a:p>
        </p:txBody>
      </p:sp>
      <p:sp>
        <p:nvSpPr>
          <p:cNvPr id="3" name="Content Placeholder 2"/>
          <p:cNvSpPr>
            <a:spLocks noGrp="1"/>
          </p:cNvSpPr>
          <p:nvPr>
            <p:ph idx="1"/>
          </p:nvPr>
        </p:nvSpPr>
        <p:spPr/>
        <p:txBody>
          <a:bodyPr/>
          <a:lstStyle/>
          <a:p>
            <a:r>
              <a:rPr lang="en-CA" u="sng" dirty="0"/>
              <a:t>No New Actors</a:t>
            </a:r>
          </a:p>
          <a:p>
            <a:r>
              <a:rPr lang="en-CA" dirty="0"/>
              <a:t>Existing Actors</a:t>
            </a:r>
          </a:p>
          <a:p>
            <a:pPr lvl="1"/>
            <a:r>
              <a:rPr lang="en-CA" dirty="0"/>
              <a:t>Content Creator/Content Consumer</a:t>
            </a:r>
          </a:p>
          <a:p>
            <a:pPr marL="457200" lvl="1" indent="0">
              <a:buNone/>
            </a:pPr>
            <a:r>
              <a:rPr lang="en-CA" dirty="0"/>
              <a:t>Or</a:t>
            </a:r>
            <a:endParaRPr lang="en-US" dirty="0"/>
          </a:p>
          <a:p>
            <a:pPr lvl="1"/>
            <a:r>
              <a:rPr lang="en-CA" dirty="0"/>
              <a:t>PDQ Supplier/PIX Manager</a:t>
            </a:r>
          </a:p>
          <a:p>
            <a:pPr>
              <a:buFont typeface="Arial" panose="020B0604020202020204" pitchFamily="34" charset="0"/>
              <a:buChar char="•"/>
            </a:pPr>
            <a:r>
              <a:rPr lang="en-CA" u="sng" dirty="0"/>
              <a:t>No New Transactions</a:t>
            </a:r>
          </a:p>
          <a:p>
            <a:pPr>
              <a:buFont typeface="Arial" panose="020B0604020202020204" pitchFamily="34" charset="0"/>
              <a:buChar char="•"/>
            </a:pPr>
            <a:r>
              <a:rPr lang="en-CA" dirty="0"/>
              <a:t>ITI-8 Patient Identity Feed may be impacted/constrained</a:t>
            </a:r>
          </a:p>
          <a:p>
            <a:pPr marL="0" indent="0">
              <a:buNone/>
            </a:pPr>
            <a:endParaRPr lang="en-CA" dirty="0"/>
          </a:p>
        </p:txBody>
      </p:sp>
    </p:spTree>
    <p:extLst>
      <p:ext uri="{BB962C8B-B14F-4D97-AF65-F5344CB8AC3E}">
        <p14:creationId xmlns:p14="http://schemas.microsoft.com/office/powerpoint/2010/main" val="1039271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Proposed work</a:t>
            </a:r>
            <a:endParaRPr lang="en-US" dirty="0"/>
          </a:p>
        </p:txBody>
      </p:sp>
      <p:sp>
        <p:nvSpPr>
          <p:cNvPr id="3" name="Content Placeholder 2"/>
          <p:cNvSpPr>
            <a:spLocks noGrp="1"/>
          </p:cNvSpPr>
          <p:nvPr>
            <p:ph idx="1"/>
          </p:nvPr>
        </p:nvSpPr>
        <p:spPr/>
        <p:txBody>
          <a:bodyPr/>
          <a:lstStyle/>
          <a:p>
            <a:r>
              <a:rPr lang="en-CA" dirty="0"/>
              <a:t>New content profile with core section that describes data elements and associated formats for standardized patient registration at the international level</a:t>
            </a:r>
          </a:p>
          <a:p>
            <a:r>
              <a:rPr lang="en-CA" dirty="0"/>
              <a:t>US specific national extension appendix to the content profile with additional details needed by AHIMA </a:t>
            </a:r>
            <a:r>
              <a:rPr lang="en-CA" dirty="0" err="1"/>
              <a:t>stakholders</a:t>
            </a:r>
            <a:r>
              <a:rPr lang="en-CA" dirty="0"/>
              <a:t> in the US</a:t>
            </a:r>
          </a:p>
        </p:txBody>
      </p:sp>
    </p:spTree>
    <p:extLst>
      <p:ext uri="{BB962C8B-B14F-4D97-AF65-F5344CB8AC3E}">
        <p14:creationId xmlns:p14="http://schemas.microsoft.com/office/powerpoint/2010/main" val="125463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Task Breakdown</a:t>
            </a:r>
            <a:endParaRPr lang="en-US" dirty="0"/>
          </a:p>
        </p:txBody>
      </p:sp>
      <p:sp>
        <p:nvSpPr>
          <p:cNvPr id="3" name="Content Placeholder 2"/>
          <p:cNvSpPr>
            <a:spLocks noGrp="1"/>
          </p:cNvSpPr>
          <p:nvPr>
            <p:ph idx="1"/>
          </p:nvPr>
        </p:nvSpPr>
        <p:spPr>
          <a:xfrm>
            <a:off x="729916" y="1688431"/>
            <a:ext cx="8229600" cy="4525963"/>
          </a:xfrm>
        </p:spPr>
        <p:txBody>
          <a:bodyPr vert="horz" lIns="91440" tIns="45720" rIns="91440" bIns="45720" rtlCol="0">
            <a:normAutofit fontScale="77500" lnSpcReduction="20000"/>
          </a:bodyPr>
          <a:lstStyle/>
          <a:p>
            <a:r>
              <a:rPr lang="en-US" dirty="0"/>
              <a:t>Review proposed list of data elements used in Patient Registration and identify core set of data elements that must be standardized</a:t>
            </a:r>
          </a:p>
          <a:p>
            <a:r>
              <a:rPr lang="en-US" dirty="0"/>
              <a:t>Identify standardized code sets or value sets that may be available for each data element</a:t>
            </a:r>
          </a:p>
          <a:p>
            <a:pPr lvl="1"/>
            <a:r>
              <a:rPr lang="en-US" dirty="0"/>
              <a:t>Document code set to be used, if any</a:t>
            </a:r>
          </a:p>
          <a:p>
            <a:pPr lvl="1"/>
            <a:r>
              <a:rPr lang="en-US" dirty="0"/>
              <a:t>Document constraints</a:t>
            </a:r>
          </a:p>
          <a:p>
            <a:r>
              <a:rPr lang="en-CA" dirty="0"/>
              <a:t>Create content mapping to v2 and v3 representations (PID3 vs </a:t>
            </a:r>
            <a:r>
              <a:rPr lang="en-CA" dirty="0" err="1"/>
              <a:t>Person.Patient</a:t>
            </a:r>
            <a:r>
              <a:rPr lang="en-CA" dirty="0"/>
              <a:t>…)</a:t>
            </a:r>
            <a:endParaRPr lang="en-US" dirty="0"/>
          </a:p>
          <a:p>
            <a:r>
              <a:rPr lang="en-US" dirty="0"/>
              <a:t>Identify standards or object checkers that may be used to validate content for a data element, such as the potential for using the US postal Service standard for US addresses</a:t>
            </a:r>
          </a:p>
          <a:p>
            <a:endParaRPr lang="en-US" dirty="0"/>
          </a:p>
        </p:txBody>
      </p:sp>
    </p:spTree>
    <p:extLst>
      <p:ext uri="{BB962C8B-B14F-4D97-AF65-F5344CB8AC3E}">
        <p14:creationId xmlns:p14="http://schemas.microsoft.com/office/powerpoint/2010/main" val="319870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Risks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Political Risks</a:t>
            </a:r>
          </a:p>
          <a:p>
            <a:pPr lvl="0"/>
            <a:r>
              <a:rPr lang="en-US" dirty="0"/>
              <a:t>Content standardization may need to be split between data elements that are internationally consistent and data elements and associated </a:t>
            </a:r>
            <a:r>
              <a:rPr lang="en-US" dirty="0" err="1"/>
              <a:t>codesets</a:t>
            </a:r>
            <a:r>
              <a:rPr lang="en-US" dirty="0"/>
              <a:t> that belong in volume 4</a:t>
            </a:r>
          </a:p>
          <a:p>
            <a:pPr marL="0" indent="0">
              <a:buNone/>
            </a:pPr>
            <a:r>
              <a:rPr lang="en-US" dirty="0"/>
              <a:t>Technical Risks</a:t>
            </a:r>
          </a:p>
          <a:p>
            <a:r>
              <a:rPr lang="en-US" dirty="0"/>
              <a:t>Definition and orchestration of data element validation may pose a challenge</a:t>
            </a:r>
          </a:p>
        </p:txBody>
      </p:sp>
    </p:spTree>
    <p:extLst>
      <p:ext uri="{BB962C8B-B14F-4D97-AF65-F5344CB8AC3E}">
        <p14:creationId xmlns:p14="http://schemas.microsoft.com/office/powerpoint/2010/main" val="550589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14653</TotalTime>
  <Words>974</Words>
  <Application>Microsoft Office PowerPoint</Application>
  <PresentationFormat>On-screen Show (4:3)</PresentationFormat>
  <Paragraphs>101</Paragraphs>
  <Slides>11</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Patient Registration Content Profile  (Data Elements Update in IHE ITI PIX/PDQ Integration Profiles) </vt:lpstr>
      <vt:lpstr>Problem</vt:lpstr>
      <vt:lpstr>Patient Registration Content Profile Use Cases</vt:lpstr>
      <vt:lpstr>Sample Content to be standardized</vt:lpstr>
      <vt:lpstr>Standards Needed</vt:lpstr>
      <vt:lpstr>Technical Approach</vt:lpstr>
      <vt:lpstr>Proposed work</vt:lpstr>
      <vt:lpstr>Task Breakdown</vt:lpstr>
      <vt:lpstr>Risks</vt:lpstr>
      <vt:lpstr>Effort</vt:lpstr>
      <vt:lpstr>Reviewers</vt:lpstr>
    </vt:vector>
  </TitlesOfParts>
  <Company>RSNA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Slide 1</dc:title>
  <dc:creator>mstanits</dc:creator>
  <cp:lastModifiedBy>Gila</cp:lastModifiedBy>
  <cp:revision>39</cp:revision>
  <cp:lastPrinted>2013-02-21T14:05:33Z</cp:lastPrinted>
  <dcterms:created xsi:type="dcterms:W3CDTF">2011-05-17T16:43:13Z</dcterms:created>
  <dcterms:modified xsi:type="dcterms:W3CDTF">2016-11-16T21:10:31Z</dcterms:modified>
</cp:coreProperties>
</file>