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099"/>
    <a:srgbClr val="241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5" autoAdjust="0"/>
    <p:restoredTop sz="94660"/>
  </p:normalViewPr>
  <p:slideViewPr>
    <p:cSldViewPr snapToGrid="0" snapToObjects="1">
      <p:cViewPr varScale="1">
        <p:scale>
          <a:sx n="86" d="100"/>
          <a:sy n="86" d="100"/>
        </p:scale>
        <p:origin x="16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29580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userDrawn="1"/>
        </p:nvPicPr>
        <p:blipFill>
          <a:blip r:embed="rId14">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B3126-25FB-F241-9D08-EF0C3CBFF311}" type="datetimeFigureOut">
              <a:rPr lang="en-US" smtClean="0"/>
              <a:pPr/>
              <a:t>10/16/2017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07176-4D28-144C-AB30-ACED7F44A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iki.ihe.net/index.php/Guidance_on_writing_Profiles_of_FHIR"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PurpleGlo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3"/>
            <a:ext cx="9144000" cy="6858000"/>
          </a:xfrm>
          <a:prstGeom prst="rect">
            <a:avLst/>
          </a:prstGeom>
        </p:spPr>
      </p:pic>
      <p:sp>
        <p:nvSpPr>
          <p:cNvPr id="2" name="Title 1"/>
          <p:cNvSpPr>
            <a:spLocks noGrp="1"/>
          </p:cNvSpPr>
          <p:nvPr>
            <p:ph type="ctrTitle"/>
          </p:nvPr>
        </p:nvSpPr>
        <p:spPr>
          <a:xfrm>
            <a:off x="685800" y="3422415"/>
            <a:ext cx="7772400" cy="1470025"/>
          </a:xfrm>
        </p:spPr>
        <p:txBody>
          <a:bodyPr/>
          <a:lstStyle/>
          <a:p>
            <a:r>
              <a:rPr lang="en-US" dirty="0">
                <a:solidFill>
                  <a:srgbClr val="5A4099"/>
                </a:solidFill>
                <a:latin typeface="Arial"/>
                <a:cs typeface="Arial"/>
              </a:rPr>
              <a:t>FHIR </a:t>
            </a:r>
            <a:r>
              <a:rPr lang="en-US" dirty="0" err="1">
                <a:solidFill>
                  <a:srgbClr val="5A4099"/>
                </a:solidFill>
                <a:latin typeface="Arial"/>
                <a:cs typeface="Arial"/>
              </a:rPr>
              <a:t>PlanDefinition</a:t>
            </a:r>
            <a:r>
              <a:rPr lang="en-US" dirty="0">
                <a:solidFill>
                  <a:srgbClr val="5A4099"/>
                </a:solidFill>
                <a:latin typeface="Arial"/>
                <a:cs typeface="Arial"/>
              </a:rPr>
              <a:t> for Care Planning</a:t>
            </a:r>
          </a:p>
        </p:txBody>
      </p:sp>
      <p:sp>
        <p:nvSpPr>
          <p:cNvPr id="3" name="Subtitle 2"/>
          <p:cNvSpPr>
            <a:spLocks noGrp="1"/>
          </p:cNvSpPr>
          <p:nvPr>
            <p:ph type="subTitle" idx="1"/>
          </p:nvPr>
        </p:nvSpPr>
        <p:spPr>
          <a:xfrm>
            <a:off x="1371600" y="4890895"/>
            <a:ext cx="6400800" cy="1053231"/>
          </a:xfrm>
        </p:spPr>
        <p:txBody>
          <a:bodyPr>
            <a:normAutofit/>
          </a:bodyPr>
          <a:lstStyle/>
          <a:p>
            <a:r>
              <a:rPr lang="en-US" sz="2600" dirty="0">
                <a:solidFill>
                  <a:schemeClr val="tx1">
                    <a:lumMod val="65000"/>
                    <a:lumOff val="35000"/>
                  </a:schemeClr>
                </a:solidFill>
                <a:latin typeface="Arial"/>
                <a:cs typeface="Arial"/>
              </a:rPr>
              <a:t>Presented by Emma Jones, Jeff Danford, George Dixon - Allscripts</a:t>
            </a:r>
          </a:p>
        </p:txBody>
      </p:sp>
      <p:pic>
        <p:nvPicPr>
          <p:cNvPr id="5" name="Picture 4" descr="ih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485" y="1609258"/>
            <a:ext cx="4429454" cy="12082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The Problem</a:t>
            </a:r>
          </a:p>
        </p:txBody>
      </p:sp>
      <p:sp>
        <p:nvSpPr>
          <p:cNvPr id="3" name="Subtitle 2"/>
          <p:cNvSpPr>
            <a:spLocks noGrp="1"/>
          </p:cNvSpPr>
          <p:nvPr>
            <p:ph type="subTitle" idx="1"/>
          </p:nvPr>
        </p:nvSpPr>
        <p:spPr>
          <a:xfrm>
            <a:off x="509260" y="1844870"/>
            <a:ext cx="8125480" cy="4859540"/>
          </a:xfrm>
        </p:spPr>
        <p:txBody>
          <a:bodyPr>
            <a:normAutofit/>
          </a:bodyPr>
          <a:lstStyle/>
          <a:p>
            <a:pPr marL="342900" indent="-342900" algn="l">
              <a:buFont typeface="Arial" panose="020B0604020202020204" pitchFamily="34" charset="0"/>
              <a:buChar char="•"/>
            </a:pPr>
            <a:r>
              <a:rPr lang="en-US" sz="2400" dirty="0">
                <a:solidFill>
                  <a:schemeClr val="tx1"/>
                </a:solidFill>
              </a:rPr>
              <a:t>Patients are suffering from an increasing number of complex or chronic health conditions which require frequent episodes of care involving multiple providers. With this complexity, it is difficult to plan care for patients</a:t>
            </a:r>
          </a:p>
          <a:p>
            <a:pPr marL="342900" indent="-342900" algn="l">
              <a:buFont typeface="Arial" panose="020B0604020202020204" pitchFamily="34" charset="0"/>
              <a:buChar char="•"/>
            </a:pPr>
            <a:r>
              <a:rPr lang="en-US" sz="2400" dirty="0">
                <a:solidFill>
                  <a:schemeClr val="tx1"/>
                </a:solidFill>
              </a:rPr>
              <a:t> There need to be a means of defining how care planning interventions can be derived from </a:t>
            </a:r>
            <a:r>
              <a:rPr lang="en-US" sz="2400" dirty="0">
                <a:solidFill>
                  <a:schemeClr val="tx1"/>
                </a:solidFill>
              </a:rPr>
              <a:t>clinically relevant order sets, protocols, clinical practice guidelines, </a:t>
            </a:r>
            <a:r>
              <a:rPr lang="en-US" sz="2400" dirty="0" err="1">
                <a:solidFill>
                  <a:schemeClr val="tx1"/>
                </a:solidFill>
              </a:rPr>
              <a:t>etc</a:t>
            </a:r>
            <a:r>
              <a:rPr lang="en-US" sz="2400" dirty="0">
                <a:solidFill>
                  <a:schemeClr val="tx1"/>
                </a:solidFill>
              </a:rPr>
              <a:t> as part of the clinical workflow. </a:t>
            </a:r>
          </a:p>
          <a:p>
            <a:pPr marL="342900" indent="-342900" algn="l">
              <a:buFont typeface="Arial" panose="020B0604020202020204" pitchFamily="34" charset="0"/>
              <a:buChar char="•"/>
            </a:pPr>
            <a:r>
              <a:rPr lang="en-US" sz="2400" dirty="0">
                <a:solidFill>
                  <a:schemeClr val="tx1"/>
                </a:solidFill>
              </a:rPr>
              <a:t>FHIR may provide a solution to the problem. However, there is not</a:t>
            </a:r>
            <a:r>
              <a:rPr lang="en-US" sz="2400" dirty="0">
                <a:solidFill>
                  <a:schemeClr val="tx1"/>
                </a:solidFill>
                <a:cs typeface="Arial"/>
              </a:rPr>
              <a:t> enough guidance provided by HL7 FHIR resources on the use of FHIR </a:t>
            </a:r>
            <a:r>
              <a:rPr lang="en-US" sz="2400" dirty="0" err="1">
                <a:solidFill>
                  <a:schemeClr val="tx1"/>
                </a:solidFill>
                <a:cs typeface="Arial"/>
              </a:rPr>
              <a:t>planDefinition</a:t>
            </a:r>
            <a:r>
              <a:rPr lang="en-US" sz="2400" dirty="0">
                <a:solidFill>
                  <a:schemeClr val="tx1"/>
                </a:solidFill>
                <a:cs typeface="Arial"/>
              </a:rPr>
              <a:t> resource to create carePlan activities. </a:t>
            </a:r>
            <a:endParaRPr lang="en-US" sz="2400" dirty="0">
              <a:solidFill>
                <a:schemeClr val="tx1"/>
              </a:solidFill>
            </a:endParaRPr>
          </a:p>
          <a:p>
            <a:pPr algn="l"/>
            <a:endParaRPr lang="en-US" sz="2400" dirty="0">
              <a:solidFill>
                <a:schemeClr val="tx1"/>
              </a:solidFill>
            </a:endParaRPr>
          </a:p>
          <a:p>
            <a:pPr algn="l"/>
            <a:endParaRPr lang="en-US" sz="2400" dirty="0">
              <a:solidFill>
                <a:schemeClr val="tx1"/>
              </a:solidFil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Use Case</a:t>
            </a:r>
          </a:p>
        </p:txBody>
      </p:sp>
      <p:sp>
        <p:nvSpPr>
          <p:cNvPr id="3" name="Subtitle 2"/>
          <p:cNvSpPr>
            <a:spLocks noGrp="1"/>
          </p:cNvSpPr>
          <p:nvPr>
            <p:ph type="subTitle" idx="1"/>
          </p:nvPr>
        </p:nvSpPr>
        <p:spPr>
          <a:xfrm>
            <a:off x="509260" y="1844870"/>
            <a:ext cx="8125480" cy="4859540"/>
          </a:xfrm>
        </p:spPr>
        <p:txBody>
          <a:bodyPr>
            <a:normAutofit/>
          </a:bodyPr>
          <a:lstStyle/>
          <a:p>
            <a:pPr algn="l"/>
            <a:r>
              <a:rPr lang="en-US" sz="2400" dirty="0">
                <a:solidFill>
                  <a:schemeClr val="tx1"/>
                </a:solidFill>
              </a:rPr>
              <a:t>Transitions in care</a:t>
            </a:r>
          </a:p>
          <a:p>
            <a:pPr marL="342900" indent="-342900" algn="l">
              <a:buFont typeface="Arial" panose="020B0604020202020204" pitchFamily="34" charset="0"/>
              <a:buChar char="•"/>
            </a:pPr>
            <a:r>
              <a:rPr lang="en-US" sz="2400" dirty="0">
                <a:solidFill>
                  <a:schemeClr val="tx1"/>
                </a:solidFill>
              </a:rPr>
              <a:t>Example: Discharge from Acute Care to Post Acute Care</a:t>
            </a:r>
          </a:p>
          <a:p>
            <a:pPr marL="800100" lvl="1" indent="-342900" algn="l">
              <a:buFont typeface="Arial" panose="020B0604020202020204" pitchFamily="34" charset="0"/>
              <a:buChar char="•"/>
            </a:pPr>
            <a:r>
              <a:rPr lang="en-US" sz="2400" dirty="0">
                <a:solidFill>
                  <a:schemeClr val="tx1"/>
                </a:solidFill>
              </a:rPr>
              <a:t>Acute care hospital discharge planning and transfer of care information </a:t>
            </a:r>
          </a:p>
          <a:p>
            <a:pPr algn="l"/>
            <a:r>
              <a:rPr lang="en-US" sz="2400" dirty="0">
                <a:solidFill>
                  <a:schemeClr val="tx1"/>
                </a:solidFill>
              </a:rPr>
              <a:t>Managing ongoing care</a:t>
            </a:r>
          </a:p>
          <a:p>
            <a:pPr marL="342900" lvl="1" indent="-342900" algn="l">
              <a:spcBef>
                <a:spcPts val="0"/>
              </a:spcBef>
              <a:spcAft>
                <a:spcPts val="1200"/>
              </a:spcAft>
              <a:buFont typeface="Arial" panose="020B0604020202020204" pitchFamily="34" charset="0"/>
              <a:buChar char="•"/>
            </a:pPr>
            <a:r>
              <a:rPr lang="en-US" sz="2400" dirty="0">
                <a:solidFill>
                  <a:schemeClr val="tx1"/>
                </a:solidFill>
                <a:cs typeface="Arial"/>
              </a:rPr>
              <a:t>Example: Home health services, Referrals, Consultations, </a:t>
            </a:r>
            <a:r>
              <a:rPr lang="en-US" sz="2400" dirty="0" err="1">
                <a:solidFill>
                  <a:schemeClr val="tx1"/>
                </a:solidFill>
                <a:cs typeface="Arial"/>
              </a:rPr>
              <a:t>etc</a:t>
            </a:r>
            <a:endParaRPr lang="en-US" sz="2400" dirty="0">
              <a:solidFill>
                <a:schemeClr val="tx1"/>
              </a:solidFill>
              <a:cs typeface="Arial"/>
            </a:endParaRPr>
          </a:p>
          <a:p>
            <a:pPr marL="1257300" lvl="3" indent="-342900" algn="l">
              <a:spcBef>
                <a:spcPts val="0"/>
              </a:spcBef>
              <a:spcAft>
                <a:spcPts val="1200"/>
              </a:spcAft>
              <a:buFont typeface="Arial" panose="020B0604020202020204" pitchFamily="34" charset="0"/>
              <a:buChar char="•"/>
            </a:pPr>
            <a:r>
              <a:rPr lang="en-US" sz="2400" dirty="0">
                <a:solidFill>
                  <a:schemeClr val="tx1"/>
                </a:solidFill>
              </a:rPr>
              <a:t>Treatment Plans, Plan of care orders, </a:t>
            </a:r>
            <a:r>
              <a:rPr lang="en-US" sz="2400" dirty="0" err="1">
                <a:solidFill>
                  <a:schemeClr val="tx1"/>
                </a:solidFill>
              </a:rPr>
              <a:t>etc</a:t>
            </a:r>
            <a:endParaRPr lang="en-US" sz="2400" dirty="0">
              <a:solidFill>
                <a:schemeClr val="tx1"/>
              </a:solidFill>
            </a:endParaRPr>
          </a:p>
          <a:p>
            <a:pPr marL="0" lvl="1" algn="l">
              <a:spcBef>
                <a:spcPts val="0"/>
              </a:spcBef>
              <a:spcAft>
                <a:spcPts val="1200"/>
              </a:spcAft>
            </a:pPr>
            <a:endParaRPr lang="en-US" sz="2000" dirty="0">
              <a:solidFill>
                <a:schemeClr val="tx1">
                  <a:lumMod val="65000"/>
                  <a:lumOff val="35000"/>
                </a:schemeClr>
              </a:solidFill>
              <a:latin typeface="Arial"/>
              <a:cs typeface="Aria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3380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Use Case (</a:t>
            </a:r>
            <a:r>
              <a:rPr lang="en-US" sz="3000" b="1" dirty="0" err="1">
                <a:solidFill>
                  <a:srgbClr val="5A4099"/>
                </a:solidFill>
                <a:latin typeface="Arial"/>
                <a:cs typeface="Arial"/>
              </a:rPr>
              <a:t>Cont</a:t>
            </a:r>
            <a:r>
              <a:rPr lang="en-US" sz="3000" b="1" dirty="0">
                <a:solidFill>
                  <a:srgbClr val="5A4099"/>
                </a:solidFill>
                <a:latin typeface="Arial"/>
                <a:cs typeface="Arial"/>
              </a:rPr>
              <a:t>)</a:t>
            </a:r>
          </a:p>
        </p:txBody>
      </p:sp>
      <p:sp>
        <p:nvSpPr>
          <p:cNvPr id="3" name="Subtitle 2"/>
          <p:cNvSpPr>
            <a:spLocks noGrp="1"/>
          </p:cNvSpPr>
          <p:nvPr>
            <p:ph type="subTitle" idx="1"/>
          </p:nvPr>
        </p:nvSpPr>
        <p:spPr>
          <a:xfrm>
            <a:off x="509260" y="1844870"/>
            <a:ext cx="8125480" cy="4859540"/>
          </a:xfrm>
        </p:spPr>
        <p:txBody>
          <a:bodyPr>
            <a:normAutofit/>
          </a:bodyPr>
          <a:lstStyle/>
          <a:p>
            <a:pPr algn="l"/>
            <a:r>
              <a:rPr lang="en-US" sz="2400" dirty="0">
                <a:solidFill>
                  <a:schemeClr val="tx1"/>
                </a:solidFill>
              </a:rPr>
              <a:t>Clinicians usually have the following workflow Questions: </a:t>
            </a:r>
          </a:p>
          <a:p>
            <a:pPr marL="342900" indent="-342900" algn="l">
              <a:buFont typeface="Arial" panose="020B0604020202020204" pitchFamily="34" charset="0"/>
              <a:buChar char="•"/>
            </a:pPr>
            <a:r>
              <a:rPr lang="en-US" sz="2400" dirty="0">
                <a:solidFill>
                  <a:schemeClr val="tx1"/>
                </a:solidFill>
              </a:rPr>
              <a:t>How do I use order sets when planning care? </a:t>
            </a:r>
          </a:p>
          <a:p>
            <a:pPr marL="342900" indent="-342900" algn="l">
              <a:buFont typeface="Arial" panose="020B0604020202020204" pitchFamily="34" charset="0"/>
              <a:buChar char="•"/>
            </a:pPr>
            <a:r>
              <a:rPr lang="en-US" sz="2400" dirty="0">
                <a:solidFill>
                  <a:schemeClr val="tx1"/>
                </a:solidFill>
              </a:rPr>
              <a:t>How does care plans identify what protocol it’s adhering to?</a:t>
            </a:r>
          </a:p>
          <a:p>
            <a:pPr marL="342900" indent="-342900" algn="l">
              <a:buFont typeface="Arial" panose="020B0604020202020204" pitchFamily="34" charset="0"/>
              <a:buChar char="•"/>
            </a:pPr>
            <a:r>
              <a:rPr lang="en-US" sz="2400" dirty="0">
                <a:solidFill>
                  <a:schemeClr val="tx1"/>
                </a:solidFill>
              </a:rPr>
              <a:t>How can I use best practices or clinical practice guidelines while planning care?</a:t>
            </a:r>
          </a:p>
          <a:p>
            <a:pPr marL="342900" indent="-342900" algn="l">
              <a:buFont typeface="Arial" panose="020B0604020202020204" pitchFamily="34" charset="0"/>
              <a:buChar char="•"/>
            </a:pPr>
            <a:r>
              <a:rPr lang="en-US" sz="2400" dirty="0">
                <a:solidFill>
                  <a:schemeClr val="tx1"/>
                </a:solidFill>
              </a:rPr>
              <a:t>How do I close-the-loop?</a:t>
            </a:r>
          </a:p>
          <a:p>
            <a:pPr marL="342900" indent="-342900" algn="l">
              <a:buFont typeface="Arial" panose="020B0604020202020204" pitchFamily="34" charset="0"/>
              <a:buChar char="•"/>
            </a:pPr>
            <a:r>
              <a:rPr lang="en-US" sz="2400" dirty="0">
                <a:solidFill>
                  <a:schemeClr val="tx1"/>
                </a:solidFill>
              </a:rPr>
              <a:t>How do I know a request or an order has been satisfied?</a:t>
            </a:r>
          </a:p>
          <a:p>
            <a:pPr marL="342900" indent="-342900" algn="l">
              <a:buFont typeface="Arial" panose="020B0604020202020204" pitchFamily="34" charset="0"/>
              <a:buChar char="•"/>
            </a:pPr>
            <a:r>
              <a:rPr lang="en-US" sz="2400" dirty="0">
                <a:solidFill>
                  <a:schemeClr val="tx1"/>
                </a:solidFill>
              </a:rPr>
              <a:t>How does an event or a result point to the order that authorized it?</a:t>
            </a:r>
          </a:p>
          <a:p>
            <a:pPr marL="342900" indent="-342900" algn="l">
              <a:buFont typeface="Arial" panose="020B0604020202020204" pitchFamily="34" charset="0"/>
              <a:buChar char="•"/>
            </a:pPr>
            <a:r>
              <a:rPr lang="en-US" sz="2400" dirty="0">
                <a:solidFill>
                  <a:schemeClr val="tx1"/>
                </a:solidFill>
              </a:rPr>
              <a:t>How do I know who the patient care team members are so I am able to follow-up or direct care?</a:t>
            </a:r>
            <a:endParaRPr lang="en-US" sz="2000" dirty="0">
              <a:solidFill>
                <a:schemeClr val="tx1">
                  <a:lumMod val="65000"/>
                  <a:lumOff val="35000"/>
                </a:schemeClr>
              </a:solidFill>
              <a:latin typeface="Arial"/>
              <a:cs typeface="Arial"/>
            </a:endParaRP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05171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Standards &amp; Systems</a:t>
            </a:r>
          </a:p>
        </p:txBody>
      </p:sp>
      <p:sp>
        <p:nvSpPr>
          <p:cNvPr id="3" name="Subtitle 2"/>
          <p:cNvSpPr>
            <a:spLocks noGrp="1"/>
          </p:cNvSpPr>
          <p:nvPr>
            <p:ph type="subTitle" idx="1"/>
          </p:nvPr>
        </p:nvSpPr>
        <p:spPr>
          <a:xfrm>
            <a:off x="509260" y="1844870"/>
            <a:ext cx="8125480" cy="4859540"/>
          </a:xfrm>
        </p:spPr>
        <p:txBody>
          <a:bodyPr>
            <a:normAutofit fontScale="92500" lnSpcReduction="20000"/>
          </a:bodyPr>
          <a:lstStyle/>
          <a:p>
            <a:pPr marL="0" lvl="1" algn="l">
              <a:spcBef>
                <a:spcPts val="0"/>
              </a:spcBef>
              <a:spcAft>
                <a:spcPts val="1200"/>
              </a:spcAft>
            </a:pPr>
            <a:r>
              <a:rPr lang="en-US" sz="2000" dirty="0">
                <a:solidFill>
                  <a:schemeClr val="tx1"/>
                </a:solidFill>
                <a:latin typeface="Arial"/>
                <a:cs typeface="Arial"/>
              </a:rPr>
              <a:t>Standards</a:t>
            </a:r>
          </a:p>
          <a:p>
            <a:pPr marL="457200" lvl="0" indent="-457200" algn="l">
              <a:buFont typeface="Arial" panose="020B0604020202020204" pitchFamily="34" charset="0"/>
              <a:buChar char="•"/>
            </a:pPr>
            <a:r>
              <a:rPr lang="en-US" sz="1700" dirty="0">
                <a:solidFill>
                  <a:schemeClr val="tx1"/>
                </a:solidFill>
              </a:rPr>
              <a:t>FHIR Constructs/FHIR workflows</a:t>
            </a:r>
          </a:p>
          <a:p>
            <a:pPr marL="457200" lvl="0" indent="-457200" algn="l">
              <a:buFont typeface="Arial" panose="020B0604020202020204" pitchFamily="34" charset="0"/>
              <a:buChar char="•"/>
            </a:pPr>
            <a:r>
              <a:rPr lang="en-US" sz="1700" dirty="0">
                <a:solidFill>
                  <a:schemeClr val="tx1"/>
                </a:solidFill>
              </a:rPr>
              <a:t>Mobile Device – mobile friendly </a:t>
            </a:r>
            <a:r>
              <a:rPr lang="en-US" sz="1700" dirty="0" err="1">
                <a:solidFill>
                  <a:schemeClr val="tx1"/>
                </a:solidFill>
              </a:rPr>
              <a:t>xdw</a:t>
            </a:r>
            <a:r>
              <a:rPr lang="en-US" sz="1700" dirty="0">
                <a:solidFill>
                  <a:schemeClr val="tx1"/>
                </a:solidFill>
              </a:rPr>
              <a:t> (r/t ITI proposal)</a:t>
            </a:r>
          </a:p>
          <a:p>
            <a:pPr marL="914400" lvl="1" indent="-457200" algn="l">
              <a:buFont typeface="Arial" panose="020B0604020202020204" pitchFamily="34" charset="0"/>
              <a:buChar char="•"/>
            </a:pPr>
            <a:r>
              <a:rPr lang="en-US" sz="1300" dirty="0">
                <a:solidFill>
                  <a:schemeClr val="tx1"/>
                </a:solidFill>
              </a:rPr>
              <a:t>Mobile apps can access </a:t>
            </a:r>
            <a:r>
              <a:rPr lang="en-US" sz="1300" dirty="0" err="1">
                <a:solidFill>
                  <a:schemeClr val="tx1"/>
                </a:solidFill>
              </a:rPr>
              <a:t>xdw</a:t>
            </a:r>
            <a:endParaRPr lang="en-US" sz="1300" dirty="0">
              <a:solidFill>
                <a:schemeClr val="tx1"/>
              </a:solidFill>
            </a:endParaRPr>
          </a:p>
          <a:p>
            <a:pPr marL="457200" lvl="0" indent="-457200" algn="l">
              <a:buFont typeface="Arial" panose="020B0604020202020204" pitchFamily="34" charset="0"/>
              <a:buChar char="•"/>
            </a:pPr>
            <a:r>
              <a:rPr lang="en-US" sz="1700" dirty="0">
                <a:solidFill>
                  <a:schemeClr val="tx1"/>
                </a:solidFill>
              </a:rPr>
              <a:t>CDA Documents</a:t>
            </a:r>
          </a:p>
          <a:p>
            <a:pPr marL="457200" lvl="0" indent="-457200" algn="l">
              <a:buFont typeface="Arial" panose="020B0604020202020204" pitchFamily="34" charset="0"/>
              <a:buChar char="•"/>
            </a:pPr>
            <a:r>
              <a:rPr lang="en-US" sz="1700" dirty="0">
                <a:solidFill>
                  <a:schemeClr val="tx1"/>
                </a:solidFill>
              </a:rPr>
              <a:t>XDR (for Direct exports and inbound documents)</a:t>
            </a:r>
          </a:p>
          <a:p>
            <a:pPr marL="457200" lvl="0" indent="-457200" algn="l">
              <a:buFont typeface="Arial" panose="020B0604020202020204" pitchFamily="34" charset="0"/>
              <a:buChar char="•"/>
            </a:pPr>
            <a:r>
              <a:rPr lang="en-US" sz="1700" dirty="0">
                <a:solidFill>
                  <a:schemeClr val="tx1"/>
                </a:solidFill>
              </a:rPr>
              <a:t>Audit Logging</a:t>
            </a:r>
          </a:p>
          <a:p>
            <a:pPr marL="457200" lvl="0" indent="-457200" algn="l">
              <a:buFont typeface="Arial" panose="020B0604020202020204" pitchFamily="34" charset="0"/>
              <a:buChar char="•"/>
            </a:pPr>
            <a:r>
              <a:rPr lang="en-US" sz="1700" dirty="0">
                <a:solidFill>
                  <a:schemeClr val="tx1"/>
                </a:solidFill>
              </a:rPr>
              <a:t>Error Handling</a:t>
            </a:r>
          </a:p>
          <a:p>
            <a:pPr marL="457200" lvl="0" indent="-457200" algn="l">
              <a:buFont typeface="Arial" panose="020B0604020202020204" pitchFamily="34" charset="0"/>
              <a:buChar char="•"/>
            </a:pPr>
            <a:r>
              <a:rPr lang="en-US" sz="1700" dirty="0">
                <a:solidFill>
                  <a:schemeClr val="tx1"/>
                </a:solidFill>
              </a:rPr>
              <a:t>Secure Transport</a:t>
            </a:r>
          </a:p>
          <a:p>
            <a:pPr marL="0" lvl="1" algn="l">
              <a:spcBef>
                <a:spcPts val="0"/>
              </a:spcBef>
              <a:spcAft>
                <a:spcPts val="1200"/>
              </a:spcAft>
            </a:pPr>
            <a:endParaRPr lang="en-US" sz="2000" dirty="0">
              <a:solidFill>
                <a:schemeClr val="tx1"/>
              </a:solidFill>
              <a:latin typeface="Arial"/>
              <a:cs typeface="Arial"/>
            </a:endParaRPr>
          </a:p>
          <a:p>
            <a:pPr marL="0" lvl="1" algn="l">
              <a:spcBef>
                <a:spcPts val="0"/>
              </a:spcBef>
              <a:spcAft>
                <a:spcPts val="1200"/>
              </a:spcAft>
            </a:pPr>
            <a:r>
              <a:rPr lang="en-US" sz="2000" dirty="0">
                <a:solidFill>
                  <a:schemeClr val="tx1"/>
                </a:solidFill>
                <a:latin typeface="Arial"/>
                <a:cs typeface="Arial"/>
              </a:rPr>
              <a:t>Systems</a:t>
            </a:r>
          </a:p>
          <a:p>
            <a:pPr marL="457200" lvl="0" indent="-457200" algn="l">
              <a:buFont typeface="Arial" panose="020B0604020202020204" pitchFamily="34" charset="0"/>
              <a:buChar char="•"/>
            </a:pPr>
            <a:r>
              <a:rPr lang="en-US" sz="1900" dirty="0">
                <a:solidFill>
                  <a:schemeClr val="tx1"/>
                </a:solidFill>
              </a:rPr>
              <a:t>EHR</a:t>
            </a:r>
          </a:p>
          <a:p>
            <a:pPr marL="457200" lvl="0" indent="-457200" algn="l">
              <a:buFont typeface="Arial" panose="020B0604020202020204" pitchFamily="34" charset="0"/>
              <a:buChar char="•"/>
            </a:pPr>
            <a:r>
              <a:rPr lang="en-US" sz="1900" dirty="0">
                <a:solidFill>
                  <a:schemeClr val="tx1"/>
                </a:solidFill>
              </a:rPr>
              <a:t>PHR</a:t>
            </a:r>
          </a:p>
          <a:p>
            <a:pPr marL="457200" lvl="0" indent="-457200" algn="l">
              <a:buFont typeface="Arial" panose="020B0604020202020204" pitchFamily="34" charset="0"/>
              <a:buChar char="•"/>
            </a:pPr>
            <a:r>
              <a:rPr lang="en-US" sz="1900" dirty="0">
                <a:solidFill>
                  <a:schemeClr val="tx1"/>
                </a:solidFill>
              </a:rPr>
              <a:t>Patient Portal</a:t>
            </a:r>
          </a:p>
          <a:p>
            <a:pPr marL="457200" lvl="0" indent="-457200" algn="l">
              <a:buFont typeface="Arial" panose="020B0604020202020204" pitchFamily="34" charset="0"/>
              <a:buChar char="•"/>
            </a:pPr>
            <a:r>
              <a:rPr lang="en-US" sz="1900" dirty="0">
                <a:solidFill>
                  <a:schemeClr val="tx1"/>
                </a:solidFill>
              </a:rPr>
              <a:t>HIE</a:t>
            </a:r>
          </a:p>
          <a:p>
            <a:pPr marL="457200" lvl="0" indent="-457200" algn="l">
              <a:buFont typeface="Arial" panose="020B0604020202020204" pitchFamily="34" charset="0"/>
              <a:buChar char="•"/>
            </a:pPr>
            <a:r>
              <a:rPr lang="en-US" sz="1900" dirty="0">
                <a:solidFill>
                  <a:schemeClr val="tx1"/>
                </a:solidFill>
              </a:rPr>
              <a:t>CPOE</a:t>
            </a: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51913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Discussion</a:t>
            </a:r>
          </a:p>
        </p:txBody>
      </p:sp>
      <p:sp>
        <p:nvSpPr>
          <p:cNvPr id="3" name="Subtitle 2"/>
          <p:cNvSpPr>
            <a:spLocks noGrp="1"/>
          </p:cNvSpPr>
          <p:nvPr>
            <p:ph type="subTitle" idx="1"/>
          </p:nvPr>
        </p:nvSpPr>
        <p:spPr>
          <a:xfrm>
            <a:off x="509260" y="1844870"/>
            <a:ext cx="8125480" cy="4859540"/>
          </a:xfrm>
        </p:spPr>
        <p:txBody>
          <a:bodyPr>
            <a:normAutofit/>
          </a:bodyPr>
          <a:lstStyle/>
          <a:p>
            <a:pPr marL="0" lvl="1" algn="l">
              <a:spcBef>
                <a:spcPts val="0"/>
              </a:spcBef>
              <a:spcAft>
                <a:spcPts val="1200"/>
              </a:spcAft>
            </a:pPr>
            <a:r>
              <a:rPr lang="en-US" sz="2000" dirty="0">
                <a:solidFill>
                  <a:schemeClr val="tx1"/>
                </a:solidFill>
                <a:latin typeface="Arial"/>
                <a:cs typeface="Arial"/>
              </a:rPr>
              <a:t>Why IHE PCC would be a good venue to solve the problem</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Involves developing a profile across several existing standards.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Necessary expertise in PCC to address content issues as well as functional workflows.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This profile differs from XDW in that it is not limited to sharing of documents although sharing of documents will be supported. </a:t>
            </a:r>
          </a:p>
          <a:p>
            <a:pPr marL="342900" lvl="1" indent="-342900" algn="l">
              <a:spcBef>
                <a:spcPts val="0"/>
              </a:spcBef>
              <a:spcAft>
                <a:spcPts val="1200"/>
              </a:spcAft>
              <a:buFont typeface="Arial" panose="020B0604020202020204" pitchFamily="34" charset="0"/>
              <a:buChar char="•"/>
            </a:pPr>
            <a:r>
              <a:rPr lang="en-US" sz="2000" dirty="0">
                <a:solidFill>
                  <a:schemeClr val="tx1"/>
                </a:solidFill>
                <a:latin typeface="Arial"/>
                <a:cs typeface="Arial"/>
              </a:rPr>
              <a:t>This profile is a workflow profile that streamlines the ability to create and share information that will enhance clinical workflow by focusing on the data that is created and shared and how it’s shared and updated.</a:t>
            </a:r>
          </a:p>
        </p:txBody>
      </p:sp>
      <p:pic>
        <p:nvPicPr>
          <p:cNvPr id="9" name="Picture 8" descr="ih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84390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897793"/>
            <a:ext cx="7772400" cy="747605"/>
          </a:xfrm>
        </p:spPr>
        <p:txBody>
          <a:bodyPr>
            <a:normAutofit/>
          </a:bodyPr>
          <a:lstStyle/>
          <a:p>
            <a:r>
              <a:rPr lang="en-US" sz="3000" b="1" dirty="0">
                <a:solidFill>
                  <a:srgbClr val="5A4099"/>
                </a:solidFill>
                <a:latin typeface="Arial"/>
                <a:cs typeface="Arial"/>
              </a:rPr>
              <a:t>Questions?</a:t>
            </a:r>
          </a:p>
        </p:txBody>
      </p:sp>
      <p:sp>
        <p:nvSpPr>
          <p:cNvPr id="3" name="Subtitle 2"/>
          <p:cNvSpPr>
            <a:spLocks noGrp="1"/>
          </p:cNvSpPr>
          <p:nvPr>
            <p:ph type="subTitle" idx="1"/>
          </p:nvPr>
        </p:nvSpPr>
        <p:spPr>
          <a:xfrm>
            <a:off x="509260" y="1844870"/>
            <a:ext cx="8125480" cy="4859540"/>
          </a:xfrm>
        </p:spPr>
        <p:txBody>
          <a:bodyPr>
            <a:normAutofit/>
          </a:bodyPr>
          <a:lstStyle/>
          <a:p>
            <a:pPr marL="342900" lvl="1" indent="-342900" algn="l">
              <a:spcBef>
                <a:spcPts val="0"/>
              </a:spcBef>
              <a:spcAft>
                <a:spcPts val="1200"/>
              </a:spcAft>
              <a:buFont typeface="Arial" panose="020B0604020202020204" pitchFamily="34" charset="0"/>
              <a:buChar char="•"/>
            </a:pPr>
            <a:r>
              <a:rPr lang="en-US" sz="2000">
                <a:solidFill>
                  <a:schemeClr val="tx1">
                    <a:lumMod val="65000"/>
                    <a:lumOff val="35000"/>
                  </a:schemeClr>
                </a:solidFill>
                <a:latin typeface="Arial"/>
                <a:cs typeface="Arial"/>
              </a:rPr>
              <a:t>ITI </a:t>
            </a:r>
            <a:r>
              <a:rPr lang="en-US" sz="2000" dirty="0">
                <a:solidFill>
                  <a:schemeClr val="tx1">
                    <a:lumMod val="65000"/>
                    <a:lumOff val="35000"/>
                  </a:schemeClr>
                </a:solidFill>
                <a:latin typeface="Arial"/>
                <a:cs typeface="Arial"/>
              </a:rPr>
              <a:t>engagement needed? Want to ensure we are not solving the same problem. Need to take a look at ITI </a:t>
            </a:r>
            <a:r>
              <a:rPr lang="en-US" sz="2000" dirty="0" err="1">
                <a:solidFill>
                  <a:schemeClr val="tx1">
                    <a:lumMod val="65000"/>
                    <a:lumOff val="35000"/>
                  </a:schemeClr>
                </a:solidFill>
                <a:latin typeface="Arial"/>
                <a:cs typeface="Arial"/>
              </a:rPr>
              <a:t>XDWm</a:t>
            </a:r>
            <a:r>
              <a:rPr lang="en-US" sz="2000" dirty="0">
                <a:solidFill>
                  <a:schemeClr val="tx1">
                    <a:lumMod val="65000"/>
                    <a:lumOff val="35000"/>
                  </a:schemeClr>
                </a:solidFill>
                <a:latin typeface="Arial"/>
                <a:cs typeface="Arial"/>
              </a:rPr>
              <a:t> proposal to see if the use case is intending to solve the same problem. Or how we can compliment each profile? </a:t>
            </a:r>
          </a:p>
          <a:p>
            <a:pPr marL="800100" lvl="2" indent="-342900" algn="l">
              <a:spcBef>
                <a:spcPts val="0"/>
              </a:spcBef>
              <a:spcAft>
                <a:spcPts val="1200"/>
              </a:spcAft>
              <a:buFont typeface="Arial" panose="020B0604020202020204" pitchFamily="34" charset="0"/>
              <a:buChar char="•"/>
            </a:pPr>
            <a:r>
              <a:rPr lang="en-US" sz="1600" dirty="0">
                <a:solidFill>
                  <a:schemeClr val="tx1">
                    <a:lumMod val="65000"/>
                    <a:lumOff val="35000"/>
                  </a:schemeClr>
                </a:solidFill>
                <a:latin typeface="Arial"/>
                <a:cs typeface="Arial"/>
              </a:rPr>
              <a:t>PCC profile will </a:t>
            </a:r>
            <a:r>
              <a:rPr lang="en-US" sz="1600" dirty="0">
                <a:solidFill>
                  <a:schemeClr val="tx1">
                    <a:lumMod val="65000"/>
                    <a:lumOff val="35000"/>
                  </a:schemeClr>
                </a:solidFill>
                <a:latin typeface="Arial"/>
                <a:cs typeface="Arial"/>
              </a:rPr>
              <a:t>provide guidance on the use of FHIR </a:t>
            </a:r>
            <a:r>
              <a:rPr lang="en-US" sz="1600" dirty="0" err="1">
                <a:solidFill>
                  <a:schemeClr val="tx1">
                    <a:lumMod val="65000"/>
                    <a:lumOff val="35000"/>
                  </a:schemeClr>
                </a:solidFill>
                <a:latin typeface="Arial"/>
                <a:cs typeface="Arial"/>
              </a:rPr>
              <a:t>planDefinition</a:t>
            </a:r>
            <a:r>
              <a:rPr lang="en-US" sz="1600" dirty="0">
                <a:solidFill>
                  <a:schemeClr val="tx1">
                    <a:lumMod val="65000"/>
                    <a:lumOff val="35000"/>
                  </a:schemeClr>
                </a:solidFill>
                <a:latin typeface="Arial"/>
                <a:cs typeface="Arial"/>
              </a:rPr>
              <a:t> resource to create carePlan activities </a:t>
            </a:r>
          </a:p>
          <a:p>
            <a:pPr marL="800100" lvl="2" indent="-342900" algn="l">
              <a:spcBef>
                <a:spcPts val="0"/>
              </a:spcBef>
              <a:spcAft>
                <a:spcPts val="1200"/>
              </a:spcAft>
              <a:buFont typeface="Arial" panose="020B0604020202020204" pitchFamily="34" charset="0"/>
              <a:buChar char="•"/>
            </a:pPr>
            <a:r>
              <a:rPr lang="en-US" sz="1600" dirty="0">
                <a:solidFill>
                  <a:schemeClr val="tx1">
                    <a:lumMod val="65000"/>
                    <a:lumOff val="35000"/>
                  </a:schemeClr>
                </a:solidFill>
                <a:latin typeface="Arial"/>
                <a:cs typeface="Arial"/>
              </a:rPr>
              <a:t>ITI </a:t>
            </a:r>
            <a:r>
              <a:rPr lang="en-US" sz="1600" dirty="0" err="1">
                <a:solidFill>
                  <a:schemeClr val="tx1">
                    <a:lumMod val="65000"/>
                    <a:lumOff val="35000"/>
                  </a:schemeClr>
                </a:solidFill>
                <a:latin typeface="Arial"/>
                <a:cs typeface="Arial"/>
              </a:rPr>
              <a:t>XDWm</a:t>
            </a:r>
            <a:r>
              <a:rPr lang="en-US" sz="1600" dirty="0">
                <a:solidFill>
                  <a:schemeClr val="tx1">
                    <a:lumMod val="65000"/>
                    <a:lumOff val="35000"/>
                  </a:schemeClr>
                </a:solidFill>
                <a:latin typeface="Arial"/>
                <a:cs typeface="Arial"/>
              </a:rPr>
              <a:t> does the “orchestration” of the activity definition using </a:t>
            </a:r>
            <a:r>
              <a:rPr lang="en-US" sz="1600" dirty="0" err="1">
                <a:solidFill>
                  <a:schemeClr val="tx1">
                    <a:lumMod val="65000"/>
                    <a:lumOff val="35000"/>
                  </a:schemeClr>
                </a:solidFill>
                <a:latin typeface="Arial"/>
                <a:cs typeface="Arial"/>
              </a:rPr>
              <a:t>xdw</a:t>
            </a:r>
            <a:r>
              <a:rPr lang="en-US" sz="1600" dirty="0">
                <a:solidFill>
                  <a:schemeClr val="tx1">
                    <a:lumMod val="65000"/>
                    <a:lumOff val="35000"/>
                  </a:schemeClr>
                </a:solidFill>
                <a:latin typeface="Arial"/>
                <a:cs typeface="Arial"/>
              </a:rPr>
              <a:t> tasks</a:t>
            </a:r>
          </a:p>
          <a:p>
            <a:pPr marL="342900" lvl="1" indent="-342900" algn="l">
              <a:spcBef>
                <a:spcPts val="0"/>
              </a:spcBef>
              <a:spcAft>
                <a:spcPts val="1200"/>
              </a:spcAft>
              <a:buFont typeface="Arial" panose="020B0604020202020204" pitchFamily="34" charset="0"/>
              <a:buChar char="•"/>
            </a:pPr>
            <a:r>
              <a:rPr lang="en-US" sz="2400" dirty="0">
                <a:solidFill>
                  <a:schemeClr val="tx1">
                    <a:lumMod val="65000"/>
                    <a:lumOff val="35000"/>
                  </a:schemeClr>
                </a:solidFill>
                <a:latin typeface="Arial"/>
                <a:cs typeface="Arial"/>
              </a:rPr>
              <a:t>Guidance on Writing Profiles of FHIR - </a:t>
            </a:r>
            <a:r>
              <a:rPr lang="en-US" sz="2400" dirty="0">
                <a:solidFill>
                  <a:schemeClr val="tx1">
                    <a:lumMod val="65000"/>
                    <a:lumOff val="35000"/>
                  </a:schemeClr>
                </a:solidFill>
                <a:latin typeface="Arial"/>
                <a:cs typeface="Arial"/>
                <a:hlinkClick r:id="rId3"/>
              </a:rPr>
              <a:t>http://wiki.ihe.net/index.php/Guidance_on_writing_Profiles_of_FHIR</a:t>
            </a:r>
            <a:r>
              <a:rPr lang="en-US" sz="2400" dirty="0">
                <a:solidFill>
                  <a:schemeClr val="tx1">
                    <a:lumMod val="65000"/>
                    <a:lumOff val="35000"/>
                  </a:schemeClr>
                </a:solidFill>
                <a:latin typeface="Arial"/>
                <a:cs typeface="Arial"/>
              </a:rPr>
              <a:t> </a:t>
            </a:r>
          </a:p>
        </p:txBody>
      </p:sp>
      <p:pic>
        <p:nvPicPr>
          <p:cNvPr id="9" name="Picture 8" descr="ih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69" y="213052"/>
            <a:ext cx="2299752" cy="627337"/>
          </a:xfrm>
          <a:prstGeom prst="rect">
            <a:avLst/>
          </a:prstGeom>
        </p:spPr>
      </p:pic>
    </p:spTree>
    <p:extLst>
      <p:ext uri="{BB962C8B-B14F-4D97-AF65-F5344CB8AC3E}">
        <p14:creationId xmlns:p14="http://schemas.microsoft.com/office/powerpoint/2010/main" val="1967535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2412</TotalTime>
  <Words>504</Words>
  <Application>Microsoft Office PowerPoint</Application>
  <PresentationFormat>On-screen Show (4:3)</PresentationFormat>
  <Paragraphs>50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FHIR PlanDefinition for Care Planning</vt:lpstr>
      <vt:lpstr>The Problem</vt:lpstr>
      <vt:lpstr>Use Case</vt:lpstr>
      <vt:lpstr>Use Case (Cont)</vt:lpstr>
      <vt:lpstr>Standards &amp; Systems</vt:lpstr>
      <vt:lpstr>Discussion</vt:lpstr>
      <vt:lpstr>Questions?</vt:lpstr>
    </vt:vector>
  </TitlesOfParts>
  <Company>RSNA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creator>mstanits</dc:creator>
  <cp:lastModifiedBy>Jones, Emma</cp:lastModifiedBy>
  <cp:revision>41</cp:revision>
  <cp:lastPrinted>2013-02-21T14:05:33Z</cp:lastPrinted>
  <dcterms:created xsi:type="dcterms:W3CDTF">2011-05-17T16:43:13Z</dcterms:created>
  <dcterms:modified xsi:type="dcterms:W3CDTF">2017-10-17T13:29:39Z</dcterms:modified>
</cp:coreProperties>
</file>