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63" r:id="rId4"/>
    <p:sldId id="268" r:id="rId5"/>
    <p:sldId id="269" r:id="rId6"/>
    <p:sldId id="270" r:id="rId7"/>
    <p:sldId id="271" r:id="rId8"/>
    <p:sldId id="272" r:id="rId9"/>
    <p:sldId id="273" r:id="rId10"/>
    <p:sldId id="276" r:id="rId11"/>
    <p:sldId id="274" r:id="rId12"/>
    <p:sldId id="275" r:id="rId13"/>
    <p:sldId id="264" r:id="rId14"/>
    <p:sldId id="265" r:id="rId15"/>
    <p:sldId id="266" r:id="rId16"/>
    <p:sldId id="258" r:id="rId17"/>
    <p:sldId id="262" r:id="rId18"/>
    <p:sldId id="259" r:id="rId19"/>
    <p:sldId id="260" r:id="rId20"/>
    <p:sldId id="267" r:id="rId21"/>
    <p:sldId id="261"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4099"/>
    <a:srgbClr val="2410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35" autoAdjust="0"/>
    <p:restoredTop sz="94660"/>
  </p:normalViewPr>
  <p:slideViewPr>
    <p:cSldViewPr snapToGrid="0" snapToObjects="1">
      <p:cViewPr varScale="1">
        <p:scale>
          <a:sx n="73" d="100"/>
          <a:sy n="73" d="100"/>
        </p:scale>
        <p:origin x="516"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593954-0109-4D2A-807C-AC53DC2C0417}" type="datetimeFigureOut">
              <a:rPr lang="en-US" smtClean="0"/>
              <a:t>11/16/2017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FAF36C-DDF7-4F6F-9C9E-6C9F7A3C80E6}" type="slidenum">
              <a:rPr lang="en-US" smtClean="0"/>
              <a:t>‹#›</a:t>
            </a:fld>
            <a:endParaRPr lang="en-US"/>
          </a:p>
        </p:txBody>
      </p:sp>
    </p:spTree>
    <p:extLst>
      <p:ext uri="{BB962C8B-B14F-4D97-AF65-F5344CB8AC3E}">
        <p14:creationId xmlns:p14="http://schemas.microsoft.com/office/powerpoint/2010/main" val="2204957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HL7 Service Functional Model; Coordination of Care Service (CCS) – </a:t>
            </a:r>
            <a:r>
              <a:rPr lang="en-US" dirty="0"/>
              <a:t>http://www.hl7.org/implement/standards/product_brief.cfm?product_id=452 </a:t>
            </a:r>
          </a:p>
        </p:txBody>
      </p:sp>
      <p:sp>
        <p:nvSpPr>
          <p:cNvPr id="4" name="Slide Number Placeholder 3"/>
          <p:cNvSpPr>
            <a:spLocks noGrp="1"/>
          </p:cNvSpPr>
          <p:nvPr>
            <p:ph type="sldNum" sz="quarter" idx="10"/>
          </p:nvPr>
        </p:nvSpPr>
        <p:spPr/>
        <p:txBody>
          <a:bodyPr/>
          <a:lstStyle/>
          <a:p>
            <a:fld id="{A3FAF36C-DDF7-4F6F-9C9E-6C9F7A3C80E6}" type="slidenum">
              <a:rPr lang="en-US" smtClean="0"/>
              <a:t>3</a:t>
            </a:fld>
            <a:endParaRPr lang="en-US"/>
          </a:p>
        </p:txBody>
      </p:sp>
    </p:spTree>
    <p:extLst>
      <p:ext uri="{BB962C8B-B14F-4D97-AF65-F5344CB8AC3E}">
        <p14:creationId xmlns:p14="http://schemas.microsoft.com/office/powerpoint/2010/main" val="2535509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5FB3126-25FB-F241-9D08-EF0C3CBFF311}" type="datetimeFigureOut">
              <a:rPr lang="en-US" smtClean="0"/>
              <a:pPr/>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B3126-25FB-F241-9D08-EF0C3CBFF311}" type="datetimeFigureOut">
              <a:rPr lang="en-US" smtClean="0"/>
              <a:pPr/>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B3126-25FB-F241-9D08-EF0C3CBFF311}" type="datetimeFigureOut">
              <a:rPr lang="en-US" smtClean="0"/>
              <a:pPr/>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descr="Background_Duo_266.jpg"/>
          <p:cNvPicPr>
            <a:picLocks noChangeAspect="1"/>
          </p:cNvPicPr>
          <p:nvPr userDrawn="1"/>
        </p:nvPicPr>
        <p:blipFill>
          <a:blip r:embed="rId2">
            <a:alphaModFix amt="6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FB3126-25FB-F241-9D08-EF0C3CBFF311}" type="datetimeFigureOut">
              <a:rPr lang="en-US" smtClean="0"/>
              <a:pPr/>
              <a:t>11/16/2017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A07176-4D28-144C-AB30-ACED7F44A340}" type="slidenum">
              <a:rPr lang="en-US" smtClean="0"/>
              <a:pPr/>
              <a:t>‹#›</a:t>
            </a:fld>
            <a:endParaRPr lang="en-US"/>
          </a:p>
        </p:txBody>
      </p:sp>
    </p:spTree>
    <p:extLst>
      <p:ext uri="{BB962C8B-B14F-4D97-AF65-F5344CB8AC3E}">
        <p14:creationId xmlns:p14="http://schemas.microsoft.com/office/powerpoint/2010/main" val="1295809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B3126-25FB-F241-9D08-EF0C3CBFF311}" type="datetimeFigureOut">
              <a:rPr lang="en-US" smtClean="0"/>
              <a:pPr/>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FB3126-25FB-F241-9D08-EF0C3CBFF311}" type="datetimeFigureOut">
              <a:rPr lang="en-US" smtClean="0"/>
              <a:pPr/>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5FB3126-25FB-F241-9D08-EF0C3CBFF311}" type="datetimeFigureOut">
              <a:rPr lang="en-US" smtClean="0"/>
              <a:pPr/>
              <a:t>11/16/2017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FB3126-25FB-F241-9D08-EF0C3CBFF311}" type="datetimeFigureOut">
              <a:rPr lang="en-US" smtClean="0"/>
              <a:pPr/>
              <a:t>11/16/2017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FB3126-25FB-F241-9D08-EF0C3CBFF311}" type="datetimeFigureOut">
              <a:rPr lang="en-US" smtClean="0"/>
              <a:pPr/>
              <a:t>11/16/2017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FB3126-25FB-F241-9D08-EF0C3CBFF311}" type="datetimeFigureOut">
              <a:rPr lang="en-US" smtClean="0"/>
              <a:pPr/>
              <a:t>11/16/2017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FB3126-25FB-F241-9D08-EF0C3CBFF311}" type="datetimeFigureOut">
              <a:rPr lang="en-US" smtClean="0"/>
              <a:pPr/>
              <a:t>11/16/2017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FB3126-25FB-F241-9D08-EF0C3CBFF311}" type="datetimeFigureOut">
              <a:rPr lang="en-US" smtClean="0"/>
              <a:pPr/>
              <a:t>11/16/2017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Background_Duo_266.jpg"/>
          <p:cNvPicPr>
            <a:picLocks noChangeAspect="1"/>
          </p:cNvPicPr>
          <p:nvPr userDrawn="1"/>
        </p:nvPicPr>
        <p:blipFill>
          <a:blip r:embed="rId14">
            <a:alphaModFix amt="6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FB3126-25FB-F241-9D08-EF0C3CBFF311}" type="datetimeFigureOut">
              <a:rPr lang="en-US" smtClean="0"/>
              <a:pPr/>
              <a:t>11/16/2017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A07176-4D28-144C-AB30-ACED7F44A34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wiki.ihe.net/index.php/Guidance_on_writing_Profiles_of_FHIR"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ground_Duo_266.jpg"/>
          <p:cNvPicPr>
            <a:picLocks noChangeAspect="1"/>
          </p:cNvPicPr>
          <p:nvPr/>
        </p:nvPicPr>
        <p:blipFill>
          <a:blip r:embed="rId2">
            <a:alphaModFix amt="6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6" name="Picture 5" descr="PurpleGlob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53"/>
            <a:ext cx="9144000" cy="6858000"/>
          </a:xfrm>
          <a:prstGeom prst="rect">
            <a:avLst/>
          </a:prstGeom>
        </p:spPr>
      </p:pic>
      <p:sp>
        <p:nvSpPr>
          <p:cNvPr id="2" name="Title 1"/>
          <p:cNvSpPr>
            <a:spLocks noGrp="1"/>
          </p:cNvSpPr>
          <p:nvPr>
            <p:ph type="ctrTitle"/>
          </p:nvPr>
        </p:nvSpPr>
        <p:spPr>
          <a:xfrm>
            <a:off x="685800" y="3422415"/>
            <a:ext cx="7772400" cy="1470025"/>
          </a:xfrm>
        </p:spPr>
        <p:txBody>
          <a:bodyPr/>
          <a:lstStyle/>
          <a:p>
            <a:r>
              <a:rPr lang="en-US" dirty="0">
                <a:solidFill>
                  <a:srgbClr val="5A4099"/>
                </a:solidFill>
                <a:latin typeface="Arial"/>
                <a:cs typeface="Arial"/>
              </a:rPr>
              <a:t>FHIR </a:t>
            </a:r>
            <a:r>
              <a:rPr lang="en-US" dirty="0" err="1">
                <a:solidFill>
                  <a:srgbClr val="5A4099"/>
                </a:solidFill>
                <a:latin typeface="Arial"/>
                <a:cs typeface="Arial"/>
              </a:rPr>
              <a:t>PlanDefinition</a:t>
            </a:r>
            <a:r>
              <a:rPr lang="en-US" dirty="0">
                <a:solidFill>
                  <a:srgbClr val="5A4099"/>
                </a:solidFill>
                <a:latin typeface="Arial"/>
                <a:cs typeface="Arial"/>
              </a:rPr>
              <a:t> for Care Planning</a:t>
            </a:r>
          </a:p>
        </p:txBody>
      </p:sp>
      <p:sp>
        <p:nvSpPr>
          <p:cNvPr id="3" name="Subtitle 2"/>
          <p:cNvSpPr>
            <a:spLocks noGrp="1"/>
          </p:cNvSpPr>
          <p:nvPr>
            <p:ph type="subTitle" idx="1"/>
          </p:nvPr>
        </p:nvSpPr>
        <p:spPr>
          <a:xfrm>
            <a:off x="1371600" y="4890895"/>
            <a:ext cx="6400800" cy="1053231"/>
          </a:xfrm>
        </p:spPr>
        <p:txBody>
          <a:bodyPr>
            <a:normAutofit/>
          </a:bodyPr>
          <a:lstStyle/>
          <a:p>
            <a:r>
              <a:rPr lang="en-US" sz="2600" dirty="0">
                <a:solidFill>
                  <a:schemeClr val="tx1">
                    <a:lumMod val="65000"/>
                    <a:lumOff val="35000"/>
                  </a:schemeClr>
                </a:solidFill>
                <a:latin typeface="Arial"/>
                <a:cs typeface="Arial"/>
              </a:rPr>
              <a:t>Presented by Emma Jones, Jeff Danford, George Dixon - Allscripts</a:t>
            </a:r>
          </a:p>
        </p:txBody>
      </p:sp>
      <p:pic>
        <p:nvPicPr>
          <p:cNvPr id="5" name="Picture 4" descr="ihe-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2485" y="1609258"/>
            <a:ext cx="4429454" cy="120828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932" y="25333"/>
            <a:ext cx="7886700" cy="605118"/>
          </a:xfrm>
        </p:spPr>
        <p:txBody>
          <a:bodyPr>
            <a:normAutofit fontScale="90000"/>
          </a:bodyPr>
          <a:lstStyle/>
          <a:p>
            <a:r>
              <a:rPr lang="en-US" dirty="0"/>
              <a:t>Care Planning (Cont.)</a:t>
            </a:r>
          </a:p>
        </p:txBody>
      </p:sp>
      <p:sp>
        <p:nvSpPr>
          <p:cNvPr id="3" name="Content Placeholder 2"/>
          <p:cNvSpPr>
            <a:spLocks noGrp="1"/>
          </p:cNvSpPr>
          <p:nvPr>
            <p:ph idx="1"/>
          </p:nvPr>
        </p:nvSpPr>
        <p:spPr>
          <a:xfrm>
            <a:off x="470932" y="618756"/>
            <a:ext cx="7886700" cy="6239244"/>
          </a:xfrm>
        </p:spPr>
        <p:txBody>
          <a:bodyPr/>
          <a:lstStyle/>
          <a:p>
            <a:r>
              <a:rPr lang="en-US" dirty="0"/>
              <a:t>The process of executing the pre-defined care plan activities</a:t>
            </a:r>
          </a:p>
          <a:p>
            <a:pPr marL="0" indent="0">
              <a:buNone/>
            </a:pPr>
            <a:endParaRPr lang="en-US" dirty="0"/>
          </a:p>
        </p:txBody>
      </p:sp>
      <p:sp>
        <p:nvSpPr>
          <p:cNvPr id="26" name="Rectangle: Rounded Corners 25"/>
          <p:cNvSpPr/>
          <p:nvPr/>
        </p:nvSpPr>
        <p:spPr>
          <a:xfrm>
            <a:off x="3059100" y="3122987"/>
            <a:ext cx="2081049" cy="693683"/>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TextBox 26"/>
          <p:cNvSpPr txBox="1"/>
          <p:nvPr/>
        </p:nvSpPr>
        <p:spPr>
          <a:xfrm>
            <a:off x="3224639" y="3241230"/>
            <a:ext cx="2112579" cy="507831"/>
          </a:xfrm>
          <a:prstGeom prst="rect">
            <a:avLst/>
          </a:prstGeom>
          <a:noFill/>
        </p:spPr>
        <p:txBody>
          <a:bodyPr wrap="square" rtlCol="0">
            <a:spAutoFit/>
          </a:bodyPr>
          <a:lstStyle/>
          <a:p>
            <a:r>
              <a:rPr lang="en-US" sz="1350" dirty="0" err="1"/>
              <a:t>PlanDefinition</a:t>
            </a:r>
            <a:endParaRPr lang="en-US" sz="1350" dirty="0"/>
          </a:p>
          <a:p>
            <a:r>
              <a:rPr lang="en-US" sz="1350" dirty="0"/>
              <a:t>          e.g. DM Type II</a:t>
            </a:r>
          </a:p>
        </p:txBody>
      </p:sp>
      <p:cxnSp>
        <p:nvCxnSpPr>
          <p:cNvPr id="28" name="Connector: Elbow 27"/>
          <p:cNvCxnSpPr/>
          <p:nvPr/>
        </p:nvCxnSpPr>
        <p:spPr>
          <a:xfrm rot="16200000" flipH="1">
            <a:off x="2174610" y="2645620"/>
            <a:ext cx="913384" cy="846421"/>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031043" y="3537838"/>
            <a:ext cx="907755" cy="230832"/>
          </a:xfrm>
          <a:prstGeom prst="rect">
            <a:avLst/>
          </a:prstGeom>
          <a:noFill/>
        </p:spPr>
        <p:txBody>
          <a:bodyPr wrap="square" rtlCol="0">
            <a:spAutoFit/>
          </a:bodyPr>
          <a:lstStyle/>
          <a:p>
            <a:r>
              <a:rPr lang="en-US" sz="900" b="1" dirty="0"/>
              <a:t>definition</a:t>
            </a:r>
          </a:p>
        </p:txBody>
      </p:sp>
      <p:grpSp>
        <p:nvGrpSpPr>
          <p:cNvPr id="30" name="Group 29"/>
          <p:cNvGrpSpPr/>
          <p:nvPr/>
        </p:nvGrpSpPr>
        <p:grpSpPr>
          <a:xfrm>
            <a:off x="1076322" y="1730460"/>
            <a:ext cx="2456714" cy="893789"/>
            <a:chOff x="461930" y="271633"/>
            <a:chExt cx="3275619" cy="1191718"/>
          </a:xfrm>
        </p:grpSpPr>
        <p:sp>
          <p:nvSpPr>
            <p:cNvPr id="31" name="Rectangle 30"/>
            <p:cNvSpPr/>
            <p:nvPr/>
          </p:nvSpPr>
          <p:spPr>
            <a:xfrm>
              <a:off x="461930" y="271633"/>
              <a:ext cx="2173574" cy="4839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32" name="Rectangle 31"/>
            <p:cNvSpPr/>
            <p:nvPr/>
          </p:nvSpPr>
          <p:spPr>
            <a:xfrm>
              <a:off x="674290" y="469003"/>
              <a:ext cx="2173574" cy="4839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33" name="Rectangle 32"/>
            <p:cNvSpPr/>
            <p:nvPr/>
          </p:nvSpPr>
          <p:spPr>
            <a:xfrm>
              <a:off x="1095398" y="613594"/>
              <a:ext cx="2173574" cy="4839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34" name="Rectangle 33"/>
            <p:cNvSpPr/>
            <p:nvPr/>
          </p:nvSpPr>
          <p:spPr>
            <a:xfrm>
              <a:off x="1321635" y="781988"/>
              <a:ext cx="2173574" cy="48399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35" name="Rectangle 34"/>
            <p:cNvSpPr/>
            <p:nvPr/>
          </p:nvSpPr>
          <p:spPr>
            <a:xfrm>
              <a:off x="1563975" y="979358"/>
              <a:ext cx="2173574" cy="483993"/>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grpSp>
      <p:sp>
        <p:nvSpPr>
          <p:cNvPr id="36" name="TextBox 35"/>
          <p:cNvSpPr txBox="1"/>
          <p:nvPr/>
        </p:nvSpPr>
        <p:spPr>
          <a:xfrm>
            <a:off x="858380" y="2628247"/>
            <a:ext cx="1332416" cy="230832"/>
          </a:xfrm>
          <a:prstGeom prst="rect">
            <a:avLst/>
          </a:prstGeom>
          <a:noFill/>
        </p:spPr>
        <p:txBody>
          <a:bodyPr wrap="none" rtlCol="0">
            <a:spAutoFit/>
          </a:bodyPr>
          <a:lstStyle/>
          <a:p>
            <a:r>
              <a:rPr lang="en-AU" sz="900" dirty="0" err="1"/>
              <a:t>ActivityDefinition</a:t>
            </a:r>
            <a:r>
              <a:rPr lang="en-AU" sz="900" dirty="0"/>
              <a:t> library</a:t>
            </a:r>
          </a:p>
        </p:txBody>
      </p:sp>
      <p:sp>
        <p:nvSpPr>
          <p:cNvPr id="37" name="TextBox 36"/>
          <p:cNvSpPr txBox="1"/>
          <p:nvPr/>
        </p:nvSpPr>
        <p:spPr>
          <a:xfrm>
            <a:off x="2718361" y="2866837"/>
            <a:ext cx="2235933" cy="300082"/>
          </a:xfrm>
          <a:prstGeom prst="rect">
            <a:avLst/>
          </a:prstGeom>
          <a:noFill/>
        </p:spPr>
        <p:txBody>
          <a:bodyPr wrap="none" rtlCol="0">
            <a:spAutoFit/>
          </a:bodyPr>
          <a:lstStyle/>
          <a:p>
            <a:r>
              <a:rPr lang="en-AU" sz="1350" dirty="0"/>
              <a:t>Protocol/Template/</a:t>
            </a:r>
            <a:r>
              <a:rPr lang="en-AU" sz="1350" dirty="0" err="1"/>
              <a:t>orderSets</a:t>
            </a:r>
            <a:endParaRPr lang="en-AU" sz="1350" dirty="0"/>
          </a:p>
        </p:txBody>
      </p:sp>
      <p:sp>
        <p:nvSpPr>
          <p:cNvPr id="38" name="TextBox 37"/>
          <p:cNvSpPr txBox="1"/>
          <p:nvPr/>
        </p:nvSpPr>
        <p:spPr>
          <a:xfrm>
            <a:off x="2938798" y="3919635"/>
            <a:ext cx="1248547" cy="300082"/>
          </a:xfrm>
          <a:prstGeom prst="rect">
            <a:avLst/>
          </a:prstGeom>
          <a:noFill/>
        </p:spPr>
        <p:txBody>
          <a:bodyPr wrap="none" rtlCol="0">
            <a:spAutoFit/>
          </a:bodyPr>
          <a:lstStyle/>
          <a:p>
            <a:r>
              <a:rPr lang="en-AU" sz="1350" dirty="0"/>
              <a:t>Patient specific</a:t>
            </a:r>
          </a:p>
        </p:txBody>
      </p:sp>
      <p:sp>
        <p:nvSpPr>
          <p:cNvPr id="39" name="TextBox 38"/>
          <p:cNvSpPr txBox="1"/>
          <p:nvPr/>
        </p:nvSpPr>
        <p:spPr>
          <a:xfrm>
            <a:off x="4186608" y="3960889"/>
            <a:ext cx="907755" cy="230832"/>
          </a:xfrm>
          <a:prstGeom prst="rect">
            <a:avLst/>
          </a:prstGeom>
          <a:noFill/>
        </p:spPr>
        <p:txBody>
          <a:bodyPr wrap="square" rtlCol="0">
            <a:spAutoFit/>
          </a:bodyPr>
          <a:lstStyle/>
          <a:p>
            <a:r>
              <a:rPr lang="en-US" sz="900" b="1" dirty="0" err="1"/>
              <a:t>basedOn</a:t>
            </a:r>
            <a:endParaRPr lang="en-US" sz="900" b="1" dirty="0"/>
          </a:p>
        </p:txBody>
      </p:sp>
      <p:cxnSp>
        <p:nvCxnSpPr>
          <p:cNvPr id="40" name="Straight Arrow Connector 39"/>
          <p:cNvCxnSpPr>
            <a:stCxn id="41" idx="0"/>
          </p:cNvCxnSpPr>
          <p:nvPr/>
        </p:nvCxnSpPr>
        <p:spPr>
          <a:xfrm flipV="1">
            <a:off x="4131347" y="3859206"/>
            <a:ext cx="7875" cy="407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3020645" y="4266464"/>
            <a:ext cx="2221404" cy="764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350" b="1" dirty="0"/>
              <a:t>Care Plan</a:t>
            </a:r>
          </a:p>
        </p:txBody>
      </p:sp>
      <p:sp>
        <p:nvSpPr>
          <p:cNvPr id="20" name="Rectangle: Rounded Corners 19"/>
          <p:cNvSpPr/>
          <p:nvPr/>
        </p:nvSpPr>
        <p:spPr>
          <a:xfrm>
            <a:off x="3361982" y="5868958"/>
            <a:ext cx="2472505" cy="693683"/>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1" name="TextBox 20"/>
          <p:cNvSpPr txBox="1"/>
          <p:nvPr/>
        </p:nvSpPr>
        <p:spPr>
          <a:xfrm>
            <a:off x="3400359" y="6038296"/>
            <a:ext cx="2899190" cy="461665"/>
          </a:xfrm>
          <a:prstGeom prst="rect">
            <a:avLst/>
          </a:prstGeom>
          <a:noFill/>
        </p:spPr>
        <p:txBody>
          <a:bodyPr wrap="square" rtlCol="0">
            <a:spAutoFit/>
          </a:bodyPr>
          <a:lstStyle/>
          <a:p>
            <a:r>
              <a:rPr lang="en-US" sz="1200" dirty="0"/>
              <a:t>Activity Event – uses action resources</a:t>
            </a:r>
          </a:p>
          <a:p>
            <a:r>
              <a:rPr lang="en-US" sz="1200" dirty="0"/>
              <a:t>          e.g. Procedure</a:t>
            </a:r>
          </a:p>
        </p:txBody>
      </p:sp>
      <p:sp>
        <p:nvSpPr>
          <p:cNvPr id="22" name="TextBox 21"/>
          <p:cNvSpPr txBox="1"/>
          <p:nvPr/>
        </p:nvSpPr>
        <p:spPr>
          <a:xfrm>
            <a:off x="2820608" y="6035021"/>
            <a:ext cx="907755" cy="230832"/>
          </a:xfrm>
          <a:prstGeom prst="rect">
            <a:avLst/>
          </a:prstGeom>
          <a:noFill/>
        </p:spPr>
        <p:txBody>
          <a:bodyPr wrap="square" rtlCol="0">
            <a:spAutoFit/>
          </a:bodyPr>
          <a:lstStyle/>
          <a:p>
            <a:r>
              <a:rPr lang="en-US" sz="900" b="1" dirty="0"/>
              <a:t>initiates</a:t>
            </a:r>
          </a:p>
        </p:txBody>
      </p:sp>
      <p:cxnSp>
        <p:nvCxnSpPr>
          <p:cNvPr id="23" name="Straight Connector 22"/>
          <p:cNvCxnSpPr/>
          <p:nvPr/>
        </p:nvCxnSpPr>
        <p:spPr>
          <a:xfrm flipH="1">
            <a:off x="3286145" y="5458880"/>
            <a:ext cx="25198" cy="793106"/>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Rounded Corners 23"/>
          <p:cNvSpPr/>
          <p:nvPr/>
        </p:nvSpPr>
        <p:spPr>
          <a:xfrm>
            <a:off x="3173006" y="4842462"/>
            <a:ext cx="2069043" cy="6051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TextBox 24"/>
          <p:cNvSpPr txBox="1"/>
          <p:nvPr/>
        </p:nvSpPr>
        <p:spPr>
          <a:xfrm>
            <a:off x="3188163" y="4887014"/>
            <a:ext cx="2206247" cy="507831"/>
          </a:xfrm>
          <a:prstGeom prst="rect">
            <a:avLst/>
          </a:prstGeom>
          <a:noFill/>
        </p:spPr>
        <p:txBody>
          <a:bodyPr wrap="square" rtlCol="0">
            <a:spAutoFit/>
          </a:bodyPr>
          <a:lstStyle/>
          <a:p>
            <a:r>
              <a:rPr lang="en-US" sz="1350" dirty="0"/>
              <a:t>Activity Request</a:t>
            </a:r>
          </a:p>
          <a:p>
            <a:r>
              <a:rPr lang="en-US" sz="1350" dirty="0"/>
              <a:t>          e.g. </a:t>
            </a:r>
            <a:r>
              <a:rPr lang="en-US" sz="1350" dirty="0" err="1"/>
              <a:t>ProcedureRequest</a:t>
            </a:r>
            <a:endParaRPr lang="en-US" sz="1350" dirty="0"/>
          </a:p>
        </p:txBody>
      </p:sp>
    </p:spTree>
    <p:extLst>
      <p:ext uri="{BB962C8B-B14F-4D97-AF65-F5344CB8AC3E}">
        <p14:creationId xmlns:p14="http://schemas.microsoft.com/office/powerpoint/2010/main" val="1464077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p:cNvSpPr/>
          <p:nvPr/>
        </p:nvSpPr>
        <p:spPr>
          <a:xfrm>
            <a:off x="2285626" y="2547753"/>
            <a:ext cx="2081049" cy="693683"/>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TextBox 9"/>
          <p:cNvSpPr txBox="1"/>
          <p:nvPr/>
        </p:nvSpPr>
        <p:spPr>
          <a:xfrm>
            <a:off x="2451164" y="2665996"/>
            <a:ext cx="2112579" cy="507831"/>
          </a:xfrm>
          <a:prstGeom prst="rect">
            <a:avLst/>
          </a:prstGeom>
          <a:noFill/>
        </p:spPr>
        <p:txBody>
          <a:bodyPr wrap="square" rtlCol="0">
            <a:spAutoFit/>
          </a:bodyPr>
          <a:lstStyle/>
          <a:p>
            <a:r>
              <a:rPr lang="en-US" sz="1350" dirty="0" err="1"/>
              <a:t>PlanDefinition</a:t>
            </a:r>
            <a:endParaRPr lang="en-US" sz="1350" dirty="0"/>
          </a:p>
          <a:p>
            <a:r>
              <a:rPr lang="en-US" sz="1350" dirty="0"/>
              <a:t>          e.g. DM Type II</a:t>
            </a:r>
          </a:p>
        </p:txBody>
      </p:sp>
      <p:sp>
        <p:nvSpPr>
          <p:cNvPr id="11" name="Rectangle: Rounded Corners 10"/>
          <p:cNvSpPr/>
          <p:nvPr/>
        </p:nvSpPr>
        <p:spPr>
          <a:xfrm>
            <a:off x="1987749" y="5261465"/>
            <a:ext cx="2472505" cy="693683"/>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TextBox 11"/>
          <p:cNvSpPr txBox="1"/>
          <p:nvPr/>
        </p:nvSpPr>
        <p:spPr>
          <a:xfrm>
            <a:off x="1976629" y="5394616"/>
            <a:ext cx="2899190" cy="461665"/>
          </a:xfrm>
          <a:prstGeom prst="rect">
            <a:avLst/>
          </a:prstGeom>
          <a:noFill/>
        </p:spPr>
        <p:txBody>
          <a:bodyPr wrap="square" rtlCol="0">
            <a:spAutoFit/>
          </a:bodyPr>
          <a:lstStyle/>
          <a:p>
            <a:r>
              <a:rPr lang="en-US" sz="1200" dirty="0"/>
              <a:t>Activity Event – uses action resources</a:t>
            </a:r>
          </a:p>
          <a:p>
            <a:r>
              <a:rPr lang="en-US" sz="1200" dirty="0"/>
              <a:t>          e.g. Procedure</a:t>
            </a:r>
          </a:p>
        </p:txBody>
      </p:sp>
      <p:cxnSp>
        <p:nvCxnSpPr>
          <p:cNvPr id="21" name="Connector: Elbow 20"/>
          <p:cNvCxnSpPr>
            <a:endCxn id="9" idx="1"/>
          </p:cNvCxnSpPr>
          <p:nvPr/>
        </p:nvCxnSpPr>
        <p:spPr>
          <a:xfrm rot="16200000" flipH="1">
            <a:off x="1405724" y="2014692"/>
            <a:ext cx="913384" cy="846421"/>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262156" y="2906909"/>
            <a:ext cx="907755" cy="230832"/>
          </a:xfrm>
          <a:prstGeom prst="rect">
            <a:avLst/>
          </a:prstGeom>
          <a:noFill/>
        </p:spPr>
        <p:txBody>
          <a:bodyPr wrap="square" rtlCol="0">
            <a:spAutoFit/>
          </a:bodyPr>
          <a:lstStyle/>
          <a:p>
            <a:r>
              <a:rPr lang="en-US" sz="900" b="1" dirty="0"/>
              <a:t>definition</a:t>
            </a:r>
          </a:p>
        </p:txBody>
      </p:sp>
      <p:sp>
        <p:nvSpPr>
          <p:cNvPr id="19" name="TextBox 18"/>
          <p:cNvSpPr txBox="1"/>
          <p:nvPr/>
        </p:nvSpPr>
        <p:spPr>
          <a:xfrm>
            <a:off x="1396878" y="5391341"/>
            <a:ext cx="907755" cy="230832"/>
          </a:xfrm>
          <a:prstGeom prst="rect">
            <a:avLst/>
          </a:prstGeom>
          <a:noFill/>
        </p:spPr>
        <p:txBody>
          <a:bodyPr wrap="square" rtlCol="0">
            <a:spAutoFit/>
          </a:bodyPr>
          <a:lstStyle/>
          <a:p>
            <a:r>
              <a:rPr lang="en-US" sz="900" b="1" dirty="0"/>
              <a:t>initiates</a:t>
            </a:r>
          </a:p>
        </p:txBody>
      </p:sp>
      <p:grpSp>
        <p:nvGrpSpPr>
          <p:cNvPr id="6" name="Group 5"/>
          <p:cNvGrpSpPr/>
          <p:nvPr/>
        </p:nvGrpSpPr>
        <p:grpSpPr>
          <a:xfrm>
            <a:off x="346448" y="1060975"/>
            <a:ext cx="2456714" cy="893789"/>
            <a:chOff x="461930" y="271633"/>
            <a:chExt cx="3275619" cy="1191718"/>
          </a:xfrm>
        </p:grpSpPr>
        <p:sp>
          <p:nvSpPr>
            <p:cNvPr id="4" name="Rectangle 3"/>
            <p:cNvSpPr/>
            <p:nvPr/>
          </p:nvSpPr>
          <p:spPr>
            <a:xfrm>
              <a:off x="461930" y="271633"/>
              <a:ext cx="2173574" cy="4839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17" name="Rectangle 16"/>
            <p:cNvSpPr/>
            <p:nvPr/>
          </p:nvSpPr>
          <p:spPr>
            <a:xfrm>
              <a:off x="674290" y="469003"/>
              <a:ext cx="2173574" cy="4839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20" name="Rectangle 19"/>
            <p:cNvSpPr/>
            <p:nvPr/>
          </p:nvSpPr>
          <p:spPr>
            <a:xfrm>
              <a:off x="1095398" y="613594"/>
              <a:ext cx="2173574" cy="4839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22" name="Rectangle 21"/>
            <p:cNvSpPr/>
            <p:nvPr/>
          </p:nvSpPr>
          <p:spPr>
            <a:xfrm>
              <a:off x="1321635" y="781988"/>
              <a:ext cx="2173574" cy="48399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23" name="Rectangle 22"/>
            <p:cNvSpPr/>
            <p:nvPr/>
          </p:nvSpPr>
          <p:spPr>
            <a:xfrm>
              <a:off x="1563975" y="979358"/>
              <a:ext cx="2173574" cy="483993"/>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grpSp>
      <p:sp>
        <p:nvSpPr>
          <p:cNvPr id="7" name="TextBox 6"/>
          <p:cNvSpPr txBox="1"/>
          <p:nvPr/>
        </p:nvSpPr>
        <p:spPr>
          <a:xfrm>
            <a:off x="89493" y="1997318"/>
            <a:ext cx="1332416" cy="230832"/>
          </a:xfrm>
          <a:prstGeom prst="rect">
            <a:avLst/>
          </a:prstGeom>
          <a:noFill/>
        </p:spPr>
        <p:txBody>
          <a:bodyPr wrap="none" rtlCol="0">
            <a:spAutoFit/>
          </a:bodyPr>
          <a:lstStyle/>
          <a:p>
            <a:r>
              <a:rPr lang="en-AU" sz="900" dirty="0" err="1"/>
              <a:t>ActivityDefinition</a:t>
            </a:r>
            <a:r>
              <a:rPr lang="en-AU" sz="900" dirty="0"/>
              <a:t> library</a:t>
            </a:r>
          </a:p>
        </p:txBody>
      </p:sp>
      <p:sp>
        <p:nvSpPr>
          <p:cNvPr id="14" name="TextBox 13"/>
          <p:cNvSpPr txBox="1"/>
          <p:nvPr/>
        </p:nvSpPr>
        <p:spPr>
          <a:xfrm>
            <a:off x="1944887" y="2291602"/>
            <a:ext cx="2235933" cy="300082"/>
          </a:xfrm>
          <a:prstGeom prst="rect">
            <a:avLst/>
          </a:prstGeom>
          <a:noFill/>
        </p:spPr>
        <p:txBody>
          <a:bodyPr wrap="none" rtlCol="0">
            <a:spAutoFit/>
          </a:bodyPr>
          <a:lstStyle/>
          <a:p>
            <a:r>
              <a:rPr lang="en-AU" sz="1350" dirty="0"/>
              <a:t>Protocol/Template/</a:t>
            </a:r>
            <a:r>
              <a:rPr lang="en-AU" sz="1350" dirty="0" err="1"/>
              <a:t>orderSets</a:t>
            </a:r>
            <a:endParaRPr lang="en-AU" sz="1350" dirty="0"/>
          </a:p>
        </p:txBody>
      </p:sp>
      <p:sp>
        <p:nvSpPr>
          <p:cNvPr id="30" name="TextBox 29"/>
          <p:cNvSpPr txBox="1"/>
          <p:nvPr/>
        </p:nvSpPr>
        <p:spPr>
          <a:xfrm>
            <a:off x="1805767" y="3308567"/>
            <a:ext cx="1248547" cy="300082"/>
          </a:xfrm>
          <a:prstGeom prst="rect">
            <a:avLst/>
          </a:prstGeom>
          <a:noFill/>
        </p:spPr>
        <p:txBody>
          <a:bodyPr wrap="none" rtlCol="0">
            <a:spAutoFit/>
          </a:bodyPr>
          <a:lstStyle/>
          <a:p>
            <a:r>
              <a:rPr lang="en-AU" sz="1350" dirty="0"/>
              <a:t>Patient specific</a:t>
            </a:r>
          </a:p>
        </p:txBody>
      </p:sp>
      <p:sp>
        <p:nvSpPr>
          <p:cNvPr id="38" name="TextBox 37"/>
          <p:cNvSpPr txBox="1"/>
          <p:nvPr/>
        </p:nvSpPr>
        <p:spPr>
          <a:xfrm>
            <a:off x="3053576" y="3349821"/>
            <a:ext cx="907755" cy="230832"/>
          </a:xfrm>
          <a:prstGeom prst="rect">
            <a:avLst/>
          </a:prstGeom>
          <a:noFill/>
        </p:spPr>
        <p:txBody>
          <a:bodyPr wrap="square" rtlCol="0">
            <a:spAutoFit/>
          </a:bodyPr>
          <a:lstStyle/>
          <a:p>
            <a:r>
              <a:rPr lang="en-US" sz="900" b="1" dirty="0" err="1"/>
              <a:t>basedOn</a:t>
            </a:r>
            <a:endParaRPr lang="en-US" sz="900" b="1" dirty="0"/>
          </a:p>
        </p:txBody>
      </p:sp>
      <p:cxnSp>
        <p:nvCxnSpPr>
          <p:cNvPr id="40" name="Straight Arrow Connector 39"/>
          <p:cNvCxnSpPr>
            <a:stCxn id="24" idx="0"/>
          </p:cNvCxnSpPr>
          <p:nvPr/>
        </p:nvCxnSpPr>
        <p:spPr>
          <a:xfrm flipV="1">
            <a:off x="2998316" y="3248137"/>
            <a:ext cx="7875" cy="407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98737" y="3790659"/>
            <a:ext cx="1171307" cy="462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err="1"/>
              <a:t>HealthConcern</a:t>
            </a:r>
            <a:endParaRPr lang="en-AU" sz="1200" dirty="0"/>
          </a:p>
        </p:txBody>
      </p:sp>
      <p:sp>
        <p:nvSpPr>
          <p:cNvPr id="44" name="Rectangle 43"/>
          <p:cNvSpPr/>
          <p:nvPr/>
        </p:nvSpPr>
        <p:spPr>
          <a:xfrm>
            <a:off x="120196" y="4598898"/>
            <a:ext cx="1130921" cy="432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err="1"/>
              <a:t>HealthGoal</a:t>
            </a:r>
            <a:endParaRPr lang="en-AU" sz="1200" dirty="0"/>
          </a:p>
        </p:txBody>
      </p:sp>
      <p:cxnSp>
        <p:nvCxnSpPr>
          <p:cNvPr id="46" name="Straight Arrow Connector 45"/>
          <p:cNvCxnSpPr>
            <a:stCxn id="24" idx="1"/>
          </p:cNvCxnSpPr>
          <p:nvPr/>
        </p:nvCxnSpPr>
        <p:spPr>
          <a:xfrm flipH="1">
            <a:off x="971961" y="4037645"/>
            <a:ext cx="915653" cy="10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3" idx="2"/>
            <a:endCxn id="44" idx="0"/>
          </p:cNvCxnSpPr>
          <p:nvPr/>
        </p:nvCxnSpPr>
        <p:spPr>
          <a:xfrm>
            <a:off x="684391" y="4253010"/>
            <a:ext cx="1265" cy="34588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1242117" y="4630009"/>
            <a:ext cx="507159" cy="10196"/>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89123" y="4387079"/>
            <a:ext cx="907755" cy="230832"/>
          </a:xfrm>
          <a:prstGeom prst="rect">
            <a:avLst/>
          </a:prstGeom>
          <a:noFill/>
        </p:spPr>
        <p:txBody>
          <a:bodyPr wrap="square" rtlCol="0">
            <a:spAutoFit/>
          </a:bodyPr>
          <a:lstStyle/>
          <a:p>
            <a:r>
              <a:rPr lang="en-US" sz="900" b="1" dirty="0"/>
              <a:t>addresses</a:t>
            </a:r>
          </a:p>
        </p:txBody>
      </p:sp>
      <p:sp>
        <p:nvSpPr>
          <p:cNvPr id="52" name="TextBox 51"/>
          <p:cNvSpPr txBox="1"/>
          <p:nvPr/>
        </p:nvSpPr>
        <p:spPr>
          <a:xfrm>
            <a:off x="1242117" y="3846587"/>
            <a:ext cx="907755" cy="230832"/>
          </a:xfrm>
          <a:prstGeom prst="rect">
            <a:avLst/>
          </a:prstGeom>
          <a:noFill/>
        </p:spPr>
        <p:txBody>
          <a:bodyPr wrap="square" rtlCol="0">
            <a:spAutoFit/>
          </a:bodyPr>
          <a:lstStyle/>
          <a:p>
            <a:r>
              <a:rPr lang="en-US" sz="900" b="1" dirty="0"/>
              <a:t>identifies</a:t>
            </a:r>
          </a:p>
        </p:txBody>
      </p:sp>
      <p:sp>
        <p:nvSpPr>
          <p:cNvPr id="53" name="TextBox 52"/>
          <p:cNvSpPr txBox="1"/>
          <p:nvPr/>
        </p:nvSpPr>
        <p:spPr>
          <a:xfrm>
            <a:off x="1295399" y="4640204"/>
            <a:ext cx="907755" cy="230832"/>
          </a:xfrm>
          <a:prstGeom prst="rect">
            <a:avLst/>
          </a:prstGeom>
          <a:noFill/>
        </p:spPr>
        <p:txBody>
          <a:bodyPr wrap="square" rtlCol="0">
            <a:spAutoFit/>
          </a:bodyPr>
          <a:lstStyle/>
          <a:p>
            <a:r>
              <a:rPr lang="en-US" sz="900" b="1" dirty="0"/>
              <a:t>fulfils</a:t>
            </a:r>
          </a:p>
        </p:txBody>
      </p:sp>
      <p:cxnSp>
        <p:nvCxnSpPr>
          <p:cNvPr id="33" name="Straight Connector 32"/>
          <p:cNvCxnSpPr/>
          <p:nvPr/>
        </p:nvCxnSpPr>
        <p:spPr>
          <a:xfrm flipH="1">
            <a:off x="1862415" y="4815200"/>
            <a:ext cx="25198" cy="793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1862415" y="5608306"/>
            <a:ext cx="114213" cy="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4645367" y="1027248"/>
            <a:ext cx="4225454" cy="478114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a:p>
        </p:txBody>
      </p:sp>
      <p:sp>
        <p:nvSpPr>
          <p:cNvPr id="41" name="TextBox 40"/>
          <p:cNvSpPr txBox="1"/>
          <p:nvPr/>
        </p:nvSpPr>
        <p:spPr>
          <a:xfrm>
            <a:off x="4939829" y="1161068"/>
            <a:ext cx="1185004" cy="300082"/>
          </a:xfrm>
          <a:prstGeom prst="rect">
            <a:avLst/>
          </a:prstGeom>
          <a:noFill/>
        </p:spPr>
        <p:txBody>
          <a:bodyPr wrap="none" rtlCol="0">
            <a:spAutoFit/>
          </a:bodyPr>
          <a:lstStyle/>
          <a:p>
            <a:r>
              <a:rPr lang="en-AU" sz="1350" dirty="0" err="1"/>
              <a:t>PlanDefinition</a:t>
            </a:r>
            <a:endParaRPr lang="en-AU" sz="1350" dirty="0"/>
          </a:p>
        </p:txBody>
      </p:sp>
      <p:sp>
        <p:nvSpPr>
          <p:cNvPr id="42" name="Rounded Rectangle 41"/>
          <p:cNvSpPr/>
          <p:nvPr/>
        </p:nvSpPr>
        <p:spPr>
          <a:xfrm>
            <a:off x="4738945" y="1541019"/>
            <a:ext cx="3985539" cy="40094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a:p>
        </p:txBody>
      </p:sp>
      <p:sp>
        <p:nvSpPr>
          <p:cNvPr id="8" name="TextBox 7"/>
          <p:cNvSpPr txBox="1"/>
          <p:nvPr/>
        </p:nvSpPr>
        <p:spPr>
          <a:xfrm>
            <a:off x="4939829" y="1895012"/>
            <a:ext cx="3538584" cy="1754326"/>
          </a:xfrm>
          <a:prstGeom prst="rect">
            <a:avLst/>
          </a:prstGeom>
          <a:solidFill>
            <a:srgbClr val="FFFF66"/>
          </a:solidFill>
        </p:spPr>
        <p:txBody>
          <a:bodyPr wrap="square" rtlCol="0">
            <a:spAutoFit/>
          </a:bodyPr>
          <a:lstStyle/>
          <a:p>
            <a:r>
              <a:rPr lang="en-AU" sz="900" dirty="0"/>
              <a:t> </a:t>
            </a:r>
            <a:r>
              <a:rPr lang="en-AU" sz="900" b="1" dirty="0">
                <a:solidFill>
                  <a:schemeClr val="accent2">
                    <a:lumMod val="75000"/>
                  </a:schemeClr>
                </a:solidFill>
              </a:rPr>
              <a:t>First Line Monotherapy Metformin HCL 500 mg</a:t>
            </a:r>
          </a:p>
          <a:p>
            <a:r>
              <a:rPr lang="en-AU" sz="900" dirty="0"/>
              <a:t>…..</a:t>
            </a:r>
          </a:p>
          <a:p>
            <a:r>
              <a:rPr lang="en-AU" sz="900" dirty="0"/>
              <a:t>description: Metformin </a:t>
            </a:r>
            <a:r>
              <a:rPr lang="en-AU" sz="900" dirty="0" err="1"/>
              <a:t>HCl</a:t>
            </a:r>
            <a:r>
              <a:rPr lang="en-AU" sz="900" dirty="0"/>
              <a:t> 500 MG Oral Tablet; TAKE one TABLET Twice daily with meals; 60 tablet; 2 refills</a:t>
            </a:r>
          </a:p>
          <a:p>
            <a:r>
              <a:rPr lang="en-AU" sz="900" dirty="0"/>
              <a:t>purpose: Defines a guideline supported prescription for the treatment of DM Type II</a:t>
            </a:r>
          </a:p>
          <a:p>
            <a:r>
              <a:rPr lang="en-AU" sz="900" dirty="0"/>
              <a:t>usage: This activity definition is used as part of Diabetes Mellitus, Type 2, Adult +MU care guides</a:t>
            </a:r>
          </a:p>
          <a:p>
            <a:r>
              <a:rPr lang="en-AU" sz="900" dirty="0" err="1"/>
              <a:t>approvalDate</a:t>
            </a:r>
            <a:r>
              <a:rPr lang="en-AU" sz="900" dirty="0"/>
              <a:t>: 04/28/2017</a:t>
            </a:r>
          </a:p>
          <a:p>
            <a:r>
              <a:rPr lang="en-AU" sz="900" dirty="0" err="1"/>
              <a:t>lastReviewDate</a:t>
            </a:r>
            <a:r>
              <a:rPr lang="en-AU" sz="900" dirty="0"/>
              <a:t>: 05/04/2017</a:t>
            </a:r>
          </a:p>
          <a:p>
            <a:r>
              <a:rPr lang="en-AU" sz="900" dirty="0" err="1"/>
              <a:t>effectivePeriod</a:t>
            </a:r>
            <a:r>
              <a:rPr lang="en-AU" sz="900" dirty="0"/>
              <a:t>: 05/04/2017 --&gt; 05/04/2018</a:t>
            </a:r>
          </a:p>
          <a:p>
            <a:r>
              <a:rPr lang="en-AU" sz="900" dirty="0"/>
              <a:t>…..</a:t>
            </a:r>
          </a:p>
        </p:txBody>
      </p:sp>
      <p:sp>
        <p:nvSpPr>
          <p:cNvPr id="13" name="Rectangle 12"/>
          <p:cNvSpPr/>
          <p:nvPr/>
        </p:nvSpPr>
        <p:spPr>
          <a:xfrm>
            <a:off x="4983512" y="3729207"/>
            <a:ext cx="3494902" cy="1615827"/>
          </a:xfrm>
          <a:prstGeom prst="rect">
            <a:avLst/>
          </a:prstGeom>
          <a:solidFill>
            <a:srgbClr val="FFC000"/>
          </a:solidFill>
        </p:spPr>
        <p:txBody>
          <a:bodyPr wrap="square">
            <a:spAutoFit/>
          </a:bodyPr>
          <a:lstStyle/>
          <a:p>
            <a:r>
              <a:rPr lang="en-AU" sz="900" b="1" dirty="0">
                <a:solidFill>
                  <a:schemeClr val="accent2">
                    <a:lumMod val="75000"/>
                  </a:schemeClr>
                </a:solidFill>
              </a:rPr>
              <a:t>Diet Recommendation – follow a 1500 calories diabetic diet</a:t>
            </a:r>
          </a:p>
          <a:p>
            <a:r>
              <a:rPr lang="en-AU" sz="900" dirty="0"/>
              <a:t>…..</a:t>
            </a:r>
          </a:p>
          <a:p>
            <a:r>
              <a:rPr lang="en-AU" sz="900" dirty="0"/>
              <a:t>description: Diabetes diet, specified calories; Follow a diabetic diet with 1500 calories.</a:t>
            </a:r>
          </a:p>
          <a:p>
            <a:r>
              <a:rPr lang="en-AU" sz="900" dirty="0"/>
              <a:t>purpose: Defines a guideline supported patient instructions for the treatment of DM Type II</a:t>
            </a:r>
          </a:p>
          <a:p>
            <a:r>
              <a:rPr lang="en-AU" sz="900" dirty="0"/>
              <a:t>usage: This activity definition is used as part of Diabetes Mellitus, Type 2, Adult +MU care guides</a:t>
            </a:r>
          </a:p>
          <a:p>
            <a:r>
              <a:rPr lang="en-AU" sz="900" dirty="0" err="1"/>
              <a:t>approvalDate</a:t>
            </a:r>
            <a:r>
              <a:rPr lang="en-AU" sz="900" dirty="0"/>
              <a:t>: 04/28/2017</a:t>
            </a:r>
          </a:p>
          <a:p>
            <a:r>
              <a:rPr lang="en-AU" sz="900" dirty="0" err="1"/>
              <a:t>lastReviewDate</a:t>
            </a:r>
            <a:r>
              <a:rPr lang="en-AU" sz="900" dirty="0"/>
              <a:t>: 05/04/2017</a:t>
            </a:r>
          </a:p>
          <a:p>
            <a:r>
              <a:rPr lang="en-AU" sz="900" dirty="0" err="1"/>
              <a:t>effectivePeriod</a:t>
            </a:r>
            <a:r>
              <a:rPr lang="en-AU" sz="900" dirty="0"/>
              <a:t>: 05/04/2017 --&gt; 05/04/2018   …..</a:t>
            </a:r>
          </a:p>
        </p:txBody>
      </p:sp>
      <p:sp>
        <p:nvSpPr>
          <p:cNvPr id="49" name="TextBox 48"/>
          <p:cNvSpPr txBox="1"/>
          <p:nvPr/>
        </p:nvSpPr>
        <p:spPr>
          <a:xfrm>
            <a:off x="5130876" y="1575745"/>
            <a:ext cx="1835439" cy="300082"/>
          </a:xfrm>
          <a:prstGeom prst="rect">
            <a:avLst/>
          </a:prstGeom>
          <a:noFill/>
        </p:spPr>
        <p:txBody>
          <a:bodyPr wrap="none" rtlCol="0">
            <a:spAutoFit/>
          </a:bodyPr>
          <a:lstStyle/>
          <a:p>
            <a:r>
              <a:rPr lang="en-AU" sz="1350" dirty="0" err="1"/>
              <a:t>actionDefintion</a:t>
            </a:r>
            <a:r>
              <a:rPr lang="en-AU" sz="1350" dirty="0"/>
              <a:t> (group)</a:t>
            </a:r>
          </a:p>
        </p:txBody>
      </p:sp>
      <p:cxnSp>
        <p:nvCxnSpPr>
          <p:cNvPr id="55" name="Straight Connector 54"/>
          <p:cNvCxnSpPr/>
          <p:nvPr/>
        </p:nvCxnSpPr>
        <p:spPr>
          <a:xfrm flipV="1">
            <a:off x="4366675" y="1317446"/>
            <a:ext cx="372270" cy="1230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272197" y="3241436"/>
            <a:ext cx="466748" cy="21499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8" idx="1"/>
            <a:endCxn id="23" idx="3"/>
          </p:cNvCxnSpPr>
          <p:nvPr/>
        </p:nvCxnSpPr>
        <p:spPr>
          <a:xfrm flipH="1" flipV="1">
            <a:off x="2803162" y="1773267"/>
            <a:ext cx="2136667" cy="998908"/>
          </a:xfrm>
          <a:prstGeom prst="straightConnector1">
            <a:avLst/>
          </a:prstGeom>
          <a:ln>
            <a:solidFill>
              <a:schemeClr val="tx1"/>
            </a:solidFill>
            <a:prstDash val="lgDash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887614" y="3655396"/>
            <a:ext cx="2221404" cy="764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350" b="1" dirty="0"/>
              <a:t>Care Plan</a:t>
            </a:r>
          </a:p>
        </p:txBody>
      </p:sp>
      <p:sp>
        <p:nvSpPr>
          <p:cNvPr id="2" name="Rectangle: Rounded Corners 1"/>
          <p:cNvSpPr/>
          <p:nvPr/>
        </p:nvSpPr>
        <p:spPr>
          <a:xfrm>
            <a:off x="1749276" y="4198782"/>
            <a:ext cx="2069043" cy="6051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extBox 2"/>
          <p:cNvSpPr txBox="1"/>
          <p:nvPr/>
        </p:nvSpPr>
        <p:spPr>
          <a:xfrm>
            <a:off x="1764433" y="4243334"/>
            <a:ext cx="1790059" cy="715581"/>
          </a:xfrm>
          <a:prstGeom prst="rect">
            <a:avLst/>
          </a:prstGeom>
          <a:noFill/>
        </p:spPr>
        <p:txBody>
          <a:bodyPr wrap="square" rtlCol="0">
            <a:spAutoFit/>
          </a:bodyPr>
          <a:lstStyle/>
          <a:p>
            <a:r>
              <a:rPr lang="en-US" sz="1350" dirty="0"/>
              <a:t>Activity Request</a:t>
            </a:r>
          </a:p>
          <a:p>
            <a:r>
              <a:rPr lang="en-US" sz="1350" dirty="0"/>
              <a:t>          e.g. </a:t>
            </a:r>
            <a:r>
              <a:rPr lang="en-US" sz="1350" dirty="0" err="1"/>
              <a:t>ProcedureRequest</a:t>
            </a:r>
            <a:endParaRPr lang="en-US" sz="1350" dirty="0"/>
          </a:p>
        </p:txBody>
      </p:sp>
      <p:sp>
        <p:nvSpPr>
          <p:cNvPr id="5" name="Rectangle 4"/>
          <p:cNvSpPr/>
          <p:nvPr/>
        </p:nvSpPr>
        <p:spPr>
          <a:xfrm>
            <a:off x="4195575" y="3290500"/>
            <a:ext cx="801823" cy="300082"/>
          </a:xfrm>
          <a:prstGeom prst="rect">
            <a:avLst/>
          </a:prstGeom>
        </p:spPr>
        <p:txBody>
          <a:bodyPr wrap="none">
            <a:spAutoFit/>
          </a:bodyPr>
          <a:lstStyle/>
          <a:p>
            <a:r>
              <a:rPr lang="en-US" sz="1350" dirty="0"/>
              <a:t>4054871</a:t>
            </a:r>
          </a:p>
        </p:txBody>
      </p:sp>
      <p:sp>
        <p:nvSpPr>
          <p:cNvPr id="16" name="Rectangle 15"/>
          <p:cNvSpPr/>
          <p:nvPr/>
        </p:nvSpPr>
        <p:spPr>
          <a:xfrm>
            <a:off x="4195575" y="3290500"/>
            <a:ext cx="801823" cy="300082"/>
          </a:xfrm>
          <a:prstGeom prst="rect">
            <a:avLst/>
          </a:prstGeom>
        </p:spPr>
        <p:txBody>
          <a:bodyPr wrap="none">
            <a:spAutoFit/>
          </a:bodyPr>
          <a:lstStyle/>
          <a:p>
            <a:r>
              <a:rPr lang="en-US" sz="1350" dirty="0"/>
              <a:t>4054871</a:t>
            </a:r>
          </a:p>
        </p:txBody>
      </p:sp>
    </p:spTree>
    <p:extLst>
      <p:ext uri="{BB962C8B-B14F-4D97-AF65-F5344CB8AC3E}">
        <p14:creationId xmlns:p14="http://schemas.microsoft.com/office/powerpoint/2010/main" val="490846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Approach</a:t>
            </a:r>
          </a:p>
        </p:txBody>
      </p:sp>
      <p:sp>
        <p:nvSpPr>
          <p:cNvPr id="3" name="Content Placeholder 2"/>
          <p:cNvSpPr>
            <a:spLocks noGrp="1"/>
          </p:cNvSpPr>
          <p:nvPr>
            <p:ph idx="1"/>
          </p:nvPr>
        </p:nvSpPr>
        <p:spPr/>
        <p:txBody>
          <a:bodyPr/>
          <a:lstStyle/>
          <a:p>
            <a:r>
              <a:rPr lang="en-US" dirty="0"/>
              <a:t>This profile will extend the Dynamic Care Planning profile by providing the ability to use the </a:t>
            </a:r>
            <a:r>
              <a:rPr lang="en-US" dirty="0" err="1"/>
              <a:t>PlanDefinition</a:t>
            </a:r>
            <a:r>
              <a:rPr lang="en-US" dirty="0"/>
              <a:t> resource as a means of creating/updating care plans dynamically and automatically execute pre-defined order sets.</a:t>
            </a:r>
          </a:p>
          <a:p>
            <a:pPr marL="0" indent="0">
              <a:buNone/>
            </a:pPr>
            <a:endParaRPr lang="en-US" dirty="0"/>
          </a:p>
          <a:p>
            <a:endParaRPr lang="en-US" dirty="0"/>
          </a:p>
        </p:txBody>
      </p:sp>
    </p:spTree>
    <p:extLst>
      <p:ext uri="{BB962C8B-B14F-4D97-AF65-F5344CB8AC3E}">
        <p14:creationId xmlns:p14="http://schemas.microsoft.com/office/powerpoint/2010/main" val="2010670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Actors</a:t>
            </a:r>
          </a:p>
        </p:txBody>
      </p:sp>
      <p:sp>
        <p:nvSpPr>
          <p:cNvPr id="3" name="Content Placeholder 2"/>
          <p:cNvSpPr>
            <a:spLocks noGrp="1"/>
          </p:cNvSpPr>
          <p:nvPr>
            <p:ph idx="1"/>
          </p:nvPr>
        </p:nvSpPr>
        <p:spPr/>
        <p:txBody>
          <a:bodyPr/>
          <a:lstStyle/>
          <a:p>
            <a:r>
              <a:rPr lang="en-US" dirty="0"/>
              <a:t>Possible New Actor(s)</a:t>
            </a:r>
          </a:p>
          <a:p>
            <a:pPr lvl="1"/>
            <a:r>
              <a:rPr lang="en-US" dirty="0"/>
              <a:t>Care Planning Guidance Service (provides </a:t>
            </a:r>
            <a:r>
              <a:rPr lang="en-US" dirty="0" err="1"/>
              <a:t>ActivityDefinitions</a:t>
            </a:r>
            <a:r>
              <a:rPr lang="en-US" dirty="0"/>
              <a:t> and </a:t>
            </a:r>
            <a:r>
              <a:rPr lang="en-US" dirty="0" err="1"/>
              <a:t>PlanDefinitions</a:t>
            </a:r>
            <a:r>
              <a:rPr lang="en-US" dirty="0"/>
              <a:t>)</a:t>
            </a:r>
          </a:p>
          <a:p>
            <a:r>
              <a:rPr lang="en-US" dirty="0"/>
              <a:t>Existing Actor(s)</a:t>
            </a:r>
          </a:p>
          <a:p>
            <a:pPr lvl="1"/>
            <a:r>
              <a:rPr lang="en-US" dirty="0"/>
              <a:t>Care Plan </a:t>
            </a:r>
            <a:r>
              <a:rPr lang="en-US" dirty="0" err="1"/>
              <a:t>Contributer</a:t>
            </a:r>
            <a:r>
              <a:rPr lang="en-US" dirty="0"/>
              <a:t> - reads, creates and updates Care Plans </a:t>
            </a:r>
          </a:p>
          <a:p>
            <a:pPr marL="457200" lvl="1" indent="0">
              <a:buNone/>
            </a:pPr>
            <a:endParaRPr lang="en-US" dirty="0"/>
          </a:p>
          <a:p>
            <a:pPr lvl="1"/>
            <a:endParaRPr lang="en-US" dirty="0"/>
          </a:p>
        </p:txBody>
      </p:sp>
    </p:spTree>
    <p:extLst>
      <p:ext uri="{BB962C8B-B14F-4D97-AF65-F5344CB8AC3E}">
        <p14:creationId xmlns:p14="http://schemas.microsoft.com/office/powerpoint/2010/main" val="1796780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a:t>
            </a:r>
          </a:p>
        </p:txBody>
      </p:sp>
      <p:sp>
        <p:nvSpPr>
          <p:cNvPr id="3" name="Content Placeholder 2"/>
          <p:cNvSpPr>
            <a:spLocks noGrp="1"/>
          </p:cNvSpPr>
          <p:nvPr>
            <p:ph idx="1"/>
          </p:nvPr>
        </p:nvSpPr>
        <p:spPr/>
        <p:txBody>
          <a:bodyPr>
            <a:normAutofit/>
          </a:bodyPr>
          <a:lstStyle/>
          <a:p>
            <a:r>
              <a:rPr lang="en-US" dirty="0"/>
              <a:t>Possible New Transactions</a:t>
            </a:r>
          </a:p>
          <a:p>
            <a:pPr lvl="1"/>
            <a:r>
              <a:rPr lang="en-US" sz="2000" dirty="0"/>
              <a:t>Create/Update Plan Definition; Activity Definition </a:t>
            </a:r>
          </a:p>
          <a:p>
            <a:pPr lvl="2"/>
            <a:r>
              <a:rPr lang="en-US" sz="1600" dirty="0"/>
              <a:t>provides the </a:t>
            </a:r>
            <a:r>
              <a:rPr lang="en-US" sz="1600" dirty="0" err="1"/>
              <a:t>planDefinition</a:t>
            </a:r>
            <a:r>
              <a:rPr lang="en-US" sz="1600" dirty="0"/>
              <a:t> resource that groups the applicable </a:t>
            </a:r>
            <a:r>
              <a:rPr lang="en-US" sz="1600" dirty="0" err="1"/>
              <a:t>activityDefinition</a:t>
            </a:r>
            <a:r>
              <a:rPr lang="en-US" sz="1600" dirty="0"/>
              <a:t> resources</a:t>
            </a:r>
          </a:p>
          <a:p>
            <a:pPr lvl="1"/>
            <a:r>
              <a:rPr lang="en-US" sz="2000" dirty="0"/>
              <a:t>Search for Plan Definition</a:t>
            </a:r>
          </a:p>
          <a:p>
            <a:pPr lvl="1"/>
            <a:r>
              <a:rPr lang="en-US" sz="2000" dirty="0"/>
              <a:t>Retrieve Plan Definition</a:t>
            </a:r>
          </a:p>
          <a:p>
            <a:pPr lvl="1"/>
            <a:r>
              <a:rPr lang="en-US" sz="2000" dirty="0"/>
              <a:t>Create Care Plan from Plan Definition</a:t>
            </a:r>
          </a:p>
          <a:p>
            <a:pPr lvl="1"/>
            <a:r>
              <a:rPr lang="en-US" sz="2000" dirty="0"/>
              <a:t>Create Request Resources (provides the request resources that need to be acted on) </a:t>
            </a:r>
          </a:p>
          <a:p>
            <a:endParaRPr lang="en-US" dirty="0"/>
          </a:p>
        </p:txBody>
      </p:sp>
    </p:spTree>
    <p:extLst>
      <p:ext uri="{BB962C8B-B14F-4D97-AF65-F5344CB8AC3E}">
        <p14:creationId xmlns:p14="http://schemas.microsoft.com/office/powerpoint/2010/main" val="4209169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Scope /Out of Scope</a:t>
            </a:r>
          </a:p>
        </p:txBody>
      </p:sp>
      <p:sp>
        <p:nvSpPr>
          <p:cNvPr id="3" name="Content Placeholder 2"/>
          <p:cNvSpPr>
            <a:spLocks noGrp="1"/>
          </p:cNvSpPr>
          <p:nvPr>
            <p:ph idx="1"/>
          </p:nvPr>
        </p:nvSpPr>
        <p:spPr/>
        <p:txBody>
          <a:bodyPr/>
          <a:lstStyle/>
          <a:p>
            <a:pPr marL="0" indent="0">
              <a:buNone/>
            </a:pPr>
            <a:r>
              <a:rPr lang="en-US" altLang="en-US" sz="2400" dirty="0"/>
              <a:t>IHE </a:t>
            </a:r>
            <a:r>
              <a:rPr lang="en-US" altLang="en-US" sz="2400" dirty="0" err="1"/>
              <a:t>PlanDefinition</a:t>
            </a:r>
            <a:r>
              <a:rPr lang="en-US" altLang="en-US" sz="2400" dirty="0"/>
              <a:t> for Care Planning profile provides </a:t>
            </a:r>
            <a:r>
              <a:rPr lang="en-US" sz="2400" dirty="0"/>
              <a:t>the ability to use </a:t>
            </a:r>
            <a:r>
              <a:rPr lang="en-US" sz="2400" dirty="0" err="1"/>
              <a:t>PlanDefinitions</a:t>
            </a:r>
            <a:r>
              <a:rPr lang="en-US" sz="2400" dirty="0"/>
              <a:t> as a means of creating/updating care plans dynamically and automatically execute pre-defined order sets.</a:t>
            </a:r>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90138241"/>
              </p:ext>
            </p:extLst>
          </p:nvPr>
        </p:nvGraphicFramePr>
        <p:xfrm>
          <a:off x="754454" y="3186820"/>
          <a:ext cx="7932345" cy="2242241"/>
        </p:xfrm>
        <a:graphic>
          <a:graphicData uri="http://schemas.openxmlformats.org/drawingml/2006/table">
            <a:tbl>
              <a:tblPr firstRow="1" bandRow="1">
                <a:tableStyleId>{5C22544A-7EE6-4342-B048-85BDC9FD1C3A}</a:tableStyleId>
              </a:tblPr>
              <a:tblGrid>
                <a:gridCol w="3930831">
                  <a:extLst>
                    <a:ext uri="{9D8B030D-6E8A-4147-A177-3AD203B41FA5}">
                      <a16:colId xmlns:a16="http://schemas.microsoft.com/office/drawing/2014/main" val="3308992498"/>
                    </a:ext>
                  </a:extLst>
                </a:gridCol>
                <a:gridCol w="4001514">
                  <a:extLst>
                    <a:ext uri="{9D8B030D-6E8A-4147-A177-3AD203B41FA5}">
                      <a16:colId xmlns:a16="http://schemas.microsoft.com/office/drawing/2014/main" val="803515053"/>
                    </a:ext>
                  </a:extLst>
                </a:gridCol>
              </a:tblGrid>
              <a:tr h="488887">
                <a:tc>
                  <a:txBody>
                    <a:bodyPr/>
                    <a:lstStyle/>
                    <a:p>
                      <a:r>
                        <a:rPr lang="en-US" dirty="0"/>
                        <a:t>Feature</a:t>
                      </a:r>
                    </a:p>
                  </a:txBody>
                  <a:tcPr/>
                </a:tc>
                <a:tc>
                  <a:txBody>
                    <a:bodyPr/>
                    <a:lstStyle/>
                    <a:p>
                      <a:r>
                        <a:rPr lang="en-US" dirty="0"/>
                        <a:t>In/Out</a:t>
                      </a:r>
                    </a:p>
                  </a:txBody>
                  <a:tcPr/>
                </a:tc>
                <a:extLst>
                  <a:ext uri="{0D108BD9-81ED-4DB2-BD59-A6C34878D82A}">
                    <a16:rowId xmlns:a16="http://schemas.microsoft.com/office/drawing/2014/main" val="4270720411"/>
                  </a:ext>
                </a:extLst>
              </a:tr>
              <a:tr h="838954">
                <a:tc>
                  <a:txBody>
                    <a:bodyPr/>
                    <a:lstStyle/>
                    <a:p>
                      <a:r>
                        <a:rPr lang="en-US" dirty="0"/>
                        <a:t>Defining clinical content (e.g. order</a:t>
                      </a:r>
                      <a:r>
                        <a:rPr lang="en-US" baseline="0" dirty="0"/>
                        <a:t> sets, protocols, </a:t>
                      </a:r>
                      <a:r>
                        <a:rPr lang="en-US" baseline="0" dirty="0" err="1"/>
                        <a:t>etc</a:t>
                      </a:r>
                      <a:r>
                        <a:rPr lang="en-US" baseline="0" dirty="0"/>
                        <a:t>) for </a:t>
                      </a:r>
                      <a:r>
                        <a:rPr lang="en-US" baseline="0" dirty="0" err="1"/>
                        <a:t>PlanDefinitions</a:t>
                      </a:r>
                      <a:endParaRPr lang="en-US" dirty="0"/>
                    </a:p>
                  </a:txBody>
                  <a:tcPr/>
                </a:tc>
                <a:tc>
                  <a:txBody>
                    <a:bodyPr/>
                    <a:lstStyle/>
                    <a:p>
                      <a:r>
                        <a:rPr lang="en-US" dirty="0"/>
                        <a:t>Out</a:t>
                      </a:r>
                    </a:p>
                  </a:txBody>
                  <a:tcPr/>
                </a:tc>
                <a:extLst>
                  <a:ext uri="{0D108BD9-81ED-4DB2-BD59-A6C34878D82A}">
                    <a16:rowId xmlns:a16="http://schemas.microsoft.com/office/drawing/2014/main" val="1447722418"/>
                  </a:ext>
                </a:extLst>
              </a:tr>
              <a:tr h="838954">
                <a:tc>
                  <a:txBody>
                    <a:bodyPr/>
                    <a:lstStyle/>
                    <a:p>
                      <a:r>
                        <a:rPr lang="en-US" dirty="0"/>
                        <a:t>Profiling FHIR </a:t>
                      </a:r>
                      <a:r>
                        <a:rPr lang="en-US" dirty="0" err="1"/>
                        <a:t>activityDefinition</a:t>
                      </a:r>
                      <a:r>
                        <a:rPr lang="en-US" dirty="0"/>
                        <a:t> and </a:t>
                      </a:r>
                      <a:r>
                        <a:rPr lang="en-US" dirty="0" err="1"/>
                        <a:t>PlanDefinition</a:t>
                      </a:r>
                      <a:r>
                        <a:rPr lang="en-US" dirty="0"/>
                        <a:t> resources to be used by order sets, protocols, etc.</a:t>
                      </a:r>
                    </a:p>
                  </a:txBody>
                  <a:tcPr/>
                </a:tc>
                <a:tc>
                  <a:txBody>
                    <a:bodyPr/>
                    <a:lstStyle/>
                    <a:p>
                      <a:r>
                        <a:rPr lang="en-US" dirty="0"/>
                        <a:t>In</a:t>
                      </a:r>
                    </a:p>
                  </a:txBody>
                  <a:tcPr/>
                </a:tc>
                <a:extLst>
                  <a:ext uri="{0D108BD9-81ED-4DB2-BD59-A6C34878D82A}">
                    <a16:rowId xmlns:a16="http://schemas.microsoft.com/office/drawing/2014/main" val="3482601873"/>
                  </a:ext>
                </a:extLst>
              </a:tr>
            </a:tbl>
          </a:graphicData>
        </a:graphic>
      </p:graphicFrame>
    </p:spTree>
    <p:extLst>
      <p:ext uri="{BB962C8B-B14F-4D97-AF65-F5344CB8AC3E}">
        <p14:creationId xmlns:p14="http://schemas.microsoft.com/office/powerpoint/2010/main" val="1249945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_Duo_266.jpg"/>
          <p:cNvPicPr>
            <a:picLocks noChangeAspect="1"/>
          </p:cNvPicPr>
          <p:nvPr/>
        </p:nvPicPr>
        <p:blipFill>
          <a:blip r:embed="rId2">
            <a:alphaModFix amt="6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897793"/>
            <a:ext cx="7772400" cy="747605"/>
          </a:xfrm>
        </p:spPr>
        <p:txBody>
          <a:bodyPr>
            <a:normAutofit/>
          </a:bodyPr>
          <a:lstStyle/>
          <a:p>
            <a:r>
              <a:rPr lang="en-US" sz="3000" b="1" dirty="0">
                <a:solidFill>
                  <a:srgbClr val="5A4099"/>
                </a:solidFill>
                <a:latin typeface="Arial"/>
                <a:cs typeface="Arial"/>
              </a:rPr>
              <a:t>Use Case</a:t>
            </a:r>
          </a:p>
        </p:txBody>
      </p:sp>
      <p:sp>
        <p:nvSpPr>
          <p:cNvPr id="3" name="Subtitle 2"/>
          <p:cNvSpPr>
            <a:spLocks noGrp="1"/>
          </p:cNvSpPr>
          <p:nvPr>
            <p:ph type="subTitle" idx="1"/>
          </p:nvPr>
        </p:nvSpPr>
        <p:spPr>
          <a:xfrm>
            <a:off x="509260" y="1844870"/>
            <a:ext cx="8125480" cy="4859540"/>
          </a:xfrm>
        </p:spPr>
        <p:txBody>
          <a:bodyPr>
            <a:normAutofit/>
          </a:bodyPr>
          <a:lstStyle/>
          <a:p>
            <a:pPr algn="l"/>
            <a:r>
              <a:rPr lang="en-US" sz="2400" dirty="0">
                <a:solidFill>
                  <a:schemeClr val="tx1"/>
                </a:solidFill>
              </a:rPr>
              <a:t>Transitions in care</a:t>
            </a:r>
          </a:p>
          <a:p>
            <a:pPr marL="342900" indent="-342900" algn="l">
              <a:buFont typeface="Arial" panose="020B0604020202020204" pitchFamily="34" charset="0"/>
              <a:buChar char="•"/>
            </a:pPr>
            <a:r>
              <a:rPr lang="en-US" sz="2400" dirty="0">
                <a:solidFill>
                  <a:schemeClr val="tx1"/>
                </a:solidFill>
              </a:rPr>
              <a:t>Example: Discharge from Acute Care to Post Acute Care</a:t>
            </a:r>
          </a:p>
          <a:p>
            <a:pPr marL="800100" lvl="1" indent="-342900" algn="l">
              <a:buFont typeface="Arial" panose="020B0604020202020204" pitchFamily="34" charset="0"/>
              <a:buChar char="•"/>
            </a:pPr>
            <a:r>
              <a:rPr lang="en-US" sz="2400" dirty="0">
                <a:solidFill>
                  <a:schemeClr val="tx1"/>
                </a:solidFill>
              </a:rPr>
              <a:t>Acute care hospital discharge planning and transfer of care information </a:t>
            </a:r>
          </a:p>
          <a:p>
            <a:pPr algn="l"/>
            <a:r>
              <a:rPr lang="en-US" sz="2400" dirty="0">
                <a:solidFill>
                  <a:schemeClr val="tx1"/>
                </a:solidFill>
              </a:rPr>
              <a:t>Managing ongoing care</a:t>
            </a:r>
          </a:p>
          <a:p>
            <a:pPr marL="342900" lvl="1" indent="-342900" algn="l">
              <a:spcBef>
                <a:spcPts val="0"/>
              </a:spcBef>
              <a:spcAft>
                <a:spcPts val="1200"/>
              </a:spcAft>
              <a:buFont typeface="Arial" panose="020B0604020202020204" pitchFamily="34" charset="0"/>
              <a:buChar char="•"/>
            </a:pPr>
            <a:r>
              <a:rPr lang="en-US" sz="2400" dirty="0">
                <a:solidFill>
                  <a:schemeClr val="tx1"/>
                </a:solidFill>
                <a:cs typeface="Arial"/>
              </a:rPr>
              <a:t>Example: Home health services, Referrals, Consultations, </a:t>
            </a:r>
            <a:r>
              <a:rPr lang="en-US" sz="2400" dirty="0" err="1">
                <a:solidFill>
                  <a:schemeClr val="tx1"/>
                </a:solidFill>
                <a:cs typeface="Arial"/>
              </a:rPr>
              <a:t>etc</a:t>
            </a:r>
            <a:endParaRPr lang="en-US" sz="2400" dirty="0">
              <a:solidFill>
                <a:schemeClr val="tx1"/>
              </a:solidFill>
              <a:cs typeface="Arial"/>
            </a:endParaRPr>
          </a:p>
          <a:p>
            <a:pPr marL="1257300" lvl="3" indent="-342900" algn="l">
              <a:spcBef>
                <a:spcPts val="0"/>
              </a:spcBef>
              <a:spcAft>
                <a:spcPts val="1200"/>
              </a:spcAft>
              <a:buFont typeface="Arial" panose="020B0604020202020204" pitchFamily="34" charset="0"/>
              <a:buChar char="•"/>
            </a:pPr>
            <a:r>
              <a:rPr lang="en-US" sz="2400" dirty="0">
                <a:solidFill>
                  <a:schemeClr val="tx1"/>
                </a:solidFill>
              </a:rPr>
              <a:t>Treatment Plans, Plan of care orders, </a:t>
            </a:r>
            <a:r>
              <a:rPr lang="en-US" sz="2400" dirty="0" err="1">
                <a:solidFill>
                  <a:schemeClr val="tx1"/>
                </a:solidFill>
              </a:rPr>
              <a:t>etc</a:t>
            </a:r>
            <a:endParaRPr lang="en-US" sz="2400" dirty="0">
              <a:solidFill>
                <a:schemeClr val="tx1"/>
              </a:solidFill>
            </a:endParaRPr>
          </a:p>
          <a:p>
            <a:pPr marL="0" lvl="1" algn="l">
              <a:spcBef>
                <a:spcPts val="0"/>
              </a:spcBef>
              <a:spcAft>
                <a:spcPts val="1200"/>
              </a:spcAft>
            </a:pPr>
            <a:endParaRPr lang="en-US" sz="2000" dirty="0">
              <a:solidFill>
                <a:schemeClr val="tx1">
                  <a:lumMod val="65000"/>
                  <a:lumOff val="35000"/>
                </a:schemeClr>
              </a:solidFill>
              <a:latin typeface="Arial"/>
              <a:cs typeface="Arial"/>
            </a:endParaRPr>
          </a:p>
        </p:txBody>
      </p:sp>
      <p:pic>
        <p:nvPicPr>
          <p:cNvPr id="9" name="Picture 8" descr="ihe-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969" y="213052"/>
            <a:ext cx="2299752" cy="627337"/>
          </a:xfrm>
          <a:prstGeom prst="rect">
            <a:avLst/>
          </a:prstGeom>
        </p:spPr>
      </p:pic>
    </p:spTree>
    <p:extLst>
      <p:ext uri="{BB962C8B-B14F-4D97-AF65-F5344CB8AC3E}">
        <p14:creationId xmlns:p14="http://schemas.microsoft.com/office/powerpoint/2010/main" val="33807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_Duo_266.jpg"/>
          <p:cNvPicPr>
            <a:picLocks noChangeAspect="1"/>
          </p:cNvPicPr>
          <p:nvPr/>
        </p:nvPicPr>
        <p:blipFill>
          <a:blip r:embed="rId2">
            <a:alphaModFix amt="6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897793"/>
            <a:ext cx="7772400" cy="747605"/>
          </a:xfrm>
        </p:spPr>
        <p:txBody>
          <a:bodyPr>
            <a:normAutofit/>
          </a:bodyPr>
          <a:lstStyle/>
          <a:p>
            <a:r>
              <a:rPr lang="en-US" sz="3000" b="1" dirty="0">
                <a:solidFill>
                  <a:srgbClr val="5A4099"/>
                </a:solidFill>
                <a:latin typeface="Arial"/>
                <a:cs typeface="Arial"/>
              </a:rPr>
              <a:t>Use Case (</a:t>
            </a:r>
            <a:r>
              <a:rPr lang="en-US" sz="3000" b="1" dirty="0" err="1">
                <a:solidFill>
                  <a:srgbClr val="5A4099"/>
                </a:solidFill>
                <a:latin typeface="Arial"/>
                <a:cs typeface="Arial"/>
              </a:rPr>
              <a:t>Cont</a:t>
            </a:r>
            <a:r>
              <a:rPr lang="en-US" sz="3000" b="1" dirty="0">
                <a:solidFill>
                  <a:srgbClr val="5A4099"/>
                </a:solidFill>
                <a:latin typeface="Arial"/>
                <a:cs typeface="Arial"/>
              </a:rPr>
              <a:t>)</a:t>
            </a:r>
          </a:p>
        </p:txBody>
      </p:sp>
      <p:sp>
        <p:nvSpPr>
          <p:cNvPr id="3" name="Subtitle 2"/>
          <p:cNvSpPr>
            <a:spLocks noGrp="1"/>
          </p:cNvSpPr>
          <p:nvPr>
            <p:ph type="subTitle" idx="1"/>
          </p:nvPr>
        </p:nvSpPr>
        <p:spPr>
          <a:xfrm>
            <a:off x="509260" y="1844870"/>
            <a:ext cx="8125480" cy="4859540"/>
          </a:xfrm>
        </p:spPr>
        <p:txBody>
          <a:bodyPr>
            <a:normAutofit/>
          </a:bodyPr>
          <a:lstStyle/>
          <a:p>
            <a:pPr algn="l"/>
            <a:r>
              <a:rPr lang="en-US" sz="2400" dirty="0">
                <a:solidFill>
                  <a:schemeClr val="tx1"/>
                </a:solidFill>
              </a:rPr>
              <a:t>Clinicians usually have the following workflow Questions: </a:t>
            </a:r>
          </a:p>
          <a:p>
            <a:pPr marL="342900" indent="-342900" algn="l">
              <a:buFont typeface="Arial" panose="020B0604020202020204" pitchFamily="34" charset="0"/>
              <a:buChar char="•"/>
            </a:pPr>
            <a:r>
              <a:rPr lang="en-US" sz="2400" dirty="0">
                <a:solidFill>
                  <a:schemeClr val="tx1"/>
                </a:solidFill>
              </a:rPr>
              <a:t>How do I use order sets when planning care? </a:t>
            </a:r>
          </a:p>
          <a:p>
            <a:pPr marL="342900" indent="-342900" algn="l">
              <a:buFont typeface="Arial" panose="020B0604020202020204" pitchFamily="34" charset="0"/>
              <a:buChar char="•"/>
            </a:pPr>
            <a:r>
              <a:rPr lang="en-US" sz="2400" dirty="0">
                <a:solidFill>
                  <a:schemeClr val="tx1"/>
                </a:solidFill>
              </a:rPr>
              <a:t>How does care plans identify what protocol it’s adhering to?</a:t>
            </a:r>
          </a:p>
          <a:p>
            <a:pPr marL="342900" indent="-342900" algn="l">
              <a:buFont typeface="Arial" panose="020B0604020202020204" pitchFamily="34" charset="0"/>
              <a:buChar char="•"/>
            </a:pPr>
            <a:r>
              <a:rPr lang="en-US" sz="2400" dirty="0">
                <a:solidFill>
                  <a:schemeClr val="tx1"/>
                </a:solidFill>
              </a:rPr>
              <a:t>How can I use best practices or clinical practice guidelines while planning care?</a:t>
            </a:r>
          </a:p>
          <a:p>
            <a:pPr marL="342900" indent="-342900" algn="l">
              <a:buFont typeface="Arial" panose="020B0604020202020204" pitchFamily="34" charset="0"/>
              <a:buChar char="•"/>
            </a:pPr>
            <a:r>
              <a:rPr lang="en-US" sz="2400" dirty="0">
                <a:solidFill>
                  <a:schemeClr val="tx1"/>
                </a:solidFill>
              </a:rPr>
              <a:t>How do I close-the-loop?</a:t>
            </a:r>
          </a:p>
          <a:p>
            <a:pPr marL="342900" indent="-342900" algn="l">
              <a:buFont typeface="Arial" panose="020B0604020202020204" pitchFamily="34" charset="0"/>
              <a:buChar char="•"/>
            </a:pPr>
            <a:r>
              <a:rPr lang="en-US" sz="2400" dirty="0">
                <a:solidFill>
                  <a:schemeClr val="tx1"/>
                </a:solidFill>
              </a:rPr>
              <a:t>How do I know a request or an order has been satisfied?</a:t>
            </a:r>
          </a:p>
          <a:p>
            <a:pPr marL="342900" indent="-342900" algn="l">
              <a:buFont typeface="Arial" panose="020B0604020202020204" pitchFamily="34" charset="0"/>
              <a:buChar char="•"/>
            </a:pPr>
            <a:r>
              <a:rPr lang="en-US" sz="2400" dirty="0">
                <a:solidFill>
                  <a:schemeClr val="tx1"/>
                </a:solidFill>
              </a:rPr>
              <a:t>How does an event or a result point to the order that authorized it?</a:t>
            </a:r>
          </a:p>
          <a:p>
            <a:pPr marL="342900" indent="-342900" algn="l">
              <a:buFont typeface="Arial" panose="020B0604020202020204" pitchFamily="34" charset="0"/>
              <a:buChar char="•"/>
            </a:pPr>
            <a:r>
              <a:rPr lang="en-US" sz="2400" dirty="0">
                <a:solidFill>
                  <a:schemeClr val="tx1"/>
                </a:solidFill>
              </a:rPr>
              <a:t>How do I know who the patient care team members are so I am able to follow-up or direct care?</a:t>
            </a:r>
            <a:endParaRPr lang="en-US" sz="2000" dirty="0">
              <a:solidFill>
                <a:schemeClr val="tx1">
                  <a:lumMod val="65000"/>
                  <a:lumOff val="35000"/>
                </a:schemeClr>
              </a:solidFill>
              <a:latin typeface="Arial"/>
              <a:cs typeface="Arial"/>
            </a:endParaRPr>
          </a:p>
        </p:txBody>
      </p:sp>
      <p:pic>
        <p:nvPicPr>
          <p:cNvPr id="9" name="Picture 8" descr="ihe-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969" y="213052"/>
            <a:ext cx="2299752" cy="627337"/>
          </a:xfrm>
          <a:prstGeom prst="rect">
            <a:avLst/>
          </a:prstGeom>
        </p:spPr>
      </p:pic>
    </p:spTree>
    <p:extLst>
      <p:ext uri="{BB962C8B-B14F-4D97-AF65-F5344CB8AC3E}">
        <p14:creationId xmlns:p14="http://schemas.microsoft.com/office/powerpoint/2010/main" val="1051719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_Duo_266.jpg"/>
          <p:cNvPicPr>
            <a:picLocks noChangeAspect="1"/>
          </p:cNvPicPr>
          <p:nvPr/>
        </p:nvPicPr>
        <p:blipFill>
          <a:blip r:embed="rId2">
            <a:alphaModFix amt="6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897793"/>
            <a:ext cx="7772400" cy="747605"/>
          </a:xfrm>
        </p:spPr>
        <p:txBody>
          <a:bodyPr>
            <a:normAutofit/>
          </a:bodyPr>
          <a:lstStyle/>
          <a:p>
            <a:r>
              <a:rPr lang="en-US" sz="3000" b="1" dirty="0">
                <a:solidFill>
                  <a:srgbClr val="5A4099"/>
                </a:solidFill>
                <a:latin typeface="Arial"/>
                <a:cs typeface="Arial"/>
              </a:rPr>
              <a:t>Standards &amp; Systems</a:t>
            </a:r>
          </a:p>
        </p:txBody>
      </p:sp>
      <p:sp>
        <p:nvSpPr>
          <p:cNvPr id="3" name="Subtitle 2"/>
          <p:cNvSpPr>
            <a:spLocks noGrp="1"/>
          </p:cNvSpPr>
          <p:nvPr>
            <p:ph type="subTitle" idx="1"/>
          </p:nvPr>
        </p:nvSpPr>
        <p:spPr>
          <a:xfrm>
            <a:off x="509260" y="1844870"/>
            <a:ext cx="8125480" cy="4859540"/>
          </a:xfrm>
        </p:spPr>
        <p:txBody>
          <a:bodyPr>
            <a:normAutofit/>
          </a:bodyPr>
          <a:lstStyle/>
          <a:p>
            <a:pPr marL="0" lvl="1" algn="l">
              <a:spcBef>
                <a:spcPts val="0"/>
              </a:spcBef>
              <a:spcAft>
                <a:spcPts val="1200"/>
              </a:spcAft>
            </a:pPr>
            <a:r>
              <a:rPr lang="en-US" sz="2000" dirty="0">
                <a:solidFill>
                  <a:schemeClr val="tx1"/>
                </a:solidFill>
                <a:latin typeface="Arial"/>
                <a:cs typeface="Arial"/>
              </a:rPr>
              <a:t>Standards</a:t>
            </a:r>
          </a:p>
          <a:p>
            <a:pPr marL="457200" lvl="0" indent="-457200" algn="l">
              <a:buFont typeface="Arial" panose="020B0604020202020204" pitchFamily="34" charset="0"/>
              <a:buChar char="•"/>
            </a:pPr>
            <a:r>
              <a:rPr lang="en-US" sz="1700" dirty="0">
                <a:solidFill>
                  <a:schemeClr val="tx1"/>
                </a:solidFill>
              </a:rPr>
              <a:t>FHIR Constructs/FHIR workflows</a:t>
            </a:r>
          </a:p>
          <a:p>
            <a:pPr marL="457200" lvl="0" indent="-457200" algn="l">
              <a:buFont typeface="Arial" panose="020B0604020202020204" pitchFamily="34" charset="0"/>
              <a:buChar char="•"/>
            </a:pPr>
            <a:r>
              <a:rPr lang="en-US" sz="1700" dirty="0">
                <a:solidFill>
                  <a:schemeClr val="tx1"/>
                </a:solidFill>
              </a:rPr>
              <a:t>Audit Logging</a:t>
            </a:r>
          </a:p>
          <a:p>
            <a:pPr marL="457200" lvl="0" indent="-457200" algn="l">
              <a:buFont typeface="Arial" panose="020B0604020202020204" pitchFamily="34" charset="0"/>
              <a:buChar char="•"/>
            </a:pPr>
            <a:r>
              <a:rPr lang="en-US" sz="1700" dirty="0">
                <a:solidFill>
                  <a:schemeClr val="tx1"/>
                </a:solidFill>
              </a:rPr>
              <a:t>Error Handling</a:t>
            </a:r>
          </a:p>
          <a:p>
            <a:pPr marL="457200" lvl="0" indent="-457200" algn="l">
              <a:buFont typeface="Arial" panose="020B0604020202020204" pitchFamily="34" charset="0"/>
              <a:buChar char="•"/>
            </a:pPr>
            <a:r>
              <a:rPr lang="en-US" sz="1700" dirty="0">
                <a:solidFill>
                  <a:schemeClr val="tx1"/>
                </a:solidFill>
              </a:rPr>
              <a:t>Secure Transport</a:t>
            </a:r>
          </a:p>
          <a:p>
            <a:pPr marL="0" lvl="1" algn="l">
              <a:spcBef>
                <a:spcPts val="0"/>
              </a:spcBef>
              <a:spcAft>
                <a:spcPts val="1200"/>
              </a:spcAft>
            </a:pPr>
            <a:endParaRPr lang="en-US" sz="2000" dirty="0">
              <a:solidFill>
                <a:schemeClr val="tx1"/>
              </a:solidFill>
              <a:latin typeface="Arial"/>
              <a:cs typeface="Arial"/>
            </a:endParaRPr>
          </a:p>
          <a:p>
            <a:pPr marL="0" lvl="1" algn="l">
              <a:spcBef>
                <a:spcPts val="0"/>
              </a:spcBef>
              <a:spcAft>
                <a:spcPts val="1200"/>
              </a:spcAft>
            </a:pPr>
            <a:r>
              <a:rPr lang="en-US" sz="2000" dirty="0">
                <a:solidFill>
                  <a:schemeClr val="tx1"/>
                </a:solidFill>
                <a:latin typeface="Arial"/>
                <a:cs typeface="Arial"/>
              </a:rPr>
              <a:t>Systems</a:t>
            </a:r>
          </a:p>
          <a:p>
            <a:pPr marL="457200" lvl="0" indent="-457200" algn="l">
              <a:buFont typeface="Arial" panose="020B0604020202020204" pitchFamily="34" charset="0"/>
              <a:buChar char="•"/>
            </a:pPr>
            <a:r>
              <a:rPr lang="en-US" sz="1900" dirty="0">
                <a:solidFill>
                  <a:schemeClr val="tx1"/>
                </a:solidFill>
              </a:rPr>
              <a:t>EHR</a:t>
            </a:r>
          </a:p>
          <a:p>
            <a:pPr marL="457200" lvl="0" indent="-457200" algn="l">
              <a:buFont typeface="Arial" panose="020B0604020202020204" pitchFamily="34" charset="0"/>
              <a:buChar char="•"/>
            </a:pPr>
            <a:r>
              <a:rPr lang="en-US" sz="1900" dirty="0">
                <a:solidFill>
                  <a:schemeClr val="tx1"/>
                </a:solidFill>
              </a:rPr>
              <a:t>PHR/Patient Portal</a:t>
            </a:r>
          </a:p>
          <a:p>
            <a:pPr marL="457200" lvl="0" indent="-457200" algn="l">
              <a:buFont typeface="Arial" panose="020B0604020202020204" pitchFamily="34" charset="0"/>
              <a:buChar char="•"/>
            </a:pPr>
            <a:r>
              <a:rPr lang="en-US" sz="1900" dirty="0">
                <a:solidFill>
                  <a:schemeClr val="tx1"/>
                </a:solidFill>
              </a:rPr>
              <a:t>HIE</a:t>
            </a:r>
          </a:p>
          <a:p>
            <a:pPr marL="457200" lvl="0" indent="-457200" algn="l">
              <a:buFont typeface="Arial" panose="020B0604020202020204" pitchFamily="34" charset="0"/>
              <a:buChar char="•"/>
            </a:pPr>
            <a:r>
              <a:rPr lang="en-US" sz="1900" dirty="0">
                <a:solidFill>
                  <a:schemeClr val="tx1"/>
                </a:solidFill>
              </a:rPr>
              <a:t>CPOE</a:t>
            </a:r>
          </a:p>
        </p:txBody>
      </p:sp>
      <p:pic>
        <p:nvPicPr>
          <p:cNvPr id="9" name="Picture 8" descr="ihe-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969" y="213052"/>
            <a:ext cx="2299752" cy="627337"/>
          </a:xfrm>
          <a:prstGeom prst="rect">
            <a:avLst/>
          </a:prstGeom>
        </p:spPr>
      </p:pic>
    </p:spTree>
    <p:extLst>
      <p:ext uri="{BB962C8B-B14F-4D97-AF65-F5344CB8AC3E}">
        <p14:creationId xmlns:p14="http://schemas.microsoft.com/office/powerpoint/2010/main" val="1519130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_Duo_266.jpg"/>
          <p:cNvPicPr>
            <a:picLocks noChangeAspect="1"/>
          </p:cNvPicPr>
          <p:nvPr/>
        </p:nvPicPr>
        <p:blipFill>
          <a:blip r:embed="rId2">
            <a:alphaModFix amt="6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897793"/>
            <a:ext cx="7772400" cy="747605"/>
          </a:xfrm>
        </p:spPr>
        <p:txBody>
          <a:bodyPr>
            <a:normAutofit/>
          </a:bodyPr>
          <a:lstStyle/>
          <a:p>
            <a:r>
              <a:rPr lang="en-US" sz="3000" b="1" dirty="0">
                <a:solidFill>
                  <a:srgbClr val="5A4099"/>
                </a:solidFill>
                <a:latin typeface="Arial"/>
                <a:cs typeface="Arial"/>
              </a:rPr>
              <a:t>Discussion</a:t>
            </a:r>
          </a:p>
        </p:txBody>
      </p:sp>
      <p:sp>
        <p:nvSpPr>
          <p:cNvPr id="3" name="Subtitle 2"/>
          <p:cNvSpPr>
            <a:spLocks noGrp="1"/>
          </p:cNvSpPr>
          <p:nvPr>
            <p:ph type="subTitle" idx="1"/>
          </p:nvPr>
        </p:nvSpPr>
        <p:spPr>
          <a:xfrm>
            <a:off x="509260" y="1844870"/>
            <a:ext cx="8125480" cy="4859540"/>
          </a:xfrm>
        </p:spPr>
        <p:txBody>
          <a:bodyPr>
            <a:normAutofit/>
          </a:bodyPr>
          <a:lstStyle/>
          <a:p>
            <a:pPr marL="0" lvl="1" algn="l">
              <a:spcBef>
                <a:spcPts val="0"/>
              </a:spcBef>
              <a:spcAft>
                <a:spcPts val="1200"/>
              </a:spcAft>
            </a:pPr>
            <a:r>
              <a:rPr lang="en-US" sz="2000" dirty="0">
                <a:solidFill>
                  <a:schemeClr val="tx1"/>
                </a:solidFill>
                <a:latin typeface="Arial"/>
                <a:cs typeface="Arial"/>
              </a:rPr>
              <a:t>Why IHE PCC would be a good venue to solve the problem</a:t>
            </a:r>
          </a:p>
          <a:p>
            <a:pPr marL="342900" lvl="1" indent="-342900" algn="l">
              <a:spcBef>
                <a:spcPts val="0"/>
              </a:spcBef>
              <a:spcAft>
                <a:spcPts val="1200"/>
              </a:spcAft>
              <a:buFont typeface="Arial" panose="020B0604020202020204" pitchFamily="34" charset="0"/>
              <a:buChar char="•"/>
            </a:pPr>
            <a:r>
              <a:rPr lang="en-US" sz="2000" dirty="0">
                <a:solidFill>
                  <a:schemeClr val="tx1"/>
                </a:solidFill>
                <a:latin typeface="Arial"/>
                <a:cs typeface="Arial"/>
              </a:rPr>
              <a:t>Involves developing a profile across several existing standards. </a:t>
            </a:r>
          </a:p>
          <a:p>
            <a:pPr marL="342900" lvl="1" indent="-342900" algn="l">
              <a:spcBef>
                <a:spcPts val="0"/>
              </a:spcBef>
              <a:spcAft>
                <a:spcPts val="1200"/>
              </a:spcAft>
              <a:buFont typeface="Arial" panose="020B0604020202020204" pitchFamily="34" charset="0"/>
              <a:buChar char="•"/>
            </a:pPr>
            <a:r>
              <a:rPr lang="en-US" sz="2000" dirty="0">
                <a:solidFill>
                  <a:schemeClr val="tx1"/>
                </a:solidFill>
                <a:latin typeface="Arial"/>
                <a:cs typeface="Arial"/>
              </a:rPr>
              <a:t>Necessary expertise in PCC to address content issues as well as functional workflows.  </a:t>
            </a:r>
          </a:p>
          <a:p>
            <a:pPr marL="342900" lvl="1" indent="-342900" algn="l">
              <a:spcBef>
                <a:spcPts val="0"/>
              </a:spcBef>
              <a:spcAft>
                <a:spcPts val="1200"/>
              </a:spcAft>
              <a:buFont typeface="Arial" panose="020B0604020202020204" pitchFamily="34" charset="0"/>
              <a:buChar char="•"/>
            </a:pPr>
            <a:r>
              <a:rPr lang="en-US" sz="2000" dirty="0">
                <a:solidFill>
                  <a:schemeClr val="tx1"/>
                </a:solidFill>
                <a:latin typeface="Arial"/>
                <a:cs typeface="Arial"/>
              </a:rPr>
              <a:t>This profile differs from XDW in that it is not limited to sharing of documents although sharing of documents will be supported. </a:t>
            </a:r>
          </a:p>
          <a:p>
            <a:pPr marL="342900" lvl="1" indent="-342900" algn="l">
              <a:spcBef>
                <a:spcPts val="0"/>
              </a:spcBef>
              <a:spcAft>
                <a:spcPts val="1200"/>
              </a:spcAft>
              <a:buFont typeface="Arial" panose="020B0604020202020204" pitchFamily="34" charset="0"/>
              <a:buChar char="•"/>
            </a:pPr>
            <a:r>
              <a:rPr lang="en-US" sz="2000" dirty="0">
                <a:solidFill>
                  <a:schemeClr val="tx1"/>
                </a:solidFill>
                <a:latin typeface="Arial"/>
                <a:cs typeface="Arial"/>
              </a:rPr>
              <a:t>This profile is a workflow profile that streamlines the ability to create and share information that will enhance clinical workflow by focusing on the data that is created and shared and how it’s shared and updated.</a:t>
            </a:r>
          </a:p>
        </p:txBody>
      </p:sp>
      <p:pic>
        <p:nvPicPr>
          <p:cNvPr id="9" name="Picture 8" descr="ihe-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969" y="213052"/>
            <a:ext cx="2299752" cy="627337"/>
          </a:xfrm>
          <a:prstGeom prst="rect">
            <a:avLst/>
          </a:prstGeom>
        </p:spPr>
      </p:pic>
    </p:spTree>
    <p:extLst>
      <p:ext uri="{BB962C8B-B14F-4D97-AF65-F5344CB8AC3E}">
        <p14:creationId xmlns:p14="http://schemas.microsoft.com/office/powerpoint/2010/main" val="1843904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_Duo_266.jpg"/>
          <p:cNvPicPr>
            <a:picLocks noChangeAspect="1"/>
          </p:cNvPicPr>
          <p:nvPr/>
        </p:nvPicPr>
        <p:blipFill>
          <a:blip r:embed="rId2">
            <a:alphaModFix amt="6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897793"/>
            <a:ext cx="7772400" cy="747605"/>
          </a:xfrm>
        </p:spPr>
        <p:txBody>
          <a:bodyPr>
            <a:normAutofit/>
          </a:bodyPr>
          <a:lstStyle/>
          <a:p>
            <a:r>
              <a:rPr lang="en-US" sz="3000" b="1" dirty="0">
                <a:solidFill>
                  <a:srgbClr val="5A4099"/>
                </a:solidFill>
                <a:latin typeface="Arial"/>
                <a:cs typeface="Arial"/>
              </a:rPr>
              <a:t>The Problem</a:t>
            </a:r>
          </a:p>
        </p:txBody>
      </p:sp>
      <p:sp>
        <p:nvSpPr>
          <p:cNvPr id="3" name="Subtitle 2"/>
          <p:cNvSpPr>
            <a:spLocks noGrp="1"/>
          </p:cNvSpPr>
          <p:nvPr>
            <p:ph type="subTitle" idx="1"/>
          </p:nvPr>
        </p:nvSpPr>
        <p:spPr>
          <a:xfrm>
            <a:off x="509260" y="1844870"/>
            <a:ext cx="8125480" cy="4859540"/>
          </a:xfrm>
        </p:spPr>
        <p:txBody>
          <a:bodyPr>
            <a:normAutofit/>
          </a:bodyPr>
          <a:lstStyle/>
          <a:p>
            <a:pPr marL="342900" indent="-342900" algn="l">
              <a:buFont typeface="Arial" panose="020B0604020202020204" pitchFamily="34" charset="0"/>
              <a:buChar char="•"/>
            </a:pPr>
            <a:r>
              <a:rPr lang="en-US" sz="2400" dirty="0">
                <a:solidFill>
                  <a:schemeClr val="tx1"/>
                </a:solidFill>
              </a:rPr>
              <a:t>Patients are suffering from an increasing number of complex or chronic health conditions which require frequent episodes of care involving multiple providers. With this complexity, it is difficult to plan care for patients</a:t>
            </a:r>
          </a:p>
          <a:p>
            <a:pPr marL="342900" indent="-342900" algn="l">
              <a:buFont typeface="Arial" panose="020B0604020202020204" pitchFamily="34" charset="0"/>
              <a:buChar char="•"/>
            </a:pPr>
            <a:r>
              <a:rPr lang="en-US" sz="2400" dirty="0">
                <a:solidFill>
                  <a:schemeClr val="tx1"/>
                </a:solidFill>
              </a:rPr>
              <a:t> There need to be a means of defining how care planning ‘interventions’ can be derived from clinically relevant order sets, protocols, clinical practice guidelines, </a:t>
            </a:r>
            <a:r>
              <a:rPr lang="en-US" sz="2400" dirty="0" err="1">
                <a:solidFill>
                  <a:schemeClr val="tx1"/>
                </a:solidFill>
              </a:rPr>
              <a:t>etc</a:t>
            </a:r>
            <a:r>
              <a:rPr lang="en-US" sz="2400" dirty="0">
                <a:solidFill>
                  <a:schemeClr val="tx1"/>
                </a:solidFill>
              </a:rPr>
              <a:t> as part of the clinical workflow. </a:t>
            </a:r>
          </a:p>
          <a:p>
            <a:pPr marL="342900" indent="-342900" algn="l">
              <a:buFont typeface="Arial" panose="020B0604020202020204" pitchFamily="34" charset="0"/>
              <a:buChar char="•"/>
            </a:pPr>
            <a:r>
              <a:rPr lang="en-US" sz="2400" dirty="0">
                <a:solidFill>
                  <a:schemeClr val="tx1"/>
                </a:solidFill>
              </a:rPr>
              <a:t>FHIR may provide a solution to the problem. However, there is not</a:t>
            </a:r>
            <a:r>
              <a:rPr lang="en-US" sz="2400" dirty="0">
                <a:solidFill>
                  <a:schemeClr val="tx1"/>
                </a:solidFill>
                <a:cs typeface="Arial"/>
              </a:rPr>
              <a:t> enough guidance provided by HL7 FHIR resources on the use of FHIR </a:t>
            </a:r>
            <a:r>
              <a:rPr lang="en-US" sz="2400" dirty="0" err="1">
                <a:solidFill>
                  <a:schemeClr val="tx1"/>
                </a:solidFill>
                <a:cs typeface="Arial"/>
              </a:rPr>
              <a:t>planDefinition</a:t>
            </a:r>
            <a:r>
              <a:rPr lang="en-US" sz="2400" dirty="0">
                <a:solidFill>
                  <a:schemeClr val="tx1"/>
                </a:solidFill>
                <a:cs typeface="Arial"/>
              </a:rPr>
              <a:t> resource to create carePlan activities. </a:t>
            </a:r>
            <a:endParaRPr lang="en-US" sz="2400" dirty="0">
              <a:solidFill>
                <a:schemeClr val="tx1"/>
              </a:solidFill>
            </a:endParaRPr>
          </a:p>
          <a:p>
            <a:pPr algn="l"/>
            <a:endParaRPr lang="en-US" sz="2400" dirty="0">
              <a:solidFill>
                <a:schemeClr val="tx1"/>
              </a:solidFill>
            </a:endParaRPr>
          </a:p>
          <a:p>
            <a:pPr algn="l"/>
            <a:endParaRPr lang="en-US" sz="2400" dirty="0">
              <a:solidFill>
                <a:schemeClr val="tx1"/>
              </a:solidFill>
            </a:endParaRPr>
          </a:p>
        </p:txBody>
      </p:sp>
      <p:pic>
        <p:nvPicPr>
          <p:cNvPr id="9" name="Picture 8" descr="ihe-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969" y="213052"/>
            <a:ext cx="2299752" cy="62733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Cont. </a:t>
            </a:r>
          </a:p>
        </p:txBody>
      </p:sp>
      <p:sp>
        <p:nvSpPr>
          <p:cNvPr id="3" name="Content Placeholder 2"/>
          <p:cNvSpPr>
            <a:spLocks noGrp="1"/>
          </p:cNvSpPr>
          <p:nvPr>
            <p:ph idx="1"/>
          </p:nvPr>
        </p:nvSpPr>
        <p:spPr/>
        <p:txBody>
          <a:bodyPr>
            <a:normAutofit lnSpcReduction="10000"/>
          </a:bodyPr>
          <a:lstStyle/>
          <a:p>
            <a:endParaRPr lang="en-US" dirty="0"/>
          </a:p>
          <a:p>
            <a:r>
              <a:rPr lang="en-US" dirty="0">
                <a:latin typeface="Arial"/>
                <a:cs typeface="Arial"/>
              </a:rPr>
              <a:t>Resource maturity level</a:t>
            </a:r>
          </a:p>
          <a:p>
            <a:pPr lvl="1"/>
            <a:r>
              <a:rPr lang="en-US" dirty="0" err="1">
                <a:latin typeface="Arial"/>
                <a:cs typeface="Arial"/>
              </a:rPr>
              <a:t>ActivityDefinition</a:t>
            </a:r>
            <a:r>
              <a:rPr lang="en-US" dirty="0">
                <a:latin typeface="Arial"/>
                <a:cs typeface="Arial"/>
              </a:rPr>
              <a:t> – 2</a:t>
            </a:r>
          </a:p>
          <a:p>
            <a:pPr lvl="1"/>
            <a:r>
              <a:rPr lang="en-US" dirty="0" err="1">
                <a:latin typeface="Arial"/>
                <a:cs typeface="Arial"/>
              </a:rPr>
              <a:t>PlanDefintion</a:t>
            </a:r>
            <a:r>
              <a:rPr lang="en-US" dirty="0">
                <a:latin typeface="Arial"/>
                <a:cs typeface="Arial"/>
              </a:rPr>
              <a:t> – 2</a:t>
            </a:r>
          </a:p>
          <a:p>
            <a:pPr lvl="1"/>
            <a:r>
              <a:rPr lang="en-US" dirty="0">
                <a:latin typeface="Arial"/>
                <a:cs typeface="Arial"/>
              </a:rPr>
              <a:t>CarePlan – 2</a:t>
            </a:r>
          </a:p>
          <a:p>
            <a:r>
              <a:rPr lang="en-US" dirty="0">
                <a:latin typeface="Arial"/>
                <a:cs typeface="Arial"/>
              </a:rPr>
              <a:t>Testing at FHIR Connecthathon</a:t>
            </a:r>
          </a:p>
          <a:p>
            <a:r>
              <a:rPr lang="en-US" dirty="0">
                <a:latin typeface="Arial"/>
                <a:cs typeface="Arial"/>
              </a:rPr>
              <a:t>Guidance on Writing Profiles of FHIR - </a:t>
            </a:r>
            <a:r>
              <a:rPr lang="en-US" dirty="0">
                <a:solidFill>
                  <a:schemeClr val="tx1">
                    <a:lumMod val="65000"/>
                    <a:lumOff val="35000"/>
                  </a:schemeClr>
                </a:solidFill>
                <a:latin typeface="Arial"/>
                <a:cs typeface="Arial"/>
                <a:hlinkClick r:id="rId2"/>
              </a:rPr>
              <a:t>http://wiki.ihe.net/index.php/Guidance_on_writing_Profiles_of_FHIR</a:t>
            </a:r>
            <a:r>
              <a:rPr lang="en-US" dirty="0">
                <a:solidFill>
                  <a:schemeClr val="tx1">
                    <a:lumMod val="65000"/>
                    <a:lumOff val="35000"/>
                  </a:schemeClr>
                </a:solidFill>
                <a:latin typeface="Arial"/>
                <a:cs typeface="Arial"/>
              </a:rPr>
              <a:t> </a:t>
            </a:r>
          </a:p>
          <a:p>
            <a:endParaRPr lang="en-US" dirty="0"/>
          </a:p>
        </p:txBody>
      </p:sp>
    </p:spTree>
    <p:extLst>
      <p:ext uri="{BB962C8B-B14F-4D97-AF65-F5344CB8AC3E}">
        <p14:creationId xmlns:p14="http://schemas.microsoft.com/office/powerpoint/2010/main" val="1214593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_Duo_266.jpg"/>
          <p:cNvPicPr>
            <a:picLocks noChangeAspect="1"/>
          </p:cNvPicPr>
          <p:nvPr/>
        </p:nvPicPr>
        <p:blipFill>
          <a:blip r:embed="rId2">
            <a:alphaModFix amt="6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897793"/>
            <a:ext cx="7772400" cy="747605"/>
          </a:xfrm>
        </p:spPr>
        <p:txBody>
          <a:bodyPr>
            <a:normAutofit/>
          </a:bodyPr>
          <a:lstStyle/>
          <a:p>
            <a:r>
              <a:rPr lang="en-US" sz="3000" b="1" dirty="0">
                <a:solidFill>
                  <a:srgbClr val="5A4099"/>
                </a:solidFill>
                <a:latin typeface="Arial"/>
                <a:cs typeface="Arial"/>
              </a:rPr>
              <a:t>Questions?</a:t>
            </a:r>
          </a:p>
        </p:txBody>
      </p:sp>
      <p:sp>
        <p:nvSpPr>
          <p:cNvPr id="3" name="Subtitle 2"/>
          <p:cNvSpPr>
            <a:spLocks noGrp="1"/>
          </p:cNvSpPr>
          <p:nvPr>
            <p:ph type="subTitle" idx="1"/>
          </p:nvPr>
        </p:nvSpPr>
        <p:spPr>
          <a:xfrm>
            <a:off x="509260" y="1844870"/>
            <a:ext cx="8125480" cy="4859540"/>
          </a:xfrm>
        </p:spPr>
        <p:txBody>
          <a:bodyPr>
            <a:normAutofit/>
          </a:bodyPr>
          <a:lstStyle/>
          <a:p>
            <a:pPr marL="342900" lvl="1" indent="-342900" algn="l">
              <a:spcBef>
                <a:spcPts val="0"/>
              </a:spcBef>
              <a:spcAft>
                <a:spcPts val="1200"/>
              </a:spcAft>
              <a:buFont typeface="Arial" panose="020B0604020202020204" pitchFamily="34" charset="0"/>
              <a:buChar char="•"/>
            </a:pPr>
            <a:r>
              <a:rPr lang="en-US" sz="2000" dirty="0">
                <a:solidFill>
                  <a:schemeClr val="tx1"/>
                </a:solidFill>
                <a:latin typeface="Arial"/>
                <a:cs typeface="Arial"/>
              </a:rPr>
              <a:t>ITI engagement needed? Want to ensure we are not solving the same problem. Need to take a look at ITI </a:t>
            </a:r>
            <a:r>
              <a:rPr lang="en-US" sz="2000" dirty="0" err="1">
                <a:solidFill>
                  <a:schemeClr val="tx1"/>
                </a:solidFill>
                <a:latin typeface="Arial"/>
                <a:cs typeface="Arial"/>
              </a:rPr>
              <a:t>XDWm</a:t>
            </a:r>
            <a:r>
              <a:rPr lang="en-US" sz="2000" dirty="0">
                <a:solidFill>
                  <a:schemeClr val="tx1"/>
                </a:solidFill>
                <a:latin typeface="Arial"/>
                <a:cs typeface="Arial"/>
              </a:rPr>
              <a:t> proposal to see if the use case is intending to solve the same problem. Or how we can compliment each profile? </a:t>
            </a:r>
          </a:p>
          <a:p>
            <a:pPr marL="800100" lvl="2" indent="-342900" algn="l">
              <a:spcBef>
                <a:spcPts val="0"/>
              </a:spcBef>
              <a:spcAft>
                <a:spcPts val="1200"/>
              </a:spcAft>
              <a:buFont typeface="Arial" panose="020B0604020202020204" pitchFamily="34" charset="0"/>
              <a:buChar char="•"/>
            </a:pPr>
            <a:r>
              <a:rPr lang="en-US" sz="1600" dirty="0">
                <a:solidFill>
                  <a:schemeClr val="tx1"/>
                </a:solidFill>
                <a:latin typeface="Arial"/>
                <a:cs typeface="Arial"/>
              </a:rPr>
              <a:t>This PCC profile will provide guidance on the use of FHIR </a:t>
            </a:r>
            <a:r>
              <a:rPr lang="en-US" sz="1600" dirty="0" err="1">
                <a:solidFill>
                  <a:schemeClr val="tx1"/>
                </a:solidFill>
                <a:latin typeface="Arial"/>
                <a:cs typeface="Arial"/>
              </a:rPr>
              <a:t>planDefinition</a:t>
            </a:r>
            <a:r>
              <a:rPr lang="en-US" sz="1600" dirty="0">
                <a:solidFill>
                  <a:schemeClr val="tx1"/>
                </a:solidFill>
                <a:latin typeface="Arial"/>
                <a:cs typeface="Arial"/>
              </a:rPr>
              <a:t> resource to create carePlan activities </a:t>
            </a:r>
          </a:p>
          <a:p>
            <a:pPr marL="800100" lvl="2" indent="-342900" algn="l">
              <a:spcBef>
                <a:spcPts val="0"/>
              </a:spcBef>
              <a:spcAft>
                <a:spcPts val="1200"/>
              </a:spcAft>
              <a:buFont typeface="Arial" panose="020B0604020202020204" pitchFamily="34" charset="0"/>
              <a:buChar char="•"/>
            </a:pPr>
            <a:r>
              <a:rPr lang="en-US" sz="1600" dirty="0">
                <a:solidFill>
                  <a:schemeClr val="tx1"/>
                </a:solidFill>
                <a:latin typeface="Arial"/>
                <a:cs typeface="Arial"/>
              </a:rPr>
              <a:t>ITI </a:t>
            </a:r>
            <a:r>
              <a:rPr lang="en-US" sz="1600" dirty="0" err="1">
                <a:solidFill>
                  <a:schemeClr val="tx1"/>
                </a:solidFill>
                <a:latin typeface="Arial"/>
                <a:cs typeface="Arial"/>
              </a:rPr>
              <a:t>XDWm</a:t>
            </a:r>
            <a:r>
              <a:rPr lang="en-US" sz="1600" dirty="0">
                <a:solidFill>
                  <a:schemeClr val="tx1"/>
                </a:solidFill>
                <a:latin typeface="Arial"/>
                <a:cs typeface="Arial"/>
              </a:rPr>
              <a:t> does the “orchestration” using tasks resources. Italy will implement this work. </a:t>
            </a:r>
          </a:p>
          <a:p>
            <a:pPr marL="800100" lvl="2" indent="-342900" algn="l">
              <a:spcBef>
                <a:spcPts val="0"/>
              </a:spcBef>
              <a:spcAft>
                <a:spcPts val="1200"/>
              </a:spcAft>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Arsenal, Italy is working on defining generic workflows by profiling FHIR task resource. Need to determine if this profile can gain from that work.  </a:t>
            </a:r>
          </a:p>
          <a:p>
            <a:pPr marL="800100" lvl="2" indent="-342900" algn="l">
              <a:spcBef>
                <a:spcPts val="0"/>
              </a:spcBef>
              <a:spcAft>
                <a:spcPts val="1200"/>
              </a:spcAft>
              <a:buFont typeface="Arial" panose="020B0604020202020204" pitchFamily="34" charset="0"/>
              <a:buChar char="•"/>
            </a:pPr>
            <a:endParaRPr lang="en-US" sz="1600" dirty="0">
              <a:solidFill>
                <a:schemeClr val="tx1">
                  <a:lumMod val="65000"/>
                  <a:lumOff val="35000"/>
                </a:schemeClr>
              </a:solidFill>
              <a:latin typeface="Arial"/>
              <a:cs typeface="Arial"/>
            </a:endParaRPr>
          </a:p>
        </p:txBody>
      </p:sp>
      <p:pic>
        <p:nvPicPr>
          <p:cNvPr id="9" name="Picture 8" descr="ihe-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969" y="213052"/>
            <a:ext cx="2299752" cy="627337"/>
          </a:xfrm>
          <a:prstGeom prst="rect">
            <a:avLst/>
          </a:prstGeom>
        </p:spPr>
      </p:pic>
    </p:spTree>
    <p:extLst>
      <p:ext uri="{BB962C8B-B14F-4D97-AF65-F5344CB8AC3E}">
        <p14:creationId xmlns:p14="http://schemas.microsoft.com/office/powerpoint/2010/main" val="1967535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PlanDefinition</a:t>
            </a:r>
            <a:r>
              <a:rPr lang="en-US" dirty="0"/>
              <a:t> for Care Planning </a:t>
            </a:r>
          </a:p>
        </p:txBody>
      </p:sp>
      <p:sp>
        <p:nvSpPr>
          <p:cNvPr id="3" name="Content Placeholder 2"/>
          <p:cNvSpPr>
            <a:spLocks noGrp="1"/>
          </p:cNvSpPr>
          <p:nvPr>
            <p:ph idx="1"/>
          </p:nvPr>
        </p:nvSpPr>
        <p:spPr/>
        <p:txBody>
          <a:bodyPr>
            <a:normAutofit/>
          </a:bodyPr>
          <a:lstStyle/>
          <a:p>
            <a:pPr marL="0" indent="0">
              <a:buNone/>
            </a:pPr>
            <a:r>
              <a:rPr lang="en-US" dirty="0"/>
              <a:t>Provides support for HL7 CCS ‘Plan Template capability’</a:t>
            </a:r>
          </a:p>
          <a:p>
            <a:r>
              <a:rPr lang="en-US" sz="1800" dirty="0"/>
              <a:t>A plan template consists of predefined “standardized” plan elements which are commonly included when addressing a combination of patient health concerns, health risks and health goals. </a:t>
            </a:r>
          </a:p>
          <a:p>
            <a:r>
              <a:rPr lang="en-US" sz="1800" dirty="0"/>
              <a:t>The plan templates could be based on research, clinical evidence or best practices. For example, there could be a plan template to treat patients with diabetes mellitus and cardiovascular disease; these templates could be used by a provider as a starting basis to customize and personalize the care for an individual.</a:t>
            </a:r>
          </a:p>
        </p:txBody>
      </p:sp>
    </p:spTree>
    <p:extLst>
      <p:ext uri="{BB962C8B-B14F-4D97-AF65-F5344CB8AC3E}">
        <p14:creationId xmlns:p14="http://schemas.microsoft.com/office/powerpoint/2010/main" val="4196720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Example: Diabetes Type II ‘Protocol or Order set’ </a:t>
            </a:r>
            <a:br>
              <a:rPr lang="en-US" sz="2800" dirty="0"/>
            </a:br>
            <a:endParaRPr lang="en-US" sz="2800" dirty="0"/>
          </a:p>
        </p:txBody>
      </p:sp>
      <p:sp>
        <p:nvSpPr>
          <p:cNvPr id="3" name="Content Placeholder 2"/>
          <p:cNvSpPr>
            <a:spLocks noGrp="1"/>
          </p:cNvSpPr>
          <p:nvPr>
            <p:ph sz="half" idx="1"/>
          </p:nvPr>
        </p:nvSpPr>
        <p:spPr/>
        <p:txBody>
          <a:bodyPr>
            <a:normAutofit fontScale="62500" lnSpcReduction="20000"/>
          </a:bodyPr>
          <a:lstStyle/>
          <a:p>
            <a:pPr marL="0" indent="0">
              <a:buNone/>
            </a:pPr>
            <a:r>
              <a:rPr lang="en-US" sz="3800" dirty="0"/>
              <a:t>Medications</a:t>
            </a:r>
          </a:p>
          <a:p>
            <a:r>
              <a:rPr lang="en-US" dirty="0"/>
              <a:t>First Line Monotherapy (ADA 2017)</a:t>
            </a:r>
          </a:p>
          <a:p>
            <a:pPr lvl="1"/>
            <a:r>
              <a:rPr lang="en-US" dirty="0" err="1"/>
              <a:t>MetFORMIN</a:t>
            </a:r>
            <a:r>
              <a:rPr lang="en-US" dirty="0"/>
              <a:t> </a:t>
            </a:r>
            <a:r>
              <a:rPr lang="en-US" dirty="0" err="1"/>
              <a:t>HCl</a:t>
            </a:r>
            <a:r>
              <a:rPr lang="en-US" dirty="0"/>
              <a:t> - 500 MG Oral Tablet; TAKE one TABLET Twice daily with meals; </a:t>
            </a:r>
            <a:r>
              <a:rPr lang="en-US" dirty="0" err="1"/>
              <a:t>Qty</a:t>
            </a:r>
            <a:r>
              <a:rPr lang="en-US" dirty="0"/>
              <a:t>: 60; Tablet; Days Supply: 30; Refill: 2</a:t>
            </a:r>
          </a:p>
          <a:p>
            <a:pPr lvl="1"/>
            <a:r>
              <a:rPr lang="en-US" dirty="0" err="1"/>
              <a:t>MetFORMIN</a:t>
            </a:r>
            <a:r>
              <a:rPr lang="en-US" dirty="0"/>
              <a:t> </a:t>
            </a:r>
            <a:r>
              <a:rPr lang="en-US" dirty="0" err="1"/>
              <a:t>HCl</a:t>
            </a:r>
            <a:r>
              <a:rPr lang="en-US" dirty="0"/>
              <a:t> - 850 MG Oral Tablet; TAKE one DAILY WITH MEALS; </a:t>
            </a:r>
            <a:r>
              <a:rPr lang="en-US" dirty="0" err="1"/>
              <a:t>Qty</a:t>
            </a:r>
            <a:r>
              <a:rPr lang="en-US" dirty="0"/>
              <a:t>: 30; Tablet; Days Supply: 30; Refill: 2</a:t>
            </a:r>
          </a:p>
          <a:p>
            <a:pPr lvl="1"/>
            <a:r>
              <a:rPr lang="en-US" dirty="0" err="1"/>
              <a:t>MetFORMIN</a:t>
            </a:r>
            <a:r>
              <a:rPr lang="en-US" dirty="0"/>
              <a:t> </a:t>
            </a:r>
            <a:r>
              <a:rPr lang="en-US" dirty="0" err="1"/>
              <a:t>HCl</a:t>
            </a:r>
            <a:r>
              <a:rPr lang="en-US" dirty="0"/>
              <a:t> ER (OSM) 500 MG Oral Tablet Extended Release 24 Hour; TAKE one TABLET Daily with evening meal; </a:t>
            </a:r>
            <a:r>
              <a:rPr lang="en-US" dirty="0" err="1"/>
              <a:t>Qty</a:t>
            </a:r>
            <a:r>
              <a:rPr lang="en-US" dirty="0"/>
              <a:t>: 30; Tablet Extended Release 24 Hour; Days Supply: 30; Refill: 2</a:t>
            </a:r>
          </a:p>
        </p:txBody>
      </p:sp>
      <p:sp>
        <p:nvSpPr>
          <p:cNvPr id="4" name="Content Placeholder 3"/>
          <p:cNvSpPr>
            <a:spLocks noGrp="1"/>
          </p:cNvSpPr>
          <p:nvPr>
            <p:ph sz="half" idx="2"/>
          </p:nvPr>
        </p:nvSpPr>
        <p:spPr/>
        <p:txBody>
          <a:bodyPr>
            <a:normAutofit fontScale="62500" lnSpcReduction="20000"/>
          </a:bodyPr>
          <a:lstStyle/>
          <a:p>
            <a:r>
              <a:rPr lang="en-US" dirty="0"/>
              <a:t>Alternative Monotherapy</a:t>
            </a:r>
          </a:p>
          <a:p>
            <a:pPr lvl="1"/>
            <a:r>
              <a:rPr lang="en-US" dirty="0"/>
              <a:t>Glimepiride 1 MG Oral Tablet; TAKE one TABLET DAILY WITH BREAKFAST.; </a:t>
            </a:r>
            <a:r>
              <a:rPr lang="en-US" dirty="0" err="1"/>
              <a:t>Qty</a:t>
            </a:r>
            <a:r>
              <a:rPr lang="en-US" dirty="0"/>
              <a:t>: 30; Tablet; Days Supply: 30; Refill: 2</a:t>
            </a:r>
          </a:p>
          <a:p>
            <a:pPr lvl="1"/>
            <a:r>
              <a:rPr lang="en-US" dirty="0" err="1"/>
              <a:t>GlipiZIDE</a:t>
            </a:r>
            <a:r>
              <a:rPr lang="en-US" dirty="0"/>
              <a:t> XL 5 MG Oral Tablet Extended Release 24 Hour; Take one daily 30 minutes before breakfast.; </a:t>
            </a:r>
            <a:r>
              <a:rPr lang="en-US" dirty="0" err="1"/>
              <a:t>Qty</a:t>
            </a:r>
            <a:r>
              <a:rPr lang="en-US" dirty="0"/>
              <a:t>: 30; Tablet</a:t>
            </a:r>
          </a:p>
          <a:p>
            <a:pPr lvl="1"/>
            <a:r>
              <a:rPr lang="en-US" dirty="0"/>
              <a:t>Extended Release 24 Hour; Days Supply: 30; Refill: 2</a:t>
            </a:r>
          </a:p>
          <a:p>
            <a:pPr lvl="1"/>
            <a:r>
              <a:rPr lang="en-US" dirty="0" err="1"/>
              <a:t>GlyBURIDE</a:t>
            </a:r>
            <a:r>
              <a:rPr lang="en-US" dirty="0"/>
              <a:t> 5 MG Oral Tablet; Take one daily with main meal; </a:t>
            </a:r>
            <a:r>
              <a:rPr lang="en-US" dirty="0" err="1"/>
              <a:t>Qty</a:t>
            </a:r>
            <a:r>
              <a:rPr lang="en-US" dirty="0"/>
              <a:t>: 30; Tablet; Days Supply: 30; Refill: 2</a:t>
            </a:r>
          </a:p>
          <a:p>
            <a:pPr lvl="1"/>
            <a:r>
              <a:rPr lang="en-US" dirty="0"/>
              <a:t>Jardiance 10 MG Oral Tablet; TAKE one TABLET Daily; </a:t>
            </a:r>
            <a:r>
              <a:rPr lang="en-US" dirty="0" err="1"/>
              <a:t>Qty</a:t>
            </a:r>
            <a:r>
              <a:rPr lang="en-US" dirty="0"/>
              <a:t>: 30; 30 Ta Bottle; Days Supply: 30; Refill: 2</a:t>
            </a:r>
          </a:p>
          <a:p>
            <a:pPr lvl="1"/>
            <a:r>
              <a:rPr lang="en-US" dirty="0"/>
              <a:t>Pioglitazone </a:t>
            </a:r>
            <a:r>
              <a:rPr lang="en-US" dirty="0" err="1"/>
              <a:t>HCl</a:t>
            </a:r>
            <a:r>
              <a:rPr lang="en-US" dirty="0"/>
              <a:t> - 15 MG Oral Tablet; TAKE one TABLET Daily; </a:t>
            </a:r>
            <a:r>
              <a:rPr lang="en-US" dirty="0" err="1"/>
              <a:t>Qty</a:t>
            </a:r>
            <a:r>
              <a:rPr lang="en-US" dirty="0"/>
              <a:t>: 30; Tablet; Days Supply: 30; Refill: 2</a:t>
            </a:r>
          </a:p>
          <a:p>
            <a:pPr lvl="1"/>
            <a:r>
              <a:rPr lang="en-US" dirty="0"/>
              <a:t>Repaglinide 0.5 MG Oral Tablet; TAKE one TABLET Before each meal; </a:t>
            </a:r>
            <a:r>
              <a:rPr lang="en-US" dirty="0" err="1"/>
              <a:t>Qty</a:t>
            </a:r>
            <a:r>
              <a:rPr lang="en-US" dirty="0"/>
              <a:t>: 120; Days Supply: 30; Refill: 2</a:t>
            </a:r>
          </a:p>
        </p:txBody>
      </p:sp>
    </p:spTree>
    <p:extLst>
      <p:ext uri="{BB962C8B-B14F-4D97-AF65-F5344CB8AC3E}">
        <p14:creationId xmlns:p14="http://schemas.microsoft.com/office/powerpoint/2010/main" val="989117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(Example Cont.) Diabetes Type II ‘Protocol or Order set’ </a:t>
            </a:r>
          </a:p>
        </p:txBody>
      </p:sp>
      <p:sp>
        <p:nvSpPr>
          <p:cNvPr id="3" name="Content Placeholder 2"/>
          <p:cNvSpPr>
            <a:spLocks noGrp="1"/>
          </p:cNvSpPr>
          <p:nvPr>
            <p:ph sz="half" idx="1"/>
          </p:nvPr>
        </p:nvSpPr>
        <p:spPr/>
        <p:txBody>
          <a:bodyPr>
            <a:normAutofit/>
          </a:bodyPr>
          <a:lstStyle/>
          <a:p>
            <a:r>
              <a:rPr lang="en-US" sz="1800" dirty="0"/>
              <a:t>Diabetic Supplies</a:t>
            </a:r>
          </a:p>
          <a:p>
            <a:pPr lvl="1"/>
            <a:r>
              <a:rPr lang="en-US" sz="1200" dirty="0"/>
              <a:t>Blood Glucose Monitor System w/Device Kit; USE AS DIRECTED.; </a:t>
            </a:r>
            <a:r>
              <a:rPr lang="en-US" sz="1200" dirty="0" err="1"/>
              <a:t>Qty</a:t>
            </a:r>
            <a:r>
              <a:rPr lang="en-US" sz="1200" dirty="0"/>
              <a:t>: 1</a:t>
            </a:r>
          </a:p>
          <a:p>
            <a:pPr lvl="1"/>
            <a:r>
              <a:rPr lang="en-US" sz="1200" dirty="0" err="1"/>
              <a:t>Fingerstix</a:t>
            </a:r>
            <a:r>
              <a:rPr lang="en-US" sz="1200" dirty="0"/>
              <a:t> Lancets Miscellaneous; USE AS DIRECTED.; </a:t>
            </a:r>
            <a:r>
              <a:rPr lang="en-US" sz="1200" dirty="0" err="1"/>
              <a:t>Qty</a:t>
            </a:r>
            <a:r>
              <a:rPr lang="en-US" sz="1200" dirty="0"/>
              <a:t>: 1; 200 EA 200 EA Box; Refill: 2</a:t>
            </a:r>
          </a:p>
          <a:p>
            <a:pPr lvl="1"/>
            <a:r>
              <a:rPr lang="en-US" sz="1200" dirty="0" err="1"/>
              <a:t>Ketostix</a:t>
            </a:r>
            <a:r>
              <a:rPr lang="en-US" sz="1200" dirty="0"/>
              <a:t> In Vitro Strip; USE AS DIRECTED.; </a:t>
            </a:r>
            <a:r>
              <a:rPr lang="en-US" sz="1200" dirty="0" err="1"/>
              <a:t>Qty</a:t>
            </a:r>
            <a:r>
              <a:rPr lang="en-US" sz="1200" dirty="0"/>
              <a:t>: 1; 100 EA 100 EA Box; Refill: 2</a:t>
            </a:r>
          </a:p>
          <a:p>
            <a:r>
              <a:rPr lang="en-US" sz="1800" dirty="0"/>
              <a:t>Initial Labs</a:t>
            </a:r>
          </a:p>
          <a:p>
            <a:pPr lvl="1"/>
            <a:r>
              <a:rPr lang="en-US" sz="1200" dirty="0"/>
              <a:t>Basic Metabolic Panel</a:t>
            </a:r>
          </a:p>
          <a:p>
            <a:pPr lvl="1"/>
            <a:r>
              <a:rPr lang="en-US" sz="1200" dirty="0"/>
              <a:t>Blood Glucose - Fasting</a:t>
            </a:r>
          </a:p>
          <a:p>
            <a:pPr lvl="1"/>
            <a:r>
              <a:rPr lang="en-US" sz="1200" dirty="0"/>
              <a:t>Blood Glucose - </a:t>
            </a:r>
            <a:r>
              <a:rPr lang="en-US" sz="1200" dirty="0" err="1"/>
              <a:t>Fingerstick</a:t>
            </a:r>
            <a:endParaRPr lang="en-US" sz="1200" dirty="0"/>
          </a:p>
          <a:p>
            <a:pPr lvl="1"/>
            <a:r>
              <a:rPr lang="en-US" sz="1200" dirty="0"/>
              <a:t>Blood Glucose - Random</a:t>
            </a:r>
          </a:p>
          <a:p>
            <a:pPr lvl="1"/>
            <a:r>
              <a:rPr lang="en-US" sz="1200" dirty="0"/>
              <a:t>Comprehensive Metabolic Panel</a:t>
            </a:r>
          </a:p>
          <a:p>
            <a:pPr lvl="1"/>
            <a:r>
              <a:rPr lang="en-US" sz="1200" dirty="0" err="1"/>
              <a:t>Hb</a:t>
            </a:r>
            <a:r>
              <a:rPr lang="en-US" sz="1200" dirty="0"/>
              <a:t> A1c</a:t>
            </a:r>
          </a:p>
          <a:p>
            <a:pPr lvl="1"/>
            <a:r>
              <a:rPr lang="en-US" sz="1200" dirty="0"/>
              <a:t>Hepatic Function Panel</a:t>
            </a:r>
          </a:p>
          <a:p>
            <a:pPr lvl="1"/>
            <a:r>
              <a:rPr lang="en-US" sz="1200" dirty="0"/>
              <a:t>Lipid Panel</a:t>
            </a:r>
          </a:p>
          <a:p>
            <a:pPr lvl="1"/>
            <a:r>
              <a:rPr lang="en-US" sz="1200" dirty="0"/>
              <a:t>Serum Thyroid Stimulating Hormone (TSH)</a:t>
            </a:r>
          </a:p>
          <a:p>
            <a:pPr lvl="1"/>
            <a:r>
              <a:rPr lang="en-US" sz="1200" dirty="0"/>
              <a:t>Urinalysis Routine</a:t>
            </a:r>
          </a:p>
          <a:p>
            <a:pPr lvl="1"/>
            <a:r>
              <a:rPr lang="en-US" sz="1200" dirty="0"/>
              <a:t>Urinalysis with Microscopy</a:t>
            </a:r>
          </a:p>
        </p:txBody>
      </p:sp>
      <p:sp>
        <p:nvSpPr>
          <p:cNvPr id="4" name="Content Placeholder 3"/>
          <p:cNvSpPr>
            <a:spLocks noGrp="1"/>
          </p:cNvSpPr>
          <p:nvPr>
            <p:ph sz="half" idx="2"/>
          </p:nvPr>
        </p:nvSpPr>
        <p:spPr/>
        <p:txBody>
          <a:bodyPr>
            <a:normAutofit/>
          </a:bodyPr>
          <a:lstStyle/>
          <a:p>
            <a:r>
              <a:rPr lang="en-US" sz="1600" dirty="0"/>
              <a:t>Hypoglycemia Rescue Therapy</a:t>
            </a:r>
          </a:p>
          <a:p>
            <a:pPr lvl="1"/>
            <a:r>
              <a:rPr lang="en-US" sz="1400" dirty="0"/>
              <a:t>Blood Glucose Test In Vitro Strip; USE AS DIRECTED.; </a:t>
            </a:r>
            <a:r>
              <a:rPr lang="en-US" sz="1400" dirty="0" err="1"/>
              <a:t>Qty</a:t>
            </a:r>
            <a:r>
              <a:rPr lang="en-US" sz="1400" dirty="0"/>
              <a:t>: 1; 100 St Box; Refill: 2</a:t>
            </a:r>
          </a:p>
          <a:p>
            <a:pPr lvl="1"/>
            <a:r>
              <a:rPr lang="en-US" sz="1400" dirty="0"/>
              <a:t>Glucagon Emergency 1 MG Injection Kit; INJECT 1 MG Once PRN as needed for hypoglycemia; </a:t>
            </a:r>
            <a:r>
              <a:rPr lang="en-US" sz="1400" dirty="0" err="1"/>
              <a:t>Qty</a:t>
            </a:r>
            <a:r>
              <a:rPr lang="en-US" sz="1400" dirty="0"/>
              <a:t>: 1</a:t>
            </a:r>
          </a:p>
          <a:p>
            <a:r>
              <a:rPr lang="en-US" sz="1600" dirty="0"/>
              <a:t>Screening for Complications</a:t>
            </a:r>
          </a:p>
          <a:p>
            <a:pPr lvl="1"/>
            <a:r>
              <a:rPr lang="en-US" sz="1400" dirty="0"/>
              <a:t>Diabetic Foot Examination</a:t>
            </a:r>
          </a:p>
          <a:p>
            <a:pPr lvl="1"/>
            <a:r>
              <a:rPr lang="en-US" sz="1400" dirty="0"/>
              <a:t>Examination of Retina</a:t>
            </a:r>
          </a:p>
          <a:p>
            <a:pPr lvl="1"/>
            <a:r>
              <a:rPr lang="en-US" sz="1400" dirty="0"/>
              <a:t>Macular Exam</a:t>
            </a:r>
          </a:p>
          <a:p>
            <a:pPr lvl="1"/>
            <a:r>
              <a:rPr lang="en-US" sz="1400" dirty="0"/>
              <a:t>Monofilament Foot Sensation Test</a:t>
            </a:r>
          </a:p>
          <a:p>
            <a:pPr lvl="1"/>
            <a:r>
              <a:rPr lang="en-US" sz="1400" dirty="0"/>
              <a:t>Pedal Pulse Taking</a:t>
            </a:r>
          </a:p>
          <a:p>
            <a:r>
              <a:rPr lang="en-US" sz="1600" dirty="0"/>
              <a:t>Screening for </a:t>
            </a:r>
            <a:r>
              <a:rPr lang="en-US" sz="1600" dirty="0" err="1"/>
              <a:t>Comorbities</a:t>
            </a:r>
            <a:endParaRPr lang="en-US" sz="1600" dirty="0"/>
          </a:p>
          <a:p>
            <a:pPr lvl="1"/>
            <a:r>
              <a:rPr lang="en-US" sz="1400" dirty="0"/>
              <a:t>Adult Depression Screening (age &gt;= 18 </a:t>
            </a:r>
            <a:r>
              <a:rPr lang="en-US" sz="1400" dirty="0" err="1"/>
              <a:t>yrs</a:t>
            </a:r>
            <a:r>
              <a:rPr lang="en-US" sz="1400" dirty="0"/>
              <a:t>)</a:t>
            </a:r>
          </a:p>
          <a:p>
            <a:pPr lvl="1"/>
            <a:r>
              <a:rPr lang="en-US" sz="1400" dirty="0"/>
              <a:t>Sleep Study</a:t>
            </a:r>
          </a:p>
          <a:p>
            <a:pPr lvl="1"/>
            <a:r>
              <a:rPr lang="en-US" sz="1400" dirty="0"/>
              <a:t>Suicide Risk Assessment</a:t>
            </a:r>
          </a:p>
        </p:txBody>
      </p:sp>
    </p:spTree>
    <p:extLst>
      <p:ext uri="{BB962C8B-B14F-4D97-AF65-F5344CB8AC3E}">
        <p14:creationId xmlns:p14="http://schemas.microsoft.com/office/powerpoint/2010/main" val="2234266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(Example Cont.) Diabetes Type II ‘Protocol or Order set’ </a:t>
            </a:r>
          </a:p>
        </p:txBody>
      </p:sp>
      <p:sp>
        <p:nvSpPr>
          <p:cNvPr id="3" name="Content Placeholder 2"/>
          <p:cNvSpPr>
            <a:spLocks noGrp="1"/>
          </p:cNvSpPr>
          <p:nvPr>
            <p:ph sz="half" idx="1"/>
          </p:nvPr>
        </p:nvSpPr>
        <p:spPr/>
        <p:txBody>
          <a:bodyPr>
            <a:normAutofit fontScale="92500" lnSpcReduction="20000"/>
          </a:bodyPr>
          <a:lstStyle/>
          <a:p>
            <a:r>
              <a:rPr lang="en-US" sz="2100" dirty="0"/>
              <a:t>Immunizations</a:t>
            </a:r>
          </a:p>
          <a:p>
            <a:pPr lvl="1"/>
            <a:r>
              <a:rPr lang="en-US" sz="1050" dirty="0"/>
              <a:t>Hepatitis B; INJECT one ML Intramuscular</a:t>
            </a:r>
          </a:p>
          <a:p>
            <a:pPr lvl="1"/>
            <a:r>
              <a:rPr lang="en-US" sz="1050" dirty="0"/>
              <a:t>Influenza (Split PF); INJECT 0.5 ML Intramuscular</a:t>
            </a:r>
          </a:p>
          <a:p>
            <a:pPr lvl="1"/>
            <a:r>
              <a:rPr lang="en-US" sz="1050" dirty="0"/>
              <a:t>Pneumovax 23 25 MCG/0.5ML Injection Injectable; INJECT 0.5 ML Intramuscular</a:t>
            </a:r>
          </a:p>
          <a:p>
            <a:pPr lvl="1"/>
            <a:r>
              <a:rPr lang="en-US" sz="1050" dirty="0" err="1"/>
              <a:t>Prevnar</a:t>
            </a:r>
            <a:r>
              <a:rPr lang="en-US" sz="1050" dirty="0"/>
              <a:t> 13 Intramuscular Suspension; INJECT 0.5 ML Intramuscular</a:t>
            </a:r>
          </a:p>
          <a:p>
            <a:r>
              <a:rPr lang="en-US" sz="2100" dirty="0"/>
              <a:t>Reminders</a:t>
            </a:r>
          </a:p>
          <a:p>
            <a:pPr lvl="1"/>
            <a:r>
              <a:rPr lang="en-US" sz="1050" dirty="0"/>
              <a:t>Basic Metabolic Panel; Every 1 years</a:t>
            </a:r>
          </a:p>
          <a:p>
            <a:pPr lvl="1"/>
            <a:r>
              <a:rPr lang="en-US" sz="1050" dirty="0"/>
              <a:t>Basic Metabolic Panel; Every 3 months</a:t>
            </a:r>
          </a:p>
          <a:p>
            <a:pPr lvl="1"/>
            <a:r>
              <a:rPr lang="en-US" sz="1050" dirty="0"/>
              <a:t>Comprehensive Metabolic Panel; Every 1 years</a:t>
            </a:r>
          </a:p>
          <a:p>
            <a:pPr lvl="1"/>
            <a:r>
              <a:rPr lang="en-US" sz="1050" dirty="0"/>
              <a:t>Diabetic Foot Examination; Every 1 years</a:t>
            </a:r>
          </a:p>
          <a:p>
            <a:pPr lvl="1"/>
            <a:r>
              <a:rPr lang="en-US" sz="1050" dirty="0" err="1"/>
              <a:t>Hb</a:t>
            </a:r>
            <a:r>
              <a:rPr lang="en-US" sz="1050" dirty="0"/>
              <a:t> A1c ; Every 6 months</a:t>
            </a:r>
          </a:p>
          <a:p>
            <a:pPr lvl="1"/>
            <a:r>
              <a:rPr lang="en-US" sz="1050" dirty="0" err="1"/>
              <a:t>Hb</a:t>
            </a:r>
            <a:r>
              <a:rPr lang="en-US" sz="1050" dirty="0"/>
              <a:t> A1c ; Every 3 months</a:t>
            </a:r>
          </a:p>
          <a:p>
            <a:pPr lvl="1"/>
            <a:r>
              <a:rPr lang="en-US" sz="1050" dirty="0"/>
              <a:t>Hepatic Function Panel; Every 1 years</a:t>
            </a:r>
          </a:p>
          <a:p>
            <a:pPr lvl="1"/>
            <a:r>
              <a:rPr lang="en-US" sz="1050" dirty="0"/>
              <a:t>Lipid Panel; Every 6 weeks, end after 1 occurrences</a:t>
            </a:r>
          </a:p>
          <a:p>
            <a:pPr lvl="1"/>
            <a:r>
              <a:rPr lang="en-US" sz="1050" dirty="0"/>
              <a:t>Lipid Panel; Every 1 years</a:t>
            </a:r>
          </a:p>
          <a:p>
            <a:pPr lvl="1"/>
            <a:r>
              <a:rPr lang="en-US" sz="1050" dirty="0"/>
              <a:t>Monofilament Foot Sensation Test; Every 1 years</a:t>
            </a:r>
          </a:p>
          <a:p>
            <a:pPr lvl="1"/>
            <a:r>
              <a:rPr lang="en-US" sz="1050" dirty="0"/>
              <a:t>Pedal Pulse Taking; Every 1 years</a:t>
            </a:r>
          </a:p>
          <a:p>
            <a:pPr lvl="1"/>
            <a:r>
              <a:rPr lang="en-US" sz="1050" dirty="0"/>
              <a:t>Urine Microalbumin/Creatinine Ratio; Every 1 years</a:t>
            </a:r>
          </a:p>
          <a:p>
            <a:pPr lvl="1"/>
            <a:r>
              <a:rPr lang="en-US" sz="1050" dirty="0"/>
              <a:t>Urine Protein/Creatinine Ratio; Every 1 years</a:t>
            </a:r>
          </a:p>
        </p:txBody>
      </p:sp>
      <p:sp>
        <p:nvSpPr>
          <p:cNvPr id="4" name="Content Placeholder 3"/>
          <p:cNvSpPr>
            <a:spLocks noGrp="1"/>
          </p:cNvSpPr>
          <p:nvPr>
            <p:ph sz="half" idx="2"/>
          </p:nvPr>
        </p:nvSpPr>
        <p:spPr>
          <a:xfrm>
            <a:off x="4629150" y="1600200"/>
            <a:ext cx="3886200" cy="4737226"/>
          </a:xfrm>
        </p:spPr>
        <p:txBody>
          <a:bodyPr>
            <a:normAutofit fontScale="92500" lnSpcReduction="20000"/>
          </a:bodyPr>
          <a:lstStyle/>
          <a:p>
            <a:r>
              <a:rPr lang="en-US" sz="2100" dirty="0"/>
              <a:t>Dietary Recommendations</a:t>
            </a:r>
          </a:p>
          <a:p>
            <a:pPr lvl="1"/>
            <a:r>
              <a:rPr lang="en-US" sz="1050" dirty="0"/>
              <a:t>Diabetes diet, specified calories; Follow a diabetic diet with 1500 calories.</a:t>
            </a:r>
          </a:p>
          <a:p>
            <a:pPr lvl="1"/>
            <a:r>
              <a:rPr lang="en-US" sz="1050" dirty="0"/>
              <a:t>Diet, DASH; We want to put you on the DASH diet for {count1} calories.</a:t>
            </a:r>
          </a:p>
          <a:p>
            <a:pPr lvl="1"/>
            <a:r>
              <a:rPr lang="en-US" sz="1050" dirty="0"/>
              <a:t>Diet, high fiber; Start eating more fiber.</a:t>
            </a:r>
          </a:p>
          <a:p>
            <a:pPr lvl="1"/>
            <a:r>
              <a:rPr lang="en-US" sz="1050" dirty="0"/>
              <a:t>Diet, low sodium; Restrict the salt in your diet by avoiding highly salted foods.</a:t>
            </a:r>
          </a:p>
          <a:p>
            <a:pPr lvl="1"/>
            <a:r>
              <a:rPr lang="en-US" sz="1050" dirty="0"/>
              <a:t>Diet, low sodium, specified; Restrict your sodium (salt) intake to 2 grams per day.</a:t>
            </a:r>
          </a:p>
          <a:p>
            <a:pPr lvl="1"/>
            <a:r>
              <a:rPr lang="en-US" sz="1050" dirty="0"/>
              <a:t>Diet, Mediterranean; We recommend that you follow the "Mediterranean diet."</a:t>
            </a:r>
          </a:p>
          <a:p>
            <a:pPr lvl="1"/>
            <a:r>
              <a:rPr lang="en-US" sz="1050" dirty="0"/>
              <a:t>Diet, TLC; We want you to follow the Therapeutic Lifestyle Changes (TLC) diet.</a:t>
            </a:r>
          </a:p>
          <a:p>
            <a:r>
              <a:rPr lang="en-US" sz="2100" dirty="0"/>
              <a:t>Follow Ups</a:t>
            </a:r>
          </a:p>
          <a:p>
            <a:pPr lvl="1"/>
            <a:r>
              <a:rPr lang="en-US" sz="1050" dirty="0"/>
              <a:t>Follow Up in 1 Month</a:t>
            </a:r>
          </a:p>
          <a:p>
            <a:pPr lvl="1"/>
            <a:r>
              <a:rPr lang="en-US" sz="1050" dirty="0"/>
              <a:t>Follow Up in 2 Months</a:t>
            </a:r>
          </a:p>
          <a:p>
            <a:pPr lvl="1"/>
            <a:r>
              <a:rPr lang="en-US" sz="1050" dirty="0"/>
              <a:t>Follow Up in 3 Months</a:t>
            </a:r>
          </a:p>
          <a:p>
            <a:pPr lvl="1"/>
            <a:r>
              <a:rPr lang="en-US" sz="1050" dirty="0"/>
              <a:t>Follow Up in 6 Months</a:t>
            </a:r>
          </a:p>
          <a:p>
            <a:pPr lvl="1"/>
            <a:r>
              <a:rPr lang="en-US" sz="1050" dirty="0"/>
              <a:t>Follow Up in 6 Weeks</a:t>
            </a:r>
          </a:p>
          <a:p>
            <a:r>
              <a:rPr lang="en-US" sz="2100" dirty="0"/>
              <a:t>Referrals</a:t>
            </a:r>
          </a:p>
          <a:p>
            <a:pPr lvl="1"/>
            <a:r>
              <a:rPr lang="en-US" sz="1050" dirty="0"/>
              <a:t>Diabetes Educator Referral</a:t>
            </a:r>
          </a:p>
          <a:p>
            <a:pPr lvl="1"/>
            <a:r>
              <a:rPr lang="en-US" sz="1050" dirty="0"/>
              <a:t>Dietician Referral</a:t>
            </a:r>
          </a:p>
          <a:p>
            <a:pPr lvl="1"/>
            <a:r>
              <a:rPr lang="en-US" sz="1050" dirty="0"/>
              <a:t>Endocrinology Referral</a:t>
            </a:r>
          </a:p>
          <a:p>
            <a:pPr lvl="1"/>
            <a:r>
              <a:rPr lang="en-US" sz="1050" dirty="0"/>
              <a:t>Mental Health Counselor Referral</a:t>
            </a:r>
          </a:p>
          <a:p>
            <a:pPr lvl="1"/>
            <a:r>
              <a:rPr lang="en-US" sz="1050" dirty="0"/>
              <a:t>Nephrology Referral</a:t>
            </a:r>
          </a:p>
          <a:p>
            <a:pPr lvl="1"/>
            <a:r>
              <a:rPr lang="en-US" sz="1050" dirty="0"/>
              <a:t>Ophthalmology Referral</a:t>
            </a:r>
          </a:p>
          <a:p>
            <a:pPr lvl="1"/>
            <a:r>
              <a:rPr lang="en-US" sz="1050" dirty="0"/>
              <a:t>Optometry Referral</a:t>
            </a:r>
          </a:p>
          <a:p>
            <a:pPr lvl="1"/>
            <a:r>
              <a:rPr lang="en-US" sz="1050" dirty="0"/>
              <a:t>Podiatry Referral</a:t>
            </a:r>
          </a:p>
        </p:txBody>
      </p:sp>
    </p:spTree>
    <p:extLst>
      <p:ext uri="{BB962C8B-B14F-4D97-AF65-F5344CB8AC3E}">
        <p14:creationId xmlns:p14="http://schemas.microsoft.com/office/powerpoint/2010/main" val="3763935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340"/>
            <a:ext cx="7886700" cy="994172"/>
          </a:xfrm>
        </p:spPr>
        <p:txBody>
          <a:bodyPr/>
          <a:lstStyle/>
          <a:p>
            <a:r>
              <a:rPr lang="en-US" dirty="0" err="1"/>
              <a:t>ActivityDefinition</a:t>
            </a:r>
            <a:r>
              <a:rPr lang="en-US" dirty="0"/>
              <a:t> Resource</a:t>
            </a:r>
          </a:p>
        </p:txBody>
      </p:sp>
      <p:sp>
        <p:nvSpPr>
          <p:cNvPr id="3" name="Content Placeholder 2"/>
          <p:cNvSpPr>
            <a:spLocks noGrp="1"/>
          </p:cNvSpPr>
          <p:nvPr>
            <p:ph idx="1"/>
          </p:nvPr>
        </p:nvSpPr>
        <p:spPr/>
        <p:txBody>
          <a:bodyPr>
            <a:normAutofit fontScale="85000" lnSpcReduction="20000"/>
          </a:bodyPr>
          <a:lstStyle/>
          <a:p>
            <a:r>
              <a:rPr lang="en-US" dirty="0"/>
              <a:t>Each protocol or order set item is an </a:t>
            </a:r>
            <a:r>
              <a:rPr lang="en-US" dirty="0" err="1"/>
              <a:t>activityDefintion</a:t>
            </a:r>
            <a:endParaRPr lang="en-US" dirty="0"/>
          </a:p>
          <a:p>
            <a:pPr marL="0" indent="0">
              <a:buNone/>
            </a:pPr>
            <a:endParaRPr lang="en-US" dirty="0"/>
          </a:p>
          <a:p>
            <a:endParaRPr lang="en-US" dirty="0"/>
          </a:p>
          <a:p>
            <a:endParaRPr lang="en-US" dirty="0"/>
          </a:p>
          <a:p>
            <a:r>
              <a:rPr lang="en-US" dirty="0"/>
              <a:t>What is an </a:t>
            </a:r>
            <a:r>
              <a:rPr lang="en-US" dirty="0" err="1"/>
              <a:t>ActivityDefinition</a:t>
            </a:r>
            <a:r>
              <a:rPr lang="en-US" dirty="0"/>
              <a:t> Resource?</a:t>
            </a:r>
          </a:p>
          <a:p>
            <a:pPr lvl="1"/>
            <a:r>
              <a:rPr lang="en-US" dirty="0"/>
              <a:t>A shareable, consumable description of some activity to be performed. </a:t>
            </a:r>
          </a:p>
          <a:p>
            <a:pPr lvl="1"/>
            <a:r>
              <a:rPr lang="en-US" dirty="0"/>
              <a:t>May be used to specify actions to be taken as part of a workflow, order set, or protocol, or it may be used independently as part of a catalog of activities such as </a:t>
            </a:r>
            <a:r>
              <a:rPr lang="en-US" dirty="0" err="1"/>
              <a:t>orderables</a:t>
            </a:r>
            <a:r>
              <a:rPr lang="en-US" dirty="0"/>
              <a:t>.</a:t>
            </a:r>
          </a:p>
          <a:p>
            <a:pPr lvl="1"/>
            <a:r>
              <a:rPr lang="en-US" dirty="0"/>
              <a:t>Provides a ‘template’ of an action to be performed</a:t>
            </a:r>
          </a:p>
          <a:p>
            <a:pPr marL="0" indent="0">
              <a:buNone/>
            </a:pPr>
            <a:endParaRPr lang="en-US" dirty="0"/>
          </a:p>
          <a:p>
            <a:endParaRPr lang="en-US" dirty="0"/>
          </a:p>
        </p:txBody>
      </p:sp>
      <p:grpSp>
        <p:nvGrpSpPr>
          <p:cNvPr id="10" name="Group 9"/>
          <p:cNvGrpSpPr/>
          <p:nvPr/>
        </p:nvGrpSpPr>
        <p:grpSpPr>
          <a:xfrm>
            <a:off x="1695880" y="2073253"/>
            <a:ext cx="2456714" cy="893789"/>
            <a:chOff x="461930" y="271633"/>
            <a:chExt cx="3275619" cy="1191718"/>
          </a:xfrm>
        </p:grpSpPr>
        <p:sp>
          <p:nvSpPr>
            <p:cNvPr id="11" name="Rectangle 10"/>
            <p:cNvSpPr/>
            <p:nvPr/>
          </p:nvSpPr>
          <p:spPr>
            <a:xfrm>
              <a:off x="461930" y="271633"/>
              <a:ext cx="2173574" cy="4839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12" name="Rectangle 11"/>
            <p:cNvSpPr/>
            <p:nvPr/>
          </p:nvSpPr>
          <p:spPr>
            <a:xfrm>
              <a:off x="674290" y="469003"/>
              <a:ext cx="2173574" cy="4839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13" name="Rectangle 12"/>
            <p:cNvSpPr/>
            <p:nvPr/>
          </p:nvSpPr>
          <p:spPr>
            <a:xfrm>
              <a:off x="1095398" y="613594"/>
              <a:ext cx="2173574" cy="4839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14" name="Rectangle 13"/>
            <p:cNvSpPr/>
            <p:nvPr/>
          </p:nvSpPr>
          <p:spPr>
            <a:xfrm>
              <a:off x="1321635" y="781988"/>
              <a:ext cx="2173574" cy="48399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15" name="Rectangle 14"/>
            <p:cNvSpPr/>
            <p:nvPr/>
          </p:nvSpPr>
          <p:spPr>
            <a:xfrm>
              <a:off x="1563975" y="979358"/>
              <a:ext cx="2173574" cy="483993"/>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grpSp>
    </p:spTree>
    <p:extLst>
      <p:ext uri="{BB962C8B-B14F-4D97-AF65-F5344CB8AC3E}">
        <p14:creationId xmlns:p14="http://schemas.microsoft.com/office/powerpoint/2010/main" val="2909596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903"/>
            <a:ext cx="8229600" cy="860605"/>
          </a:xfrm>
        </p:spPr>
        <p:txBody>
          <a:bodyPr/>
          <a:lstStyle/>
          <a:p>
            <a:r>
              <a:rPr lang="en-US" dirty="0" err="1"/>
              <a:t>PlanDefinition</a:t>
            </a:r>
            <a:r>
              <a:rPr lang="en-US" dirty="0"/>
              <a:t> Resource</a:t>
            </a:r>
          </a:p>
        </p:txBody>
      </p:sp>
      <p:sp>
        <p:nvSpPr>
          <p:cNvPr id="3" name="Content Placeholder 2"/>
          <p:cNvSpPr>
            <a:spLocks noGrp="1"/>
          </p:cNvSpPr>
          <p:nvPr>
            <p:ph idx="1"/>
          </p:nvPr>
        </p:nvSpPr>
        <p:spPr>
          <a:xfrm>
            <a:off x="375719" y="821214"/>
            <a:ext cx="8229600" cy="5923618"/>
          </a:xfrm>
        </p:spPr>
        <p:txBody>
          <a:bodyPr/>
          <a:lstStyle/>
          <a:p>
            <a:r>
              <a:rPr lang="en-US" dirty="0"/>
              <a:t>Pre-defined group of actions to be taken in particular circumstances</a:t>
            </a:r>
          </a:p>
          <a:p>
            <a:r>
              <a:rPr lang="en-US" dirty="0"/>
              <a:t>Process of applying a </a:t>
            </a:r>
            <a:r>
              <a:rPr lang="en-US" dirty="0" err="1"/>
              <a:t>PlanDefinition</a:t>
            </a:r>
            <a:r>
              <a:rPr lang="en-US" dirty="0"/>
              <a:t> to a particular context typically produces request resources representing the actions that should be performed</a:t>
            </a:r>
          </a:p>
          <a:p>
            <a:pPr marL="0" indent="0">
              <a:buNone/>
            </a:pPr>
            <a:endParaRPr lang="en-US" dirty="0"/>
          </a:p>
        </p:txBody>
      </p:sp>
      <p:sp>
        <p:nvSpPr>
          <p:cNvPr id="4" name="Rectangle: Rounded Corners 3"/>
          <p:cNvSpPr/>
          <p:nvPr/>
        </p:nvSpPr>
        <p:spPr>
          <a:xfrm>
            <a:off x="4135196" y="5839362"/>
            <a:ext cx="2081049" cy="693683"/>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TextBox 4"/>
          <p:cNvSpPr txBox="1"/>
          <p:nvPr/>
        </p:nvSpPr>
        <p:spPr>
          <a:xfrm>
            <a:off x="4300734" y="5957605"/>
            <a:ext cx="2112579" cy="507831"/>
          </a:xfrm>
          <a:prstGeom prst="rect">
            <a:avLst/>
          </a:prstGeom>
          <a:noFill/>
        </p:spPr>
        <p:txBody>
          <a:bodyPr wrap="square" rtlCol="0">
            <a:spAutoFit/>
          </a:bodyPr>
          <a:lstStyle/>
          <a:p>
            <a:r>
              <a:rPr lang="en-US" sz="1350" dirty="0" err="1"/>
              <a:t>PlanDefinition</a:t>
            </a:r>
            <a:endParaRPr lang="en-US" sz="1350" dirty="0"/>
          </a:p>
          <a:p>
            <a:r>
              <a:rPr lang="en-US" sz="1350" dirty="0"/>
              <a:t>          e.g. DM Type II</a:t>
            </a:r>
          </a:p>
        </p:txBody>
      </p:sp>
      <p:cxnSp>
        <p:nvCxnSpPr>
          <p:cNvPr id="6" name="Connector: Elbow 5"/>
          <p:cNvCxnSpPr>
            <a:endCxn id="4" idx="1"/>
          </p:cNvCxnSpPr>
          <p:nvPr/>
        </p:nvCxnSpPr>
        <p:spPr>
          <a:xfrm rot="16200000" flipH="1">
            <a:off x="3255294" y="5306301"/>
            <a:ext cx="913384" cy="846421"/>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111726" y="6198519"/>
            <a:ext cx="907755" cy="230832"/>
          </a:xfrm>
          <a:prstGeom prst="rect">
            <a:avLst/>
          </a:prstGeom>
          <a:noFill/>
        </p:spPr>
        <p:txBody>
          <a:bodyPr wrap="square" rtlCol="0">
            <a:spAutoFit/>
          </a:bodyPr>
          <a:lstStyle/>
          <a:p>
            <a:r>
              <a:rPr lang="en-US" sz="900" b="1" dirty="0"/>
              <a:t>definition</a:t>
            </a:r>
          </a:p>
        </p:txBody>
      </p:sp>
      <p:grpSp>
        <p:nvGrpSpPr>
          <p:cNvPr id="8" name="Group 7"/>
          <p:cNvGrpSpPr/>
          <p:nvPr/>
        </p:nvGrpSpPr>
        <p:grpSpPr>
          <a:xfrm>
            <a:off x="2196018" y="4352584"/>
            <a:ext cx="2456714" cy="893789"/>
            <a:chOff x="461930" y="271633"/>
            <a:chExt cx="3275619" cy="1191718"/>
          </a:xfrm>
        </p:grpSpPr>
        <p:sp>
          <p:nvSpPr>
            <p:cNvPr id="9" name="Rectangle 8"/>
            <p:cNvSpPr/>
            <p:nvPr/>
          </p:nvSpPr>
          <p:spPr>
            <a:xfrm>
              <a:off x="461930" y="271633"/>
              <a:ext cx="2173574" cy="4839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10" name="Rectangle 9"/>
            <p:cNvSpPr/>
            <p:nvPr/>
          </p:nvSpPr>
          <p:spPr>
            <a:xfrm>
              <a:off x="674290" y="469003"/>
              <a:ext cx="2173574" cy="4839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11" name="Rectangle 10"/>
            <p:cNvSpPr/>
            <p:nvPr/>
          </p:nvSpPr>
          <p:spPr>
            <a:xfrm>
              <a:off x="1095398" y="613594"/>
              <a:ext cx="2173574" cy="4839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12" name="Rectangle 11"/>
            <p:cNvSpPr/>
            <p:nvPr/>
          </p:nvSpPr>
          <p:spPr>
            <a:xfrm>
              <a:off x="1321635" y="781988"/>
              <a:ext cx="2173574" cy="48399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13" name="Rectangle 12"/>
            <p:cNvSpPr/>
            <p:nvPr/>
          </p:nvSpPr>
          <p:spPr>
            <a:xfrm>
              <a:off x="1563975" y="979358"/>
              <a:ext cx="2173574" cy="483993"/>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grpSp>
      <p:sp>
        <p:nvSpPr>
          <p:cNvPr id="14" name="TextBox 13"/>
          <p:cNvSpPr txBox="1"/>
          <p:nvPr/>
        </p:nvSpPr>
        <p:spPr>
          <a:xfrm>
            <a:off x="3794457" y="5583212"/>
            <a:ext cx="2235933" cy="300082"/>
          </a:xfrm>
          <a:prstGeom prst="rect">
            <a:avLst/>
          </a:prstGeom>
          <a:noFill/>
        </p:spPr>
        <p:txBody>
          <a:bodyPr wrap="none" rtlCol="0">
            <a:spAutoFit/>
          </a:bodyPr>
          <a:lstStyle/>
          <a:p>
            <a:r>
              <a:rPr lang="en-AU" sz="1350" dirty="0"/>
              <a:t>Protocol/Template/</a:t>
            </a:r>
            <a:r>
              <a:rPr lang="en-AU" sz="1350" dirty="0" err="1"/>
              <a:t>orderSets</a:t>
            </a:r>
            <a:endParaRPr lang="en-AU" sz="1350" dirty="0"/>
          </a:p>
        </p:txBody>
      </p:sp>
    </p:spTree>
    <p:extLst>
      <p:ext uri="{BB962C8B-B14F-4D97-AF65-F5344CB8AC3E}">
        <p14:creationId xmlns:p14="http://schemas.microsoft.com/office/powerpoint/2010/main" val="2318217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932" y="25333"/>
            <a:ext cx="7886700" cy="605118"/>
          </a:xfrm>
        </p:spPr>
        <p:txBody>
          <a:bodyPr>
            <a:normAutofit fontScale="90000"/>
          </a:bodyPr>
          <a:lstStyle/>
          <a:p>
            <a:r>
              <a:rPr lang="en-US" dirty="0"/>
              <a:t>Care Planning</a:t>
            </a:r>
          </a:p>
        </p:txBody>
      </p:sp>
      <p:sp>
        <p:nvSpPr>
          <p:cNvPr id="3" name="Content Placeholder 2"/>
          <p:cNvSpPr>
            <a:spLocks noGrp="1"/>
          </p:cNvSpPr>
          <p:nvPr>
            <p:ph idx="1"/>
          </p:nvPr>
        </p:nvSpPr>
        <p:spPr>
          <a:xfrm>
            <a:off x="470932" y="618756"/>
            <a:ext cx="7886700" cy="6239244"/>
          </a:xfrm>
        </p:spPr>
        <p:txBody>
          <a:bodyPr/>
          <a:lstStyle/>
          <a:p>
            <a:r>
              <a:rPr lang="en-US" dirty="0"/>
              <a:t>The process of applying a </a:t>
            </a:r>
            <a:r>
              <a:rPr lang="en-US" dirty="0" err="1"/>
              <a:t>PlanDefinition</a:t>
            </a:r>
            <a:r>
              <a:rPr lang="en-US" dirty="0"/>
              <a:t> produces request resources (representing the actions that should be performed) within a CarePlan</a:t>
            </a:r>
          </a:p>
          <a:p>
            <a:pPr marL="0" indent="0">
              <a:buNone/>
            </a:pPr>
            <a:endParaRPr lang="en-US" dirty="0"/>
          </a:p>
        </p:txBody>
      </p:sp>
      <p:sp>
        <p:nvSpPr>
          <p:cNvPr id="26" name="Rectangle: Rounded Corners 25"/>
          <p:cNvSpPr/>
          <p:nvPr/>
        </p:nvSpPr>
        <p:spPr>
          <a:xfrm>
            <a:off x="4819559" y="4618049"/>
            <a:ext cx="2081049" cy="693683"/>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TextBox 26"/>
          <p:cNvSpPr txBox="1"/>
          <p:nvPr/>
        </p:nvSpPr>
        <p:spPr>
          <a:xfrm>
            <a:off x="4985098" y="4736292"/>
            <a:ext cx="2112579" cy="507831"/>
          </a:xfrm>
          <a:prstGeom prst="rect">
            <a:avLst/>
          </a:prstGeom>
          <a:noFill/>
        </p:spPr>
        <p:txBody>
          <a:bodyPr wrap="square" rtlCol="0">
            <a:spAutoFit/>
          </a:bodyPr>
          <a:lstStyle/>
          <a:p>
            <a:r>
              <a:rPr lang="en-US" sz="1350" dirty="0" err="1"/>
              <a:t>PlanDefinition</a:t>
            </a:r>
            <a:endParaRPr lang="en-US" sz="1350" dirty="0"/>
          </a:p>
          <a:p>
            <a:r>
              <a:rPr lang="en-US" sz="1350" dirty="0"/>
              <a:t>          e.g. DM Type II</a:t>
            </a:r>
          </a:p>
        </p:txBody>
      </p:sp>
      <p:cxnSp>
        <p:nvCxnSpPr>
          <p:cNvPr id="28" name="Connector: Elbow 27"/>
          <p:cNvCxnSpPr>
            <a:endCxn id="26" idx="1"/>
          </p:cNvCxnSpPr>
          <p:nvPr/>
        </p:nvCxnSpPr>
        <p:spPr>
          <a:xfrm rot="16200000" flipH="1">
            <a:off x="3939657" y="4084988"/>
            <a:ext cx="913384" cy="846421"/>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796090" y="4977206"/>
            <a:ext cx="907755" cy="230832"/>
          </a:xfrm>
          <a:prstGeom prst="rect">
            <a:avLst/>
          </a:prstGeom>
          <a:noFill/>
        </p:spPr>
        <p:txBody>
          <a:bodyPr wrap="square" rtlCol="0">
            <a:spAutoFit/>
          </a:bodyPr>
          <a:lstStyle/>
          <a:p>
            <a:r>
              <a:rPr lang="en-US" sz="900" b="1" dirty="0"/>
              <a:t>definition</a:t>
            </a:r>
          </a:p>
        </p:txBody>
      </p:sp>
      <p:grpSp>
        <p:nvGrpSpPr>
          <p:cNvPr id="30" name="Group 29"/>
          <p:cNvGrpSpPr/>
          <p:nvPr/>
        </p:nvGrpSpPr>
        <p:grpSpPr>
          <a:xfrm>
            <a:off x="2880382" y="3131271"/>
            <a:ext cx="2456714" cy="893789"/>
            <a:chOff x="461930" y="271633"/>
            <a:chExt cx="3275619" cy="1191718"/>
          </a:xfrm>
        </p:grpSpPr>
        <p:sp>
          <p:nvSpPr>
            <p:cNvPr id="31" name="Rectangle 30"/>
            <p:cNvSpPr/>
            <p:nvPr/>
          </p:nvSpPr>
          <p:spPr>
            <a:xfrm>
              <a:off x="461930" y="271633"/>
              <a:ext cx="2173574" cy="4839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32" name="Rectangle 31"/>
            <p:cNvSpPr/>
            <p:nvPr/>
          </p:nvSpPr>
          <p:spPr>
            <a:xfrm>
              <a:off x="674290" y="469003"/>
              <a:ext cx="2173574" cy="4839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33" name="Rectangle 32"/>
            <p:cNvSpPr/>
            <p:nvPr/>
          </p:nvSpPr>
          <p:spPr>
            <a:xfrm>
              <a:off x="1095398" y="613594"/>
              <a:ext cx="2173574" cy="4839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34" name="Rectangle 33"/>
            <p:cNvSpPr/>
            <p:nvPr/>
          </p:nvSpPr>
          <p:spPr>
            <a:xfrm>
              <a:off x="1321635" y="781988"/>
              <a:ext cx="2173574" cy="48399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sp>
          <p:nvSpPr>
            <p:cNvPr id="35" name="Rectangle 34"/>
            <p:cNvSpPr/>
            <p:nvPr/>
          </p:nvSpPr>
          <p:spPr>
            <a:xfrm>
              <a:off x="1563975" y="979358"/>
              <a:ext cx="2173574" cy="483993"/>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ActivityDefinition</a:t>
              </a:r>
              <a:endParaRPr lang="en-AU" sz="1200" dirty="0">
                <a:solidFill>
                  <a:schemeClr val="tx1"/>
                </a:solidFill>
              </a:endParaRPr>
            </a:p>
          </p:txBody>
        </p:sp>
      </p:grpSp>
      <p:sp>
        <p:nvSpPr>
          <p:cNvPr id="36" name="TextBox 35"/>
          <p:cNvSpPr txBox="1"/>
          <p:nvPr/>
        </p:nvSpPr>
        <p:spPr>
          <a:xfrm>
            <a:off x="2623427" y="4067615"/>
            <a:ext cx="1332416" cy="230832"/>
          </a:xfrm>
          <a:prstGeom prst="rect">
            <a:avLst/>
          </a:prstGeom>
          <a:noFill/>
        </p:spPr>
        <p:txBody>
          <a:bodyPr wrap="none" rtlCol="0">
            <a:spAutoFit/>
          </a:bodyPr>
          <a:lstStyle/>
          <a:p>
            <a:r>
              <a:rPr lang="en-AU" sz="900" dirty="0" err="1"/>
              <a:t>ActivityDefinition</a:t>
            </a:r>
            <a:r>
              <a:rPr lang="en-AU" sz="900" dirty="0"/>
              <a:t> library</a:t>
            </a:r>
          </a:p>
        </p:txBody>
      </p:sp>
      <p:sp>
        <p:nvSpPr>
          <p:cNvPr id="37" name="TextBox 36"/>
          <p:cNvSpPr txBox="1"/>
          <p:nvPr/>
        </p:nvSpPr>
        <p:spPr>
          <a:xfrm>
            <a:off x="4478820" y="4361899"/>
            <a:ext cx="2235933" cy="300082"/>
          </a:xfrm>
          <a:prstGeom prst="rect">
            <a:avLst/>
          </a:prstGeom>
          <a:noFill/>
        </p:spPr>
        <p:txBody>
          <a:bodyPr wrap="none" rtlCol="0">
            <a:spAutoFit/>
          </a:bodyPr>
          <a:lstStyle/>
          <a:p>
            <a:r>
              <a:rPr lang="en-AU" sz="1350" dirty="0"/>
              <a:t>Protocol/Template/</a:t>
            </a:r>
            <a:r>
              <a:rPr lang="en-AU" sz="1350" dirty="0" err="1"/>
              <a:t>orderSets</a:t>
            </a:r>
            <a:endParaRPr lang="en-AU" sz="1350" dirty="0"/>
          </a:p>
        </p:txBody>
      </p:sp>
      <p:sp>
        <p:nvSpPr>
          <p:cNvPr id="38" name="TextBox 37"/>
          <p:cNvSpPr txBox="1"/>
          <p:nvPr/>
        </p:nvSpPr>
        <p:spPr>
          <a:xfrm>
            <a:off x="4339700" y="5378863"/>
            <a:ext cx="1248547" cy="300082"/>
          </a:xfrm>
          <a:prstGeom prst="rect">
            <a:avLst/>
          </a:prstGeom>
          <a:noFill/>
        </p:spPr>
        <p:txBody>
          <a:bodyPr wrap="none" rtlCol="0">
            <a:spAutoFit/>
          </a:bodyPr>
          <a:lstStyle/>
          <a:p>
            <a:r>
              <a:rPr lang="en-AU" sz="1350" dirty="0"/>
              <a:t>Patient specific</a:t>
            </a:r>
          </a:p>
        </p:txBody>
      </p:sp>
      <p:sp>
        <p:nvSpPr>
          <p:cNvPr id="39" name="TextBox 38"/>
          <p:cNvSpPr txBox="1"/>
          <p:nvPr/>
        </p:nvSpPr>
        <p:spPr>
          <a:xfrm>
            <a:off x="5587510" y="5420117"/>
            <a:ext cx="907755" cy="230832"/>
          </a:xfrm>
          <a:prstGeom prst="rect">
            <a:avLst/>
          </a:prstGeom>
          <a:noFill/>
        </p:spPr>
        <p:txBody>
          <a:bodyPr wrap="square" rtlCol="0">
            <a:spAutoFit/>
          </a:bodyPr>
          <a:lstStyle/>
          <a:p>
            <a:r>
              <a:rPr lang="en-US" sz="900" b="1" dirty="0" err="1"/>
              <a:t>basedOn</a:t>
            </a:r>
            <a:endParaRPr lang="en-US" sz="900" b="1" dirty="0"/>
          </a:p>
        </p:txBody>
      </p:sp>
      <p:cxnSp>
        <p:nvCxnSpPr>
          <p:cNvPr id="40" name="Straight Arrow Connector 39"/>
          <p:cNvCxnSpPr>
            <a:stCxn id="41" idx="0"/>
          </p:cNvCxnSpPr>
          <p:nvPr/>
        </p:nvCxnSpPr>
        <p:spPr>
          <a:xfrm flipV="1">
            <a:off x="5532249" y="5318434"/>
            <a:ext cx="7875" cy="407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4421547" y="5725692"/>
            <a:ext cx="2221404" cy="764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350" b="1" dirty="0"/>
              <a:t>Care Plan</a:t>
            </a:r>
          </a:p>
        </p:txBody>
      </p:sp>
    </p:spTree>
    <p:extLst>
      <p:ext uri="{BB962C8B-B14F-4D97-AF65-F5344CB8AC3E}">
        <p14:creationId xmlns:p14="http://schemas.microsoft.com/office/powerpoint/2010/main" val="3964207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3435</TotalTime>
  <Words>2039</Words>
  <Application>Microsoft Office PowerPoint</Application>
  <PresentationFormat>On-screen Show (4:3)</PresentationFormat>
  <Paragraphs>274</Paragraphs>
  <Slides>21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FHIR PlanDefinition for Care Planning</vt:lpstr>
      <vt:lpstr>The Problem</vt:lpstr>
      <vt:lpstr>PlanDefinition for Care Planning </vt:lpstr>
      <vt:lpstr>Example: Diabetes Type II ‘Protocol or Order set’  </vt:lpstr>
      <vt:lpstr>(Example Cont.) Diabetes Type II ‘Protocol or Order set’ </vt:lpstr>
      <vt:lpstr>(Example Cont.) Diabetes Type II ‘Protocol or Order set’ </vt:lpstr>
      <vt:lpstr>ActivityDefinition Resource</vt:lpstr>
      <vt:lpstr>PlanDefinition Resource</vt:lpstr>
      <vt:lpstr>Care Planning</vt:lpstr>
      <vt:lpstr>Care Planning (Cont.)</vt:lpstr>
      <vt:lpstr>PowerPoint Presentation</vt:lpstr>
      <vt:lpstr>Technical Approach</vt:lpstr>
      <vt:lpstr>Actors</vt:lpstr>
      <vt:lpstr>Transactions</vt:lpstr>
      <vt:lpstr>In Scope /Out of Scope</vt:lpstr>
      <vt:lpstr>Use Case</vt:lpstr>
      <vt:lpstr>Use Case (Cont)</vt:lpstr>
      <vt:lpstr>Standards &amp; Systems</vt:lpstr>
      <vt:lpstr>Discussion</vt:lpstr>
      <vt:lpstr>Discussion Cont. </vt:lpstr>
      <vt:lpstr>Questions?</vt:lpstr>
    </vt:vector>
  </TitlesOfParts>
  <Company>RSNA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Slide 1</dc:title>
  <dc:creator>mstanits</dc:creator>
  <cp:lastModifiedBy>Jones, Emma</cp:lastModifiedBy>
  <cp:revision>57</cp:revision>
  <cp:lastPrinted>2013-02-21T14:05:33Z</cp:lastPrinted>
  <dcterms:created xsi:type="dcterms:W3CDTF">2011-05-17T16:43:13Z</dcterms:created>
  <dcterms:modified xsi:type="dcterms:W3CDTF">2017-11-16T12:47:25Z</dcterms:modified>
</cp:coreProperties>
</file>