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58" r:id="rId6"/>
    <p:sldId id="272" r:id="rId7"/>
    <p:sldId id="276" r:id="rId8"/>
    <p:sldId id="273" r:id="rId9"/>
    <p:sldId id="274" r:id="rId10"/>
    <p:sldId id="277" r:id="rId11"/>
    <p:sldId id="275" r:id="rId12"/>
    <p:sldId id="266" r:id="rId13"/>
    <p:sldId id="267" r:id="rId14"/>
    <p:sldId id="268" r:id="rId15"/>
    <p:sldId id="269" r:id="rId16"/>
    <p:sldId id="278" r:id="rId17"/>
    <p:sldId id="279" r:id="rId18"/>
    <p:sldId id="260" r:id="rId19"/>
    <p:sldId id="28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5" autoAdjust="0"/>
    <p:restoredTop sz="80522" autoAdjust="0"/>
  </p:normalViewPr>
  <p:slideViewPr>
    <p:cSldViewPr snapToGrid="0" snapToObjects="1">
      <p:cViewPr varScale="1">
        <p:scale>
          <a:sx n="74" d="100"/>
          <a:sy n="74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6BD5-1D0D-44AC-B0C6-20FEF171203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A301-27FA-443C-8345-9BAE7164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he.net/index.php/Cross_Enterprise_Cardiovascular_Heart_Tea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A301-27FA-443C-8345-9BAE71644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8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 Team – roles need to be international (part of defining</a:t>
            </a:r>
            <a:r>
              <a:rPr lang="en-US" baseline="0" dirty="0"/>
              <a:t> what a care team is</a:t>
            </a:r>
            <a:r>
              <a:rPr lang="en-US" dirty="0"/>
              <a:t>)</a:t>
            </a:r>
          </a:p>
          <a:p>
            <a:r>
              <a:rPr lang="en-US" dirty="0"/>
              <a:t>Discussion</a:t>
            </a:r>
            <a:r>
              <a:rPr lang="en-US" baseline="0" dirty="0"/>
              <a:t> point: </a:t>
            </a:r>
            <a:r>
              <a:rPr lang="en-US" dirty="0"/>
              <a:t>Process or</a:t>
            </a:r>
            <a:r>
              <a:rPr lang="en-US" baseline="0" dirty="0"/>
              <a:t> model around discharge planning, care coordination</a:t>
            </a:r>
          </a:p>
          <a:p>
            <a:r>
              <a:rPr lang="en-US" baseline="0" dirty="0"/>
              <a:t>Care team member related to the problem</a:t>
            </a:r>
          </a:p>
          <a:p>
            <a:r>
              <a:rPr lang="en-US" baseline="0" dirty="0"/>
              <a:t>Care team member related to service provided or to be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A301-27FA-443C-8345-9BAE71644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care teams and directly tied to the health care system</a:t>
            </a:r>
          </a:p>
          <a:p>
            <a:r>
              <a:rPr lang="en-US" baseline="0" dirty="0"/>
              <a:t>Teams that exist and contributes to the well being of the patient that the healthcare system teams need to interact with or at minimal be aware of. </a:t>
            </a:r>
          </a:p>
          <a:p>
            <a:r>
              <a:rPr lang="en-US" baseline="0" dirty="0"/>
              <a:t>Researchers may not contribute to the care plan but need to </a:t>
            </a:r>
            <a:r>
              <a:rPr lang="en-US" baseline="0" dirty="0" err="1"/>
              <a:t>to</a:t>
            </a:r>
            <a:r>
              <a:rPr lang="en-US" baseline="0" dirty="0"/>
              <a:t> be aware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A301-27FA-443C-8345-9BAE716443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[XCHT-WD]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ross Enterprise Cardiovascular Heart Team"/>
              </a:rPr>
              <a:t>Cross Enterprise Cardiovascular Heart Team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A301-27FA-443C-8345-9BAE716443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Invitation to the </a:t>
            </a:r>
            <a:r>
              <a:rPr lang="en-US" dirty="0" err="1"/>
              <a:t>careTeam</a:t>
            </a:r>
            <a:r>
              <a:rPr lang="en-US" dirty="0"/>
              <a:t> does not auto access</a:t>
            </a:r>
          </a:p>
          <a:p>
            <a:r>
              <a:rPr lang="en-US" dirty="0" err="1"/>
              <a:t>Clinicain</a:t>
            </a:r>
            <a:r>
              <a:rPr lang="en-US" dirty="0"/>
              <a:t> need to have request to the care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A301-27FA-443C-8345-9BAE716443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 userDrawn="1"/>
        </p:nvPicPr>
        <p:blipFill>
          <a:blip r:embed="rId1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3126-25FB-F241-9D08-EF0C3CBFF311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he.net/index.php/IHE_FHIR_Profile_Publication" TargetMode="External"/><Relationship Id="rId2" Type="http://schemas.openxmlformats.org/officeDocument/2006/relationships/hyperlink" Target="http://wiki.ihe.net/index.php/Guidance_on_writing_Profiles_of_FHI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241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Dynamic Care Team Management Plan Definition</a:t>
            </a:r>
            <a:endParaRPr lang="en-US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90895"/>
            <a:ext cx="6400800" cy="105323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5A4099"/>
                </a:solidFill>
                <a:latin typeface="Arial"/>
                <a:cs typeface="Arial"/>
              </a:rPr>
              <a:t>Presented by Jeff Danford, Emma Jones,  </a:t>
            </a:r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5" y="1609258"/>
            <a:ext cx="4429454" cy="12082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Standards &amp;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Standards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A4099"/>
                </a:solidFill>
              </a:rPr>
              <a:t>FHIR Constructs/FHIR workflows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A4099"/>
                </a:solidFill>
              </a:rPr>
              <a:t>HL7 Care Team Domain Analysis Model (DAM)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A4099"/>
                </a:solidFill>
              </a:rPr>
              <a:t>HL7 CCS Functional Model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A4099"/>
                </a:solidFill>
              </a:rPr>
              <a:t>?? Healthcare Provider Directory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5A4099"/>
              </a:solidFill>
            </a:endParaRP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rgbClr val="5A4099"/>
              </a:solidFill>
              <a:latin typeface="Arial"/>
              <a:cs typeface="Arial"/>
            </a:endParaRP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Systems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5A4099"/>
                </a:solidFill>
              </a:rPr>
              <a:t>EHR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5A4099"/>
                </a:solidFill>
              </a:rPr>
              <a:t>PHR/Patient Portal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5A4099"/>
                </a:solidFill>
              </a:rPr>
              <a:t>HIE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5A4099"/>
                </a:solidFill>
              </a:rPr>
              <a:t>CPOE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This profile will extend the Dynamic Care Team Management profile by providing the ability to use the </a:t>
            </a:r>
            <a:r>
              <a:rPr lang="en-US" dirty="0" err="1">
                <a:solidFill>
                  <a:srgbClr val="5A4099"/>
                </a:solidFill>
              </a:rPr>
              <a:t>ActivityDefinition</a:t>
            </a:r>
            <a:r>
              <a:rPr lang="en-US" dirty="0">
                <a:solidFill>
                  <a:srgbClr val="5A4099"/>
                </a:solidFill>
              </a:rPr>
              <a:t> resource as a means of creating/updating care teams dynamically. </a:t>
            </a:r>
          </a:p>
          <a:p>
            <a:pPr marL="0" indent="0">
              <a:buNone/>
            </a:pPr>
            <a:endParaRPr lang="en-US" dirty="0">
              <a:solidFill>
                <a:srgbClr val="5A4099"/>
              </a:solidFill>
            </a:endParaRP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21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A4099"/>
                </a:solidFill>
              </a:rPr>
              <a:t>New</a:t>
            </a:r>
          </a:p>
          <a:p>
            <a:r>
              <a:rPr lang="en-US" sz="2000" dirty="0">
                <a:solidFill>
                  <a:srgbClr val="5A4099"/>
                </a:solidFill>
              </a:rPr>
              <a:t>Care Team Definition Service </a:t>
            </a:r>
            <a:r>
              <a:rPr lang="en-US" dirty="0">
                <a:solidFill>
                  <a:srgbClr val="5A4099"/>
                </a:solidFill>
              </a:rPr>
              <a:t> </a:t>
            </a:r>
            <a:r>
              <a:rPr lang="en-US" sz="2000" dirty="0">
                <a:solidFill>
                  <a:srgbClr val="5A4099"/>
                </a:solidFill>
              </a:rPr>
              <a:t>(provides </a:t>
            </a:r>
            <a:r>
              <a:rPr lang="en-US" sz="2000" dirty="0" err="1">
                <a:solidFill>
                  <a:srgbClr val="5A4099"/>
                </a:solidFill>
              </a:rPr>
              <a:t>PlanDefinitions</a:t>
            </a:r>
            <a:r>
              <a:rPr lang="en-US" sz="2000" dirty="0">
                <a:solidFill>
                  <a:srgbClr val="5A4099"/>
                </a:solidFill>
              </a:rPr>
              <a:t> and </a:t>
            </a:r>
            <a:r>
              <a:rPr lang="en-US" sz="2000" dirty="0" err="1">
                <a:solidFill>
                  <a:srgbClr val="5A4099"/>
                </a:solidFill>
              </a:rPr>
              <a:t>ActivityDefinitions</a:t>
            </a:r>
            <a:r>
              <a:rPr lang="en-US" sz="2000" dirty="0">
                <a:solidFill>
                  <a:srgbClr val="5A4099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A4099"/>
                </a:solidFill>
              </a:rPr>
              <a:t>Existing</a:t>
            </a:r>
          </a:p>
          <a:p>
            <a:r>
              <a:rPr lang="en-US" sz="2000" dirty="0">
                <a:solidFill>
                  <a:srgbClr val="5A4099"/>
                </a:solidFill>
              </a:rPr>
              <a:t>Possible Actor grouping:</a:t>
            </a:r>
          </a:p>
          <a:p>
            <a:pPr lvl="1"/>
            <a:r>
              <a:rPr lang="en-US" sz="1600" dirty="0">
                <a:solidFill>
                  <a:srgbClr val="5A4099"/>
                </a:solidFill>
              </a:rPr>
              <a:t>Care Team Contributor</a:t>
            </a:r>
          </a:p>
          <a:p>
            <a:pPr lvl="1"/>
            <a:r>
              <a:rPr lang="en-US" sz="1600" dirty="0">
                <a:solidFill>
                  <a:srgbClr val="5A4099"/>
                </a:solidFill>
              </a:rPr>
              <a:t>Care Plan Contributor</a:t>
            </a:r>
          </a:p>
          <a:p>
            <a:r>
              <a:rPr lang="en-US" sz="2000" dirty="0">
                <a:solidFill>
                  <a:srgbClr val="5A4099"/>
                </a:solidFill>
              </a:rPr>
              <a:t>Care Team Service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5A409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A4099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5A4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5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Impact on Existing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It could inform the structures of future profiles. </a:t>
            </a:r>
          </a:p>
          <a:p>
            <a:r>
              <a:rPr lang="en-US" dirty="0">
                <a:solidFill>
                  <a:srgbClr val="5A4099"/>
                </a:solidFill>
              </a:rPr>
              <a:t>It could be leveraged relative to any other profile that includes care teams or care team members. </a:t>
            </a:r>
          </a:p>
          <a:p>
            <a:r>
              <a:rPr lang="en-US" dirty="0">
                <a:solidFill>
                  <a:srgbClr val="5A4099"/>
                </a:solidFill>
              </a:rPr>
              <a:t>Could inform the HL7 Care Team Domain Analysis Model.</a:t>
            </a: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1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Tasks to be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5A4099"/>
                </a:solidFill>
              </a:rPr>
              <a:t>Orientation:</a:t>
            </a:r>
            <a:r>
              <a:rPr lang="en-US" dirty="0">
                <a:solidFill>
                  <a:srgbClr val="5A4099"/>
                </a:solidFill>
              </a:rPr>
              <a:t> The IHE team should receive a presentation of the HL7 Care Team DAM. </a:t>
            </a:r>
          </a:p>
          <a:p>
            <a:pPr lvl="0"/>
            <a:r>
              <a:rPr lang="en-US" b="1" dirty="0">
                <a:solidFill>
                  <a:srgbClr val="5A4099"/>
                </a:solidFill>
              </a:rPr>
              <a:t>Review existing profiles:</a:t>
            </a:r>
            <a:r>
              <a:rPr lang="en-US" dirty="0">
                <a:solidFill>
                  <a:srgbClr val="5A4099"/>
                </a:solidFill>
              </a:rPr>
              <a:t> The IHE project team should gather its existing profiles that pertain to Care Team Management</a:t>
            </a:r>
          </a:p>
          <a:p>
            <a:pPr lvl="0"/>
            <a:r>
              <a:rPr lang="en-US" b="1" dirty="0">
                <a:solidFill>
                  <a:srgbClr val="5A4099"/>
                </a:solidFill>
              </a:rPr>
              <a:t>FHIR Resources: </a:t>
            </a:r>
            <a:r>
              <a:rPr lang="en-US" dirty="0">
                <a:solidFill>
                  <a:srgbClr val="5A4099"/>
                </a:solidFill>
              </a:rPr>
              <a:t>Examine and harmonize updated FHIR resources (STU 4) used by DCTM and DCP profiles.</a:t>
            </a: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5A4099"/>
                </a:solidFill>
              </a:rPr>
              <a:t>Scope Creep</a:t>
            </a:r>
          </a:p>
          <a:p>
            <a:pPr>
              <a:buNone/>
            </a:pPr>
            <a:endParaRPr lang="en-US" sz="900" b="1" dirty="0">
              <a:solidFill>
                <a:srgbClr val="5A4099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900" dirty="0">
              <a:solidFill>
                <a:srgbClr val="5A4099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5A4099"/>
                </a:solidFill>
              </a:rPr>
              <a:t>Technical Risk</a:t>
            </a:r>
            <a:endParaRPr lang="en-US" sz="2800" dirty="0">
              <a:solidFill>
                <a:srgbClr val="5A4099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5A4099"/>
                </a:solidFill>
              </a:rPr>
              <a:t>Possible alignment with ITI Workflow definition profile (e.g. XCHT-WD)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5A4099"/>
                </a:solidFill>
              </a:rPr>
              <a:t>Some FHIR resources are still in flux (on going modifications)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5A4099"/>
                </a:solidFill>
              </a:rPr>
              <a:t>Identifying and re-using appropriate technology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5A4099"/>
                </a:solidFill>
              </a:rPr>
              <a:t>Redundancy - many groups are working on FHIR care team profiling</a:t>
            </a: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Why IHE PCC would be a good venue to solve the problem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Involves developing a profile across several existing standards. 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Necessary expertise in PCC to address content issues as well as functional workflows.  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4099"/>
                </a:solidFill>
                <a:latin typeface="Arial"/>
                <a:cs typeface="Arial"/>
              </a:rPr>
              <a:t>This profile is a workflow profile that streamlines the ability to create/update care teams dynamically as well as sharing this information. This will enhance clinical workflow.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Discussion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solidFill>
                <a:srgbClr val="5A4099"/>
              </a:solidFill>
            </a:endParaRPr>
          </a:p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Resource maturity level</a:t>
            </a:r>
          </a:p>
          <a:p>
            <a:pPr lvl="1"/>
            <a:r>
              <a:rPr lang="en-US" dirty="0" err="1">
                <a:solidFill>
                  <a:srgbClr val="5A4099"/>
                </a:solidFill>
                <a:latin typeface="Arial"/>
                <a:cs typeface="Arial"/>
              </a:rPr>
              <a:t>ActivityDefinition</a:t>
            </a:r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 – 2</a:t>
            </a:r>
          </a:p>
          <a:p>
            <a:pPr lvl="1"/>
            <a:r>
              <a:rPr lang="en-US" dirty="0" err="1">
                <a:solidFill>
                  <a:srgbClr val="5A4099"/>
                </a:solidFill>
                <a:latin typeface="Arial"/>
                <a:cs typeface="Arial"/>
              </a:rPr>
              <a:t>PlanDefintion</a:t>
            </a:r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 – 2</a:t>
            </a:r>
          </a:p>
          <a:p>
            <a:pPr lvl="1"/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CareTeam – 2</a:t>
            </a:r>
          </a:p>
          <a:p>
            <a:pPr lvl="1"/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Subscription - 3</a:t>
            </a:r>
          </a:p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Testing at FHIR Connecthathon</a:t>
            </a:r>
          </a:p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Guidance on Writing Profiles of FHIR - </a:t>
            </a:r>
            <a:r>
              <a:rPr lang="en-US" dirty="0">
                <a:solidFill>
                  <a:srgbClr val="5A4099"/>
                </a:solidFill>
                <a:latin typeface="Arial"/>
                <a:cs typeface="Arial"/>
                <a:hlinkClick r:id="rId2"/>
              </a:rPr>
              <a:t>http://wiki.ihe.net/index.php/Guidance_on_writing_Profiles_of_FHIR</a:t>
            </a:r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 </a:t>
            </a:r>
          </a:p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*New FHIR Profile Publication (From Jose)</a:t>
            </a:r>
          </a:p>
          <a:p>
            <a:pPr marL="0" indent="0">
              <a:buNone/>
            </a:pPr>
            <a:r>
              <a:rPr lang="en-US" dirty="0">
                <a:solidFill>
                  <a:srgbClr val="5A4099"/>
                </a:solidFill>
                <a:latin typeface="Arial"/>
                <a:cs typeface="Arial"/>
                <a:hlinkClick r:id="rId3"/>
              </a:rPr>
              <a:t>https://wiki.ihe.net/index.php/IHE_FHIR_Profile_Publication</a:t>
            </a:r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 </a:t>
            </a: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9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rgbClr val="5A4099"/>
                </a:solidFill>
              </a:rPr>
              <a:t>This effort will provide a mechanism to facilitate programmatic care team management for the same patient between applicable care providers and the patient/caregiver to support dynamic, evolving and ongoing care coordination. </a:t>
            </a:r>
            <a:endParaRPr lang="en-US" sz="2000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F28-8CEE-4472-A98E-C143B4A7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1900-6085-45C0-9E76-F699349E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from a consent perspective</a:t>
            </a:r>
          </a:p>
          <a:p>
            <a:pPr lvl="1"/>
            <a:r>
              <a:rPr lang="en-US" dirty="0"/>
              <a:t>Include in the use cases in volume one</a:t>
            </a:r>
          </a:p>
          <a:p>
            <a:pPr lvl="1"/>
            <a:r>
              <a:rPr lang="en-US" dirty="0"/>
              <a:t>Who has access? </a:t>
            </a:r>
          </a:p>
          <a:p>
            <a:pPr lvl="2"/>
            <a:r>
              <a:rPr lang="en-US" dirty="0"/>
              <a:t>FHIR API security</a:t>
            </a:r>
          </a:p>
          <a:p>
            <a:pPr lvl="1"/>
            <a:r>
              <a:rPr lang="en-US" dirty="0"/>
              <a:t>Will this allow dynamic access?</a:t>
            </a:r>
          </a:p>
          <a:p>
            <a:pPr lvl="2"/>
            <a:r>
              <a:rPr lang="en-US" dirty="0"/>
              <a:t>OAuth security model – control what resources they can view, read, write</a:t>
            </a:r>
          </a:p>
          <a:p>
            <a:pPr lvl="2"/>
            <a:r>
              <a:rPr lang="en-US" dirty="0"/>
              <a:t>Security applied at login, once log in can change permissions. Who’s in control of providing access to the care team and permissions?</a:t>
            </a:r>
          </a:p>
        </p:txBody>
      </p:sp>
    </p:spTree>
    <p:extLst>
      <p:ext uri="{BB962C8B-B14F-4D97-AF65-F5344CB8AC3E}">
        <p14:creationId xmlns:p14="http://schemas.microsoft.com/office/powerpoint/2010/main" val="30105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 lnSpcReduction="10000"/>
          </a:bodyPr>
          <a:lstStyle/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  <a:cs typeface="Arial"/>
              </a:rPr>
              <a:t>Identifying and coordinating care amongst providers and caregivers can be difficult for patients suffering from complex and/or chronic health conditions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  <a:cs typeface="Arial"/>
              </a:rPr>
              <a:t>We need a useful way to facilitate the management of applicable care providers and caregivers to support evolving and ongoing care coordination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There need to be a means of defining how care team members can be derived and managed while planning care as part of the clinical workflow.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FHIR may provide a solution to the problem. However, there is not</a:t>
            </a:r>
            <a:r>
              <a:rPr lang="en-US" sz="2400" dirty="0">
                <a:solidFill>
                  <a:srgbClr val="5A4099"/>
                </a:solidFill>
                <a:cs typeface="Arial"/>
              </a:rPr>
              <a:t> enough guidance provided by HL7 FHIR resources on the use of FHIR </a:t>
            </a:r>
            <a:r>
              <a:rPr lang="en-US" sz="2400" dirty="0" err="1">
                <a:solidFill>
                  <a:srgbClr val="5A4099"/>
                </a:solidFill>
                <a:cs typeface="Arial"/>
              </a:rPr>
              <a:t>planDefinition</a:t>
            </a:r>
            <a:r>
              <a:rPr lang="en-US" sz="2400" dirty="0">
                <a:solidFill>
                  <a:srgbClr val="5A4099"/>
                </a:solidFill>
                <a:cs typeface="Arial"/>
              </a:rPr>
              <a:t> resource to create </a:t>
            </a:r>
            <a:r>
              <a:rPr lang="en-US" sz="2400" dirty="0" err="1">
                <a:solidFill>
                  <a:srgbClr val="5A4099"/>
                </a:solidFill>
                <a:cs typeface="Arial"/>
              </a:rPr>
              <a:t>careTeam</a:t>
            </a:r>
            <a:r>
              <a:rPr lang="en-US" sz="2400" dirty="0">
                <a:solidFill>
                  <a:srgbClr val="5A4099"/>
                </a:solidFill>
                <a:cs typeface="Arial"/>
              </a:rPr>
              <a:t> management activities. </a:t>
            </a:r>
            <a:endParaRPr lang="en-US" sz="2400" dirty="0">
              <a:solidFill>
                <a:srgbClr val="5A4099"/>
              </a:solidFill>
            </a:endParaRP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926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Picture 2" descr="ihe-logo.png">
            <a:extLst>
              <a:ext uri="{FF2B5EF4-FFF2-40B4-BE49-F238E27FC236}">
                <a16:creationId xmlns:a16="http://schemas.microsoft.com/office/drawing/2014/main" id="{65D65C69-E690-475A-934D-D6C2B085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A4099"/>
                </a:solidFill>
              </a:rPr>
              <a:t>Coordination Framework:</a:t>
            </a:r>
          </a:p>
          <a:p>
            <a:r>
              <a:rPr lang="en-US" dirty="0">
                <a:solidFill>
                  <a:srgbClr val="5A4099"/>
                </a:solidFill>
              </a:rPr>
              <a:t>HL7 Care Team DAM as the model framework</a:t>
            </a:r>
            <a:endParaRPr lang="en-US" sz="800" dirty="0">
              <a:solidFill>
                <a:srgbClr val="5A4099"/>
              </a:solidFill>
            </a:endParaRPr>
          </a:p>
          <a:p>
            <a:r>
              <a:rPr lang="en-US" dirty="0">
                <a:solidFill>
                  <a:srgbClr val="5A4099"/>
                </a:solidFill>
              </a:rPr>
              <a:t>HL7 Care Coordination Service Functions</a:t>
            </a:r>
          </a:p>
          <a:p>
            <a:r>
              <a:rPr lang="en-US" dirty="0">
                <a:solidFill>
                  <a:srgbClr val="5A4099"/>
                </a:solidFill>
              </a:rPr>
              <a:t>HL7 FHIR Resource and IHE Profiles to support CCS Capabilities</a:t>
            </a:r>
          </a:p>
          <a:p>
            <a:pPr lvl="1"/>
            <a:r>
              <a:rPr lang="en-US" dirty="0">
                <a:solidFill>
                  <a:srgbClr val="5A4099"/>
                </a:solidFill>
              </a:rPr>
              <a:t>Care Team Membership</a:t>
            </a:r>
          </a:p>
          <a:p>
            <a:pPr lvl="1"/>
            <a:r>
              <a:rPr lang="en-US" dirty="0">
                <a:solidFill>
                  <a:srgbClr val="5A4099"/>
                </a:solidFill>
              </a:rPr>
              <a:t>Care Team Communication</a:t>
            </a:r>
          </a:p>
          <a:p>
            <a:pPr marL="0" indent="0">
              <a:buNone/>
            </a:pPr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The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4099"/>
                </a:solidFill>
              </a:rPr>
              <a:t>Update the </a:t>
            </a:r>
            <a:r>
              <a:rPr lang="en-US" i="1" dirty="0">
                <a:solidFill>
                  <a:srgbClr val="5A4099"/>
                </a:solidFill>
              </a:rPr>
              <a:t>Dynamic</a:t>
            </a:r>
            <a:r>
              <a:rPr lang="en-US" dirty="0">
                <a:solidFill>
                  <a:srgbClr val="5A4099"/>
                </a:solidFill>
              </a:rPr>
              <a:t> </a:t>
            </a:r>
            <a:r>
              <a:rPr lang="en-US" i="1" dirty="0">
                <a:solidFill>
                  <a:srgbClr val="5A4099"/>
                </a:solidFill>
              </a:rPr>
              <a:t>Care Team Management </a:t>
            </a:r>
            <a:r>
              <a:rPr lang="en-US" dirty="0">
                <a:solidFill>
                  <a:srgbClr val="5A4099"/>
                </a:solidFill>
              </a:rPr>
              <a:t>profile by: </a:t>
            </a:r>
          </a:p>
          <a:p>
            <a:r>
              <a:rPr lang="en-US" dirty="0">
                <a:solidFill>
                  <a:srgbClr val="5A4099"/>
                </a:solidFill>
              </a:rPr>
              <a:t>Providing a method to create/update care team(s) while care planning</a:t>
            </a:r>
          </a:p>
          <a:p>
            <a:r>
              <a:rPr lang="en-US" dirty="0">
                <a:solidFill>
                  <a:srgbClr val="5A4099"/>
                </a:solidFill>
              </a:rPr>
              <a:t>Providing a framework for managing care team members dynamically</a:t>
            </a:r>
          </a:p>
          <a:p>
            <a:endParaRPr lang="en-US" dirty="0">
              <a:solidFill>
                <a:srgbClr val="5A4099"/>
              </a:solidFill>
            </a:endParaRPr>
          </a:p>
          <a:p>
            <a:endParaRPr lang="en-US" dirty="0">
              <a:solidFill>
                <a:srgbClr val="5A4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9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rgbClr val="5A4099"/>
                </a:solidFill>
              </a:rPr>
              <a:t>Care Plan Driven Care teams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400" dirty="0">
                <a:solidFill>
                  <a:srgbClr val="5A4099"/>
                </a:solidFill>
              </a:rPr>
              <a:t>Transitions in care</a:t>
            </a:r>
          </a:p>
          <a:p>
            <a:pPr marL="857250" lvl="2" algn="l"/>
            <a:r>
              <a:rPr lang="en-US" sz="2000" dirty="0">
                <a:solidFill>
                  <a:srgbClr val="5A4099"/>
                </a:solidFill>
              </a:rPr>
              <a:t>Example: Discharge from Acute Care to Post Acute Care</a:t>
            </a:r>
          </a:p>
          <a:p>
            <a:pPr marL="857250" lvl="2" algn="l"/>
            <a:r>
              <a:rPr lang="en-US" sz="2000" dirty="0">
                <a:solidFill>
                  <a:srgbClr val="5A4099"/>
                </a:solidFill>
              </a:rPr>
              <a:t>	a) Provider to Provider, Team to Team, Provider to Team, …. transition</a:t>
            </a:r>
          </a:p>
          <a:p>
            <a:pPr marL="857250" lvl="2" algn="l"/>
            <a:r>
              <a:rPr lang="en-US" sz="2000" dirty="0">
                <a:solidFill>
                  <a:srgbClr val="5A4099"/>
                </a:solidFill>
              </a:rPr>
              <a:t>	b) Support multi-disciplinary care coordination between providers and patient/caregivers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400" dirty="0">
                <a:solidFill>
                  <a:srgbClr val="5A4099"/>
                </a:solidFill>
              </a:rPr>
              <a:t>Chronic Disease Management</a:t>
            </a:r>
          </a:p>
          <a:p>
            <a:pPr marL="857250" lvl="2" algn="l"/>
            <a:r>
              <a:rPr lang="en-US" sz="2000" dirty="0">
                <a:solidFill>
                  <a:srgbClr val="5A4099"/>
                </a:solidFill>
              </a:rPr>
              <a:t>	a) Coordinate the management and treatment of chronic health issues</a:t>
            </a:r>
          </a:p>
          <a:p>
            <a:pPr marL="857250" lvl="2" algn="l"/>
            <a:r>
              <a:rPr lang="en-US" sz="2000" dirty="0">
                <a:solidFill>
                  <a:srgbClr val="5A4099"/>
                </a:solidFill>
              </a:rPr>
              <a:t>	b) Coordinate care providers (referring, consulting and treating providers as well as caregivers)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rgbClr val="5A4099"/>
                </a:solidFill>
              </a:rPr>
              <a:t>Non-Care Plan Driven Care teams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400" dirty="0">
                <a:solidFill>
                  <a:srgbClr val="5A4099"/>
                </a:solidFill>
              </a:rPr>
              <a:t>Supportive-Care Care Teams supports implications for </a:t>
            </a:r>
            <a:endParaRPr lang="en-US" sz="2000" dirty="0">
              <a:solidFill>
                <a:srgbClr val="5A4099"/>
              </a:solidFill>
            </a:endParaRPr>
          </a:p>
          <a:p>
            <a:pPr marL="1428750" lvl="2" indent="-514350" algn="l">
              <a:buFont typeface="+mj-lt"/>
              <a:buAutoNum type="romanUcPeriod"/>
            </a:pPr>
            <a:r>
              <a:rPr lang="en-US" sz="1600" dirty="0">
                <a:solidFill>
                  <a:srgbClr val="5A4099"/>
                </a:solidFill>
              </a:rPr>
              <a:t>Quality of care</a:t>
            </a:r>
          </a:p>
          <a:p>
            <a:pPr marL="1428750" lvl="2" indent="-514350" algn="l">
              <a:buFont typeface="+mj-lt"/>
              <a:buAutoNum type="romanUcPeriod"/>
            </a:pPr>
            <a:r>
              <a:rPr lang="en-US" sz="1600" dirty="0">
                <a:solidFill>
                  <a:srgbClr val="5A4099"/>
                </a:solidFill>
              </a:rPr>
              <a:t>Quality of life</a:t>
            </a:r>
          </a:p>
          <a:p>
            <a:pPr marL="1428750" lvl="2" indent="-514350" algn="l">
              <a:buFont typeface="+mj-lt"/>
              <a:buAutoNum type="romanUcPeriod"/>
            </a:pPr>
            <a:r>
              <a:rPr lang="en-US" sz="1600" dirty="0">
                <a:solidFill>
                  <a:srgbClr val="5A4099"/>
                </a:solidFill>
              </a:rPr>
              <a:t>Healthcare financing 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000" dirty="0">
                <a:solidFill>
                  <a:srgbClr val="5A4099"/>
                </a:solidFill>
              </a:rPr>
              <a:t>Indirectly relates to the health care system</a:t>
            </a:r>
          </a:p>
          <a:p>
            <a:pPr marL="1428750" lvl="2" indent="-514350" algn="l">
              <a:buFont typeface="+mj-lt"/>
              <a:buAutoNum type="romanUcPeriod"/>
            </a:pPr>
            <a:r>
              <a:rPr lang="en-US" sz="1600" dirty="0">
                <a:solidFill>
                  <a:srgbClr val="5A4099"/>
                </a:solidFill>
              </a:rPr>
              <a:t>Researchers</a:t>
            </a:r>
          </a:p>
          <a:p>
            <a:pPr lvl="2" algn="l"/>
            <a:endParaRPr lang="en-US" sz="1600" dirty="0">
              <a:solidFill>
                <a:srgbClr val="5A4099"/>
              </a:solidFill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 (</a:t>
            </a:r>
            <a:r>
              <a:rPr lang="en-US" sz="3000" b="1" dirty="0" err="1">
                <a:solidFill>
                  <a:srgbClr val="5A4099"/>
                </a:solidFill>
                <a:latin typeface="Arial"/>
                <a:cs typeface="Arial"/>
              </a:rPr>
              <a:t>Cont</a:t>
            </a:r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rgbClr val="5A4099"/>
                </a:solidFill>
              </a:rPr>
              <a:t>Clinicians usually have the following workflow Questions: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do I know which provider(s) to request when planning care?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do I ensure the patient will receive consistency in care provision?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can I use best practices or clinical practice guidelines by ensuring the patient receives care from the appropriate care provider?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do I close-the-loop?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do I know a request or an order has been satisfied by a care provider?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4099"/>
                </a:solidFill>
              </a:rPr>
              <a:t>How do I know who the patient care team members are so I am able to follow-up or direct care?</a:t>
            </a:r>
            <a:endParaRPr lang="en-US" sz="2000" dirty="0">
              <a:solidFill>
                <a:srgbClr val="5A4099"/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32" y="25333"/>
            <a:ext cx="7886700" cy="6051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A4099"/>
                </a:solidFill>
              </a:rPr>
              <a:t>Care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32" y="618756"/>
            <a:ext cx="7886700" cy="6239244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The process of applying a </a:t>
            </a:r>
            <a:r>
              <a:rPr lang="en-US" dirty="0" err="1">
                <a:solidFill>
                  <a:srgbClr val="5A4099"/>
                </a:solidFill>
              </a:rPr>
              <a:t>PlanDefinition</a:t>
            </a:r>
            <a:r>
              <a:rPr lang="en-US" dirty="0">
                <a:solidFill>
                  <a:srgbClr val="5A4099"/>
                </a:solidFill>
              </a:rPr>
              <a:t> produces request resources (representing the actions that should be performed) within a CarePlan</a:t>
            </a:r>
          </a:p>
          <a:p>
            <a:pPr marL="0" indent="0">
              <a:buNone/>
            </a:pPr>
            <a:endParaRPr lang="en-US" dirty="0">
              <a:solidFill>
                <a:srgbClr val="5A4099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4819559" y="4618049"/>
            <a:ext cx="2081049" cy="6936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098" y="4736292"/>
            <a:ext cx="261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PlanDefinition</a:t>
            </a:r>
            <a:endParaRPr lang="en-US" sz="1350" dirty="0"/>
          </a:p>
          <a:p>
            <a:r>
              <a:rPr lang="en-US" sz="1350" dirty="0"/>
              <a:t>          e.g. Staph aureus infection</a:t>
            </a:r>
          </a:p>
        </p:txBody>
      </p:sp>
      <p:cxnSp>
        <p:nvCxnSpPr>
          <p:cNvPr id="28" name="Connector: Elbow 27"/>
          <p:cNvCxnSpPr>
            <a:endCxn id="26" idx="1"/>
          </p:cNvCxnSpPr>
          <p:nvPr/>
        </p:nvCxnSpPr>
        <p:spPr>
          <a:xfrm rot="16200000" flipH="1">
            <a:off x="3939657" y="4084988"/>
            <a:ext cx="913384" cy="8464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6090" y="4977206"/>
            <a:ext cx="90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definition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80382" y="3131271"/>
            <a:ext cx="2456714" cy="893789"/>
            <a:chOff x="461930" y="271633"/>
            <a:chExt cx="3275619" cy="1191718"/>
          </a:xfrm>
        </p:grpSpPr>
        <p:sp>
          <p:nvSpPr>
            <p:cNvPr id="31" name="Rectangle 30"/>
            <p:cNvSpPr/>
            <p:nvPr/>
          </p:nvSpPr>
          <p:spPr>
            <a:xfrm>
              <a:off x="461930" y="271633"/>
              <a:ext cx="2173574" cy="4839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4290" y="469003"/>
              <a:ext cx="2173574" cy="483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5398" y="613594"/>
              <a:ext cx="2173574" cy="483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1635" y="781988"/>
              <a:ext cx="2173574" cy="4839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3975" y="979358"/>
              <a:ext cx="2173574" cy="48399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23427" y="4067615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err="1"/>
              <a:t>ActivityDefinition</a:t>
            </a:r>
            <a:r>
              <a:rPr lang="en-AU" sz="900" dirty="0"/>
              <a:t>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8820" y="4361899"/>
            <a:ext cx="2235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Protocol/Template/</a:t>
            </a:r>
            <a:r>
              <a:rPr lang="en-AU" sz="1350" dirty="0" err="1"/>
              <a:t>orderSets</a:t>
            </a:r>
            <a:endParaRPr lang="en-AU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4339700" y="5378863"/>
            <a:ext cx="12485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Patient specific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87510" y="5420117"/>
            <a:ext cx="90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basedOn</a:t>
            </a:r>
            <a:endParaRPr lang="en-US" sz="900" b="1" dirty="0"/>
          </a:p>
        </p:txBody>
      </p:sp>
      <p:cxnSp>
        <p:nvCxnSpPr>
          <p:cNvPr id="40" name="Straight Arrow Connector 39"/>
          <p:cNvCxnSpPr>
            <a:stCxn id="41" idx="0"/>
          </p:cNvCxnSpPr>
          <p:nvPr/>
        </p:nvCxnSpPr>
        <p:spPr>
          <a:xfrm flipV="1">
            <a:off x="5532249" y="5318434"/>
            <a:ext cx="7875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21547" y="5725692"/>
            <a:ext cx="2221404" cy="76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b="1" dirty="0"/>
              <a:t>Care Plan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0510" y="2945656"/>
            <a:ext cx="347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Gentamycin 500 mg IV …</a:t>
            </a:r>
          </a:p>
          <a:p>
            <a:r>
              <a:rPr lang="en-US" sz="1200" b="1" i="1" dirty="0"/>
              <a:t>Skilled nursing services …</a:t>
            </a:r>
          </a:p>
          <a:p>
            <a:r>
              <a:rPr lang="en-US" sz="1200" b="1" i="1" dirty="0"/>
              <a:t>Infectious disease Referral …</a:t>
            </a:r>
          </a:p>
          <a:p>
            <a:r>
              <a:rPr lang="en-US" sz="1200" b="1" i="1" dirty="0"/>
              <a:t>Home PT/OT ….</a:t>
            </a:r>
          </a:p>
          <a:p>
            <a:r>
              <a:rPr lang="en-US" sz="1200" b="1" i="1" dirty="0"/>
              <a:t>Patient/Caregiver education….</a:t>
            </a:r>
          </a:p>
          <a:p>
            <a:r>
              <a:rPr lang="en-US" sz="1200" b="1" i="1" dirty="0"/>
              <a:t>ADL care …</a:t>
            </a:r>
          </a:p>
          <a:p>
            <a:r>
              <a:rPr lang="en-US" sz="1200" dirty="0"/>
              <a:t>…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42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33"/>
            <a:ext cx="9154142" cy="6051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A4099"/>
                </a:solidFill>
              </a:rPr>
              <a:t>Care Planning for Care Team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32" y="618756"/>
            <a:ext cx="9026624" cy="6239244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</a:rPr>
              <a:t>The process of identifying care team elements performing the </a:t>
            </a:r>
            <a:r>
              <a:rPr lang="en-US" dirty="0" err="1">
                <a:solidFill>
                  <a:srgbClr val="5A4099"/>
                </a:solidFill>
              </a:rPr>
              <a:t>ActivityDefinition</a:t>
            </a:r>
            <a:r>
              <a:rPr lang="en-US" dirty="0">
                <a:solidFill>
                  <a:srgbClr val="5A4099"/>
                </a:solidFill>
              </a:rPr>
              <a:t> defined by the PlanDefinition </a:t>
            </a:r>
          </a:p>
          <a:p>
            <a:pPr marL="0" indent="0">
              <a:buNone/>
            </a:pPr>
            <a:endParaRPr lang="en-US" dirty="0">
              <a:solidFill>
                <a:srgbClr val="5A4099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3441902" y="4007574"/>
            <a:ext cx="2081049" cy="6936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3607441" y="4125817"/>
            <a:ext cx="2610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PlanDefinition</a:t>
            </a:r>
            <a:endParaRPr lang="en-US" sz="1350" dirty="0"/>
          </a:p>
          <a:p>
            <a:r>
              <a:rPr lang="en-US" sz="1350" dirty="0"/>
              <a:t>          e.g. Staph aureus infection</a:t>
            </a:r>
          </a:p>
        </p:txBody>
      </p:sp>
      <p:cxnSp>
        <p:nvCxnSpPr>
          <p:cNvPr id="28" name="Connector: Elbow 27"/>
          <p:cNvCxnSpPr>
            <a:endCxn id="26" idx="1"/>
          </p:cNvCxnSpPr>
          <p:nvPr/>
        </p:nvCxnSpPr>
        <p:spPr>
          <a:xfrm rot="16200000" flipH="1">
            <a:off x="2561999" y="3474513"/>
            <a:ext cx="913384" cy="8464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18433" y="4366731"/>
            <a:ext cx="90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definition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02725" y="2520796"/>
            <a:ext cx="2456714" cy="893789"/>
            <a:chOff x="461930" y="271633"/>
            <a:chExt cx="3275619" cy="1191718"/>
          </a:xfrm>
        </p:grpSpPr>
        <p:sp>
          <p:nvSpPr>
            <p:cNvPr id="31" name="Rectangle 30"/>
            <p:cNvSpPr/>
            <p:nvPr/>
          </p:nvSpPr>
          <p:spPr>
            <a:xfrm>
              <a:off x="461930" y="271633"/>
              <a:ext cx="2173574" cy="4839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4290" y="469003"/>
              <a:ext cx="2173574" cy="483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5398" y="613594"/>
              <a:ext cx="2173574" cy="4839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1635" y="781988"/>
              <a:ext cx="2173574" cy="4839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3975" y="979358"/>
              <a:ext cx="2173574" cy="48399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err="1">
                  <a:solidFill>
                    <a:schemeClr val="tx1"/>
                  </a:solidFill>
                </a:rPr>
                <a:t>ActivityDefinition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45770" y="3457140"/>
            <a:ext cx="1332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err="1"/>
              <a:t>ActivityDefinition</a:t>
            </a:r>
            <a:r>
              <a:rPr lang="en-AU" sz="900" dirty="0"/>
              <a:t>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01163" y="3751424"/>
            <a:ext cx="2235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Protocol/Template/</a:t>
            </a:r>
            <a:r>
              <a:rPr lang="en-AU" sz="1350" dirty="0" err="1"/>
              <a:t>orderSets</a:t>
            </a:r>
            <a:endParaRPr lang="en-AU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2962043" y="4768388"/>
            <a:ext cx="1248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Patient specific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9853" y="4809642"/>
            <a:ext cx="907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basedOn</a:t>
            </a:r>
            <a:endParaRPr lang="en-US" sz="900" b="1" dirty="0"/>
          </a:p>
        </p:txBody>
      </p:sp>
      <p:cxnSp>
        <p:nvCxnSpPr>
          <p:cNvPr id="40" name="Straight Arrow Connector 39"/>
          <p:cNvCxnSpPr>
            <a:stCxn id="41" idx="0"/>
          </p:cNvCxnSpPr>
          <p:nvPr/>
        </p:nvCxnSpPr>
        <p:spPr>
          <a:xfrm flipV="1">
            <a:off x="4154592" y="4707959"/>
            <a:ext cx="7875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3890" y="5115217"/>
            <a:ext cx="2221404" cy="76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b="1" dirty="0"/>
              <a:t>Care Plan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2853" y="2335181"/>
            <a:ext cx="4261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Gentamycin 500 mg IV … </a:t>
            </a:r>
            <a:r>
              <a:rPr lang="en-US" sz="1200" b="1" i="1" dirty="0">
                <a:solidFill>
                  <a:srgbClr val="FF0000"/>
                </a:solidFill>
              </a:rPr>
              <a:t>Medication prescriber/admin</a:t>
            </a:r>
            <a:endParaRPr lang="en-US" sz="1200" b="1" i="1" dirty="0"/>
          </a:p>
          <a:p>
            <a:r>
              <a:rPr lang="en-US" sz="1200" b="1" i="1" dirty="0"/>
              <a:t>Skilled nursing services … </a:t>
            </a:r>
            <a:r>
              <a:rPr lang="en-US" sz="1200" b="1" i="1" dirty="0">
                <a:solidFill>
                  <a:srgbClr val="FF0000"/>
                </a:solidFill>
              </a:rPr>
              <a:t>service performers</a:t>
            </a:r>
          </a:p>
          <a:p>
            <a:r>
              <a:rPr lang="en-US" sz="1200" b="1" i="1" dirty="0"/>
              <a:t>Infectious disease Referral … </a:t>
            </a:r>
            <a:r>
              <a:rPr lang="en-US" sz="1200" b="1" i="1" dirty="0">
                <a:solidFill>
                  <a:srgbClr val="FF0000"/>
                </a:solidFill>
              </a:rPr>
              <a:t>referring/consulting provider</a:t>
            </a:r>
            <a:endParaRPr lang="en-US" sz="1200" b="1" i="1" dirty="0"/>
          </a:p>
          <a:p>
            <a:r>
              <a:rPr lang="en-US" sz="1200" b="1" i="1" dirty="0"/>
              <a:t>Home PT/OT ….</a:t>
            </a:r>
            <a:r>
              <a:rPr lang="en-US" sz="1200" b="1" i="1" dirty="0">
                <a:solidFill>
                  <a:srgbClr val="FF0000"/>
                </a:solidFill>
              </a:rPr>
              <a:t> service performers</a:t>
            </a:r>
          </a:p>
          <a:p>
            <a:r>
              <a:rPr lang="en-US" sz="1200" b="1" i="1" dirty="0"/>
              <a:t>Patient/Caregiver education…. </a:t>
            </a:r>
            <a:r>
              <a:rPr lang="en-US" sz="1200" b="1" i="1" dirty="0">
                <a:solidFill>
                  <a:srgbClr val="FF0000"/>
                </a:solidFill>
              </a:rPr>
              <a:t>service performers</a:t>
            </a:r>
          </a:p>
          <a:p>
            <a:r>
              <a:rPr lang="en-US" sz="1200" b="1" i="1" dirty="0"/>
              <a:t>ADL Care … </a:t>
            </a:r>
            <a:r>
              <a:rPr lang="en-US" sz="1200" b="1" i="1" dirty="0">
                <a:solidFill>
                  <a:srgbClr val="FF0000"/>
                </a:solidFill>
              </a:rPr>
              <a:t>Patient/Caregiver</a:t>
            </a:r>
          </a:p>
          <a:p>
            <a:r>
              <a:rPr lang="en-US" sz="1200" dirty="0"/>
              <a:t>…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508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1131</Words>
  <Application>Microsoft Office PowerPoint</Application>
  <PresentationFormat>On-screen Show (4:3)</PresentationFormat>
  <Paragraphs>171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Dynamic Care Team Management Plan Definition</vt:lpstr>
      <vt:lpstr>The Problem</vt:lpstr>
      <vt:lpstr>The Solution</vt:lpstr>
      <vt:lpstr>The Vision</vt:lpstr>
      <vt:lpstr>Use Case</vt:lpstr>
      <vt:lpstr>Use Case</vt:lpstr>
      <vt:lpstr>Use Case (Cont)</vt:lpstr>
      <vt:lpstr>Care Planning</vt:lpstr>
      <vt:lpstr>Care Planning for Care Team management</vt:lpstr>
      <vt:lpstr>Standards &amp; Systems</vt:lpstr>
      <vt:lpstr>Technical Approach</vt:lpstr>
      <vt:lpstr>Actors</vt:lpstr>
      <vt:lpstr>Impact on Existing Profiles</vt:lpstr>
      <vt:lpstr>Tasks to be Completed</vt:lpstr>
      <vt:lpstr>Risks</vt:lpstr>
      <vt:lpstr>Discussion</vt:lpstr>
      <vt:lpstr>Discussion Cont. </vt:lpstr>
      <vt:lpstr>Conclusion</vt:lpstr>
      <vt:lpstr>Questions</vt:lpstr>
      <vt:lpstr>Thank You</vt:lpstr>
    </vt:vector>
  </TitlesOfParts>
  <Company>RSNA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mstanits</dc:creator>
  <cp:lastModifiedBy>Jones, Emma</cp:lastModifiedBy>
  <cp:revision>57</cp:revision>
  <cp:lastPrinted>2013-02-21T14:05:33Z</cp:lastPrinted>
  <dcterms:created xsi:type="dcterms:W3CDTF">2011-05-17T16:43:13Z</dcterms:created>
  <dcterms:modified xsi:type="dcterms:W3CDTF">2018-11-14T17:06:45Z</dcterms:modified>
</cp:coreProperties>
</file>