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399" r:id="rId3"/>
    <p:sldId id="309" r:id="rId4"/>
    <p:sldId id="402" r:id="rId5"/>
    <p:sldId id="400" r:id="rId6"/>
    <p:sldId id="401" r:id="rId7"/>
    <p:sldId id="394" r:id="rId8"/>
    <p:sldId id="395" r:id="rId9"/>
    <p:sldId id="398" r:id="rId10"/>
    <p:sldId id="396" r:id="rId11"/>
    <p:sldId id="397" r:id="rId12"/>
    <p:sldId id="393" r:id="rId13"/>
    <p:sldId id="391" r:id="rId14"/>
    <p:sldId id="30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2927F"/>
    <a:srgbClr val="5A4099"/>
    <a:srgbClr val="2410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5" autoAdjust="0"/>
    <p:restoredTop sz="90501" autoAdjust="0"/>
  </p:normalViewPr>
  <p:slideViewPr>
    <p:cSldViewPr snapToGrid="0" snapToObjects="1">
      <p:cViewPr>
        <p:scale>
          <a:sx n="100" d="100"/>
          <a:sy n="100" d="100"/>
        </p:scale>
        <p:origin x="-11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37C74B-85AA-294D-A8F8-87B2EF65BB5D}" type="datetimeFigureOut">
              <a:rPr lang="it-IT" smtClean="0"/>
              <a:t>17/11/15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A6F17-2466-A441-ADA8-EF890D0947D5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5512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ihe.net/index.php?title=Displayable_Reports" TargetMode="External"/><Relationship Id="rId4" Type="http://schemas.openxmlformats.org/officeDocument/2006/relationships/hyperlink" Target="http://wiki.ihe.net/index.php?title=Cardiac_Imaging_Report_Content" TargetMode="External"/><Relationship Id="rId5" Type="http://schemas.openxmlformats.org/officeDocument/2006/relationships/hyperlink" Target="http://wiki.ihe.net/index.php?title=Cath_Report_Content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Proposta basata sulla gestione di un dinamico </a:t>
            </a:r>
            <a:r>
              <a:rPr lang="it-IT" dirty="0" err="1" smtClean="0"/>
              <a:t>heart</a:t>
            </a:r>
            <a:r>
              <a:rPr lang="it-IT" baseline="0" dirty="0" smtClean="0"/>
              <a:t> team, dove una rete di </a:t>
            </a:r>
            <a:r>
              <a:rPr lang="it-IT" baseline="0" dirty="0" err="1" smtClean="0"/>
              <a:t>hub</a:t>
            </a:r>
            <a:r>
              <a:rPr lang="it-IT" baseline="0" dirty="0" smtClean="0"/>
              <a:t> supporta i siti </a:t>
            </a:r>
            <a:r>
              <a:rPr lang="it-IT" baseline="0" dirty="0" err="1" smtClean="0"/>
              <a:t>perfierici</a:t>
            </a:r>
            <a:r>
              <a:rPr lang="it-IT" baseline="0" dirty="0" smtClean="0"/>
              <a:t> </a:t>
            </a:r>
            <a:r>
              <a:rPr lang="it-IT" baseline="0" dirty="0" err="1" smtClean="0"/>
              <a:t>cch</a:t>
            </a:r>
            <a:r>
              <a:rPr lang="it-IT" baseline="0" dirty="0" smtClean="0"/>
              <a:t> e/o </a:t>
            </a:r>
            <a:r>
              <a:rPr lang="it-IT" baseline="0" dirty="0" err="1" smtClean="0"/>
              <a:t>cch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A6F17-2466-A441-ADA8-EF890D0947D5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1646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Link to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[DRPT] - </a:t>
            </a:r>
            <a:r>
              <a:rPr lang="it-I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Displayable Reports"/>
              </a:rPr>
              <a:t>Displayable Reports</a:t>
            </a:r>
            <a:r>
              <a:rPr lang="it-I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it-I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manages</a:t>
            </a:r>
            <a:r>
              <a:rPr lang="it-I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creation</a:t>
            </a:r>
            <a:r>
              <a:rPr lang="it-I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it-I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distribution</a:t>
            </a:r>
            <a:r>
              <a:rPr lang="it-I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“display ready” (PDF or CDA) </a:t>
            </a:r>
            <a:r>
              <a:rPr lang="it-I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clinical</a:t>
            </a:r>
            <a:r>
              <a:rPr lang="it-I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reports from the </a:t>
            </a:r>
            <a:r>
              <a:rPr lang="it-I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creating</a:t>
            </a:r>
            <a:r>
              <a:rPr lang="it-I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it-I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to the </a:t>
            </a:r>
            <a:r>
              <a:rPr lang="it-I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department</a:t>
            </a:r>
            <a:r>
              <a:rPr lang="it-I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to the </a:t>
            </a:r>
            <a:r>
              <a:rPr lang="it-I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enterprise</a:t>
            </a:r>
            <a:endParaRPr lang="it-IT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[CIRC] - </a:t>
            </a:r>
            <a:r>
              <a:rPr lang="it-IT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Cardiac Imaging Report Content"/>
              </a:rPr>
              <a:t>Cardiac Imaging Report Content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format for a CDA report of a </a:t>
            </a:r>
            <a:r>
              <a:rPr lang="it-I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cardiac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diagnostic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imaging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procedure, </a:t>
            </a:r>
            <a:r>
              <a:rPr lang="it-I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including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discrete data </a:t>
            </a:r>
            <a:r>
              <a:rPr lang="it-I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elements</a:t>
            </a:r>
            <a:endParaRPr lang="it-IT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[CRC] - </a:t>
            </a:r>
            <a:r>
              <a:rPr lang="it-IT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Cath Report Content"/>
              </a:rPr>
              <a:t>Cath Report Content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format for a CDA report of a </a:t>
            </a:r>
            <a:r>
              <a:rPr lang="it-I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cardiac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Cath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/PCI procedure, </a:t>
            </a:r>
            <a:r>
              <a:rPr lang="it-I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including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discrete data </a:t>
            </a:r>
            <a:r>
              <a:rPr lang="it-I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elements</a:t>
            </a:r>
            <a:endParaRPr lang="it-I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t-I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Imagining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it-I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radiology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A6F17-2466-A441-ADA8-EF890D0947D5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4735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XDS: sharing of documents,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such us clinical report, imaging, but also WD.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Wokflow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Definition Profile based on XDW, is a profile that identifies Tasks, Tasks Relationships and Participants involved in a specific workflow.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XDW defines a multi-purpose tool  (the Workflow Document) that enables Workflow Definition profile authors to specify additional rules applicable to specific workflows. General rules about the management/sharing of the Workflow Document itself are inherited by the XDW profile. </a:t>
            </a:r>
            <a:endParaRPr lang="it-I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XDW profile relies on well-established sharing infrastructures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XDS.b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XDR, XCA), and this allows the XDW workflow management infrastructure to take advantage from the whole set of profile identified to empower/support the document sharing itself (Security, Privacy, Auditing, Notification).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DSUB profile provides a Notification Infrastructure that allows triggering notifications when a new document, characterized by specific metadata, is published. Workflow Participants can subscribe their participation to a specific instance of workflow, or they can be notified for any workflow document published that meets specific requirements. </a:t>
            </a:r>
            <a:endParaRPr lang="it-I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approach simplifies the Actor requirements of workflow participant: those systems are required just to consume the content of a Workflow Document and update it in accordance to the workflow definition rules</a:t>
            </a:r>
            <a:r>
              <a:rPr lang="it-IT" dirty="0" smtClean="0">
                <a:effectLst/>
              </a:rPr>
              <a:t> </a:t>
            </a:r>
            <a:endParaRPr lang="it-I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046DA-AE32-FB48-8288-D6E8367F89C7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5243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3126-25FB-F241-9D08-EF0C3CBFF311}" type="datetimeFigureOut">
              <a:rPr lang="en-US" smtClean="0"/>
              <a:pPr/>
              <a:t>17/11/15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7176-4D28-144C-AB30-ACED7F44A340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3126-25FB-F241-9D08-EF0C3CBFF311}" type="datetimeFigureOut">
              <a:rPr lang="en-US" smtClean="0"/>
              <a:pPr/>
              <a:t>17/11/15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7176-4D28-144C-AB30-ACED7F44A340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3126-25FB-F241-9D08-EF0C3CBFF311}" type="datetimeFigureOut">
              <a:rPr lang="en-US" smtClean="0"/>
              <a:pPr/>
              <a:t>17/11/15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7176-4D28-144C-AB30-ACED7F44A340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_Duo_266.jpg"/>
          <p:cNvPicPr>
            <a:picLocks noChangeAspect="1"/>
          </p:cNvPicPr>
          <p:nvPr userDrawn="1"/>
        </p:nvPicPr>
        <p:blipFill>
          <a:blip r:embed="rId2" cstate="screen"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3126-25FB-F241-9D08-EF0C3CBFF311}" type="datetimeFigureOut">
              <a:rPr lang="en-US" smtClean="0"/>
              <a:pPr/>
              <a:t>17/11/15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7176-4D28-144C-AB30-ACED7F44A340}" type="slidenum">
              <a:rPr lang="en-US" smtClean="0"/>
              <a:pPr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09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3126-25FB-F241-9D08-EF0C3CBFF311}" type="datetimeFigureOut">
              <a:rPr lang="en-US" smtClean="0"/>
              <a:pPr/>
              <a:t>17/11/15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7176-4D28-144C-AB30-ACED7F44A340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3126-25FB-F241-9D08-EF0C3CBFF311}" type="datetimeFigureOut">
              <a:rPr lang="en-US" smtClean="0"/>
              <a:pPr/>
              <a:t>17/11/15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7176-4D28-144C-AB30-ACED7F44A340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3126-25FB-F241-9D08-EF0C3CBFF311}" type="datetimeFigureOut">
              <a:rPr lang="en-US" smtClean="0"/>
              <a:pPr/>
              <a:t>17/11/15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7176-4D28-144C-AB30-ACED7F44A340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3126-25FB-F241-9D08-EF0C3CBFF311}" type="datetimeFigureOut">
              <a:rPr lang="en-US" smtClean="0"/>
              <a:pPr/>
              <a:t>17/11/15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7176-4D28-144C-AB30-ACED7F44A340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3126-25FB-F241-9D08-EF0C3CBFF311}" type="datetimeFigureOut">
              <a:rPr lang="en-US" smtClean="0"/>
              <a:pPr/>
              <a:t>17/11/15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7176-4D28-144C-AB30-ACED7F44A340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3126-25FB-F241-9D08-EF0C3CBFF311}" type="datetimeFigureOut">
              <a:rPr lang="en-US" smtClean="0"/>
              <a:pPr/>
              <a:t>17/11/15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7176-4D28-144C-AB30-ACED7F44A340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3126-25FB-F241-9D08-EF0C3CBFF311}" type="datetimeFigureOut">
              <a:rPr lang="en-US" smtClean="0"/>
              <a:pPr/>
              <a:t>17/11/15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7176-4D28-144C-AB30-ACED7F44A340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3126-25FB-F241-9D08-EF0C3CBFF311}" type="datetimeFigureOut">
              <a:rPr lang="en-US" smtClean="0"/>
              <a:pPr/>
              <a:t>17/11/15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7176-4D28-144C-AB30-ACED7F44A340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_Duo_266.jpg"/>
          <p:cNvPicPr>
            <a:picLocks noChangeAspect="1"/>
          </p:cNvPicPr>
          <p:nvPr userDrawn="1"/>
        </p:nvPicPr>
        <p:blipFill>
          <a:blip r:embed="rId14" cstate="screen"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B3126-25FB-F241-9D08-EF0C3CBFF311}" type="datetimeFigureOut">
              <a:rPr lang="en-US" smtClean="0"/>
              <a:pPr/>
              <a:t>17/11/15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07176-4D28-144C-AB30-ACED7F44A340}" type="slidenum">
              <a:rPr lang="en-US" smtClean="0"/>
              <a:pPr/>
              <a:t>‹n.›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mzanardini@consorzioarsenal.it" TargetMode="External"/><Relationship Id="rId4" Type="http://schemas.openxmlformats.org/officeDocument/2006/relationships/hyperlink" Target="mailto:evio@consorzioarzioarsenal.it" TargetMode="External"/><Relationship Id="rId5" Type="http://schemas.openxmlformats.org/officeDocument/2006/relationships/hyperlink" Target="mailto:csaccavini@consorzioarsenal.it" TargetMode="External"/><Relationship Id="rId6" Type="http://schemas.openxmlformats.org/officeDocument/2006/relationships/hyperlink" Target="mailto:gbrandolino@consorzioarsenal.it" TargetMode="External"/><Relationship Id="rId7" Type="http://schemas.openxmlformats.org/officeDocument/2006/relationships/hyperlink" Target="mailto:charles.parisot@med.ge.com" TargetMode="External"/><Relationship Id="rId8" Type="http://schemas.openxmlformats.org/officeDocument/2006/relationships/hyperlink" Target="mailto:Harry.Solomon@med.ge.com" TargetMode="External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_Duo_266.jpg"/>
          <p:cNvPicPr>
            <a:picLocks noChangeAspect="1"/>
          </p:cNvPicPr>
          <p:nvPr/>
        </p:nvPicPr>
        <p:blipFill>
          <a:blip r:embed="rId2" cstate="screen"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icture 5" descr="PurpleGlobe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453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22415"/>
            <a:ext cx="7772400" cy="1470025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  <a:defRPr/>
            </a:pPr>
            <a:r>
              <a:rPr lang="en-CA" sz="2000" dirty="0" smtClean="0">
                <a:ea typeface="ＭＳ Ｐゴシック" pitchFamily="34" charset="-128"/>
              </a:rPr>
              <a:t/>
            </a:r>
            <a:br>
              <a:rPr lang="en-CA" sz="2000" dirty="0" smtClean="0">
                <a:ea typeface="ＭＳ Ｐゴシック" pitchFamily="34" charset="-128"/>
              </a:rPr>
            </a:br>
            <a:r>
              <a:rPr lang="en-CA" sz="2700" dirty="0" smtClean="0">
                <a:ea typeface="ＭＳ Ｐゴシック" pitchFamily="34" charset="-128"/>
              </a:rPr>
              <a:t>Detailed </a:t>
            </a:r>
            <a:r>
              <a:rPr lang="en-CA" sz="2700" dirty="0">
                <a:ea typeface="ＭＳ Ｐゴシック" pitchFamily="34" charset="-128"/>
              </a:rPr>
              <a:t>Profile Proposal for </a:t>
            </a:r>
            <a:r>
              <a:rPr lang="en-CA" sz="2700" dirty="0" smtClean="0">
                <a:ea typeface="ＭＳ Ｐゴシック" pitchFamily="34" charset="-128"/>
              </a:rPr>
              <a:t>2015/16</a:t>
            </a:r>
            <a:r>
              <a:rPr lang="en-CA" sz="2700" dirty="0">
                <a:ea typeface="ＭＳ Ｐゴシック" pitchFamily="34" charset="-128"/>
              </a:rPr>
              <a:t/>
            </a:r>
            <a:br>
              <a:rPr lang="en-CA" sz="2700" dirty="0">
                <a:ea typeface="ＭＳ Ｐゴシック" pitchFamily="34" charset="-128"/>
              </a:rPr>
            </a:br>
            <a:r>
              <a:rPr lang="en-CA" sz="2700" i="1" dirty="0">
                <a:ea typeface="ＭＳ Ｐゴシック" pitchFamily="34" charset="-128"/>
              </a:rPr>
              <a:t>presented to the</a:t>
            </a:r>
            <a:br>
              <a:rPr lang="en-CA" sz="2700" i="1" dirty="0">
                <a:ea typeface="ＭＳ Ｐゴシック" pitchFamily="34" charset="-128"/>
              </a:rPr>
            </a:br>
            <a:r>
              <a:rPr lang="en-CA" sz="2700" i="1" dirty="0" smtClean="0">
                <a:ea typeface="ＭＳ Ｐゴシック" pitchFamily="34" charset="-128"/>
              </a:rPr>
              <a:t>PCC Technical </a:t>
            </a:r>
            <a:r>
              <a:rPr lang="en-CA" sz="2700" i="1" dirty="0">
                <a:ea typeface="ＭＳ Ｐゴシック" pitchFamily="34" charset="-128"/>
              </a:rPr>
              <a:t>Committee</a:t>
            </a:r>
            <a:br>
              <a:rPr lang="en-CA" sz="2700" i="1" dirty="0">
                <a:ea typeface="ＭＳ Ｐゴシック" pitchFamily="34" charset="-128"/>
              </a:rPr>
            </a:br>
            <a:endParaRPr lang="en-US" sz="2700" dirty="0">
              <a:solidFill>
                <a:srgbClr val="5A4099"/>
              </a:solidFill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5132" y="4890895"/>
            <a:ext cx="8269118" cy="1865505"/>
          </a:xfrm>
        </p:spPr>
        <p:txBody>
          <a:bodyPr>
            <a:normAutofit fontScale="70000" lnSpcReduction="20000"/>
          </a:bodyPr>
          <a:lstStyle/>
          <a:p>
            <a:endParaRPr lang="en-US" sz="2600" dirty="0" smtClean="0">
              <a:solidFill>
                <a:schemeClr val="tx1">
                  <a:lumMod val="65000"/>
                  <a:lumOff val="35000"/>
                </a:schemeClr>
              </a:solidFill>
              <a:cs typeface="Arial"/>
            </a:endParaRPr>
          </a:p>
          <a:p>
            <a:r>
              <a:rPr lang="en-US" sz="31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Cardiology consultation and pathology board – Workflow Definition</a:t>
            </a:r>
          </a:p>
          <a:p>
            <a:endParaRPr lang="en-US" sz="2600" dirty="0">
              <a:solidFill>
                <a:schemeClr val="tx1">
                  <a:lumMod val="65000"/>
                  <a:lumOff val="35000"/>
                </a:schemeClr>
              </a:solidFill>
              <a:cs typeface="Arial"/>
            </a:endParaRPr>
          </a:p>
          <a:p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Elena 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Vio, Mauro </a:t>
            </a:r>
            <a:r>
              <a:rPr lang="en-US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Zanardini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, Claudio </a:t>
            </a:r>
            <a:r>
              <a:rPr lang="en-US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Saccavini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, </a:t>
            </a:r>
            <a:r>
              <a:rPr lang="en-US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Glauco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 </a:t>
            </a:r>
            <a:r>
              <a:rPr lang="en-US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Brandolino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 (</a:t>
            </a:r>
            <a:r>
              <a:rPr lang="en-US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Arsenàl.IT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) </a:t>
            </a:r>
          </a:p>
          <a:p>
            <a:endParaRPr lang="en-US" sz="2000" b="1" dirty="0" smtClean="0">
              <a:solidFill>
                <a:schemeClr val="tx1">
                  <a:lumMod val="65000"/>
                  <a:lumOff val="35000"/>
                </a:schemeClr>
              </a:solidFill>
              <a:cs typeface="Arial"/>
            </a:endParaRPr>
          </a:p>
          <a:p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 November 12, 2015</a:t>
            </a:r>
          </a:p>
        </p:txBody>
      </p:sp>
      <p:pic>
        <p:nvPicPr>
          <p:cNvPr id="5" name="Picture 4" descr="ihe-logo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2485" y="1609258"/>
            <a:ext cx="4429454" cy="12082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Use Case </a:t>
            </a:r>
            <a:r>
              <a:rPr lang="it-IT" dirty="0" smtClean="0"/>
              <a:t>(4/</a:t>
            </a:r>
            <a:r>
              <a:rPr lang="it-IT" dirty="0"/>
              <a:t>6</a:t>
            </a:r>
            <a:r>
              <a:rPr lang="it-IT" dirty="0" smtClean="0"/>
              <a:t>)</a:t>
            </a:r>
            <a:endParaRPr lang="it-IT" dirty="0"/>
          </a:p>
        </p:txBody>
      </p:sp>
      <p:pic>
        <p:nvPicPr>
          <p:cNvPr id="4" name="Immagine 3" descr="usecase_flowchart3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6" t="34676" r="30382" b="49381"/>
          <a:stretch/>
        </p:blipFill>
        <p:spPr>
          <a:xfrm>
            <a:off x="1727200" y="2460824"/>
            <a:ext cx="4521200" cy="2273300"/>
          </a:xfrm>
          <a:prstGeom prst="rect">
            <a:avLst/>
          </a:prstGeom>
        </p:spPr>
      </p:pic>
      <p:cxnSp>
        <p:nvCxnSpPr>
          <p:cNvPr id="6" name="Connettore 1 5"/>
          <p:cNvCxnSpPr/>
          <p:nvPr/>
        </p:nvCxnSpPr>
        <p:spPr>
          <a:xfrm flipV="1">
            <a:off x="4584700" y="2257624"/>
            <a:ext cx="0" cy="69850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ttangolo 7"/>
          <p:cNvSpPr/>
          <p:nvPr/>
        </p:nvSpPr>
        <p:spPr>
          <a:xfrm>
            <a:off x="1727200" y="1711524"/>
            <a:ext cx="4444999" cy="174822"/>
          </a:xfrm>
          <a:prstGeom prst="rect">
            <a:avLst/>
          </a:prstGeom>
          <a:solidFill>
            <a:srgbClr val="92927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5098566" y="1635326"/>
            <a:ext cx="107363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HT </a:t>
            </a:r>
            <a:r>
              <a:rPr lang="it-IT" sz="1400" dirty="0" err="1" smtClean="0"/>
              <a:t>Request</a:t>
            </a:r>
            <a:endParaRPr lang="it-IT" sz="1400" dirty="0"/>
          </a:p>
        </p:txBody>
      </p:sp>
      <p:sp>
        <p:nvSpPr>
          <p:cNvPr id="10" name="Rettangolo 9"/>
          <p:cNvSpPr/>
          <p:nvPr/>
        </p:nvSpPr>
        <p:spPr>
          <a:xfrm>
            <a:off x="1727201" y="2082802"/>
            <a:ext cx="4444999" cy="174822"/>
          </a:xfrm>
          <a:prstGeom prst="rect">
            <a:avLst/>
          </a:prstGeom>
          <a:solidFill>
            <a:srgbClr val="92927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5466867" y="1987948"/>
            <a:ext cx="107363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Lead HT</a:t>
            </a:r>
            <a:endParaRPr lang="it-IT" sz="1400" dirty="0"/>
          </a:p>
        </p:txBody>
      </p:sp>
      <p:cxnSp>
        <p:nvCxnSpPr>
          <p:cNvPr id="13" name="Connettore 2 12"/>
          <p:cNvCxnSpPr/>
          <p:nvPr/>
        </p:nvCxnSpPr>
        <p:spPr>
          <a:xfrm>
            <a:off x="2400300" y="2956124"/>
            <a:ext cx="0" cy="2044700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ttangolo 14"/>
          <p:cNvSpPr/>
          <p:nvPr/>
        </p:nvSpPr>
        <p:spPr>
          <a:xfrm>
            <a:off x="1828801" y="5003802"/>
            <a:ext cx="4444999" cy="174822"/>
          </a:xfrm>
          <a:prstGeom prst="rect">
            <a:avLst/>
          </a:prstGeom>
          <a:solidFill>
            <a:srgbClr val="92927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5289066" y="4914902"/>
            <a:ext cx="107363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HT </a:t>
            </a:r>
            <a:r>
              <a:rPr lang="it-IT" sz="1400" dirty="0" err="1" smtClean="0"/>
              <a:t>Perform</a:t>
            </a:r>
            <a:endParaRPr lang="it-IT" sz="1400" dirty="0"/>
          </a:p>
        </p:txBody>
      </p:sp>
      <p:sp>
        <p:nvSpPr>
          <p:cNvPr id="17" name="Rettangolo 16"/>
          <p:cNvSpPr/>
          <p:nvPr/>
        </p:nvSpPr>
        <p:spPr>
          <a:xfrm>
            <a:off x="1828801" y="5372102"/>
            <a:ext cx="4444999" cy="174822"/>
          </a:xfrm>
          <a:prstGeom prst="rect">
            <a:avLst/>
          </a:prstGeom>
          <a:solidFill>
            <a:srgbClr val="92927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5098566" y="5283202"/>
            <a:ext cx="1264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HT </a:t>
            </a:r>
            <a:r>
              <a:rPr lang="it-IT" sz="1400" dirty="0" err="1" smtClean="0"/>
              <a:t>Finalization</a:t>
            </a:r>
            <a:endParaRPr lang="it-IT" sz="1400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7175501" y="2654300"/>
            <a:ext cx="1511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Workflow</a:t>
            </a:r>
            <a:r>
              <a:rPr lang="it-IT" dirty="0" smtClean="0"/>
              <a:t> </a:t>
            </a:r>
            <a:r>
              <a:rPr lang="it-IT" dirty="0" err="1" smtClean="0"/>
              <a:t>document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0121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it-IT" dirty="0"/>
              <a:t>Use Case </a:t>
            </a:r>
            <a:r>
              <a:rPr lang="it-IT" dirty="0" smtClean="0"/>
              <a:t>(5/</a:t>
            </a:r>
            <a:r>
              <a:rPr lang="it-IT" dirty="0"/>
              <a:t>6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1892301" y="6578602"/>
            <a:ext cx="4444999" cy="174822"/>
          </a:xfrm>
          <a:prstGeom prst="rect">
            <a:avLst/>
          </a:prstGeom>
          <a:solidFill>
            <a:srgbClr val="92927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5029200" y="6489702"/>
            <a:ext cx="139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HT </a:t>
            </a:r>
            <a:r>
              <a:rPr lang="it-IT" sz="1400" dirty="0" err="1" smtClean="0"/>
              <a:t>Finalization</a:t>
            </a:r>
            <a:endParaRPr lang="it-IT" sz="1400" dirty="0"/>
          </a:p>
        </p:txBody>
      </p:sp>
      <p:sp>
        <p:nvSpPr>
          <p:cNvPr id="7" name="Rettangolo 6"/>
          <p:cNvSpPr/>
          <p:nvPr/>
        </p:nvSpPr>
        <p:spPr>
          <a:xfrm>
            <a:off x="1866900" y="984644"/>
            <a:ext cx="4444999" cy="174822"/>
          </a:xfrm>
          <a:prstGeom prst="rect">
            <a:avLst/>
          </a:prstGeom>
          <a:solidFill>
            <a:srgbClr val="92927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38266" y="908446"/>
            <a:ext cx="107363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HT </a:t>
            </a:r>
            <a:r>
              <a:rPr lang="it-IT" sz="1400" dirty="0" err="1" smtClean="0"/>
              <a:t>Request</a:t>
            </a:r>
            <a:endParaRPr lang="it-IT" sz="1400" dirty="0"/>
          </a:p>
        </p:txBody>
      </p:sp>
      <p:sp>
        <p:nvSpPr>
          <p:cNvPr id="9" name="Rettangolo 8"/>
          <p:cNvSpPr/>
          <p:nvPr/>
        </p:nvSpPr>
        <p:spPr>
          <a:xfrm>
            <a:off x="1866901" y="1355922"/>
            <a:ext cx="4444999" cy="174822"/>
          </a:xfrm>
          <a:prstGeom prst="rect">
            <a:avLst/>
          </a:prstGeom>
          <a:solidFill>
            <a:srgbClr val="92927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5530367" y="1273770"/>
            <a:ext cx="107363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Lead HT</a:t>
            </a:r>
            <a:endParaRPr lang="it-IT" sz="1400" dirty="0"/>
          </a:p>
        </p:txBody>
      </p:sp>
      <p:sp>
        <p:nvSpPr>
          <p:cNvPr id="11" name="Rettangolo 10"/>
          <p:cNvSpPr/>
          <p:nvPr/>
        </p:nvSpPr>
        <p:spPr>
          <a:xfrm>
            <a:off x="1866900" y="1721244"/>
            <a:ext cx="4444999" cy="174822"/>
          </a:xfrm>
          <a:prstGeom prst="rect">
            <a:avLst/>
          </a:prstGeom>
          <a:solidFill>
            <a:srgbClr val="92927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5581167" y="1635324"/>
            <a:ext cx="107363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Join HT</a:t>
            </a:r>
            <a:endParaRPr lang="it-IT" sz="1400" dirty="0"/>
          </a:p>
        </p:txBody>
      </p:sp>
      <p:cxnSp>
        <p:nvCxnSpPr>
          <p:cNvPr id="14" name="Connettore 2 13"/>
          <p:cNvCxnSpPr/>
          <p:nvPr/>
        </p:nvCxnSpPr>
        <p:spPr>
          <a:xfrm>
            <a:off x="3581400" y="6108700"/>
            <a:ext cx="0" cy="469902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uppo 17"/>
          <p:cNvGrpSpPr/>
          <p:nvPr/>
        </p:nvGrpSpPr>
        <p:grpSpPr>
          <a:xfrm>
            <a:off x="749678" y="1896066"/>
            <a:ext cx="7937122" cy="4504734"/>
            <a:chOff x="749678" y="1896066"/>
            <a:chExt cx="7937122" cy="4504734"/>
          </a:xfrm>
        </p:grpSpPr>
        <p:pic>
          <p:nvPicPr>
            <p:cNvPr id="4" name="Immagine 3" descr="usecase_flowchart3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408" r="1108" b="18120"/>
            <a:stretch/>
          </p:blipFill>
          <p:spPr>
            <a:xfrm>
              <a:off x="749678" y="1912938"/>
              <a:ext cx="7937122" cy="4487862"/>
            </a:xfrm>
            <a:prstGeom prst="rect">
              <a:avLst/>
            </a:prstGeom>
          </p:spPr>
        </p:pic>
        <p:sp>
          <p:nvSpPr>
            <p:cNvPr id="15" name="Rettangolo 14"/>
            <p:cNvSpPr/>
            <p:nvPr/>
          </p:nvSpPr>
          <p:spPr>
            <a:xfrm>
              <a:off x="889000" y="3467100"/>
              <a:ext cx="889000" cy="292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Rettangolo 15"/>
            <p:cNvSpPr/>
            <p:nvPr/>
          </p:nvSpPr>
          <p:spPr>
            <a:xfrm>
              <a:off x="1117600" y="2032000"/>
              <a:ext cx="749300" cy="1358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Rettangolo 16"/>
            <p:cNvSpPr/>
            <p:nvPr/>
          </p:nvSpPr>
          <p:spPr>
            <a:xfrm>
              <a:off x="1079500" y="1896066"/>
              <a:ext cx="749300" cy="597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9" name="CasellaDiTesto 18"/>
          <p:cNvSpPr txBox="1"/>
          <p:nvPr/>
        </p:nvSpPr>
        <p:spPr>
          <a:xfrm>
            <a:off x="7391401" y="1143000"/>
            <a:ext cx="1511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Workflow</a:t>
            </a:r>
            <a:r>
              <a:rPr lang="it-IT" dirty="0" smtClean="0"/>
              <a:t> </a:t>
            </a:r>
            <a:r>
              <a:rPr lang="it-IT" dirty="0" err="1" smtClean="0"/>
              <a:t>document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90439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Use Case </a:t>
            </a:r>
            <a:r>
              <a:rPr lang="it-IT" dirty="0" smtClean="0"/>
              <a:t>(6/</a:t>
            </a:r>
            <a:r>
              <a:rPr lang="it-IT" dirty="0"/>
              <a:t>6</a:t>
            </a:r>
            <a:r>
              <a:rPr lang="it-IT" dirty="0" smtClean="0"/>
              <a:t>)</a:t>
            </a:r>
            <a:endParaRPr lang="it-IT" dirty="0"/>
          </a:p>
        </p:txBody>
      </p:sp>
      <p:pic>
        <p:nvPicPr>
          <p:cNvPr id="4" name="Immagine 3" descr="usecase_flowchart3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8" t="82114" r="-158"/>
          <a:stretch/>
        </p:blipFill>
        <p:spPr>
          <a:xfrm>
            <a:off x="1485900" y="3292278"/>
            <a:ext cx="7010022" cy="2550524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1485900" y="5286178"/>
            <a:ext cx="1612900" cy="5566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1574799" y="1981894"/>
            <a:ext cx="4444999" cy="174822"/>
          </a:xfrm>
          <a:prstGeom prst="rect">
            <a:avLst/>
          </a:prstGeom>
          <a:solidFill>
            <a:srgbClr val="92927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4946165" y="1905696"/>
            <a:ext cx="107363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HT </a:t>
            </a:r>
            <a:r>
              <a:rPr lang="it-IT" sz="1400" dirty="0" err="1" smtClean="0"/>
              <a:t>Request</a:t>
            </a:r>
            <a:endParaRPr lang="it-IT" sz="1400" dirty="0"/>
          </a:p>
        </p:txBody>
      </p:sp>
      <p:sp>
        <p:nvSpPr>
          <p:cNvPr id="8" name="Rettangolo 7"/>
          <p:cNvSpPr/>
          <p:nvPr/>
        </p:nvSpPr>
        <p:spPr>
          <a:xfrm>
            <a:off x="1574800" y="2353172"/>
            <a:ext cx="4444999" cy="174822"/>
          </a:xfrm>
          <a:prstGeom prst="rect">
            <a:avLst/>
          </a:prstGeom>
          <a:solidFill>
            <a:srgbClr val="92927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5238266" y="2271020"/>
            <a:ext cx="107363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Lead HT</a:t>
            </a:r>
            <a:endParaRPr lang="it-IT" sz="1400" dirty="0"/>
          </a:p>
        </p:txBody>
      </p:sp>
      <p:sp>
        <p:nvSpPr>
          <p:cNvPr id="10" name="Rettangolo 9"/>
          <p:cNvSpPr/>
          <p:nvPr/>
        </p:nvSpPr>
        <p:spPr>
          <a:xfrm>
            <a:off x="1574799" y="2718494"/>
            <a:ext cx="4444999" cy="174822"/>
          </a:xfrm>
          <a:prstGeom prst="rect">
            <a:avLst/>
          </a:prstGeom>
          <a:solidFill>
            <a:srgbClr val="92927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5289066" y="2632574"/>
            <a:ext cx="107363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Join HT</a:t>
            </a:r>
            <a:endParaRPr lang="it-IT" sz="1400" dirty="0"/>
          </a:p>
        </p:txBody>
      </p:sp>
      <p:sp>
        <p:nvSpPr>
          <p:cNvPr id="12" name="Rettangolo 11"/>
          <p:cNvSpPr/>
          <p:nvPr/>
        </p:nvSpPr>
        <p:spPr>
          <a:xfrm>
            <a:off x="1574800" y="3089772"/>
            <a:ext cx="4444999" cy="174822"/>
          </a:xfrm>
          <a:prstGeom prst="rect">
            <a:avLst/>
          </a:prstGeom>
          <a:solidFill>
            <a:srgbClr val="92927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5035065" y="3000872"/>
            <a:ext cx="107363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HT </a:t>
            </a:r>
            <a:r>
              <a:rPr lang="it-IT" sz="1400" dirty="0" err="1" smtClean="0"/>
              <a:t>Perform</a:t>
            </a:r>
            <a:endParaRPr lang="it-IT" sz="1400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7175500" y="1890306"/>
            <a:ext cx="1511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Workflow</a:t>
            </a:r>
            <a:r>
              <a:rPr lang="it-IT" dirty="0" smtClean="0"/>
              <a:t> </a:t>
            </a:r>
            <a:r>
              <a:rPr lang="it-IT" dirty="0" err="1" smtClean="0"/>
              <a:t>document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88488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Use </a:t>
            </a:r>
            <a:r>
              <a:rPr lang="it-IT" dirty="0" err="1" smtClean="0"/>
              <a:t>cases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2171700"/>
            <a:ext cx="8229600" cy="4525963"/>
          </a:xfrm>
        </p:spPr>
        <p:txBody>
          <a:bodyPr/>
          <a:lstStyle/>
          <a:p>
            <a:r>
              <a:rPr lang="it-IT" dirty="0" smtClean="0"/>
              <a:t>Use </a:t>
            </a:r>
            <a:r>
              <a:rPr lang="it-IT" dirty="0" err="1" smtClean="0"/>
              <a:t>cases</a:t>
            </a:r>
            <a:r>
              <a:rPr lang="it-IT" dirty="0" smtClean="0"/>
              <a:t> in Volume 1: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dirty="0" smtClean="0"/>
              <a:t>Simple use case with </a:t>
            </a:r>
            <a:r>
              <a:rPr lang="it-IT" dirty="0" err="1" smtClean="0"/>
              <a:t>limited</a:t>
            </a:r>
            <a:r>
              <a:rPr lang="it-IT" dirty="0" smtClean="0"/>
              <a:t> HT </a:t>
            </a:r>
          </a:p>
          <a:p>
            <a:pPr lvl="2"/>
            <a:r>
              <a:rPr lang="it-IT" dirty="0" smtClean="0"/>
              <a:t>1 </a:t>
            </a:r>
            <a:r>
              <a:rPr lang="it-IT" dirty="0" err="1" smtClean="0"/>
              <a:t>highly</a:t>
            </a:r>
            <a:r>
              <a:rPr lang="it-IT" dirty="0" smtClean="0"/>
              <a:t> </a:t>
            </a:r>
            <a:r>
              <a:rPr lang="it-IT" dirty="0" err="1" smtClean="0"/>
              <a:t>specialized</a:t>
            </a:r>
            <a:r>
              <a:rPr lang="it-IT" dirty="0" smtClean="0"/>
              <a:t> hospital + 1 </a:t>
            </a:r>
            <a:r>
              <a:rPr lang="it-IT" dirty="0" err="1"/>
              <a:t>Peripheral</a:t>
            </a:r>
            <a:r>
              <a:rPr lang="it-IT" dirty="0"/>
              <a:t> </a:t>
            </a:r>
            <a:r>
              <a:rPr lang="it-IT" dirty="0" smtClean="0"/>
              <a:t>Hospital</a:t>
            </a:r>
          </a:p>
          <a:p>
            <a:pPr lvl="2"/>
            <a:r>
              <a:rPr lang="it-IT" dirty="0" err="1" smtClean="0"/>
              <a:t>planned</a:t>
            </a:r>
            <a:r>
              <a:rPr lang="it-IT" dirty="0" smtClean="0"/>
              <a:t> </a:t>
            </a:r>
            <a:r>
              <a:rPr lang="it-IT" dirty="0" err="1" smtClean="0"/>
              <a:t>process</a:t>
            </a:r>
            <a:endParaRPr lang="it-IT" dirty="0" smtClean="0"/>
          </a:p>
          <a:p>
            <a:pPr marL="971550" lvl="1" indent="-514350">
              <a:buFont typeface="+mj-lt"/>
              <a:buAutoNum type="arabicPeriod"/>
            </a:pPr>
            <a:r>
              <a:rPr lang="it-IT" dirty="0" err="1" smtClean="0"/>
              <a:t>Complex</a:t>
            </a:r>
            <a:r>
              <a:rPr lang="it-IT" dirty="0" smtClean="0"/>
              <a:t> use case with </a:t>
            </a:r>
            <a:r>
              <a:rPr lang="it-IT" dirty="0" err="1" smtClean="0"/>
              <a:t>extensive</a:t>
            </a:r>
            <a:r>
              <a:rPr lang="it-IT" dirty="0" smtClean="0"/>
              <a:t> HT </a:t>
            </a:r>
          </a:p>
          <a:p>
            <a:pPr lvl="2"/>
            <a:r>
              <a:rPr lang="it-IT" dirty="0"/>
              <a:t>2</a:t>
            </a:r>
            <a:r>
              <a:rPr lang="it-IT" dirty="0" smtClean="0"/>
              <a:t> </a:t>
            </a:r>
            <a:r>
              <a:rPr lang="it-IT" dirty="0" err="1"/>
              <a:t>highly</a:t>
            </a:r>
            <a:r>
              <a:rPr lang="it-IT" dirty="0"/>
              <a:t> </a:t>
            </a:r>
            <a:r>
              <a:rPr lang="it-IT" dirty="0" err="1"/>
              <a:t>specialized</a:t>
            </a:r>
            <a:r>
              <a:rPr lang="it-IT" dirty="0"/>
              <a:t> </a:t>
            </a:r>
            <a:r>
              <a:rPr lang="it-IT" dirty="0" smtClean="0"/>
              <a:t>hospitals + </a:t>
            </a:r>
            <a:r>
              <a:rPr lang="it-IT" dirty="0" err="1" smtClean="0"/>
              <a:t>Peripheral</a:t>
            </a:r>
            <a:r>
              <a:rPr lang="it-IT" dirty="0" smtClean="0"/>
              <a:t> Hospital</a:t>
            </a:r>
          </a:p>
          <a:p>
            <a:pPr lvl="2"/>
            <a:r>
              <a:rPr lang="it-IT" strike="sngStrike" dirty="0" err="1"/>
              <a:t>e</a:t>
            </a:r>
            <a:r>
              <a:rPr lang="it-IT" strike="sngStrike" dirty="0" err="1" smtClean="0"/>
              <a:t>mergency</a:t>
            </a:r>
            <a:r>
              <a:rPr lang="it-IT" dirty="0" smtClean="0"/>
              <a:t> </a:t>
            </a:r>
            <a:r>
              <a:rPr lang="it-IT" dirty="0" err="1" smtClean="0"/>
              <a:t>process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2952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_Duo_266.jpg"/>
          <p:cNvPicPr>
            <a:picLocks noChangeAspect="1"/>
          </p:cNvPicPr>
          <p:nvPr/>
        </p:nvPicPr>
        <p:blipFill>
          <a:blip r:embed="rId2" cstate="screen"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9507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97793"/>
            <a:ext cx="7772400" cy="747605"/>
          </a:xfrm>
        </p:spPr>
        <p:txBody>
          <a:bodyPr>
            <a:normAutofit/>
          </a:bodyPr>
          <a:lstStyle/>
          <a:p>
            <a:pPr algn="r"/>
            <a:r>
              <a:rPr lang="en-CA" altLang="en-US" sz="3200" dirty="0">
                <a:ea typeface="ＭＳ Ｐゴシック" pitchFamily="34" charset="-128"/>
              </a:rPr>
              <a:t>Discussion</a:t>
            </a:r>
            <a:endParaRPr lang="en-US" sz="3000" b="1" dirty="0">
              <a:solidFill>
                <a:srgbClr val="5A4099"/>
              </a:solidFill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9260" y="1247970"/>
            <a:ext cx="8125480" cy="4859540"/>
          </a:xfrm>
        </p:spPr>
        <p:txBody>
          <a:bodyPr>
            <a:normAutofit/>
          </a:bodyPr>
          <a:lstStyle/>
          <a:p>
            <a:pPr lvl="1" algn="l">
              <a:defRPr/>
            </a:pPr>
            <a:endParaRPr lang="en-CA" dirty="0">
              <a:ea typeface="ＭＳ Ｐゴシック" pitchFamily="34" charset="-128"/>
            </a:endParaRPr>
          </a:p>
          <a:p>
            <a:pPr algn="l">
              <a:defRPr/>
            </a:pPr>
            <a:endParaRPr lang="en-CA" dirty="0">
              <a:ea typeface="ＭＳ Ｐゴシック" pitchFamily="34" charset="-128"/>
            </a:endParaRPr>
          </a:p>
          <a:p>
            <a:pPr algn="l">
              <a:defRPr/>
            </a:pPr>
            <a:r>
              <a:rPr lang="en-CA" dirty="0" smtClean="0">
                <a:ea typeface="ＭＳ Ｐゴシック" pitchFamily="34" charset="-128"/>
              </a:rPr>
              <a:t>Profile </a:t>
            </a:r>
            <a:r>
              <a:rPr lang="en-CA" dirty="0">
                <a:ea typeface="ＭＳ Ｐゴシック" pitchFamily="34" charset="-128"/>
              </a:rPr>
              <a:t>Editor:</a:t>
            </a:r>
          </a:p>
          <a:p>
            <a:pPr lvl="1" algn="l">
              <a:defRPr/>
            </a:pPr>
            <a:endParaRPr lang="fr-FR" sz="14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ＭＳ Ｐゴシック" pitchFamily="34" charset="-128"/>
              <a:cs typeface="Arial"/>
            </a:endParaRPr>
          </a:p>
          <a:p>
            <a:pPr lvl="1" algn="l">
              <a:defRPr/>
            </a:pP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>Mauro Zanardini, 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 pitchFamily="34" charset="-128"/>
                <a:cs typeface="Arial"/>
                <a:hlinkClick r:id="rId3"/>
              </a:rPr>
              <a:t>mzanardini@consorzioarsenal.it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>, </a:t>
            </a:r>
            <a:r>
              <a:rPr lang="fr-F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>Arsenàl.IT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> </a:t>
            </a:r>
          </a:p>
          <a:p>
            <a:pPr lvl="1" algn="l">
              <a:defRPr/>
            </a:pP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>Elena Vio, 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 pitchFamily="34" charset="-128"/>
                <a:cs typeface="Arial"/>
                <a:hlinkClick r:id="rId4"/>
              </a:rPr>
              <a:t>evio@consorzioarzioarsenal.it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>, </a:t>
            </a:r>
            <a:r>
              <a:rPr lang="fr-F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>Arsenàl.IT</a:t>
            </a:r>
            <a:endParaRPr lang="fr-F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ＭＳ Ｐゴシック" pitchFamily="34" charset="-128"/>
              <a:cs typeface="Arial"/>
            </a:endParaRPr>
          </a:p>
          <a:p>
            <a:pPr lvl="1" algn="l">
              <a:defRPr/>
            </a:pP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>Claudio </a:t>
            </a:r>
            <a:r>
              <a:rPr lang="fr-F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>Saccavini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>, 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 pitchFamily="34" charset="-128"/>
                <a:cs typeface="Arial"/>
                <a:hlinkClick r:id="rId5"/>
              </a:rPr>
              <a:t>csaccavini@consorzioarsenal.it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>, </a:t>
            </a:r>
            <a:r>
              <a:rPr lang="fr-F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>Arsenàl.IT</a:t>
            </a:r>
            <a:endParaRPr lang="fr-F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ＭＳ Ｐゴシック" pitchFamily="34" charset="-128"/>
              <a:cs typeface="Arial"/>
            </a:endParaRPr>
          </a:p>
          <a:p>
            <a:pPr lvl="1" algn="l">
              <a:defRPr/>
            </a:pPr>
            <a:r>
              <a:rPr lang="fr-F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>Glauco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> </a:t>
            </a:r>
            <a:r>
              <a:rPr lang="fr-F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>Brandolino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>, 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 pitchFamily="34" charset="-128"/>
                <a:cs typeface="Arial"/>
                <a:hlinkClick r:id="rId6"/>
              </a:rPr>
              <a:t>gbrandolino@consorzioarsenal.it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>, </a:t>
            </a:r>
            <a:r>
              <a:rPr lang="fr-F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>Arsenàl.IT</a:t>
            </a:r>
            <a:endParaRPr lang="fr-F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ＭＳ Ｐゴシック" pitchFamily="34" charset="-128"/>
              <a:cs typeface="Arial"/>
            </a:endParaRPr>
          </a:p>
          <a:p>
            <a:pPr lvl="1" algn="l">
              <a:defRPr/>
            </a:pPr>
            <a:endParaRPr lang="fr-FR" sz="14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ＭＳ Ｐゴシック" pitchFamily="34" charset="-128"/>
              <a:cs typeface="Arial"/>
            </a:endParaRPr>
          </a:p>
          <a:p>
            <a:pPr lvl="1" algn="l">
              <a:defRPr/>
            </a:pPr>
            <a:endParaRPr lang="fr-F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ＭＳ Ｐゴシック" pitchFamily="34" charset="-128"/>
              <a:cs typeface="Arial"/>
            </a:endParaRPr>
          </a:p>
          <a:p>
            <a:pPr marL="0" lvl="1" algn="l">
              <a:defRPr/>
            </a:pPr>
            <a:r>
              <a:rPr lang="fr-FR" sz="3200" dirty="0" err="1">
                <a:ea typeface="ＭＳ Ｐゴシック" pitchFamily="34" charset="-128"/>
              </a:rPr>
              <a:t>Supporting</a:t>
            </a:r>
            <a:r>
              <a:rPr lang="fr-FR" sz="3200" dirty="0">
                <a:ea typeface="ＭＳ Ｐゴシック" pitchFamily="34" charset="-128"/>
              </a:rPr>
              <a:t> </a:t>
            </a:r>
            <a:r>
              <a:rPr lang="fr-FR" sz="3200" dirty="0" err="1">
                <a:ea typeface="ＭＳ Ｐゴシック" pitchFamily="34" charset="-128"/>
              </a:rPr>
              <a:t>Resources</a:t>
            </a:r>
            <a:r>
              <a:rPr lang="fr-FR" sz="3200" dirty="0">
                <a:ea typeface="ＭＳ Ｐゴシック" pitchFamily="34" charset="-128"/>
              </a:rPr>
              <a:t> </a:t>
            </a:r>
          </a:p>
          <a:p>
            <a:pPr lvl="1" algn="l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>Charles </a:t>
            </a:r>
            <a:r>
              <a:rPr lang="fr-F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>Parisot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>, 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 pitchFamily="34" charset="-128"/>
                <a:cs typeface="Arial"/>
                <a:hlinkClick r:id="rId7"/>
              </a:rPr>
              <a:t>charles.parisot</a:t>
            </a: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 pitchFamily="34" charset="-128"/>
                <a:cs typeface="Arial"/>
                <a:hlinkClick r:id="rId7"/>
              </a:rPr>
              <a:t>@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 pitchFamily="34" charset="-128"/>
                <a:cs typeface="Arial"/>
                <a:hlinkClick r:id="rId7"/>
              </a:rPr>
              <a:t>med.ge.com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>, GE</a:t>
            </a:r>
          </a:p>
          <a:p>
            <a:pPr lvl="1" algn="l">
              <a:defRPr/>
            </a:pP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>Harry </a:t>
            </a:r>
            <a:r>
              <a:rPr lang="fr-F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>Solomon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>, 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 pitchFamily="34" charset="-128"/>
                <a:cs typeface="Arial"/>
                <a:hlinkClick r:id="rId8"/>
              </a:rPr>
              <a:t>Harry.Solomon</a:t>
            </a: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 pitchFamily="34" charset="-128"/>
                <a:cs typeface="Arial"/>
                <a:hlinkClick r:id="rId8"/>
              </a:rPr>
              <a:t>@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 pitchFamily="34" charset="-128"/>
                <a:cs typeface="Arial"/>
                <a:hlinkClick r:id="rId8"/>
              </a:rPr>
              <a:t>med.ge.com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>, GE</a:t>
            </a:r>
          </a:p>
          <a:p>
            <a:pPr lvl="1" algn="l">
              <a:defRPr/>
            </a:pP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>IHE </a:t>
            </a:r>
            <a:r>
              <a:rPr lang="fr-F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>Cardiology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> Domain 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ＭＳ Ｐゴシック" pitchFamily="34" charset="-128"/>
              <a:cs typeface="Arial"/>
            </a:endParaRPr>
          </a:p>
        </p:txBody>
      </p:sp>
      <p:pic>
        <p:nvPicPr>
          <p:cNvPr id="9" name="Picture 8" descr="ihe-logo.png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7969" y="213052"/>
            <a:ext cx="2299752" cy="62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42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t-IT" dirty="0" err="1" smtClean="0"/>
              <a:t>Aim</a:t>
            </a:r>
            <a:r>
              <a:rPr lang="it-IT" dirty="0" smtClean="0"/>
              <a:t> of </a:t>
            </a:r>
            <a:r>
              <a:rPr lang="it-IT" dirty="0" err="1" smtClean="0"/>
              <a:t>Profile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define </a:t>
            </a:r>
            <a:r>
              <a:rPr lang="en-US" dirty="0"/>
              <a:t>a </a:t>
            </a:r>
            <a:r>
              <a:rPr lang="en-US" dirty="0" smtClean="0"/>
              <a:t>standardized </a:t>
            </a:r>
            <a:r>
              <a:rPr lang="en-US" dirty="0"/>
              <a:t>workflow to manage and coordinate remote interaction between multidisciplinary and dynamic team of healthcare </a:t>
            </a:r>
            <a:r>
              <a:rPr lang="en-US" dirty="0" smtClean="0"/>
              <a:t>professionals (HT composed of network of hubs), </a:t>
            </a:r>
            <a:r>
              <a:rPr lang="en-US" dirty="0"/>
              <a:t>with not only a simple sharing of information and digital </a:t>
            </a:r>
            <a:r>
              <a:rPr lang="en-US" dirty="0" smtClean="0"/>
              <a:t>documents.</a:t>
            </a:r>
          </a:p>
          <a:p>
            <a:r>
              <a:rPr lang="en-US" dirty="0" smtClean="0"/>
              <a:t>The </a:t>
            </a:r>
            <a:r>
              <a:rPr lang="en-US" dirty="0"/>
              <a:t>workflow will support and manage the activation of the dynamic HT that allows us to adapt the team to simple or complex cases.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617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t-IT" dirty="0" err="1" smtClean="0"/>
              <a:t>Dynamic</a:t>
            </a:r>
            <a:r>
              <a:rPr lang="it-IT" dirty="0" smtClean="0"/>
              <a:t> </a:t>
            </a:r>
            <a:r>
              <a:rPr lang="it-IT" dirty="0" err="1" smtClean="0"/>
              <a:t>Heart</a:t>
            </a:r>
            <a:r>
              <a:rPr lang="it-IT" dirty="0" smtClean="0"/>
              <a:t> team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2006600" y="1417638"/>
            <a:ext cx="5219700" cy="485616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/>
          <p:cNvSpPr/>
          <p:nvPr/>
        </p:nvSpPr>
        <p:spPr>
          <a:xfrm>
            <a:off x="2976300" y="2158735"/>
            <a:ext cx="3259400" cy="32133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5695617" y="2146036"/>
            <a:ext cx="1467184" cy="54013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1F497D"/>
                </a:solidFill>
              </a:rPr>
              <a:t>Peripheral Hospital</a:t>
            </a:r>
            <a:endParaRPr lang="en-US" sz="1400" b="1" dirty="0">
              <a:solidFill>
                <a:srgbClr val="1F497D"/>
              </a:solidFill>
            </a:endParaRPr>
          </a:p>
        </p:txBody>
      </p:sp>
      <p:pic>
        <p:nvPicPr>
          <p:cNvPr id="7" name="Immagine 6" descr="psychiatric-doctor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54200" y="4728739"/>
            <a:ext cx="1752958" cy="1517072"/>
          </a:xfrm>
          <a:prstGeom prst="rect">
            <a:avLst/>
          </a:prstGeom>
        </p:spPr>
      </p:pic>
      <p:sp>
        <p:nvSpPr>
          <p:cNvPr id="8" name="Rettangolo 7"/>
          <p:cNvSpPr/>
          <p:nvPr/>
        </p:nvSpPr>
        <p:spPr>
          <a:xfrm>
            <a:off x="1784456" y="5916586"/>
            <a:ext cx="10511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solidFill>
                  <a:srgbClr val="1F497D"/>
                </a:solidFill>
              </a:rPr>
              <a:t>Cardiologist</a:t>
            </a:r>
            <a:endParaRPr lang="en-US" sz="1400" dirty="0">
              <a:solidFill>
                <a:srgbClr val="1F497D"/>
              </a:solidFill>
            </a:endParaRPr>
          </a:p>
        </p:txBody>
      </p:sp>
      <p:pic>
        <p:nvPicPr>
          <p:cNvPr id="9" name="Immagine 8" descr="psychiatric-doctor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16890" y="1957768"/>
            <a:ext cx="1752958" cy="1517072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6699797" y="2879789"/>
            <a:ext cx="10511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solidFill>
                  <a:srgbClr val="1F497D"/>
                </a:solidFill>
              </a:rPr>
              <a:t>Cardiologist</a:t>
            </a:r>
            <a:endParaRPr lang="en-US" sz="1400" dirty="0">
              <a:solidFill>
                <a:srgbClr val="1F497D"/>
              </a:solidFill>
            </a:endParaRPr>
          </a:p>
        </p:txBody>
      </p:sp>
      <p:pic>
        <p:nvPicPr>
          <p:cNvPr id="11" name="Immagine 10" descr="psychiatric-doctor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267" y="1493862"/>
            <a:ext cx="1752958" cy="1517072"/>
          </a:xfrm>
          <a:prstGeom prst="rect">
            <a:avLst/>
          </a:prstGeom>
        </p:spPr>
      </p:pic>
      <p:sp>
        <p:nvSpPr>
          <p:cNvPr id="12" name="Rettangolo 11"/>
          <p:cNvSpPr/>
          <p:nvPr/>
        </p:nvSpPr>
        <p:spPr>
          <a:xfrm>
            <a:off x="1265544" y="2807157"/>
            <a:ext cx="10511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solidFill>
                  <a:srgbClr val="1F497D"/>
                </a:solidFill>
              </a:rPr>
              <a:t>Cardiologist</a:t>
            </a:r>
            <a:endParaRPr lang="en-US" sz="1400" dirty="0">
              <a:solidFill>
                <a:srgbClr val="1F497D"/>
              </a:solidFill>
            </a:endParaRPr>
          </a:p>
        </p:txBody>
      </p:sp>
      <p:pic>
        <p:nvPicPr>
          <p:cNvPr id="13" name="Immagine 12" descr="People-Patient-Male-icon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9778" y="5534174"/>
            <a:ext cx="741492" cy="7414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4" name="Rettangolo 13"/>
          <p:cNvSpPr/>
          <p:nvPr/>
        </p:nvSpPr>
        <p:spPr>
          <a:xfrm>
            <a:off x="851638" y="6114960"/>
            <a:ext cx="10025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rgbClr val="1F497D"/>
                </a:solidFill>
              </a:rPr>
              <a:t>Patient</a:t>
            </a:r>
            <a:endParaRPr lang="en-US" sz="1400" dirty="0">
              <a:solidFill>
                <a:srgbClr val="1F497D"/>
              </a:solidFill>
            </a:endParaRPr>
          </a:p>
        </p:txBody>
      </p:sp>
      <p:pic>
        <p:nvPicPr>
          <p:cNvPr id="15" name="Immagine 14" descr="People-Doctor-Male-icon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1590" y="4523273"/>
            <a:ext cx="658064" cy="658064"/>
          </a:xfrm>
          <a:prstGeom prst="rect">
            <a:avLst/>
          </a:prstGeom>
        </p:spPr>
      </p:pic>
      <p:sp>
        <p:nvSpPr>
          <p:cNvPr id="16" name="Rettangolo 15"/>
          <p:cNvSpPr/>
          <p:nvPr/>
        </p:nvSpPr>
        <p:spPr>
          <a:xfrm>
            <a:off x="3702533" y="4553875"/>
            <a:ext cx="9917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rgbClr val="1F497D"/>
                </a:solidFill>
              </a:rPr>
              <a:t>Cardiac surgeon </a:t>
            </a:r>
            <a:endParaRPr lang="en-US" sz="1200" dirty="0">
              <a:solidFill>
                <a:srgbClr val="1F497D"/>
              </a:solidFill>
            </a:endParaRPr>
          </a:p>
        </p:txBody>
      </p:sp>
      <p:pic>
        <p:nvPicPr>
          <p:cNvPr id="17" name="Immagine 16" descr="People-Doctor-Male-icon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99956" y="2252398"/>
            <a:ext cx="658064" cy="658064"/>
          </a:xfrm>
          <a:prstGeom prst="rect">
            <a:avLst/>
          </a:prstGeom>
        </p:spPr>
      </p:pic>
      <p:sp>
        <p:nvSpPr>
          <p:cNvPr id="18" name="Rettangolo 17"/>
          <p:cNvSpPr/>
          <p:nvPr/>
        </p:nvSpPr>
        <p:spPr>
          <a:xfrm>
            <a:off x="4220899" y="2283000"/>
            <a:ext cx="9917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rgbClr val="1F497D"/>
                </a:solidFill>
              </a:rPr>
              <a:t>Cardiac surgeon </a:t>
            </a:r>
            <a:endParaRPr lang="en-US" sz="1200" dirty="0">
              <a:solidFill>
                <a:srgbClr val="1F497D"/>
              </a:solidFill>
            </a:endParaRPr>
          </a:p>
        </p:txBody>
      </p:sp>
      <p:pic>
        <p:nvPicPr>
          <p:cNvPr id="19" name="Immagine 18" descr="People-Doctor-Male-icon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0674" y="3769470"/>
            <a:ext cx="658064" cy="658064"/>
          </a:xfrm>
          <a:prstGeom prst="rect">
            <a:avLst/>
          </a:prstGeom>
        </p:spPr>
      </p:pic>
      <p:sp>
        <p:nvSpPr>
          <p:cNvPr id="20" name="Rettangolo 19"/>
          <p:cNvSpPr/>
          <p:nvPr/>
        </p:nvSpPr>
        <p:spPr>
          <a:xfrm>
            <a:off x="5441617" y="3800072"/>
            <a:ext cx="9917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rgbClr val="1F497D"/>
                </a:solidFill>
              </a:rPr>
              <a:t>Cardiac surgeon </a:t>
            </a:r>
            <a:endParaRPr lang="en-US" sz="1200" dirty="0">
              <a:solidFill>
                <a:srgbClr val="1F497D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3446190" y="2829837"/>
            <a:ext cx="1549417" cy="54013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1F497D"/>
                </a:solidFill>
              </a:rPr>
              <a:t>Highly specialized</a:t>
            </a:r>
          </a:p>
          <a:p>
            <a:pPr algn="ctr"/>
            <a:r>
              <a:rPr lang="en-US" sz="1200" b="1" dirty="0" smtClean="0">
                <a:solidFill>
                  <a:srgbClr val="1F497D"/>
                </a:solidFill>
              </a:rPr>
              <a:t>Center A</a:t>
            </a:r>
            <a:endParaRPr lang="en-US" sz="1200" b="1" dirty="0">
              <a:solidFill>
                <a:srgbClr val="1F497D"/>
              </a:solidFill>
            </a:endParaRPr>
          </a:p>
        </p:txBody>
      </p:sp>
      <p:grpSp>
        <p:nvGrpSpPr>
          <p:cNvPr id="22" name="Gruppo 21"/>
          <p:cNvGrpSpPr/>
          <p:nvPr/>
        </p:nvGrpSpPr>
        <p:grpSpPr>
          <a:xfrm>
            <a:off x="255681" y="5431297"/>
            <a:ext cx="777598" cy="713329"/>
            <a:chOff x="5135967" y="2027072"/>
            <a:chExt cx="1111884" cy="992733"/>
          </a:xfrm>
        </p:grpSpPr>
        <p:sp>
          <p:nvSpPr>
            <p:cNvPr id="23" name="Cilindro 22"/>
            <p:cNvSpPr/>
            <p:nvPr/>
          </p:nvSpPr>
          <p:spPr>
            <a:xfrm>
              <a:off x="5448549" y="2027072"/>
              <a:ext cx="799302" cy="741183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0000"/>
                  </a:solidFill>
                </a:rPr>
                <a:t>Clinical data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pic>
          <p:nvPicPr>
            <p:cNvPr id="24" name="Immagine 23" descr="paper-23698_640.png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64683" y="2390071"/>
              <a:ext cx="400050" cy="533400"/>
            </a:xfrm>
            <a:prstGeom prst="rect">
              <a:avLst/>
            </a:prstGeom>
          </p:spPr>
        </p:pic>
        <p:pic>
          <p:nvPicPr>
            <p:cNvPr id="25" name="Immagine 24" descr="paper-23698_640.png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35967" y="2486405"/>
              <a:ext cx="400050" cy="533400"/>
            </a:xfrm>
            <a:prstGeom prst="rect">
              <a:avLst/>
            </a:prstGeom>
          </p:spPr>
        </p:pic>
      </p:grpSp>
      <p:sp>
        <p:nvSpPr>
          <p:cNvPr id="26" name="Cilindro 25"/>
          <p:cNvSpPr/>
          <p:nvPr/>
        </p:nvSpPr>
        <p:spPr>
          <a:xfrm>
            <a:off x="706549" y="2093827"/>
            <a:ext cx="558993" cy="532577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Clinical data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7" name="Cilindro 26"/>
          <p:cNvSpPr/>
          <p:nvPr/>
        </p:nvSpPr>
        <p:spPr>
          <a:xfrm>
            <a:off x="7712512" y="1986109"/>
            <a:ext cx="558993" cy="532577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Clinical data</a:t>
            </a:r>
            <a:endParaRPr lang="en-US" sz="1000" dirty="0">
              <a:solidFill>
                <a:srgbClr val="000000"/>
              </a:solidFill>
            </a:endParaRPr>
          </a:p>
        </p:txBody>
      </p:sp>
      <p:pic>
        <p:nvPicPr>
          <p:cNvPr id="28" name="Immagine 27" descr="People-Doctor-Male-icon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7610" y="2650307"/>
            <a:ext cx="658064" cy="658064"/>
          </a:xfrm>
          <a:prstGeom prst="rect">
            <a:avLst/>
          </a:prstGeom>
        </p:spPr>
      </p:pic>
      <p:pic>
        <p:nvPicPr>
          <p:cNvPr id="29" name="Immagine 28" descr="People-Doctor-Male-icon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6830" y="2747255"/>
            <a:ext cx="658064" cy="658064"/>
          </a:xfrm>
          <a:prstGeom prst="rect">
            <a:avLst/>
          </a:prstGeom>
        </p:spPr>
      </p:pic>
      <p:sp>
        <p:nvSpPr>
          <p:cNvPr id="30" name="Ovale 29"/>
          <p:cNvSpPr/>
          <p:nvPr/>
        </p:nvSpPr>
        <p:spPr>
          <a:xfrm>
            <a:off x="7267035" y="3152192"/>
            <a:ext cx="1929425" cy="649188"/>
          </a:xfrm>
          <a:prstGeom prst="ellipse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1F497D"/>
                </a:solidFill>
              </a:rPr>
              <a:t>‪interventional cardiologist‬</a:t>
            </a:r>
          </a:p>
        </p:txBody>
      </p:sp>
      <p:pic>
        <p:nvPicPr>
          <p:cNvPr id="31" name="Immagine 30" descr="psychiatric-doctor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49821" y="4375251"/>
            <a:ext cx="1752958" cy="1517072"/>
          </a:xfrm>
          <a:prstGeom prst="rect">
            <a:avLst/>
          </a:prstGeom>
        </p:spPr>
      </p:pic>
      <p:sp>
        <p:nvSpPr>
          <p:cNvPr id="32" name="Rettangolo 31"/>
          <p:cNvSpPr/>
          <p:nvPr/>
        </p:nvSpPr>
        <p:spPr>
          <a:xfrm>
            <a:off x="6948912" y="5549312"/>
            <a:ext cx="10511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solidFill>
                  <a:srgbClr val="1F497D"/>
                </a:solidFill>
              </a:rPr>
              <a:t>Cardiologist</a:t>
            </a:r>
            <a:endParaRPr lang="en-US" sz="1400" dirty="0">
              <a:solidFill>
                <a:srgbClr val="1F497D"/>
              </a:solidFill>
            </a:endParaRPr>
          </a:p>
        </p:txBody>
      </p:sp>
      <p:sp>
        <p:nvSpPr>
          <p:cNvPr id="33" name="Cilindro 32"/>
          <p:cNvSpPr/>
          <p:nvPr/>
        </p:nvSpPr>
        <p:spPr>
          <a:xfrm>
            <a:off x="6946803" y="5929105"/>
            <a:ext cx="558993" cy="532577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Clinical data</a:t>
            </a:r>
            <a:endParaRPr lang="en-US" sz="1000" dirty="0">
              <a:solidFill>
                <a:srgbClr val="000000"/>
              </a:solidFill>
            </a:endParaRPr>
          </a:p>
        </p:txBody>
      </p:sp>
      <p:pic>
        <p:nvPicPr>
          <p:cNvPr id="34" name="Immagine 33" descr="People-Doctor-Male-icon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7816" y="5764673"/>
            <a:ext cx="658064" cy="658064"/>
          </a:xfrm>
          <a:prstGeom prst="rect">
            <a:avLst/>
          </a:prstGeom>
        </p:spPr>
      </p:pic>
      <p:sp>
        <p:nvSpPr>
          <p:cNvPr id="35" name="Ovale 34"/>
          <p:cNvSpPr/>
          <p:nvPr/>
        </p:nvSpPr>
        <p:spPr>
          <a:xfrm>
            <a:off x="7018021" y="6169610"/>
            <a:ext cx="1929425" cy="649188"/>
          </a:xfrm>
          <a:prstGeom prst="ellipse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1F497D"/>
                </a:solidFill>
              </a:rPr>
              <a:t>‪interventional cardiologist‬</a:t>
            </a:r>
          </a:p>
        </p:txBody>
      </p:sp>
      <p:sp>
        <p:nvSpPr>
          <p:cNvPr id="36" name="Rettangolo 35"/>
          <p:cNvSpPr/>
          <p:nvPr/>
        </p:nvSpPr>
        <p:spPr>
          <a:xfrm>
            <a:off x="5634225" y="5133787"/>
            <a:ext cx="1467184" cy="54013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1F497D"/>
                </a:solidFill>
              </a:rPr>
              <a:t>Peripheral Hospital</a:t>
            </a:r>
            <a:endParaRPr lang="en-US" sz="1400" b="1" dirty="0">
              <a:solidFill>
                <a:srgbClr val="1F497D"/>
              </a:solidFill>
            </a:endParaRPr>
          </a:p>
        </p:txBody>
      </p:sp>
      <p:sp>
        <p:nvSpPr>
          <p:cNvPr id="37" name="Rettangolo 36"/>
          <p:cNvSpPr/>
          <p:nvPr/>
        </p:nvSpPr>
        <p:spPr>
          <a:xfrm>
            <a:off x="2835595" y="5422065"/>
            <a:ext cx="1467184" cy="54013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1F497D"/>
                </a:solidFill>
              </a:rPr>
              <a:t>Peripheral Hospital</a:t>
            </a:r>
            <a:endParaRPr lang="en-US" sz="1400" b="1" dirty="0">
              <a:solidFill>
                <a:srgbClr val="1F497D"/>
              </a:solidFill>
            </a:endParaRPr>
          </a:p>
        </p:txBody>
      </p:sp>
      <p:sp>
        <p:nvSpPr>
          <p:cNvPr id="38" name="Rettangolo 37"/>
          <p:cNvSpPr/>
          <p:nvPr/>
        </p:nvSpPr>
        <p:spPr>
          <a:xfrm>
            <a:off x="1997991" y="2248621"/>
            <a:ext cx="1467184" cy="54013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1F497D"/>
                </a:solidFill>
              </a:rPr>
              <a:t>Peripheral Hospital</a:t>
            </a:r>
            <a:endParaRPr lang="en-US" sz="1400" b="1" dirty="0">
              <a:solidFill>
                <a:srgbClr val="1F497D"/>
              </a:solidFill>
            </a:endParaRPr>
          </a:p>
        </p:txBody>
      </p:sp>
      <p:sp>
        <p:nvSpPr>
          <p:cNvPr id="39" name="Rettangolo 38"/>
          <p:cNvSpPr/>
          <p:nvPr/>
        </p:nvSpPr>
        <p:spPr>
          <a:xfrm>
            <a:off x="2403711" y="3954712"/>
            <a:ext cx="2264649" cy="54013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1F497D"/>
                </a:solidFill>
              </a:rPr>
              <a:t>Highly specialized</a:t>
            </a:r>
          </a:p>
          <a:p>
            <a:pPr algn="ctr"/>
            <a:r>
              <a:rPr lang="en-US" sz="1200" b="1" dirty="0" smtClean="0">
                <a:solidFill>
                  <a:srgbClr val="1F497D"/>
                </a:solidFill>
              </a:rPr>
              <a:t>Center B</a:t>
            </a:r>
            <a:endParaRPr lang="en-US" sz="1200" b="1" dirty="0">
              <a:solidFill>
                <a:srgbClr val="1F497D"/>
              </a:solidFill>
            </a:endParaRPr>
          </a:p>
        </p:txBody>
      </p:sp>
      <p:sp>
        <p:nvSpPr>
          <p:cNvPr id="40" name="Rettangolo 39"/>
          <p:cNvSpPr/>
          <p:nvPr/>
        </p:nvSpPr>
        <p:spPr>
          <a:xfrm>
            <a:off x="4800404" y="4375251"/>
            <a:ext cx="1549417" cy="54013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1F497D"/>
                </a:solidFill>
              </a:rPr>
              <a:t>Highly specialized</a:t>
            </a:r>
          </a:p>
          <a:p>
            <a:pPr algn="ctr"/>
            <a:r>
              <a:rPr lang="en-US" sz="1200" b="1" dirty="0" smtClean="0">
                <a:solidFill>
                  <a:srgbClr val="1F497D"/>
                </a:solidFill>
              </a:rPr>
              <a:t>Center B</a:t>
            </a:r>
            <a:endParaRPr lang="en-US" sz="1200" b="1" dirty="0">
              <a:solidFill>
                <a:srgbClr val="1F497D"/>
              </a:solidFill>
            </a:endParaRPr>
          </a:p>
        </p:txBody>
      </p:sp>
      <p:pic>
        <p:nvPicPr>
          <p:cNvPr id="41" name="Immagine 40" descr="People-Doctor-Male-icon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3330" y="4488629"/>
            <a:ext cx="658064" cy="658064"/>
          </a:xfrm>
          <a:prstGeom prst="rect">
            <a:avLst/>
          </a:prstGeom>
        </p:spPr>
      </p:pic>
      <p:sp>
        <p:nvSpPr>
          <p:cNvPr id="42" name="Ovale 41"/>
          <p:cNvSpPr/>
          <p:nvPr/>
        </p:nvSpPr>
        <p:spPr>
          <a:xfrm>
            <a:off x="474286" y="4938224"/>
            <a:ext cx="1929425" cy="649188"/>
          </a:xfrm>
          <a:prstGeom prst="ellipse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1F497D"/>
                </a:solidFill>
              </a:rPr>
              <a:t>‪interventional cardiologist‬</a:t>
            </a:r>
          </a:p>
        </p:txBody>
      </p:sp>
      <p:pic>
        <p:nvPicPr>
          <p:cNvPr id="44" name="Immagine 43" descr="People-Patient-Male-icon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45" y="1426875"/>
            <a:ext cx="741492" cy="7414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5" name="Rettangolo 44"/>
          <p:cNvSpPr/>
          <p:nvPr/>
        </p:nvSpPr>
        <p:spPr>
          <a:xfrm>
            <a:off x="-26995" y="2007661"/>
            <a:ext cx="10025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rgbClr val="1F497D"/>
                </a:solidFill>
              </a:rPr>
              <a:t>Patient</a:t>
            </a:r>
            <a:endParaRPr lang="en-US" sz="1400" dirty="0">
              <a:solidFill>
                <a:srgbClr val="1F497D"/>
              </a:solidFill>
            </a:endParaRPr>
          </a:p>
        </p:txBody>
      </p:sp>
      <p:pic>
        <p:nvPicPr>
          <p:cNvPr id="46" name="Immagine 45" descr="People-Patient-Male-icon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6830" y="1797621"/>
            <a:ext cx="741492" cy="7414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7" name="Rettangolo 46"/>
          <p:cNvSpPr/>
          <p:nvPr/>
        </p:nvSpPr>
        <p:spPr>
          <a:xfrm>
            <a:off x="8198690" y="2378407"/>
            <a:ext cx="10025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rgbClr val="1F497D"/>
                </a:solidFill>
              </a:rPr>
              <a:t>Patient</a:t>
            </a:r>
            <a:endParaRPr lang="en-US" sz="1400" dirty="0">
              <a:solidFill>
                <a:srgbClr val="1F497D"/>
              </a:solidFill>
            </a:endParaRPr>
          </a:p>
        </p:txBody>
      </p:sp>
      <p:pic>
        <p:nvPicPr>
          <p:cNvPr id="48" name="Immagine 47" descr="People-Patient-Male-icon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6089" y="4687390"/>
            <a:ext cx="741492" cy="7414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9" name="Rettangolo 48"/>
          <p:cNvSpPr/>
          <p:nvPr/>
        </p:nvSpPr>
        <p:spPr>
          <a:xfrm>
            <a:off x="7967949" y="5268176"/>
            <a:ext cx="10025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rgbClr val="1F497D"/>
                </a:solidFill>
              </a:rPr>
              <a:t>Patient</a:t>
            </a:r>
            <a:endParaRPr lang="en-US" sz="1400" dirty="0">
              <a:solidFill>
                <a:srgbClr val="1F497D"/>
              </a:solidFill>
            </a:endParaRPr>
          </a:p>
        </p:txBody>
      </p:sp>
      <p:pic>
        <p:nvPicPr>
          <p:cNvPr id="50" name="Picture 8" descr="ihe-logo.png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7969" y="213052"/>
            <a:ext cx="2299752" cy="627337"/>
          </a:xfrm>
          <a:prstGeom prst="rect">
            <a:avLst/>
          </a:prstGeom>
        </p:spPr>
      </p:pic>
      <p:sp>
        <p:nvSpPr>
          <p:cNvPr id="51" name="Freccia destra 50"/>
          <p:cNvSpPr/>
          <p:nvPr/>
        </p:nvSpPr>
        <p:spPr>
          <a:xfrm rot="20590193">
            <a:off x="6066793" y="2821317"/>
            <a:ext cx="707789" cy="359033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it-IT" sz="1000" dirty="0" err="1" smtClean="0"/>
              <a:t>Support</a:t>
            </a:r>
            <a:endParaRPr lang="it-IT" sz="1000" dirty="0"/>
          </a:p>
        </p:txBody>
      </p:sp>
      <p:sp>
        <p:nvSpPr>
          <p:cNvPr id="52" name="Freccia destra 51"/>
          <p:cNvSpPr/>
          <p:nvPr/>
        </p:nvSpPr>
        <p:spPr>
          <a:xfrm rot="1607389">
            <a:off x="5971230" y="4516268"/>
            <a:ext cx="707789" cy="359033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it-IT" sz="1000" dirty="0" err="1" smtClean="0"/>
              <a:t>Support</a:t>
            </a:r>
            <a:endParaRPr lang="it-IT" sz="1000" dirty="0"/>
          </a:p>
        </p:txBody>
      </p:sp>
      <p:sp>
        <p:nvSpPr>
          <p:cNvPr id="54" name="Freccia sinistra 53"/>
          <p:cNvSpPr/>
          <p:nvPr/>
        </p:nvSpPr>
        <p:spPr>
          <a:xfrm rot="19187920">
            <a:off x="2779064" y="4915230"/>
            <a:ext cx="714754" cy="361638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 err="1" smtClean="0"/>
              <a:t>Support</a:t>
            </a:r>
            <a:endParaRPr lang="it-IT" sz="1000" dirty="0"/>
          </a:p>
        </p:txBody>
      </p:sp>
      <p:sp>
        <p:nvSpPr>
          <p:cNvPr id="56" name="Freccia sinistra 55"/>
          <p:cNvSpPr/>
          <p:nvPr/>
        </p:nvSpPr>
        <p:spPr>
          <a:xfrm rot="1222207">
            <a:off x="2392378" y="2830115"/>
            <a:ext cx="714754" cy="361638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 err="1" smtClean="0"/>
              <a:t>Support</a:t>
            </a:r>
            <a:endParaRPr lang="it-IT" sz="1000" dirty="0"/>
          </a:p>
        </p:txBody>
      </p:sp>
      <p:sp>
        <p:nvSpPr>
          <p:cNvPr id="57" name="Rettangolo 56"/>
          <p:cNvSpPr/>
          <p:nvPr/>
        </p:nvSpPr>
        <p:spPr>
          <a:xfrm>
            <a:off x="3789090" y="3494872"/>
            <a:ext cx="1543001" cy="54013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Hub network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8" name="CasellaDiTesto 57"/>
          <p:cNvSpPr txBox="1"/>
          <p:nvPr/>
        </p:nvSpPr>
        <p:spPr>
          <a:xfrm>
            <a:off x="923052" y="6499782"/>
            <a:ext cx="7320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Dynamic</a:t>
            </a:r>
            <a:r>
              <a:rPr lang="it-IT" dirty="0" smtClean="0"/>
              <a:t> HT: </a:t>
            </a:r>
            <a:r>
              <a:rPr lang="it-IT" dirty="0" err="1" smtClean="0"/>
              <a:t>Chairperson</a:t>
            </a:r>
            <a:r>
              <a:rPr lang="it-IT" dirty="0" smtClean="0"/>
              <a:t>, </a:t>
            </a:r>
            <a:r>
              <a:rPr lang="it-IT" dirty="0" err="1" smtClean="0"/>
              <a:t>professionals</a:t>
            </a:r>
            <a:r>
              <a:rPr lang="it-IT" dirty="0" smtClean="0"/>
              <a:t>, </a:t>
            </a:r>
            <a:r>
              <a:rPr lang="it-IT" dirty="0" err="1" smtClean="0"/>
              <a:t>needed</a:t>
            </a:r>
            <a:r>
              <a:rPr lang="it-IT" dirty="0" smtClean="0"/>
              <a:t> </a:t>
            </a:r>
            <a:r>
              <a:rPr lang="it-IT" dirty="0" err="1" smtClean="0"/>
              <a:t>clinical</a:t>
            </a:r>
            <a:r>
              <a:rPr lang="it-IT" dirty="0" smtClean="0"/>
              <a:t> </a:t>
            </a:r>
            <a:r>
              <a:rPr lang="it-IT" dirty="0" err="1" smtClean="0"/>
              <a:t>documents</a:t>
            </a:r>
            <a:r>
              <a:rPr lang="it-IT" dirty="0" smtClean="0"/>
              <a:t>, </a:t>
            </a:r>
            <a:r>
              <a:rPr lang="it-IT" dirty="0" err="1" smtClean="0"/>
              <a:t>priority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1099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Specific problems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</a:t>
            </a:r>
            <a:r>
              <a:rPr lang="en-US" dirty="0" smtClean="0"/>
              <a:t>he professionals can be geographically distant because they may belong to different hospitals </a:t>
            </a:r>
          </a:p>
          <a:p>
            <a:pPr lvl="1">
              <a:buFont typeface="Wingdings" charset="0"/>
              <a:buChar char="à"/>
            </a:pPr>
            <a:r>
              <a:rPr lang="en-US" i="1" dirty="0" smtClean="0">
                <a:sym typeface="Wingdings"/>
              </a:rPr>
              <a:t>Difficult to communicate and share information</a:t>
            </a:r>
            <a:r>
              <a:rPr lang="en-US" i="1" dirty="0" smtClean="0"/>
              <a:t> </a:t>
            </a:r>
          </a:p>
          <a:p>
            <a:pPr marL="457200" lvl="1" indent="0">
              <a:buNone/>
            </a:pPr>
            <a:endParaRPr lang="en-US" i="1" dirty="0" smtClean="0"/>
          </a:p>
          <a:p>
            <a:r>
              <a:rPr lang="en-US" dirty="0" smtClean="0"/>
              <a:t>Team’s members can be enrolled in the “Heart Team” dynamically</a:t>
            </a:r>
          </a:p>
          <a:p>
            <a:pPr marL="457200" lvl="1" indent="0">
              <a:buNone/>
            </a:pPr>
            <a:r>
              <a:rPr lang="en-US" dirty="0" smtClean="0">
                <a:sym typeface="Wingdings"/>
              </a:rPr>
              <a:t></a:t>
            </a:r>
            <a:r>
              <a:rPr lang="en-US" i="1" dirty="0" smtClean="0">
                <a:sym typeface="Wingdings"/>
              </a:rPr>
              <a:t>Difficult </a:t>
            </a:r>
            <a:r>
              <a:rPr lang="en-US" i="1" dirty="0">
                <a:sym typeface="Wingdings"/>
              </a:rPr>
              <a:t>to manage attending to the </a:t>
            </a:r>
            <a:r>
              <a:rPr lang="en-US" i="1" dirty="0" smtClean="0">
                <a:sym typeface="Wingdings"/>
              </a:rPr>
              <a:t>meeting and preparation of </a:t>
            </a:r>
            <a:r>
              <a:rPr lang="en-US" i="1" dirty="0">
                <a:sym typeface="Wingdings"/>
              </a:rPr>
              <a:t>pre-</a:t>
            </a:r>
            <a:r>
              <a:rPr lang="en-US" i="1" dirty="0" smtClean="0">
                <a:sym typeface="Wingdings"/>
              </a:rPr>
              <a:t>meeting</a:t>
            </a:r>
          </a:p>
          <a:p>
            <a:pPr marL="457200" lvl="1" indent="0">
              <a:buNone/>
            </a:pPr>
            <a:endParaRPr lang="en-US" i="1" dirty="0" smtClean="0">
              <a:sym typeface="Wingdings"/>
            </a:endParaRPr>
          </a:p>
          <a:p>
            <a:r>
              <a:rPr lang="en-US" i="1" dirty="0" smtClean="0">
                <a:sym typeface="Wingdings"/>
              </a:rPr>
              <a:t>Clinical protocols are different on base of the disease </a:t>
            </a:r>
          </a:p>
          <a:p>
            <a:pPr marL="457200" lvl="1" indent="0">
              <a:buNone/>
            </a:pPr>
            <a:r>
              <a:rPr lang="en-US" dirty="0" smtClean="0">
                <a:sym typeface="Wingdings"/>
              </a:rPr>
              <a:t> </a:t>
            </a:r>
            <a:r>
              <a:rPr lang="en-US" i="1" dirty="0">
                <a:sym typeface="Wingdings"/>
              </a:rPr>
              <a:t>Difficult to manage the sharing of documents when HT is numerous</a:t>
            </a:r>
          </a:p>
          <a:p>
            <a:pPr lvl="1">
              <a:buFont typeface="Wingdings" charset="0"/>
              <a:buChar char="à"/>
            </a:pPr>
            <a:endParaRPr lang="en-US" i="1" dirty="0" smtClean="0"/>
          </a:p>
          <a:p>
            <a:pPr lvl="1">
              <a:buFont typeface="Wingdings" charset="0"/>
              <a:buChar char="à"/>
            </a:pPr>
            <a:endParaRPr lang="en-US" i="1" dirty="0" smtClean="0"/>
          </a:p>
          <a:p>
            <a:pPr lvl="1">
              <a:buFont typeface="Wingdings" charset="0"/>
              <a:buChar char="à"/>
            </a:pPr>
            <a:endParaRPr lang="en-US" i="1" dirty="0"/>
          </a:p>
        </p:txBody>
      </p:sp>
      <p:pic>
        <p:nvPicPr>
          <p:cNvPr id="4" name="Picture 8" descr="ihe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69" y="213052"/>
            <a:ext cx="2299752" cy="62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128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CA" altLang="en-US" dirty="0">
                <a:ea typeface="ＭＳ Ｐゴシック" pitchFamily="34" charset="-128"/>
              </a:rPr>
              <a:t>Proposed Standards &amp; Systems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282700"/>
            <a:ext cx="8229600" cy="5753100"/>
          </a:xfrm>
        </p:spPr>
        <p:txBody>
          <a:bodyPr>
            <a:normAutofit fontScale="40000" lnSpcReduction="20000"/>
          </a:bodyPr>
          <a:lstStyle/>
          <a:p>
            <a:pPr marL="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/>
              <a:t>Systems that can be involved in the process described above are:</a:t>
            </a:r>
          </a:p>
          <a:p>
            <a:pPr marL="342900" lvl="1" indent="-342900">
              <a:spcBef>
                <a:spcPts val="0"/>
              </a:spcBef>
              <a:spcAft>
                <a:spcPts val="1200"/>
              </a:spcAft>
              <a:buFont typeface="Arial"/>
              <a:buChar char="•"/>
            </a:pPr>
            <a:r>
              <a:rPr lang="en-US" altLang="en-US" sz="4000" dirty="0"/>
              <a:t>CIS system</a:t>
            </a:r>
          </a:p>
          <a:p>
            <a:pPr marL="342900" lvl="1" indent="-342900">
              <a:spcBef>
                <a:spcPts val="0"/>
              </a:spcBef>
              <a:spcAft>
                <a:spcPts val="1200"/>
              </a:spcAft>
              <a:buFont typeface="Arial"/>
              <a:buChar char="•"/>
            </a:pPr>
            <a:r>
              <a:rPr lang="en-US" altLang="en-US" sz="4000" dirty="0"/>
              <a:t>Hospital EHR system</a:t>
            </a:r>
          </a:p>
          <a:p>
            <a:pPr marL="342900" lvl="1" indent="-342900">
              <a:spcBef>
                <a:spcPts val="0"/>
              </a:spcBef>
              <a:spcAft>
                <a:spcPts val="1200"/>
              </a:spcAft>
              <a:buFont typeface="Arial"/>
              <a:buChar char="•"/>
            </a:pPr>
            <a:r>
              <a:rPr lang="en-US" altLang="en-US" sz="4000" dirty="0"/>
              <a:t>HIS</a:t>
            </a:r>
          </a:p>
          <a:p>
            <a:pPr marL="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 smtClean="0">
                <a:ea typeface="ＭＳ Ｐゴシック" pitchFamily="34" charset="-128"/>
              </a:rPr>
              <a:t>IHE profiles: </a:t>
            </a:r>
            <a:endParaRPr lang="en-US" altLang="en-US" sz="4000" dirty="0">
              <a:ea typeface="ＭＳ Ｐゴシック" pitchFamily="34" charset="-128"/>
            </a:endParaRPr>
          </a:p>
          <a:p>
            <a:pPr marL="342900" lvl="1" indent="-342900">
              <a:spcBef>
                <a:spcPts val="0"/>
              </a:spcBef>
              <a:spcAft>
                <a:spcPts val="1200"/>
              </a:spcAft>
              <a:buFont typeface="Arial"/>
              <a:buChar char="•"/>
            </a:pPr>
            <a:r>
              <a:rPr lang="en-US" sz="4000" dirty="0" err="1"/>
              <a:t>XDS.b</a:t>
            </a:r>
            <a:r>
              <a:rPr lang="en-US" sz="4000" dirty="0"/>
              <a:t>-I (Cross-Enterprise Document Sharing) for Imaging, </a:t>
            </a:r>
            <a:endParaRPr lang="en-US" sz="4000" dirty="0" smtClean="0"/>
          </a:p>
          <a:p>
            <a:pPr marL="342900" lvl="1" indent="-342900">
              <a:spcBef>
                <a:spcPts val="0"/>
              </a:spcBef>
              <a:spcAft>
                <a:spcPts val="1200"/>
              </a:spcAft>
              <a:buFont typeface="Arial"/>
              <a:buChar char="•"/>
            </a:pPr>
            <a:r>
              <a:rPr lang="en-US" sz="4000" dirty="0" err="1" smtClean="0"/>
              <a:t>XDS.b</a:t>
            </a:r>
            <a:r>
              <a:rPr lang="en-US" sz="4000" dirty="0" smtClean="0"/>
              <a:t> </a:t>
            </a:r>
            <a:r>
              <a:rPr lang="en-US" sz="4000" dirty="0"/>
              <a:t>(Cross-Enterprise Document Sharing)</a:t>
            </a:r>
          </a:p>
          <a:p>
            <a:pPr marL="342900" lvl="1" indent="-342900">
              <a:spcBef>
                <a:spcPts val="0"/>
              </a:spcBef>
              <a:spcAft>
                <a:spcPts val="1200"/>
              </a:spcAft>
              <a:buFont typeface="Arial"/>
              <a:buChar char="•"/>
            </a:pPr>
            <a:r>
              <a:rPr lang="en-US" sz="4000" dirty="0"/>
              <a:t>DSUB (Document Metadata Subscription): this profile allows to create a notification infrastructure based the </a:t>
            </a:r>
            <a:r>
              <a:rPr lang="en-US" sz="4000" dirty="0" err="1"/>
              <a:t>XDS.b</a:t>
            </a:r>
            <a:r>
              <a:rPr lang="en-US" sz="4000" dirty="0"/>
              <a:t> Infrastructure</a:t>
            </a:r>
          </a:p>
          <a:p>
            <a:pPr marL="342900" lvl="1" indent="-342900">
              <a:spcBef>
                <a:spcPts val="0"/>
              </a:spcBef>
              <a:spcAft>
                <a:spcPts val="1200"/>
              </a:spcAft>
              <a:buFont typeface="Arial"/>
              <a:buChar char="•"/>
            </a:pPr>
            <a:r>
              <a:rPr lang="en-US" sz="4000" dirty="0"/>
              <a:t>XDW (Cross-Enterprise Document Workflow): this profile allows the creation of a Workflow management Infrastructure based on a </a:t>
            </a:r>
            <a:r>
              <a:rPr lang="en-US" sz="4000" dirty="0" err="1"/>
              <a:t>XDS.b</a:t>
            </a:r>
            <a:r>
              <a:rPr lang="en-US" sz="4000" dirty="0"/>
              <a:t> Environment. XDW guidelines provide a flexible tool that can be further profiled (defining a Workflow Definition profile) to manage specific clinical </a:t>
            </a:r>
            <a:r>
              <a:rPr lang="en-US" sz="4000" dirty="0" smtClean="0"/>
              <a:t>workflows.</a:t>
            </a:r>
          </a:p>
          <a:p>
            <a:pPr marL="342900" lvl="1" indent="-342900">
              <a:spcBef>
                <a:spcPts val="0"/>
              </a:spcBef>
              <a:spcAft>
                <a:spcPts val="1200"/>
              </a:spcAft>
              <a:buFont typeface="Arial"/>
              <a:buChar char="•"/>
            </a:pPr>
            <a:r>
              <a:rPr lang="en-US" sz="4000" dirty="0" smtClean="0"/>
              <a:t>Example of CDA that could be used: </a:t>
            </a:r>
          </a:p>
          <a:p>
            <a:pPr marL="742950" lvl="2" indent="-342900">
              <a:spcBef>
                <a:spcPts val="0"/>
              </a:spcBef>
              <a:spcAft>
                <a:spcPts val="1200"/>
              </a:spcAft>
            </a:pPr>
            <a:r>
              <a:rPr lang="en-US" sz="3000" dirty="0" smtClean="0"/>
              <a:t>[</a:t>
            </a:r>
            <a:r>
              <a:rPr lang="en-US" sz="3000" dirty="0"/>
              <a:t>DRPT] - Displayable Reports manages creation and distribution of “display ready” (PDF or CDA) clinical reports from the creating application, to the department, and to the enterprise</a:t>
            </a:r>
          </a:p>
          <a:p>
            <a:pPr marL="742950" lvl="2" indent="-342900">
              <a:spcBef>
                <a:spcPts val="0"/>
              </a:spcBef>
              <a:spcAft>
                <a:spcPts val="1200"/>
              </a:spcAft>
            </a:pPr>
            <a:r>
              <a:rPr lang="en-US" sz="3000" dirty="0"/>
              <a:t>[CIRC] - Cardiac Imaging Report Content format for a CDA report of a cardiac diagnostic imaging procedure, including discrete data elements</a:t>
            </a:r>
          </a:p>
          <a:p>
            <a:pPr marL="742950" lvl="2" indent="-342900">
              <a:spcBef>
                <a:spcPts val="0"/>
              </a:spcBef>
              <a:spcAft>
                <a:spcPts val="1200"/>
              </a:spcAft>
            </a:pPr>
            <a:r>
              <a:rPr lang="en-US" sz="3000" dirty="0"/>
              <a:t>[CRC] - </a:t>
            </a:r>
            <a:r>
              <a:rPr lang="en-US" sz="3000" dirty="0" err="1"/>
              <a:t>Cath</a:t>
            </a:r>
            <a:r>
              <a:rPr lang="en-US" sz="3000" dirty="0"/>
              <a:t> Report Content format for a CDA report of a cardiac </a:t>
            </a:r>
            <a:r>
              <a:rPr lang="en-US" sz="3000" dirty="0" err="1"/>
              <a:t>Cath</a:t>
            </a:r>
            <a:r>
              <a:rPr lang="en-US" sz="3000" dirty="0"/>
              <a:t>/PCI procedure, including discrete data </a:t>
            </a:r>
            <a:r>
              <a:rPr lang="en-US" sz="3000" dirty="0" smtClean="0"/>
              <a:t>elements Imagining</a:t>
            </a:r>
            <a:r>
              <a:rPr lang="en-US" sz="3000" dirty="0"/>
              <a:t>, </a:t>
            </a:r>
            <a:r>
              <a:rPr lang="en-US" sz="3000" dirty="0" err="1" smtClean="0"/>
              <a:t>radiolog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842097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67" y="844261"/>
            <a:ext cx="8002067" cy="5775876"/>
          </a:xfrm>
          <a:prstGeom prst="rect">
            <a:avLst/>
          </a:prstGeom>
        </p:spPr>
      </p:pic>
      <p:sp>
        <p:nvSpPr>
          <p:cNvPr id="6" name="Titolo 1"/>
          <p:cNvSpPr txBox="1">
            <a:spLocks/>
          </p:cNvSpPr>
          <p:nvPr/>
        </p:nvSpPr>
        <p:spPr>
          <a:xfrm>
            <a:off x="457200" y="-257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Infrastructure: XDW with a XDS/DSUB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2578787" y="6396335"/>
            <a:ext cx="6108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Profile based on the Workflow Definition Template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08222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Use Case (1/6)</a:t>
            </a:r>
            <a:endParaRPr lang="it-IT" dirty="0"/>
          </a:p>
        </p:txBody>
      </p:sp>
      <p:pic>
        <p:nvPicPr>
          <p:cNvPr id="4" name="Immagine 3" descr="usecase_flowchart3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047" b="88055"/>
          <a:stretch/>
        </p:blipFill>
        <p:spPr>
          <a:xfrm>
            <a:off x="1524378" y="2044700"/>
            <a:ext cx="6095244" cy="1638300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1206500" y="19177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854200" y="3733800"/>
            <a:ext cx="142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No </a:t>
            </a:r>
            <a:r>
              <a:rPr lang="it-IT" dirty="0" err="1" smtClean="0"/>
              <a:t>Workflow</a:t>
            </a:r>
            <a:endParaRPr lang="it-IT" dirty="0"/>
          </a:p>
        </p:txBody>
      </p:sp>
      <p:cxnSp>
        <p:nvCxnSpPr>
          <p:cNvPr id="9" name="Connettore 4 8"/>
          <p:cNvCxnSpPr/>
          <p:nvPr/>
        </p:nvCxnSpPr>
        <p:spPr>
          <a:xfrm rot="10800000" flipV="1">
            <a:off x="2364300" y="3314700"/>
            <a:ext cx="1458401" cy="469900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/>
          <p:cNvCxnSpPr>
            <a:endCxn id="27" idx="0"/>
          </p:cNvCxnSpPr>
          <p:nvPr/>
        </p:nvCxnSpPr>
        <p:spPr>
          <a:xfrm>
            <a:off x="4260851" y="3530600"/>
            <a:ext cx="0" cy="5677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ttangolo 16"/>
          <p:cNvSpPr/>
          <p:nvPr/>
        </p:nvSpPr>
        <p:spPr>
          <a:xfrm>
            <a:off x="2044700" y="4648198"/>
            <a:ext cx="4444999" cy="174822"/>
          </a:xfrm>
          <a:prstGeom prst="rect">
            <a:avLst/>
          </a:prstGeom>
          <a:solidFill>
            <a:srgbClr val="92927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5416066" y="4572000"/>
            <a:ext cx="107363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HT </a:t>
            </a:r>
            <a:r>
              <a:rPr lang="it-IT" sz="1400" dirty="0" err="1" smtClean="0"/>
              <a:t>Request</a:t>
            </a:r>
            <a:endParaRPr lang="it-IT" sz="1400" dirty="0"/>
          </a:p>
        </p:txBody>
      </p:sp>
      <p:sp>
        <p:nvSpPr>
          <p:cNvPr id="19" name="Rettangolo 18"/>
          <p:cNvSpPr/>
          <p:nvPr/>
        </p:nvSpPr>
        <p:spPr>
          <a:xfrm>
            <a:off x="2044701" y="5019476"/>
            <a:ext cx="4444999" cy="174822"/>
          </a:xfrm>
          <a:prstGeom prst="rect">
            <a:avLst/>
          </a:prstGeom>
          <a:solidFill>
            <a:srgbClr val="92927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5708167" y="4937324"/>
            <a:ext cx="107363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Lead HT</a:t>
            </a:r>
            <a:endParaRPr lang="it-IT" sz="1400" dirty="0"/>
          </a:p>
        </p:txBody>
      </p:sp>
      <p:sp>
        <p:nvSpPr>
          <p:cNvPr id="21" name="Rettangolo 20"/>
          <p:cNvSpPr/>
          <p:nvPr/>
        </p:nvSpPr>
        <p:spPr>
          <a:xfrm>
            <a:off x="2044700" y="5384798"/>
            <a:ext cx="4444999" cy="174822"/>
          </a:xfrm>
          <a:prstGeom prst="rect">
            <a:avLst/>
          </a:prstGeom>
          <a:solidFill>
            <a:srgbClr val="92927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2" name="CasellaDiTesto 21"/>
          <p:cNvSpPr txBox="1"/>
          <p:nvPr/>
        </p:nvSpPr>
        <p:spPr>
          <a:xfrm>
            <a:off x="5758967" y="5298878"/>
            <a:ext cx="107363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Join HT</a:t>
            </a:r>
            <a:endParaRPr lang="it-IT" sz="1400" dirty="0"/>
          </a:p>
        </p:txBody>
      </p:sp>
      <p:sp>
        <p:nvSpPr>
          <p:cNvPr id="23" name="Rettangolo 22"/>
          <p:cNvSpPr/>
          <p:nvPr/>
        </p:nvSpPr>
        <p:spPr>
          <a:xfrm>
            <a:off x="2044701" y="5756076"/>
            <a:ext cx="4444999" cy="174822"/>
          </a:xfrm>
          <a:prstGeom prst="rect">
            <a:avLst/>
          </a:prstGeom>
          <a:solidFill>
            <a:srgbClr val="92927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5504966" y="5667176"/>
            <a:ext cx="107363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HT </a:t>
            </a:r>
            <a:r>
              <a:rPr lang="it-IT" sz="1400" dirty="0" err="1" smtClean="0"/>
              <a:t>Perform</a:t>
            </a:r>
            <a:endParaRPr lang="it-IT" sz="1400" dirty="0"/>
          </a:p>
        </p:txBody>
      </p:sp>
      <p:sp>
        <p:nvSpPr>
          <p:cNvPr id="25" name="Rettangolo 24"/>
          <p:cNvSpPr/>
          <p:nvPr/>
        </p:nvSpPr>
        <p:spPr>
          <a:xfrm>
            <a:off x="2044701" y="6124376"/>
            <a:ext cx="4444999" cy="174822"/>
          </a:xfrm>
          <a:prstGeom prst="rect">
            <a:avLst/>
          </a:prstGeom>
          <a:solidFill>
            <a:srgbClr val="92927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6" name="CasellaDiTesto 25"/>
          <p:cNvSpPr txBox="1"/>
          <p:nvPr/>
        </p:nvSpPr>
        <p:spPr>
          <a:xfrm>
            <a:off x="5245100" y="6035476"/>
            <a:ext cx="1333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HT </a:t>
            </a:r>
            <a:r>
              <a:rPr lang="it-IT" sz="1400" dirty="0" err="1" smtClean="0"/>
              <a:t>Finalization</a:t>
            </a:r>
            <a:endParaRPr lang="it-IT" sz="1400" dirty="0"/>
          </a:p>
        </p:txBody>
      </p:sp>
      <p:sp>
        <p:nvSpPr>
          <p:cNvPr id="27" name="Ovale 26"/>
          <p:cNvSpPr/>
          <p:nvPr/>
        </p:nvSpPr>
        <p:spPr>
          <a:xfrm>
            <a:off x="3886201" y="4098370"/>
            <a:ext cx="749300" cy="36036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/>
              <a:t>Start</a:t>
            </a:r>
            <a:endParaRPr lang="it-IT" sz="14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7175501" y="4940300"/>
            <a:ext cx="1511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Workflow</a:t>
            </a:r>
            <a:r>
              <a:rPr lang="it-IT" dirty="0" smtClean="0"/>
              <a:t> </a:t>
            </a:r>
            <a:r>
              <a:rPr lang="it-IT" dirty="0" err="1" smtClean="0"/>
              <a:t>document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9979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Use Case </a:t>
            </a:r>
            <a:r>
              <a:rPr lang="it-IT" dirty="0" smtClean="0"/>
              <a:t>(2/</a:t>
            </a:r>
            <a:r>
              <a:rPr lang="it-IT" dirty="0"/>
              <a:t>6</a:t>
            </a:r>
            <a:r>
              <a:rPr lang="it-IT" dirty="0" smtClean="0"/>
              <a:t>)</a:t>
            </a:r>
            <a:endParaRPr lang="it-IT" dirty="0"/>
          </a:p>
        </p:txBody>
      </p:sp>
      <p:pic>
        <p:nvPicPr>
          <p:cNvPr id="5" name="Immagine 4" descr="usecase_flowchart3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2" t="12323" r="30540" b="80252"/>
          <a:stretch/>
        </p:blipFill>
        <p:spPr>
          <a:xfrm>
            <a:off x="1689100" y="1874838"/>
            <a:ext cx="4546599" cy="1058862"/>
          </a:xfrm>
          <a:prstGeom prst="rect">
            <a:avLst/>
          </a:prstGeom>
        </p:spPr>
      </p:pic>
      <p:sp>
        <p:nvSpPr>
          <p:cNvPr id="35" name="Rettangolo 34"/>
          <p:cNvSpPr/>
          <p:nvPr/>
        </p:nvSpPr>
        <p:spPr>
          <a:xfrm>
            <a:off x="1790700" y="3615936"/>
            <a:ext cx="4444999" cy="174822"/>
          </a:xfrm>
          <a:prstGeom prst="rect">
            <a:avLst/>
          </a:prstGeom>
          <a:solidFill>
            <a:srgbClr val="92927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6" name="CasellaDiTesto 35"/>
          <p:cNvSpPr txBox="1"/>
          <p:nvPr/>
        </p:nvSpPr>
        <p:spPr>
          <a:xfrm>
            <a:off x="5504967" y="3530016"/>
            <a:ext cx="107363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Join HT</a:t>
            </a:r>
            <a:endParaRPr lang="it-IT" sz="1400" dirty="0"/>
          </a:p>
        </p:txBody>
      </p:sp>
      <p:sp>
        <p:nvSpPr>
          <p:cNvPr id="37" name="Rettangolo 36"/>
          <p:cNvSpPr/>
          <p:nvPr/>
        </p:nvSpPr>
        <p:spPr>
          <a:xfrm>
            <a:off x="1790701" y="3987214"/>
            <a:ext cx="4444999" cy="174822"/>
          </a:xfrm>
          <a:prstGeom prst="rect">
            <a:avLst/>
          </a:prstGeom>
          <a:solidFill>
            <a:srgbClr val="92927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8" name="CasellaDiTesto 37"/>
          <p:cNvSpPr txBox="1"/>
          <p:nvPr/>
        </p:nvSpPr>
        <p:spPr>
          <a:xfrm>
            <a:off x="5250966" y="3898314"/>
            <a:ext cx="107363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HT </a:t>
            </a:r>
            <a:r>
              <a:rPr lang="it-IT" sz="1400" dirty="0" err="1" smtClean="0"/>
              <a:t>Perform</a:t>
            </a:r>
            <a:endParaRPr lang="it-IT" sz="1400" dirty="0"/>
          </a:p>
        </p:txBody>
      </p:sp>
      <p:sp>
        <p:nvSpPr>
          <p:cNvPr id="39" name="Rettangolo 38"/>
          <p:cNvSpPr/>
          <p:nvPr/>
        </p:nvSpPr>
        <p:spPr>
          <a:xfrm>
            <a:off x="1790701" y="4355514"/>
            <a:ext cx="4444999" cy="174822"/>
          </a:xfrm>
          <a:prstGeom prst="rect">
            <a:avLst/>
          </a:prstGeom>
          <a:solidFill>
            <a:srgbClr val="92927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0" name="CasellaDiTesto 39"/>
          <p:cNvSpPr txBox="1"/>
          <p:nvPr/>
        </p:nvSpPr>
        <p:spPr>
          <a:xfrm>
            <a:off x="4965700" y="4266614"/>
            <a:ext cx="1358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HT </a:t>
            </a:r>
            <a:r>
              <a:rPr lang="it-IT" sz="1400" dirty="0" err="1" smtClean="0"/>
              <a:t>Finalization</a:t>
            </a:r>
            <a:endParaRPr lang="it-IT" sz="1400" dirty="0"/>
          </a:p>
        </p:txBody>
      </p:sp>
      <p:sp>
        <p:nvSpPr>
          <p:cNvPr id="41" name="Ovale 40"/>
          <p:cNvSpPr/>
          <p:nvPr/>
        </p:nvSpPr>
        <p:spPr>
          <a:xfrm>
            <a:off x="3124200" y="1417638"/>
            <a:ext cx="749300" cy="36036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/>
              <a:t>Start</a:t>
            </a:r>
            <a:endParaRPr lang="it-IT" sz="1400" dirty="0"/>
          </a:p>
        </p:txBody>
      </p:sp>
      <p:cxnSp>
        <p:nvCxnSpPr>
          <p:cNvPr id="43" name="Connettore 2 42"/>
          <p:cNvCxnSpPr>
            <a:stCxn id="41" idx="4"/>
          </p:cNvCxnSpPr>
          <p:nvPr/>
        </p:nvCxnSpPr>
        <p:spPr>
          <a:xfrm>
            <a:off x="3498850" y="1778000"/>
            <a:ext cx="6350" cy="558800"/>
          </a:xfrm>
          <a:prstGeom prst="straightConnector1">
            <a:avLst/>
          </a:prstGeom>
          <a:ln w="31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ttangolo 43"/>
          <p:cNvSpPr/>
          <p:nvPr/>
        </p:nvSpPr>
        <p:spPr>
          <a:xfrm>
            <a:off x="1790700" y="3231858"/>
            <a:ext cx="4444999" cy="174822"/>
          </a:xfrm>
          <a:prstGeom prst="rect">
            <a:avLst/>
          </a:prstGeom>
          <a:solidFill>
            <a:srgbClr val="92927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5" name="CasellaDiTesto 44"/>
          <p:cNvSpPr txBox="1"/>
          <p:nvPr/>
        </p:nvSpPr>
        <p:spPr>
          <a:xfrm>
            <a:off x="5454166" y="3149706"/>
            <a:ext cx="107363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Lead HT</a:t>
            </a:r>
            <a:endParaRPr lang="it-IT" sz="1400" dirty="0"/>
          </a:p>
        </p:txBody>
      </p:sp>
      <p:cxnSp>
        <p:nvCxnSpPr>
          <p:cNvPr id="47" name="Connettore 2 46"/>
          <p:cNvCxnSpPr/>
          <p:nvPr/>
        </p:nvCxnSpPr>
        <p:spPr>
          <a:xfrm>
            <a:off x="3498850" y="2654300"/>
            <a:ext cx="0" cy="577558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>
            <a:off x="7175501" y="2654300"/>
            <a:ext cx="1511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Workflow</a:t>
            </a:r>
            <a:r>
              <a:rPr lang="it-IT" dirty="0" smtClean="0"/>
              <a:t> </a:t>
            </a:r>
            <a:r>
              <a:rPr lang="it-IT" dirty="0" err="1" smtClean="0"/>
              <a:t>document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26444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Use Case </a:t>
            </a:r>
            <a:r>
              <a:rPr lang="it-IT" dirty="0" smtClean="0"/>
              <a:t>(3/</a:t>
            </a:r>
            <a:r>
              <a:rPr lang="it-IT" dirty="0"/>
              <a:t>6</a:t>
            </a:r>
            <a:r>
              <a:rPr lang="it-IT" dirty="0" smtClean="0"/>
              <a:t>)</a:t>
            </a:r>
            <a:endParaRPr lang="it-IT" dirty="0"/>
          </a:p>
        </p:txBody>
      </p:sp>
      <p:pic>
        <p:nvPicPr>
          <p:cNvPr id="5" name="Immagine 4" descr="usecase_flowchart3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2" t="19125" r="30540" b="65200"/>
          <a:stretch/>
        </p:blipFill>
        <p:spPr>
          <a:xfrm>
            <a:off x="1689100" y="1886346"/>
            <a:ext cx="4546600" cy="2235200"/>
          </a:xfrm>
          <a:prstGeom prst="rect">
            <a:avLst/>
          </a:prstGeom>
        </p:spPr>
      </p:pic>
      <p:cxnSp>
        <p:nvCxnSpPr>
          <p:cNvPr id="16" name="Connettore 2 15"/>
          <p:cNvCxnSpPr/>
          <p:nvPr/>
        </p:nvCxnSpPr>
        <p:spPr>
          <a:xfrm>
            <a:off x="4584700" y="3130946"/>
            <a:ext cx="25400" cy="1073548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ttangolo 34"/>
          <p:cNvSpPr/>
          <p:nvPr/>
        </p:nvSpPr>
        <p:spPr>
          <a:xfrm>
            <a:off x="1790700" y="4204494"/>
            <a:ext cx="4444999" cy="174822"/>
          </a:xfrm>
          <a:prstGeom prst="rect">
            <a:avLst/>
          </a:prstGeom>
          <a:solidFill>
            <a:srgbClr val="92927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6" name="CasellaDiTesto 35"/>
          <p:cNvSpPr txBox="1"/>
          <p:nvPr/>
        </p:nvSpPr>
        <p:spPr>
          <a:xfrm>
            <a:off x="5504967" y="4118574"/>
            <a:ext cx="107363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Join HT</a:t>
            </a:r>
            <a:endParaRPr lang="it-IT" sz="1400" dirty="0"/>
          </a:p>
        </p:txBody>
      </p:sp>
      <p:sp>
        <p:nvSpPr>
          <p:cNvPr id="37" name="Rettangolo 36"/>
          <p:cNvSpPr/>
          <p:nvPr/>
        </p:nvSpPr>
        <p:spPr>
          <a:xfrm>
            <a:off x="1790701" y="4575772"/>
            <a:ext cx="4444999" cy="174822"/>
          </a:xfrm>
          <a:prstGeom prst="rect">
            <a:avLst/>
          </a:prstGeom>
          <a:solidFill>
            <a:srgbClr val="92927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8" name="CasellaDiTesto 37"/>
          <p:cNvSpPr txBox="1"/>
          <p:nvPr/>
        </p:nvSpPr>
        <p:spPr>
          <a:xfrm>
            <a:off x="5250966" y="4486872"/>
            <a:ext cx="107363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HT </a:t>
            </a:r>
            <a:r>
              <a:rPr lang="it-IT" sz="1400" dirty="0" err="1" smtClean="0"/>
              <a:t>Perform</a:t>
            </a:r>
            <a:endParaRPr lang="it-IT" sz="1400" dirty="0"/>
          </a:p>
        </p:txBody>
      </p:sp>
      <p:sp>
        <p:nvSpPr>
          <p:cNvPr id="39" name="Rettangolo 38"/>
          <p:cNvSpPr/>
          <p:nvPr/>
        </p:nvSpPr>
        <p:spPr>
          <a:xfrm>
            <a:off x="1790701" y="4944072"/>
            <a:ext cx="4444999" cy="174822"/>
          </a:xfrm>
          <a:prstGeom prst="rect">
            <a:avLst/>
          </a:prstGeom>
          <a:solidFill>
            <a:srgbClr val="92927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0" name="CasellaDiTesto 39"/>
          <p:cNvSpPr txBox="1"/>
          <p:nvPr/>
        </p:nvSpPr>
        <p:spPr>
          <a:xfrm>
            <a:off x="5029200" y="4855172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HT </a:t>
            </a:r>
            <a:r>
              <a:rPr lang="it-IT" sz="1400" dirty="0" err="1" smtClean="0"/>
              <a:t>Finalization</a:t>
            </a:r>
            <a:endParaRPr lang="it-IT" sz="1400" dirty="0"/>
          </a:p>
        </p:txBody>
      </p:sp>
      <p:sp>
        <p:nvSpPr>
          <p:cNvPr id="13" name="Rettangolo 12"/>
          <p:cNvSpPr/>
          <p:nvPr/>
        </p:nvSpPr>
        <p:spPr>
          <a:xfrm>
            <a:off x="1803400" y="1711524"/>
            <a:ext cx="4444999" cy="174822"/>
          </a:xfrm>
          <a:prstGeom prst="rect">
            <a:avLst/>
          </a:prstGeom>
          <a:solidFill>
            <a:srgbClr val="92927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5174766" y="1635326"/>
            <a:ext cx="107363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HT </a:t>
            </a:r>
            <a:r>
              <a:rPr lang="it-IT" sz="1400" dirty="0" err="1" smtClean="0"/>
              <a:t>Request</a:t>
            </a:r>
            <a:endParaRPr lang="it-IT" sz="1400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7175501" y="2654300"/>
            <a:ext cx="1511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Workflow</a:t>
            </a:r>
            <a:r>
              <a:rPr lang="it-IT" dirty="0" smtClean="0"/>
              <a:t> </a:t>
            </a:r>
            <a:r>
              <a:rPr lang="it-IT" dirty="0" err="1" smtClean="0"/>
              <a:t>document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46503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12085</TotalTime>
  <Words>838</Words>
  <Application>Microsoft Macintosh PowerPoint</Application>
  <PresentationFormat>Presentazione su schermo (4:3)</PresentationFormat>
  <Paragraphs>152</Paragraphs>
  <Slides>14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5" baseType="lpstr">
      <vt:lpstr>Office Theme</vt:lpstr>
      <vt:lpstr> Detailed Profile Proposal for 2015/16 presented to the PCC Technical Committee </vt:lpstr>
      <vt:lpstr>Aim of Profile</vt:lpstr>
      <vt:lpstr>Dynamic Heart team</vt:lpstr>
      <vt:lpstr>Specific problems</vt:lpstr>
      <vt:lpstr>Proposed Standards &amp; Systems</vt:lpstr>
      <vt:lpstr>Presentazione di PowerPoint</vt:lpstr>
      <vt:lpstr>Use Case (1/6)</vt:lpstr>
      <vt:lpstr>Use Case (2/6)</vt:lpstr>
      <vt:lpstr>Use Case (3/6)</vt:lpstr>
      <vt:lpstr>Use Case (4/6)</vt:lpstr>
      <vt:lpstr>Use Case (5/6)</vt:lpstr>
      <vt:lpstr>Use Case (6/6)</vt:lpstr>
      <vt:lpstr>Use cases</vt:lpstr>
      <vt:lpstr>Discussion</vt:lpstr>
    </vt:vector>
  </TitlesOfParts>
  <Company>RSNA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Slide 1</dc:title>
  <dc:creator>mstanits</dc:creator>
  <cp:lastModifiedBy>Elena Vio</cp:lastModifiedBy>
  <cp:revision>595</cp:revision>
  <cp:lastPrinted>2013-02-21T14:05:33Z</cp:lastPrinted>
  <dcterms:created xsi:type="dcterms:W3CDTF">2011-05-17T16:43:13Z</dcterms:created>
  <dcterms:modified xsi:type="dcterms:W3CDTF">2015-11-17T10:09:43Z</dcterms:modified>
</cp:coreProperties>
</file>