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1"/>
  </p:notesMasterIdLst>
  <p:sldIdLst>
    <p:sldId id="275" r:id="rId3"/>
    <p:sldId id="276" r:id="rId4"/>
    <p:sldId id="277" r:id="rId5"/>
    <p:sldId id="256" r:id="rId6"/>
    <p:sldId id="257" r:id="rId7"/>
    <p:sldId id="258" r:id="rId8"/>
    <p:sldId id="268" r:id="rId9"/>
    <p:sldId id="269" r:id="rId10"/>
    <p:sldId id="271" r:id="rId11"/>
    <p:sldId id="259" r:id="rId12"/>
    <p:sldId id="260" r:id="rId13"/>
    <p:sldId id="261" r:id="rId14"/>
    <p:sldId id="262" r:id="rId15"/>
    <p:sldId id="263" r:id="rId16"/>
    <p:sldId id="264" r:id="rId17"/>
    <p:sldId id="265" r:id="rId18"/>
    <p:sldId id="266"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78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50852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103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667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575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3157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21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867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896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68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065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2259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14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58" name="Shape 58"/>
          <p:cNvSpPr txBox="1">
            <a:spLocks noGrp="1"/>
          </p:cNvSpPr>
          <p:nvPr>
            <p:ph type="body" idx="1"/>
          </p:nvPr>
        </p:nvSpPr>
        <p:spPr>
          <a:xfrm>
            <a:off x="628650" y="1369218"/>
            <a:ext cx="78867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6" name="Shape 76"/>
          <p:cNvSpPr txBox="1">
            <a:spLocks noGrp="1"/>
          </p:cNvSpPr>
          <p:nvPr>
            <p:ph type="body" idx="1"/>
          </p:nvPr>
        </p:nvSpPr>
        <p:spPr>
          <a:xfrm>
            <a:off x="6286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291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29841" y="273843"/>
            <a:ext cx="7886700"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83" name="Shape 83"/>
          <p:cNvSpPr txBox="1">
            <a:spLocks noGrp="1"/>
          </p:cNvSpPr>
          <p:nvPr>
            <p:ph type="body" idx="1"/>
          </p:nvPr>
        </p:nvSpPr>
        <p:spPr>
          <a:xfrm>
            <a:off x="629841" y="1260872"/>
            <a:ext cx="386834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629841" y="1878806"/>
            <a:ext cx="3868340" cy="276344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29150" y="1260872"/>
            <a:ext cx="388739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29150" y="1878806"/>
            <a:ext cx="3887390" cy="276344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92" name="Shape 92"/>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629841"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1" name="Shape 101"/>
          <p:cNvSpPr txBox="1">
            <a:spLocks noGrp="1"/>
          </p:cNvSpPr>
          <p:nvPr>
            <p:ph type="body" idx="1"/>
          </p:nvPr>
        </p:nvSpPr>
        <p:spPr>
          <a:xfrm>
            <a:off x="3887391" y="740568"/>
            <a:ext cx="4629150" cy="3655218"/>
          </a:xfrm>
          <a:prstGeom prst="rect">
            <a:avLst/>
          </a:prstGeom>
          <a:noFill/>
          <a:ln>
            <a:noFill/>
          </a:ln>
        </p:spPr>
        <p:txBody>
          <a:bodyPr lIns="68575" tIns="68575" rIns="68575" bIns="68575" anchor="t" anchorCtr="0"/>
          <a:lstStyle>
            <a:lvl1pPr marL="177800" marR="0" lvl="0" indent="-25400" algn="l" rtl="0">
              <a:lnSpc>
                <a:spcPct val="90000"/>
              </a:lnSpc>
              <a:spcBef>
                <a:spcPts val="8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38100" algn="l" rtl="0">
              <a:lnSpc>
                <a:spcPct val="90000"/>
              </a:lnSpc>
              <a:spcBef>
                <a:spcPts val="4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629841"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29841"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8" name="Shape 108"/>
          <p:cNvSpPr>
            <a:spLocks noGrp="1"/>
          </p:cNvSpPr>
          <p:nvPr>
            <p:ph type="pic" idx="2"/>
          </p:nvPr>
        </p:nvSpPr>
        <p:spPr>
          <a:xfrm>
            <a:off x="3887391" y="740568"/>
            <a:ext cx="4629150" cy="3655218"/>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SzPct val="458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5238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61111"/>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629841"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15" name="Shape 115"/>
          <p:cNvSpPr txBox="1">
            <a:spLocks noGrp="1"/>
          </p:cNvSpPr>
          <p:nvPr>
            <p:ph type="body" idx="1"/>
          </p:nvPr>
        </p:nvSpPr>
        <p:spPr>
          <a:xfrm rot="5400000">
            <a:off x="2940248" y="-942379"/>
            <a:ext cx="3263503" cy="78867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350073" y="1467445"/>
            <a:ext cx="4358878" cy="1971675"/>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21" name="Shape 121"/>
          <p:cNvSpPr txBox="1">
            <a:spLocks noGrp="1"/>
          </p:cNvSpPr>
          <p:nvPr>
            <p:ph type="body" idx="1"/>
          </p:nvPr>
        </p:nvSpPr>
        <p:spPr>
          <a:xfrm rot="5400000">
            <a:off x="1349573" y="-447079"/>
            <a:ext cx="4358878" cy="5800724"/>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52" name="Shape 52"/>
          <p:cNvSpPr txBox="1">
            <a:spLocks noGrp="1"/>
          </p:cNvSpPr>
          <p:nvPr>
            <p:ph type="body" idx="1"/>
          </p:nvPr>
        </p:nvSpPr>
        <p:spPr>
          <a:xfrm>
            <a:off x="628650" y="1369218"/>
            <a:ext cx="78867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ihe.net/uploadedFiles/Documents/ITI/IHE_ITI_TF_Vol3.pdf" TargetMode="External"/><Relationship Id="rId2" Type="http://schemas.openxmlformats.org/officeDocument/2006/relationships/hyperlink" Target="http://www.ihe.net/uploadedFiles/Documents/ITI/IHE_ITI_TF_Vol2b.pdf" TargetMode="External"/><Relationship Id="rId1" Type="http://schemas.openxmlformats.org/officeDocument/2006/relationships/slideLayout" Target="../slideLayouts/slideLayout12.xml"/><Relationship Id="rId5" Type="http://schemas.openxmlformats.org/officeDocument/2006/relationships/hyperlink" Target="http://wiki.directproject.org/file/view/2011-03-09%20PDF%20-%20XDR%20and%20XDM%20for%20Direct%20Messaging%20Specification_FINAL.pdf" TargetMode="External"/><Relationship Id="rId4" Type="http://schemas.openxmlformats.org/officeDocument/2006/relationships/hyperlink" Target="http://wiki.directproject.org/file/view/Applicability+Statement+for+Secure+Health+Transport+v1.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statehieresources.wikispaces.com/Payload+Implementation+Guid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360X:Closed Loop Referrals</a:t>
            </a:r>
            <a:endParaRPr lang="en-US" dirty="0"/>
          </a:p>
        </p:txBody>
      </p:sp>
      <p:sp>
        <p:nvSpPr>
          <p:cNvPr id="3" name="Subtitle 2"/>
          <p:cNvSpPr>
            <a:spLocks noGrp="1"/>
          </p:cNvSpPr>
          <p:nvPr>
            <p:ph type="subTitle" idx="1"/>
          </p:nvPr>
        </p:nvSpPr>
        <p:spPr/>
        <p:txBody>
          <a:bodyPr/>
          <a:lstStyle/>
          <a:p>
            <a:r>
              <a:rPr lang="en-US" dirty="0" smtClean="0"/>
              <a:t>Presentation to IHE PCC </a:t>
            </a:r>
            <a:r>
              <a:rPr lang="en-US" dirty="0" smtClean="0"/>
              <a:t>Planning Committee</a:t>
            </a:r>
            <a:endParaRPr lang="en-US" dirty="0"/>
          </a:p>
        </p:txBody>
      </p:sp>
    </p:spTree>
    <p:extLst>
      <p:ext uri="{BB962C8B-B14F-4D97-AF65-F5344CB8AC3E}">
        <p14:creationId xmlns:p14="http://schemas.microsoft.com/office/powerpoint/2010/main" val="313091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a:solidFill>
                  <a:schemeClr val="dk1"/>
                </a:solidFill>
                <a:latin typeface="Calibri"/>
                <a:ea typeface="Calibri"/>
                <a:cs typeface="Calibri"/>
                <a:sym typeface="Calibri"/>
              </a:rPr>
              <a:t>Referral Workflow Review</a:t>
            </a:r>
          </a:p>
        </p:txBody>
      </p:sp>
      <p:sp>
        <p:nvSpPr>
          <p:cNvPr id="175" name="Shape 175"/>
          <p:cNvSpPr/>
          <p:nvPr/>
        </p:nvSpPr>
        <p:spPr>
          <a:xfrm>
            <a:off x="628650" y="1201722"/>
            <a:ext cx="1133037" cy="3642918"/>
          </a:xfrm>
          <a:prstGeom prst="rect">
            <a:avLst/>
          </a:prstGeom>
          <a:solidFill>
            <a:schemeClr val="accent1"/>
          </a:solidFill>
          <a:ln w="12700" cap="flat" cmpd="sng">
            <a:solidFill>
              <a:srgbClr val="42719B"/>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1400" b="0" i="0" u="none" strike="noStrike" cap="none">
                <a:solidFill>
                  <a:schemeClr val="lt1"/>
                </a:solidFill>
                <a:latin typeface="Calibri"/>
                <a:ea typeface="Calibri"/>
                <a:cs typeface="Calibri"/>
                <a:sym typeface="Calibri"/>
              </a:rPr>
              <a:t>Referral Initiator</a:t>
            </a:r>
          </a:p>
        </p:txBody>
      </p:sp>
      <p:sp>
        <p:nvSpPr>
          <p:cNvPr id="176" name="Shape 176"/>
          <p:cNvSpPr/>
          <p:nvPr/>
        </p:nvSpPr>
        <p:spPr>
          <a:xfrm>
            <a:off x="6650901" y="1209779"/>
            <a:ext cx="1133037" cy="3642918"/>
          </a:xfrm>
          <a:prstGeom prst="rect">
            <a:avLst/>
          </a:prstGeom>
          <a:solidFill>
            <a:schemeClr val="accent1"/>
          </a:solidFill>
          <a:ln w="12700" cap="flat" cmpd="sng">
            <a:solidFill>
              <a:srgbClr val="42719B"/>
            </a:solidFill>
            <a:prstDash val="solid"/>
            <a:miter/>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1400" b="0" i="0" u="none" strike="noStrike" cap="none">
                <a:solidFill>
                  <a:schemeClr val="lt1"/>
                </a:solidFill>
                <a:latin typeface="Calibri"/>
                <a:ea typeface="Calibri"/>
                <a:cs typeface="Calibri"/>
                <a:sym typeface="Calibri"/>
              </a:rPr>
              <a:t>Referral Recipient</a:t>
            </a:r>
          </a:p>
        </p:txBody>
      </p:sp>
      <p:cxnSp>
        <p:nvCxnSpPr>
          <p:cNvPr id="177" name="Shape 177"/>
          <p:cNvCxnSpPr/>
          <p:nvPr/>
        </p:nvCxnSpPr>
        <p:spPr>
          <a:xfrm>
            <a:off x="1761687" y="1365308"/>
            <a:ext cx="4889213" cy="0"/>
          </a:xfrm>
          <a:prstGeom prst="straightConnector1">
            <a:avLst/>
          </a:prstGeom>
          <a:noFill/>
          <a:ln w="25400" cap="flat" cmpd="sng">
            <a:solidFill>
              <a:schemeClr val="accent1"/>
            </a:solidFill>
            <a:prstDash val="solid"/>
            <a:miter/>
            <a:headEnd type="none" w="med" len="med"/>
            <a:tailEnd type="triangle" w="lg" len="lg"/>
          </a:ln>
        </p:spPr>
      </p:cxnSp>
      <p:sp>
        <p:nvSpPr>
          <p:cNvPr id="178" name="Shape 178"/>
          <p:cNvSpPr txBox="1"/>
          <p:nvPr/>
        </p:nvSpPr>
        <p:spPr>
          <a:xfrm>
            <a:off x="2387725" y="1088375"/>
            <a:ext cx="1416000"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a:solidFill>
                  <a:schemeClr val="dk1"/>
                </a:solidFill>
                <a:latin typeface="Calibri"/>
                <a:ea typeface="Calibri"/>
                <a:cs typeface="Calibri"/>
                <a:sym typeface="Calibri"/>
              </a:rPr>
              <a:t>Referral Request</a:t>
            </a:r>
          </a:p>
        </p:txBody>
      </p:sp>
      <p:sp>
        <p:nvSpPr>
          <p:cNvPr id="179" name="Shape 179"/>
          <p:cNvSpPr txBox="1"/>
          <p:nvPr/>
        </p:nvSpPr>
        <p:spPr>
          <a:xfrm>
            <a:off x="3305750" y="1405675"/>
            <a:ext cx="3151500" cy="3462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Calibri"/>
                <a:ea typeface="Calibri"/>
                <a:cs typeface="Calibri"/>
                <a:sym typeface="Calibri"/>
              </a:rPr>
              <a:t>Data: Patient, Referral Identifier, Priority, Reason,  etc.</a:t>
            </a:r>
          </a:p>
          <a:p>
            <a:pPr marL="0" marR="0" lvl="0" indent="0" algn="l" rtl="0">
              <a:spcBef>
                <a:spcPts val="0"/>
              </a:spcBef>
              <a:buSzPct val="25000"/>
              <a:buNone/>
            </a:pPr>
            <a:r>
              <a:rPr lang="en" sz="900">
                <a:solidFill>
                  <a:schemeClr val="dk1"/>
                </a:solidFill>
                <a:latin typeface="Calibri"/>
                <a:ea typeface="Calibri"/>
                <a:cs typeface="Calibri"/>
                <a:sym typeface="Calibri"/>
              </a:rPr>
              <a:t>Documentation: Referral Note</a:t>
            </a:r>
          </a:p>
        </p:txBody>
      </p:sp>
      <p:cxnSp>
        <p:nvCxnSpPr>
          <p:cNvPr id="180" name="Shape 180"/>
          <p:cNvCxnSpPr/>
          <p:nvPr/>
        </p:nvCxnSpPr>
        <p:spPr>
          <a:xfrm flipH="1">
            <a:off x="1761688" y="2090700"/>
            <a:ext cx="4889213" cy="7672"/>
          </a:xfrm>
          <a:prstGeom prst="straightConnector1">
            <a:avLst/>
          </a:prstGeom>
          <a:noFill/>
          <a:ln w="25400" cap="flat" cmpd="sng">
            <a:solidFill>
              <a:schemeClr val="accent1"/>
            </a:solidFill>
            <a:prstDash val="solid"/>
            <a:miter/>
            <a:headEnd type="none" w="med" len="med"/>
            <a:tailEnd type="triangle" w="lg" len="lg"/>
          </a:ln>
        </p:spPr>
      </p:cxnSp>
      <p:sp>
        <p:nvSpPr>
          <p:cNvPr id="181" name="Shape 181"/>
          <p:cNvSpPr txBox="1"/>
          <p:nvPr/>
        </p:nvSpPr>
        <p:spPr>
          <a:xfrm>
            <a:off x="3118475" y="1840900"/>
            <a:ext cx="3338700"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Referral Request Response (Accept/Decline)</a:t>
            </a:r>
          </a:p>
        </p:txBody>
      </p:sp>
      <p:sp>
        <p:nvSpPr>
          <p:cNvPr id="182" name="Shape 182"/>
          <p:cNvSpPr txBox="1"/>
          <p:nvPr/>
        </p:nvSpPr>
        <p:spPr>
          <a:xfrm>
            <a:off x="2102678" y="2090700"/>
            <a:ext cx="3190500" cy="3462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Calibri"/>
                <a:ea typeface="Calibri"/>
                <a:cs typeface="Calibri"/>
                <a:sym typeface="Calibri"/>
              </a:rPr>
              <a:t>Data: Patient, Referral Identifier, Status</a:t>
            </a:r>
          </a:p>
          <a:p>
            <a:pPr marL="0" marR="0" lvl="0" indent="0" algn="l" rtl="0">
              <a:spcBef>
                <a:spcPts val="0"/>
              </a:spcBef>
              <a:buSzPct val="25000"/>
              <a:buNone/>
            </a:pPr>
            <a:r>
              <a:rPr lang="en" sz="900">
                <a:solidFill>
                  <a:schemeClr val="dk1"/>
                </a:solidFill>
                <a:latin typeface="Calibri"/>
                <a:ea typeface="Calibri"/>
                <a:cs typeface="Calibri"/>
                <a:sym typeface="Calibri"/>
              </a:rPr>
              <a:t>Documentation: None required</a:t>
            </a:r>
          </a:p>
        </p:txBody>
      </p:sp>
      <p:cxnSp>
        <p:nvCxnSpPr>
          <p:cNvPr id="183" name="Shape 183"/>
          <p:cNvCxnSpPr/>
          <p:nvPr/>
        </p:nvCxnSpPr>
        <p:spPr>
          <a:xfrm flipH="1">
            <a:off x="1756445" y="2903384"/>
            <a:ext cx="4889213" cy="7672"/>
          </a:xfrm>
          <a:prstGeom prst="straightConnector1">
            <a:avLst/>
          </a:prstGeom>
          <a:noFill/>
          <a:ln w="25400" cap="flat" cmpd="sng">
            <a:solidFill>
              <a:schemeClr val="accent1"/>
            </a:solidFill>
            <a:prstDash val="solid"/>
            <a:miter/>
            <a:headEnd type="none" w="med" len="med"/>
            <a:tailEnd type="triangle" w="lg" len="lg"/>
          </a:ln>
        </p:spPr>
      </p:cxnSp>
      <p:sp>
        <p:nvSpPr>
          <p:cNvPr id="184" name="Shape 184"/>
          <p:cNvSpPr txBox="1"/>
          <p:nvPr/>
        </p:nvSpPr>
        <p:spPr>
          <a:xfrm>
            <a:off x="3384950" y="2640675"/>
            <a:ext cx="3190500"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Referral Scheduled Notification</a:t>
            </a:r>
            <a:r>
              <a:rPr lang="en">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(Optional)</a:t>
            </a:r>
          </a:p>
        </p:txBody>
      </p:sp>
      <p:sp>
        <p:nvSpPr>
          <p:cNvPr id="185" name="Shape 185"/>
          <p:cNvSpPr txBox="1"/>
          <p:nvPr/>
        </p:nvSpPr>
        <p:spPr>
          <a:xfrm>
            <a:off x="2102667" y="2949160"/>
            <a:ext cx="3808800" cy="3462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Calibri"/>
                <a:ea typeface="Calibri"/>
                <a:cs typeface="Calibri"/>
                <a:sym typeface="Calibri"/>
              </a:rPr>
              <a:t>Data: Patient, Referral Identifier, Date/time of appointment, Location, Provider</a:t>
            </a:r>
          </a:p>
          <a:p>
            <a:pPr marL="0" marR="0" lvl="0" indent="0" algn="l" rtl="0">
              <a:spcBef>
                <a:spcPts val="0"/>
              </a:spcBef>
              <a:buSzPct val="25000"/>
              <a:buNone/>
            </a:pPr>
            <a:r>
              <a:rPr lang="en" sz="900">
                <a:solidFill>
                  <a:schemeClr val="dk1"/>
                </a:solidFill>
                <a:latin typeface="Calibri"/>
                <a:ea typeface="Calibri"/>
                <a:cs typeface="Calibri"/>
                <a:sym typeface="Calibri"/>
              </a:rPr>
              <a:t>Documentation: None required</a:t>
            </a:r>
          </a:p>
        </p:txBody>
      </p:sp>
      <p:cxnSp>
        <p:nvCxnSpPr>
          <p:cNvPr id="186" name="Shape 186"/>
          <p:cNvCxnSpPr/>
          <p:nvPr/>
        </p:nvCxnSpPr>
        <p:spPr>
          <a:xfrm flipH="1">
            <a:off x="1757493" y="3653150"/>
            <a:ext cx="4889213" cy="7672"/>
          </a:xfrm>
          <a:prstGeom prst="straightConnector1">
            <a:avLst/>
          </a:prstGeom>
          <a:noFill/>
          <a:ln w="25400" cap="flat" cmpd="sng">
            <a:solidFill>
              <a:schemeClr val="accent1"/>
            </a:solidFill>
            <a:prstDash val="solid"/>
            <a:miter/>
            <a:headEnd type="none" w="med" len="med"/>
            <a:tailEnd type="triangle" w="lg" len="lg"/>
          </a:ln>
        </p:spPr>
      </p:cxnSp>
      <p:sp>
        <p:nvSpPr>
          <p:cNvPr id="187" name="Shape 187"/>
          <p:cNvSpPr txBox="1"/>
          <p:nvPr/>
        </p:nvSpPr>
        <p:spPr>
          <a:xfrm>
            <a:off x="3460550" y="3390162"/>
            <a:ext cx="3114900"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Referral No Show Notification </a:t>
            </a:r>
            <a:r>
              <a:rPr lang="en">
                <a:solidFill>
                  <a:schemeClr val="dk1"/>
                </a:solidFill>
                <a:latin typeface="Calibri"/>
                <a:ea typeface="Calibri"/>
                <a:cs typeface="Calibri"/>
                <a:sym typeface="Calibri"/>
              </a:rPr>
              <a:t>(</a:t>
            </a:r>
            <a:r>
              <a:rPr lang="en" sz="1400">
                <a:solidFill>
                  <a:schemeClr val="dk1"/>
                </a:solidFill>
                <a:latin typeface="Calibri"/>
                <a:ea typeface="Calibri"/>
                <a:cs typeface="Calibri"/>
                <a:sym typeface="Calibri"/>
              </a:rPr>
              <a:t>Optional)</a:t>
            </a:r>
          </a:p>
        </p:txBody>
      </p:sp>
      <p:sp>
        <p:nvSpPr>
          <p:cNvPr id="188" name="Shape 188"/>
          <p:cNvSpPr txBox="1"/>
          <p:nvPr/>
        </p:nvSpPr>
        <p:spPr>
          <a:xfrm>
            <a:off x="2102634" y="3654000"/>
            <a:ext cx="4097400" cy="3462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Calibri"/>
                <a:ea typeface="Calibri"/>
                <a:cs typeface="Calibri"/>
                <a:sym typeface="Calibri"/>
              </a:rPr>
              <a:t>Data: Patient, Referral Identifier, Status</a:t>
            </a:r>
          </a:p>
          <a:p>
            <a:pPr marL="0" marR="0" lvl="0" indent="0" algn="l" rtl="0">
              <a:spcBef>
                <a:spcPts val="0"/>
              </a:spcBef>
              <a:buSzPct val="25000"/>
              <a:buNone/>
            </a:pPr>
            <a:r>
              <a:rPr lang="en" sz="900">
                <a:solidFill>
                  <a:schemeClr val="dk1"/>
                </a:solidFill>
                <a:latin typeface="Calibri"/>
                <a:ea typeface="Calibri"/>
                <a:cs typeface="Calibri"/>
                <a:sym typeface="Calibri"/>
              </a:rPr>
              <a:t>Documentation: None required</a:t>
            </a:r>
          </a:p>
        </p:txBody>
      </p:sp>
      <p:cxnSp>
        <p:nvCxnSpPr>
          <p:cNvPr id="189" name="Shape 189"/>
          <p:cNvCxnSpPr/>
          <p:nvPr/>
        </p:nvCxnSpPr>
        <p:spPr>
          <a:xfrm flipH="1">
            <a:off x="1758541" y="4358875"/>
            <a:ext cx="4889213" cy="7672"/>
          </a:xfrm>
          <a:prstGeom prst="straightConnector1">
            <a:avLst/>
          </a:prstGeom>
          <a:noFill/>
          <a:ln w="25400" cap="flat" cmpd="sng">
            <a:solidFill>
              <a:schemeClr val="accent1"/>
            </a:solidFill>
            <a:prstDash val="solid"/>
            <a:miter/>
            <a:headEnd type="none" w="med" len="med"/>
            <a:tailEnd type="triangle" w="lg" len="lg"/>
          </a:ln>
        </p:spPr>
      </p:cxnSp>
      <p:sp>
        <p:nvSpPr>
          <p:cNvPr id="190" name="Shape 190"/>
          <p:cNvSpPr txBox="1"/>
          <p:nvPr/>
        </p:nvSpPr>
        <p:spPr>
          <a:xfrm>
            <a:off x="3803800" y="4045837"/>
            <a:ext cx="2653500" cy="2768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Referral Findings (Close the Loop)</a:t>
            </a:r>
          </a:p>
        </p:txBody>
      </p:sp>
      <p:sp>
        <p:nvSpPr>
          <p:cNvPr id="191" name="Shape 191"/>
          <p:cNvSpPr txBox="1"/>
          <p:nvPr/>
        </p:nvSpPr>
        <p:spPr>
          <a:xfrm>
            <a:off x="2085048" y="4368400"/>
            <a:ext cx="2987100" cy="3462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Calibri"/>
                <a:ea typeface="Calibri"/>
                <a:cs typeface="Calibri"/>
                <a:sym typeface="Calibri"/>
              </a:rPr>
              <a:t>Data: Patient, Referral Identifier, Status</a:t>
            </a:r>
          </a:p>
          <a:p>
            <a:pPr marL="0" marR="0" lvl="0" indent="0" algn="l" rtl="0">
              <a:spcBef>
                <a:spcPts val="0"/>
              </a:spcBef>
              <a:buSzPct val="25000"/>
              <a:buNone/>
            </a:pPr>
            <a:r>
              <a:rPr lang="en" sz="900">
                <a:solidFill>
                  <a:schemeClr val="dk1"/>
                </a:solidFill>
                <a:latin typeface="Calibri"/>
                <a:ea typeface="Calibri"/>
                <a:cs typeface="Calibri"/>
                <a:sym typeface="Calibri"/>
              </a:rPr>
              <a:t>Documentation: Consult Note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a:solidFill>
                  <a:schemeClr val="dk1"/>
                </a:solidFill>
                <a:latin typeface="Calibri"/>
                <a:ea typeface="Calibri"/>
                <a:cs typeface="Calibri"/>
                <a:sym typeface="Calibri"/>
              </a:rPr>
              <a:t>Referral Request</a:t>
            </a:r>
          </a:p>
        </p:txBody>
      </p:sp>
      <p:sp>
        <p:nvSpPr>
          <p:cNvPr id="197" name="Shape 197"/>
          <p:cNvSpPr txBox="1">
            <a:spLocks noGrp="1"/>
          </p:cNvSpPr>
          <p:nvPr>
            <p:ph type="body" idx="1"/>
          </p:nvPr>
        </p:nvSpPr>
        <p:spPr>
          <a:xfrm>
            <a:off x="628650" y="1369218"/>
            <a:ext cx="4629150" cy="3263503"/>
          </a:xfrm>
          <a:prstGeom prst="rect">
            <a:avLst/>
          </a:prstGeom>
          <a:noFill/>
          <a:ln>
            <a:noFill/>
          </a:ln>
        </p:spPr>
        <p:txBody>
          <a:bodyPr lIns="68575" tIns="34275" rIns="68575" bIns="34275" anchor="t" anchorCtr="0">
            <a:noAutofit/>
          </a:bodyPr>
          <a:lstStyle/>
          <a:p>
            <a:pPr marL="177800" marR="0" lvl="0" indent="-171450" algn="l" rtl="0">
              <a:lnSpc>
                <a:spcPct val="80000"/>
              </a:lnSpc>
              <a:spcBef>
                <a:spcPts val="0"/>
              </a:spcBef>
              <a:spcAft>
                <a:spcPts val="0"/>
              </a:spcAft>
              <a:buClr>
                <a:schemeClr val="dk1"/>
              </a:buClr>
              <a:buSzPct val="100000"/>
              <a:buFont typeface="Arial"/>
              <a:buChar char="•"/>
            </a:pPr>
            <a:r>
              <a:rPr lang="en" sz="1900" b="0" i="0" u="none" strike="noStrike" cap="none" dirty="0">
                <a:solidFill>
                  <a:schemeClr val="dk1"/>
                </a:solidFill>
                <a:latin typeface="Calibri"/>
                <a:ea typeface="Calibri"/>
                <a:cs typeface="Calibri"/>
                <a:sym typeface="Calibri"/>
              </a:rPr>
              <a:t>Data (Order Information):</a:t>
            </a:r>
          </a:p>
          <a:p>
            <a:pPr marL="520700" marR="0" lvl="1" indent="-184150" algn="l" rtl="0">
              <a:lnSpc>
                <a:spcPct val="80000"/>
              </a:lnSpc>
              <a:spcBef>
                <a:spcPts val="400"/>
              </a:spcBef>
              <a:spcAft>
                <a:spcPts val="0"/>
              </a:spcAft>
              <a:buClr>
                <a:schemeClr val="dk1"/>
              </a:buClr>
              <a:buSzPct val="100000"/>
              <a:buFont typeface="Arial"/>
              <a:buChar char="•"/>
            </a:pPr>
            <a:r>
              <a:rPr lang="en" sz="1700" b="0" i="0" u="none" strike="noStrike" cap="none" dirty="0">
                <a:solidFill>
                  <a:schemeClr val="dk1"/>
                </a:solidFill>
                <a:latin typeface="Calibri"/>
                <a:ea typeface="Calibri"/>
                <a:cs typeface="Calibri"/>
                <a:sym typeface="Calibri"/>
              </a:rPr>
              <a:t>Patient Identifying Information</a:t>
            </a:r>
          </a:p>
          <a:p>
            <a:pPr marL="520700" marR="0" lvl="1" indent="-184150" algn="l" rtl="0">
              <a:lnSpc>
                <a:spcPct val="80000"/>
              </a:lnSpc>
              <a:spcBef>
                <a:spcPts val="400"/>
              </a:spcBef>
              <a:spcAft>
                <a:spcPts val="0"/>
              </a:spcAft>
              <a:buClr>
                <a:schemeClr val="dk1"/>
              </a:buClr>
              <a:buSzPct val="100000"/>
              <a:buFont typeface="Arial"/>
              <a:buChar char="•"/>
            </a:pPr>
            <a:r>
              <a:rPr lang="en" sz="1700" b="0" i="0" u="none" strike="noStrike" cap="none" dirty="0">
                <a:solidFill>
                  <a:schemeClr val="dk1"/>
                </a:solidFill>
                <a:latin typeface="Calibri"/>
                <a:ea typeface="Calibri"/>
                <a:cs typeface="Calibri"/>
                <a:sym typeface="Calibri"/>
              </a:rPr>
              <a:t>Referral Identifier</a:t>
            </a:r>
          </a:p>
          <a:p>
            <a:pPr marL="520700" marR="0" lvl="1" indent="-184150" algn="l" rtl="0">
              <a:lnSpc>
                <a:spcPct val="80000"/>
              </a:lnSpc>
              <a:spcBef>
                <a:spcPts val="400"/>
              </a:spcBef>
              <a:spcAft>
                <a:spcPts val="0"/>
              </a:spcAft>
              <a:buClr>
                <a:schemeClr val="dk1"/>
              </a:buClr>
              <a:buSzPct val="100000"/>
              <a:buFont typeface="Arial"/>
              <a:buChar char="•"/>
            </a:pPr>
            <a:r>
              <a:rPr lang="en" sz="1700" b="0" i="0" u="none" strike="noStrike" cap="none" dirty="0">
                <a:solidFill>
                  <a:schemeClr val="dk1"/>
                </a:solidFill>
                <a:latin typeface="Calibri"/>
                <a:ea typeface="Calibri"/>
                <a:cs typeface="Calibri"/>
                <a:sym typeface="Calibri"/>
              </a:rPr>
              <a:t>Priority</a:t>
            </a:r>
          </a:p>
          <a:p>
            <a:pPr marL="520700" marR="0" lvl="1" indent="-184150" algn="l" rtl="0">
              <a:lnSpc>
                <a:spcPct val="80000"/>
              </a:lnSpc>
              <a:spcBef>
                <a:spcPts val="400"/>
              </a:spcBef>
              <a:spcAft>
                <a:spcPts val="0"/>
              </a:spcAft>
              <a:buClr>
                <a:schemeClr val="dk1"/>
              </a:buClr>
              <a:buSzPct val="100000"/>
              <a:buFont typeface="Arial"/>
              <a:buChar char="•"/>
            </a:pPr>
            <a:r>
              <a:rPr lang="en" sz="1700" b="0" i="0" u="none" strike="noStrike" cap="none" dirty="0" smtClean="0">
                <a:solidFill>
                  <a:schemeClr val="dk1"/>
                </a:solidFill>
                <a:latin typeface="Calibri"/>
                <a:ea typeface="Calibri"/>
                <a:cs typeface="Calibri"/>
                <a:sym typeface="Calibri"/>
              </a:rPr>
              <a:t>Reason </a:t>
            </a:r>
            <a:r>
              <a:rPr lang="en" sz="1700" b="0" i="0" u="none" strike="noStrike" cap="none" dirty="0">
                <a:solidFill>
                  <a:schemeClr val="dk1"/>
                </a:solidFill>
                <a:latin typeface="Calibri"/>
                <a:ea typeface="Calibri"/>
                <a:cs typeface="Calibri"/>
                <a:sym typeface="Calibri"/>
              </a:rPr>
              <a:t>for Referral </a:t>
            </a:r>
          </a:p>
          <a:p>
            <a:pPr marL="863600" marR="0" lvl="2" indent="-177800" algn="l" rtl="0">
              <a:lnSpc>
                <a:spcPct val="80000"/>
              </a:lnSpc>
              <a:spcBef>
                <a:spcPts val="400"/>
              </a:spcBef>
              <a:spcAft>
                <a:spcPts val="0"/>
              </a:spcAft>
              <a:buClr>
                <a:schemeClr val="dk1"/>
              </a:buClr>
              <a:buSzPct val="100000"/>
              <a:buFont typeface="Arial"/>
              <a:buChar char="•"/>
            </a:pPr>
            <a:r>
              <a:rPr lang="en" sz="1400" b="0" i="0" u="none" strike="noStrike" cap="none" dirty="0">
                <a:solidFill>
                  <a:schemeClr val="dk1"/>
                </a:solidFill>
                <a:latin typeface="Calibri"/>
                <a:ea typeface="Calibri"/>
                <a:cs typeface="Calibri"/>
                <a:sym typeface="Calibri"/>
              </a:rPr>
              <a:t>Standardized structured content or free text, as </a:t>
            </a:r>
            <a:r>
              <a:rPr lang="en" sz="1400" dirty="0"/>
              <a:t>necessary to resolve concerns/provide clarity</a:t>
            </a:r>
          </a:p>
          <a:p>
            <a:pPr marL="177800" marR="0" lvl="0" indent="-171450" algn="l" rtl="0">
              <a:lnSpc>
                <a:spcPct val="80000"/>
              </a:lnSpc>
              <a:spcBef>
                <a:spcPts val="800"/>
              </a:spcBef>
              <a:spcAft>
                <a:spcPts val="0"/>
              </a:spcAft>
              <a:buClr>
                <a:schemeClr val="dk1"/>
              </a:buClr>
              <a:buSzPct val="100000"/>
              <a:buFont typeface="Arial"/>
              <a:buChar char="•"/>
            </a:pPr>
            <a:r>
              <a:rPr lang="en" sz="1900" b="0" i="0" u="none" strike="noStrike" cap="none" dirty="0">
                <a:solidFill>
                  <a:schemeClr val="dk1"/>
                </a:solidFill>
                <a:latin typeface="Calibri"/>
                <a:ea typeface="Calibri"/>
                <a:cs typeface="Calibri"/>
                <a:sym typeface="Calibri"/>
              </a:rPr>
              <a:t>Documentation:</a:t>
            </a:r>
          </a:p>
          <a:p>
            <a:pPr marL="520700" marR="0" lvl="1" indent="-184150" algn="l" rtl="0">
              <a:lnSpc>
                <a:spcPct val="80000"/>
              </a:lnSpc>
              <a:spcBef>
                <a:spcPts val="400"/>
              </a:spcBef>
              <a:spcAft>
                <a:spcPts val="0"/>
              </a:spcAft>
              <a:buClr>
                <a:schemeClr val="dk1"/>
              </a:buClr>
              <a:buSzPct val="100000"/>
              <a:buFont typeface="Arial"/>
              <a:buChar char="•"/>
            </a:pPr>
            <a:r>
              <a:rPr lang="en" sz="1700" b="0" i="0" u="none" strike="noStrike" cap="none" dirty="0">
                <a:solidFill>
                  <a:schemeClr val="dk1"/>
                </a:solidFill>
                <a:latin typeface="Calibri"/>
                <a:ea typeface="Calibri"/>
                <a:cs typeface="Calibri"/>
                <a:sym typeface="Calibri"/>
              </a:rPr>
              <a:t>Summary of care record (C-CDA)</a:t>
            </a:r>
          </a:p>
          <a:p>
            <a:pPr marL="863600" marR="0" lvl="2" indent="-177800" algn="l" rtl="0">
              <a:lnSpc>
                <a:spcPct val="80000"/>
              </a:lnSpc>
              <a:spcBef>
                <a:spcPts val="400"/>
              </a:spcBef>
              <a:spcAft>
                <a:spcPts val="0"/>
              </a:spcAft>
              <a:buClr>
                <a:schemeClr val="dk1"/>
              </a:buClr>
              <a:buSzPct val="100000"/>
              <a:buFont typeface="Arial"/>
              <a:buChar char="•"/>
            </a:pPr>
            <a:r>
              <a:rPr lang="en" sz="1400" b="0" i="0" u="none" strike="noStrike" cap="none" dirty="0">
                <a:solidFill>
                  <a:schemeClr val="dk1"/>
                </a:solidFill>
                <a:latin typeface="Calibri"/>
                <a:ea typeface="Calibri"/>
                <a:cs typeface="Calibri"/>
                <a:sym typeface="Calibri"/>
              </a:rPr>
              <a:t>Support for </a:t>
            </a:r>
            <a:r>
              <a:rPr lang="en" sz="1400" b="0" i="0" u="none" strike="noStrike" cap="none" dirty="0" smtClean="0">
                <a:solidFill>
                  <a:schemeClr val="dk1"/>
                </a:solidFill>
                <a:latin typeface="Calibri"/>
                <a:ea typeface="Calibri"/>
                <a:cs typeface="Calibri"/>
                <a:sym typeface="Calibri"/>
              </a:rPr>
              <a:t>C-CDA </a:t>
            </a:r>
            <a:r>
              <a:rPr lang="en" sz="1400" b="0" i="0" u="none" strike="noStrike" cap="none" dirty="0">
                <a:solidFill>
                  <a:schemeClr val="dk1"/>
                </a:solidFill>
                <a:latin typeface="Calibri"/>
                <a:ea typeface="Calibri"/>
                <a:cs typeface="Calibri"/>
                <a:sym typeface="Calibri"/>
              </a:rPr>
              <a:t>2.1</a:t>
            </a:r>
          </a:p>
          <a:p>
            <a:pPr marL="863600" marR="0" lvl="2" indent="-177800" algn="l" rtl="0">
              <a:lnSpc>
                <a:spcPct val="80000"/>
              </a:lnSpc>
              <a:spcBef>
                <a:spcPts val="400"/>
              </a:spcBef>
              <a:spcAft>
                <a:spcPts val="0"/>
              </a:spcAft>
              <a:buClr>
                <a:schemeClr val="dk1"/>
              </a:buClr>
              <a:buSzPct val="100000"/>
              <a:buFont typeface="Arial"/>
              <a:buChar char="•"/>
            </a:pPr>
            <a:r>
              <a:rPr lang="en" sz="1400" b="0" i="0" u="none" strike="noStrike" cap="none" dirty="0">
                <a:solidFill>
                  <a:schemeClr val="dk1"/>
                </a:solidFill>
                <a:latin typeface="Calibri"/>
                <a:ea typeface="Calibri"/>
                <a:cs typeface="Calibri"/>
                <a:sym typeface="Calibri"/>
              </a:rPr>
              <a:t>Contains common MU data set</a:t>
            </a:r>
          </a:p>
          <a:p>
            <a:pPr marL="863600" marR="0" lvl="2" indent="-177800" algn="l" rtl="0">
              <a:lnSpc>
                <a:spcPct val="80000"/>
              </a:lnSpc>
              <a:spcBef>
                <a:spcPts val="400"/>
              </a:spcBef>
              <a:spcAft>
                <a:spcPts val="0"/>
              </a:spcAft>
              <a:buClr>
                <a:schemeClr val="dk1"/>
              </a:buClr>
              <a:buSzPct val="100000"/>
              <a:buFont typeface="Arial"/>
              <a:buNone/>
            </a:pPr>
            <a:endParaRPr sz="1400" b="0" i="0" u="none" strike="noStrike" cap="none" dirty="0">
              <a:solidFill>
                <a:schemeClr val="dk1"/>
              </a:solidFill>
              <a:latin typeface="Calibri"/>
              <a:ea typeface="Calibri"/>
              <a:cs typeface="Calibri"/>
              <a:sym typeface="Calibri"/>
            </a:endParaRPr>
          </a:p>
          <a:p>
            <a:pPr marL="863600" marR="0" lvl="2" indent="-177800" algn="l" rtl="0">
              <a:lnSpc>
                <a:spcPct val="80000"/>
              </a:lnSpc>
              <a:spcBef>
                <a:spcPts val="400"/>
              </a:spcBef>
              <a:spcAft>
                <a:spcPts val="0"/>
              </a:spcAft>
              <a:buClr>
                <a:schemeClr val="dk1"/>
              </a:buClr>
              <a:buSzPct val="100000"/>
              <a:buFont typeface="Arial"/>
              <a:buNone/>
            </a:pPr>
            <a:endParaRPr sz="1400" b="0" i="0" u="none" strike="noStrike" cap="none" dirty="0">
              <a:solidFill>
                <a:schemeClr val="dk1"/>
              </a:solidFill>
              <a:latin typeface="Calibri"/>
              <a:ea typeface="Calibri"/>
              <a:cs typeface="Calibri"/>
              <a:sym typeface="Calibri"/>
            </a:endParaRPr>
          </a:p>
          <a:p>
            <a:pPr marL="863600" marR="0" lvl="2" indent="-177800" algn="l" rtl="0">
              <a:lnSpc>
                <a:spcPct val="80000"/>
              </a:lnSpc>
              <a:spcBef>
                <a:spcPts val="400"/>
              </a:spcBef>
              <a:buClr>
                <a:schemeClr val="dk1"/>
              </a:buClr>
              <a:buSzPct val="100000"/>
              <a:buFont typeface="Arial"/>
              <a:buNone/>
            </a:pP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a:solidFill>
                  <a:schemeClr val="dk1"/>
                </a:solidFill>
                <a:latin typeface="Calibri"/>
                <a:ea typeface="Calibri"/>
                <a:cs typeface="Calibri"/>
                <a:sym typeface="Calibri"/>
              </a:rPr>
              <a:t>Referral Request Response (Accept/Decline)</a:t>
            </a:r>
          </a:p>
        </p:txBody>
      </p:sp>
      <p:sp>
        <p:nvSpPr>
          <p:cNvPr id="203" name="Shape 203"/>
          <p:cNvSpPr txBox="1">
            <a:spLocks noGrp="1"/>
          </p:cNvSpPr>
          <p:nvPr>
            <p:ph type="body" idx="1"/>
          </p:nvPr>
        </p:nvSpPr>
        <p:spPr>
          <a:xfrm>
            <a:off x="628650" y="1369218"/>
            <a:ext cx="7886700" cy="3263503"/>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Data:</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Patient Identifying Information</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Referral Identifier</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Order Status (Accept/Decline)</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Ability to send codified reason if declined</a:t>
            </a:r>
          </a:p>
          <a:p>
            <a:pPr marL="177800" marR="0" lvl="0" indent="-171450" algn="l" rtl="0">
              <a:lnSpc>
                <a:spcPct val="90000"/>
              </a:lnSpc>
              <a:spcBef>
                <a:spcPts val="800"/>
              </a:spcBef>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Documentation: None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a:solidFill>
                  <a:schemeClr val="dk1"/>
                </a:solidFill>
                <a:latin typeface="Calibri"/>
                <a:ea typeface="Calibri"/>
                <a:cs typeface="Calibri"/>
                <a:sym typeface="Calibri"/>
              </a:rPr>
              <a:t>Referral Scheduled Notification (Optional)</a:t>
            </a:r>
          </a:p>
        </p:txBody>
      </p:sp>
      <p:sp>
        <p:nvSpPr>
          <p:cNvPr id="209" name="Shape 209"/>
          <p:cNvSpPr txBox="1">
            <a:spLocks noGrp="1"/>
          </p:cNvSpPr>
          <p:nvPr>
            <p:ph type="body" idx="1"/>
          </p:nvPr>
        </p:nvSpPr>
        <p:spPr>
          <a:xfrm>
            <a:off x="628650" y="1369218"/>
            <a:ext cx="7886700" cy="3263503"/>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Data:</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Patient Identifying Information</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Referral Identifier</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Date/time of appointment</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Appointment Location</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Referral Recipient (Treating Clinician)</a:t>
            </a:r>
          </a:p>
          <a:p>
            <a:pPr marL="177800" marR="0" lvl="0" indent="-171450" algn="l" rtl="0">
              <a:lnSpc>
                <a:spcPct val="9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Documentation: None.</a:t>
            </a:r>
          </a:p>
          <a:p>
            <a:pPr marL="177800" marR="0" lvl="0" indent="-171450" algn="l" rtl="0">
              <a:lnSpc>
                <a:spcPct val="90000"/>
              </a:lnSpc>
              <a:spcBef>
                <a:spcPts val="800"/>
              </a:spcBef>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a:solidFill>
                  <a:schemeClr val="dk1"/>
                </a:solidFill>
                <a:latin typeface="Calibri"/>
                <a:ea typeface="Calibri"/>
                <a:cs typeface="Calibri"/>
                <a:sym typeface="Calibri"/>
              </a:rPr>
              <a:t>Referral No Show Notification (Optional)</a:t>
            </a:r>
          </a:p>
        </p:txBody>
      </p:sp>
      <p:sp>
        <p:nvSpPr>
          <p:cNvPr id="215" name="Shape 215"/>
          <p:cNvSpPr txBox="1">
            <a:spLocks noGrp="1"/>
          </p:cNvSpPr>
          <p:nvPr>
            <p:ph type="body" idx="1"/>
          </p:nvPr>
        </p:nvSpPr>
        <p:spPr>
          <a:xfrm>
            <a:off x="628650" y="1369218"/>
            <a:ext cx="7886700" cy="3263503"/>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Data:</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Patient Identifying Information</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Referral Identifier</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Date/time of appointment</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Appointment Location</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Referral Recipient (Treating Clinician)</a:t>
            </a:r>
          </a:p>
          <a:p>
            <a:pPr marL="177800" marR="0" lvl="0" indent="-171450" algn="l" rtl="0">
              <a:lnSpc>
                <a:spcPct val="90000"/>
              </a:lnSpc>
              <a:spcBef>
                <a:spcPts val="800"/>
              </a:spcBef>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Documentation: None.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a:solidFill>
                  <a:schemeClr val="dk1"/>
                </a:solidFill>
                <a:latin typeface="Calibri"/>
                <a:ea typeface="Calibri"/>
                <a:cs typeface="Calibri"/>
                <a:sym typeface="Calibri"/>
              </a:rPr>
              <a:t>Referral Interim Findings/Consultation Note</a:t>
            </a:r>
          </a:p>
        </p:txBody>
      </p:sp>
      <p:sp>
        <p:nvSpPr>
          <p:cNvPr id="221" name="Shape 221"/>
          <p:cNvSpPr txBox="1">
            <a:spLocks noGrp="1"/>
          </p:cNvSpPr>
          <p:nvPr>
            <p:ph type="body" idx="1"/>
          </p:nvPr>
        </p:nvSpPr>
        <p:spPr>
          <a:xfrm>
            <a:off x="628650" y="1369218"/>
            <a:ext cx="7886700" cy="3263503"/>
          </a:xfrm>
          <a:prstGeom prst="rect">
            <a:avLst/>
          </a:prstGeom>
          <a:noFill/>
          <a:ln>
            <a:noFill/>
          </a:ln>
        </p:spPr>
        <p:txBody>
          <a:bodyPr lIns="68575" tIns="34275" rIns="68575" bIns="34275" anchor="t" anchorCtr="0">
            <a:noAutofit/>
          </a:bodyPr>
          <a:lstStyle/>
          <a:p>
            <a:pPr marL="177800" marR="0" lvl="0" indent="-171450" algn="l" rtl="0">
              <a:lnSpc>
                <a:spcPct val="80000"/>
              </a:lnSpc>
              <a:spcBef>
                <a:spcPts val="0"/>
              </a:spcBef>
              <a:spcAft>
                <a:spcPts val="0"/>
              </a:spcAft>
              <a:buClr>
                <a:schemeClr val="dk1"/>
              </a:buClr>
              <a:buSzPct val="100000"/>
              <a:buFont typeface="Arial"/>
              <a:buChar char="•"/>
            </a:pPr>
            <a:r>
              <a:rPr lang="en" sz="2100" b="0" i="0" u="none" strike="noStrike" cap="none" dirty="0">
                <a:solidFill>
                  <a:schemeClr val="dk1"/>
                </a:solidFill>
                <a:latin typeface="Calibri"/>
                <a:ea typeface="Calibri"/>
                <a:cs typeface="Calibri"/>
                <a:sym typeface="Calibri"/>
              </a:rPr>
              <a:t>In the case of chronic treatment or resolutions that require multiple visits, interim “progress” may be desired instead of one Referral Findings (Close the Loop) result.</a:t>
            </a:r>
          </a:p>
          <a:p>
            <a:pPr marL="177800" marR="0" lvl="0" indent="-171450" algn="l" rtl="0">
              <a:lnSpc>
                <a:spcPct val="80000"/>
              </a:lnSpc>
              <a:spcBef>
                <a:spcPts val="800"/>
              </a:spcBef>
              <a:spcAft>
                <a:spcPts val="0"/>
              </a:spcAft>
              <a:buClr>
                <a:schemeClr val="dk1"/>
              </a:buClr>
              <a:buSzPct val="100000"/>
              <a:buFont typeface="Arial"/>
              <a:buChar char="•"/>
            </a:pPr>
            <a:r>
              <a:rPr lang="en" sz="2100" b="0" i="0" u="none" strike="noStrike" cap="none" dirty="0">
                <a:solidFill>
                  <a:schemeClr val="dk1"/>
                </a:solidFill>
                <a:latin typeface="Calibri"/>
                <a:ea typeface="Calibri"/>
                <a:cs typeface="Calibri"/>
                <a:sym typeface="Calibri"/>
              </a:rPr>
              <a:t>Data:</a:t>
            </a:r>
          </a:p>
          <a:p>
            <a:pPr marL="520700" marR="0" lvl="1" indent="-177800" algn="l" rtl="0">
              <a:lnSpc>
                <a:spcPct val="80000"/>
              </a:lnSpc>
              <a:spcBef>
                <a:spcPts val="400"/>
              </a:spcBef>
              <a:spcAft>
                <a:spcPts val="0"/>
              </a:spcAft>
              <a:buClr>
                <a:schemeClr val="dk1"/>
              </a:buClr>
              <a:buSzPct val="100000"/>
              <a:buFont typeface="Arial"/>
              <a:buChar char="•"/>
            </a:pPr>
            <a:r>
              <a:rPr lang="en" sz="1800" b="0" i="0" u="none" strike="noStrike" cap="none" dirty="0">
                <a:solidFill>
                  <a:schemeClr val="dk1"/>
                </a:solidFill>
                <a:latin typeface="Calibri"/>
                <a:ea typeface="Calibri"/>
                <a:cs typeface="Calibri"/>
                <a:sym typeface="Calibri"/>
              </a:rPr>
              <a:t>Patient Identifying Information</a:t>
            </a:r>
          </a:p>
          <a:p>
            <a:pPr marL="520700" marR="0" lvl="1" indent="-177800" algn="l" rtl="0">
              <a:lnSpc>
                <a:spcPct val="80000"/>
              </a:lnSpc>
              <a:spcBef>
                <a:spcPts val="400"/>
              </a:spcBef>
              <a:spcAft>
                <a:spcPts val="0"/>
              </a:spcAft>
              <a:buClr>
                <a:schemeClr val="dk1"/>
              </a:buClr>
              <a:buSzPct val="100000"/>
              <a:buFont typeface="Arial"/>
              <a:buChar char="•"/>
            </a:pPr>
            <a:r>
              <a:rPr lang="en" sz="1800" b="0" i="0" u="none" strike="noStrike" cap="none" dirty="0">
                <a:solidFill>
                  <a:schemeClr val="dk1"/>
                </a:solidFill>
                <a:latin typeface="Calibri"/>
                <a:ea typeface="Calibri"/>
                <a:cs typeface="Calibri"/>
                <a:sym typeface="Calibri"/>
              </a:rPr>
              <a:t>Referral Identifier</a:t>
            </a:r>
          </a:p>
          <a:p>
            <a:pPr marL="520700" marR="0" lvl="1" indent="-177800" algn="l" rtl="0">
              <a:lnSpc>
                <a:spcPct val="80000"/>
              </a:lnSpc>
              <a:spcBef>
                <a:spcPts val="400"/>
              </a:spcBef>
              <a:spcAft>
                <a:spcPts val="0"/>
              </a:spcAft>
              <a:buClr>
                <a:schemeClr val="dk1"/>
              </a:buClr>
              <a:buSzPct val="100000"/>
              <a:buFont typeface="Arial"/>
              <a:buChar char="•"/>
            </a:pPr>
            <a:r>
              <a:rPr lang="en" sz="1800" b="0" i="0" u="none" strike="noStrike" cap="none" dirty="0">
                <a:solidFill>
                  <a:schemeClr val="dk1"/>
                </a:solidFill>
                <a:latin typeface="Calibri"/>
                <a:ea typeface="Calibri"/>
                <a:cs typeface="Calibri"/>
                <a:sym typeface="Calibri"/>
              </a:rPr>
              <a:t>Interim Order Status</a:t>
            </a:r>
          </a:p>
          <a:p>
            <a:pPr marL="177800" marR="0" lvl="0" indent="-171450" algn="l" rtl="0">
              <a:lnSpc>
                <a:spcPct val="80000"/>
              </a:lnSpc>
              <a:spcBef>
                <a:spcPts val="800"/>
              </a:spcBef>
              <a:spcAft>
                <a:spcPts val="0"/>
              </a:spcAft>
              <a:buClr>
                <a:schemeClr val="dk1"/>
              </a:buClr>
              <a:buSzPct val="100000"/>
              <a:buFont typeface="Arial"/>
              <a:buChar char="•"/>
            </a:pPr>
            <a:r>
              <a:rPr lang="en" sz="2100" b="0" i="0" u="none" strike="noStrike" cap="none" dirty="0">
                <a:solidFill>
                  <a:schemeClr val="dk1"/>
                </a:solidFill>
                <a:latin typeface="Calibri"/>
                <a:ea typeface="Calibri"/>
                <a:cs typeface="Calibri"/>
                <a:sym typeface="Calibri"/>
              </a:rPr>
              <a:t>Documentation:</a:t>
            </a:r>
          </a:p>
          <a:p>
            <a:pPr marL="520700" marR="0" lvl="1" indent="-177800" algn="l" rtl="0">
              <a:lnSpc>
                <a:spcPct val="80000"/>
              </a:lnSpc>
              <a:spcBef>
                <a:spcPts val="400"/>
              </a:spcBef>
              <a:spcAft>
                <a:spcPts val="0"/>
              </a:spcAft>
              <a:buClr>
                <a:schemeClr val="dk1"/>
              </a:buClr>
              <a:buSzPct val="100000"/>
              <a:buFont typeface="Arial"/>
              <a:buChar char="•"/>
            </a:pPr>
            <a:r>
              <a:rPr lang="en" sz="1800" b="0" i="0" u="none" strike="noStrike" cap="none" dirty="0">
                <a:solidFill>
                  <a:schemeClr val="dk1"/>
                </a:solidFill>
                <a:latin typeface="Calibri"/>
                <a:ea typeface="Calibri"/>
                <a:cs typeface="Calibri"/>
                <a:sym typeface="Calibri"/>
              </a:rPr>
              <a:t>Consult Note (C-CDA) </a:t>
            </a:r>
          </a:p>
          <a:p>
            <a:pPr marL="863600" marR="0" lvl="2" indent="-171450" algn="l" rtl="0">
              <a:lnSpc>
                <a:spcPct val="80000"/>
              </a:lnSpc>
              <a:spcBef>
                <a:spcPts val="400"/>
              </a:spcBef>
              <a:spcAft>
                <a:spcPts val="0"/>
              </a:spcAft>
              <a:buClr>
                <a:schemeClr val="dk1"/>
              </a:buClr>
              <a:buSzPct val="100000"/>
              <a:buFont typeface="Arial"/>
              <a:buChar char="•"/>
            </a:pPr>
            <a:r>
              <a:rPr lang="en" sz="1500" b="0" i="0" u="none" strike="noStrike" cap="none" dirty="0">
                <a:solidFill>
                  <a:schemeClr val="dk1"/>
                </a:solidFill>
                <a:latin typeface="Calibri"/>
                <a:ea typeface="Calibri"/>
                <a:cs typeface="Calibri"/>
                <a:sym typeface="Calibri"/>
              </a:rPr>
              <a:t>Support for C-CDA </a:t>
            </a:r>
            <a:r>
              <a:rPr lang="en" sz="1500" b="0" i="0" u="none" strike="noStrike" cap="none" dirty="0" smtClean="0">
                <a:solidFill>
                  <a:schemeClr val="dk1"/>
                </a:solidFill>
                <a:latin typeface="Calibri"/>
                <a:ea typeface="Calibri"/>
                <a:cs typeface="Calibri"/>
                <a:sym typeface="Calibri"/>
              </a:rPr>
              <a:t>2.1</a:t>
            </a:r>
            <a:endParaRPr lang="en" sz="1500" b="0" i="0" u="none" strike="noStrike" cap="none" dirty="0">
              <a:solidFill>
                <a:schemeClr val="dk1"/>
              </a:solidFill>
              <a:latin typeface="Calibri"/>
              <a:ea typeface="Calibri"/>
              <a:cs typeface="Calibri"/>
              <a:sym typeface="Calibri"/>
            </a:endParaRPr>
          </a:p>
          <a:p>
            <a:pPr marL="863600" marR="0" lvl="2" indent="-171450" algn="l" rtl="0">
              <a:lnSpc>
                <a:spcPct val="80000"/>
              </a:lnSpc>
              <a:spcBef>
                <a:spcPts val="400"/>
              </a:spcBef>
              <a:buClr>
                <a:schemeClr val="dk1"/>
              </a:buClr>
              <a:buSzPct val="100000"/>
              <a:buFont typeface="Arial"/>
              <a:buChar char="•"/>
            </a:pPr>
            <a:r>
              <a:rPr lang="en" sz="1500" b="0" i="0" u="none" strike="noStrike" cap="none" dirty="0">
                <a:solidFill>
                  <a:schemeClr val="dk1"/>
                </a:solidFill>
                <a:latin typeface="Calibri"/>
                <a:ea typeface="Calibri"/>
                <a:cs typeface="Calibri"/>
                <a:sym typeface="Calibri"/>
              </a:rPr>
              <a:t>Contains common MU data set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a:solidFill>
                  <a:schemeClr val="dk1"/>
                </a:solidFill>
                <a:latin typeface="Calibri"/>
                <a:ea typeface="Calibri"/>
                <a:cs typeface="Calibri"/>
                <a:sym typeface="Calibri"/>
              </a:rPr>
              <a:t>Referral Final Findings (Close the Loop)</a:t>
            </a:r>
          </a:p>
        </p:txBody>
      </p:sp>
      <p:sp>
        <p:nvSpPr>
          <p:cNvPr id="227" name="Shape 227"/>
          <p:cNvSpPr txBox="1">
            <a:spLocks noGrp="1"/>
          </p:cNvSpPr>
          <p:nvPr>
            <p:ph type="body" idx="1"/>
          </p:nvPr>
        </p:nvSpPr>
        <p:spPr>
          <a:xfrm>
            <a:off x="628650" y="1369218"/>
            <a:ext cx="7886700" cy="3263503"/>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spcAft>
                <a:spcPts val="0"/>
              </a:spcAft>
              <a:buClr>
                <a:schemeClr val="dk1"/>
              </a:buClr>
              <a:buSzPct val="100000"/>
              <a:buFont typeface="Arial"/>
              <a:buChar char="•"/>
            </a:pPr>
            <a:r>
              <a:rPr lang="en" sz="2100" b="0" i="0" u="none" strike="noStrike" cap="none" dirty="0">
                <a:solidFill>
                  <a:schemeClr val="dk1"/>
                </a:solidFill>
                <a:latin typeface="Calibri"/>
                <a:ea typeface="Calibri"/>
                <a:cs typeface="Calibri"/>
                <a:sym typeface="Calibri"/>
              </a:rPr>
              <a:t>Data:</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dirty="0">
                <a:solidFill>
                  <a:schemeClr val="dk1"/>
                </a:solidFill>
                <a:latin typeface="Calibri"/>
                <a:ea typeface="Calibri"/>
                <a:cs typeface="Calibri"/>
                <a:sym typeface="Calibri"/>
              </a:rPr>
              <a:t>Patient Identifying Information</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dirty="0">
                <a:solidFill>
                  <a:schemeClr val="dk1"/>
                </a:solidFill>
                <a:latin typeface="Calibri"/>
                <a:ea typeface="Calibri"/>
                <a:cs typeface="Calibri"/>
                <a:sym typeface="Calibri"/>
              </a:rPr>
              <a:t>Referral Identifier</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dirty="0">
                <a:solidFill>
                  <a:schemeClr val="dk1"/>
                </a:solidFill>
                <a:latin typeface="Calibri"/>
                <a:ea typeface="Calibri"/>
                <a:cs typeface="Calibri"/>
                <a:sym typeface="Calibri"/>
              </a:rPr>
              <a:t>Completed Order Status</a:t>
            </a:r>
          </a:p>
          <a:p>
            <a:pPr marL="177800" marR="0" lvl="0" indent="-171450" algn="l" rtl="0">
              <a:lnSpc>
                <a:spcPct val="90000"/>
              </a:lnSpc>
              <a:spcBef>
                <a:spcPts val="800"/>
              </a:spcBef>
              <a:spcAft>
                <a:spcPts val="0"/>
              </a:spcAft>
              <a:buClr>
                <a:schemeClr val="dk1"/>
              </a:buClr>
              <a:buSzPct val="100000"/>
              <a:buFont typeface="Arial"/>
              <a:buChar char="•"/>
            </a:pPr>
            <a:r>
              <a:rPr lang="en" sz="2100" b="0" i="0" u="none" strike="noStrike" cap="none" dirty="0">
                <a:solidFill>
                  <a:schemeClr val="dk1"/>
                </a:solidFill>
                <a:latin typeface="Calibri"/>
                <a:ea typeface="Calibri"/>
                <a:cs typeface="Calibri"/>
                <a:sym typeface="Calibri"/>
              </a:rPr>
              <a:t>Documentation:</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dirty="0">
                <a:solidFill>
                  <a:schemeClr val="dk1"/>
                </a:solidFill>
                <a:latin typeface="Calibri"/>
                <a:ea typeface="Calibri"/>
                <a:cs typeface="Calibri"/>
                <a:sym typeface="Calibri"/>
              </a:rPr>
              <a:t>Consult Note (C-CDA) </a:t>
            </a:r>
          </a:p>
          <a:p>
            <a:pPr marL="863600" marR="0" lvl="2" indent="-171450" algn="l" rtl="0">
              <a:lnSpc>
                <a:spcPct val="90000"/>
              </a:lnSpc>
              <a:spcBef>
                <a:spcPts val="400"/>
              </a:spcBef>
              <a:spcAft>
                <a:spcPts val="0"/>
              </a:spcAft>
              <a:buClr>
                <a:schemeClr val="dk1"/>
              </a:buClr>
              <a:buSzPct val="100000"/>
              <a:buFont typeface="Arial"/>
              <a:buChar char="•"/>
            </a:pPr>
            <a:r>
              <a:rPr lang="en" sz="1500" b="0" i="0" u="none" strike="noStrike" cap="none" dirty="0">
                <a:solidFill>
                  <a:schemeClr val="dk1"/>
                </a:solidFill>
                <a:latin typeface="Calibri"/>
                <a:ea typeface="Calibri"/>
                <a:cs typeface="Calibri"/>
                <a:sym typeface="Calibri"/>
              </a:rPr>
              <a:t>Support for C-CDA </a:t>
            </a:r>
            <a:r>
              <a:rPr lang="en" sz="1500" b="0" i="0" u="none" strike="noStrike" cap="none" dirty="0" smtClean="0">
                <a:solidFill>
                  <a:schemeClr val="dk1"/>
                </a:solidFill>
                <a:latin typeface="Calibri"/>
                <a:ea typeface="Calibri"/>
                <a:cs typeface="Calibri"/>
                <a:sym typeface="Calibri"/>
              </a:rPr>
              <a:t>2.1</a:t>
            </a:r>
            <a:endParaRPr lang="en" sz="1500" b="0" i="0" u="none" strike="noStrike" cap="none" dirty="0">
              <a:solidFill>
                <a:schemeClr val="dk1"/>
              </a:solidFill>
              <a:latin typeface="Calibri"/>
              <a:ea typeface="Calibri"/>
              <a:cs typeface="Calibri"/>
              <a:sym typeface="Calibri"/>
            </a:endParaRPr>
          </a:p>
          <a:p>
            <a:pPr marL="863600" marR="0" lvl="2" indent="-171450" algn="l" rtl="0">
              <a:lnSpc>
                <a:spcPct val="90000"/>
              </a:lnSpc>
              <a:spcBef>
                <a:spcPts val="400"/>
              </a:spcBef>
              <a:buClr>
                <a:schemeClr val="dk1"/>
              </a:buClr>
              <a:buSzPct val="100000"/>
              <a:buFont typeface="Arial"/>
              <a:buChar char="•"/>
            </a:pPr>
            <a:r>
              <a:rPr lang="en" sz="1500" b="0" i="0" u="none" strike="noStrike" cap="none" dirty="0">
                <a:solidFill>
                  <a:schemeClr val="dk1"/>
                </a:solidFill>
                <a:latin typeface="Calibri"/>
                <a:ea typeface="Calibri"/>
                <a:cs typeface="Calibri"/>
                <a:sym typeface="Calibri"/>
              </a:rPr>
              <a:t>Contains common MU data 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a:solidFill>
                  <a:schemeClr val="dk1"/>
                </a:solidFill>
                <a:latin typeface="Calibri"/>
                <a:ea typeface="Calibri"/>
                <a:cs typeface="Calibri"/>
                <a:sym typeface="Calibri"/>
              </a:rPr>
              <a:t>Exception Flows</a:t>
            </a:r>
          </a:p>
        </p:txBody>
      </p:sp>
      <p:sp>
        <p:nvSpPr>
          <p:cNvPr id="233" name="Shape 233"/>
          <p:cNvSpPr txBox="1">
            <a:spLocks noGrp="1"/>
          </p:cNvSpPr>
          <p:nvPr>
            <p:ph type="body" idx="1"/>
          </p:nvPr>
        </p:nvSpPr>
        <p:spPr>
          <a:xfrm>
            <a:off x="628650" y="1369218"/>
            <a:ext cx="7886700" cy="3263503"/>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Referral Cancellation (Initiator Driven)</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Referral Initiator sends a cancellation request</a:t>
            </a:r>
          </a:p>
          <a:p>
            <a:pPr marL="520700" marR="0" lvl="1" indent="-177800" algn="l" rtl="0">
              <a:lnSpc>
                <a:spcPct val="90000"/>
              </a:lnSpc>
              <a:spcBef>
                <a:spcPts val="400"/>
              </a:spcBef>
              <a:spcAft>
                <a:spcPts val="0"/>
              </a:spcAft>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Referral Recipient replies with a cancellation confirmation</a:t>
            </a:r>
          </a:p>
          <a:p>
            <a:pPr marL="177800" marR="0" lvl="0" indent="-171450" algn="l" rtl="0">
              <a:lnSpc>
                <a:spcPct val="9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Delayed Decline (Recipient Driven)</a:t>
            </a:r>
          </a:p>
          <a:p>
            <a:pPr marL="520700" marR="0" lvl="1" indent="-177800" algn="l" rtl="0">
              <a:lnSpc>
                <a:spcPct val="90000"/>
              </a:lnSpc>
              <a:spcBef>
                <a:spcPts val="400"/>
              </a:spcBef>
              <a:buClr>
                <a:schemeClr val="dk1"/>
              </a:buClr>
              <a:buSzPct val="100000"/>
              <a:buFont typeface="Arial"/>
              <a:buChar char="•"/>
            </a:pPr>
            <a:r>
              <a:rPr lang="en" sz="1800" b="0" i="0" u="none" strike="noStrike" cap="none">
                <a:solidFill>
                  <a:schemeClr val="dk1"/>
                </a:solidFill>
                <a:latin typeface="Calibri"/>
                <a:ea typeface="Calibri"/>
                <a:cs typeface="Calibri"/>
                <a:sym typeface="Calibri"/>
              </a:rPr>
              <a:t>After the Referral Recipient has Accepted, the Recipient stops care prior to completion.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and Systems</a:t>
            </a:r>
            <a:endParaRPr lang="en-US" dirty="0"/>
          </a:p>
        </p:txBody>
      </p:sp>
      <p:sp>
        <p:nvSpPr>
          <p:cNvPr id="3" name="Text Placeholder 2"/>
          <p:cNvSpPr>
            <a:spLocks noGrp="1"/>
          </p:cNvSpPr>
          <p:nvPr>
            <p:ph type="body" idx="1"/>
          </p:nvPr>
        </p:nvSpPr>
        <p:spPr/>
        <p:txBody>
          <a:bodyPr/>
          <a:lstStyle/>
          <a:p>
            <a:r>
              <a:rPr lang="en-US" u="sng" dirty="0" smtClean="0">
                <a:hlinkClick r:id="rId2"/>
              </a:rPr>
              <a:t>XDM</a:t>
            </a:r>
            <a:endParaRPr lang="en-US" dirty="0"/>
          </a:p>
          <a:p>
            <a:r>
              <a:rPr lang="en-US" u="sng" dirty="0" smtClean="0">
                <a:hlinkClick r:id="rId3"/>
              </a:rPr>
              <a:t>XD Metadata</a:t>
            </a:r>
            <a:endParaRPr lang="en-US" dirty="0"/>
          </a:p>
          <a:p>
            <a:r>
              <a:rPr lang="en-US" dirty="0" smtClean="0"/>
              <a:t>HL7 </a:t>
            </a:r>
            <a:r>
              <a:rPr lang="en-US" dirty="0"/>
              <a:t>v2.x </a:t>
            </a:r>
            <a:r>
              <a:rPr lang="en-US" dirty="0" smtClean="0"/>
              <a:t>Messaging</a:t>
            </a:r>
          </a:p>
          <a:p>
            <a:r>
              <a:rPr lang="en-US" dirty="0" smtClean="0"/>
              <a:t>HL7 </a:t>
            </a:r>
            <a:r>
              <a:rPr lang="en-US" dirty="0"/>
              <a:t>C-CDA (Summary of Episode Note, Consultation Note, or Referral Note preferred</a:t>
            </a:r>
            <a:r>
              <a:rPr lang="en-US" dirty="0" smtClean="0"/>
              <a:t>)</a:t>
            </a:r>
          </a:p>
          <a:p>
            <a:r>
              <a:rPr lang="en-US" u="sng" dirty="0" smtClean="0">
                <a:hlinkClick r:id="rId4"/>
              </a:rPr>
              <a:t>Direct </a:t>
            </a:r>
            <a:r>
              <a:rPr lang="en-US" u="sng" dirty="0">
                <a:hlinkClick r:id="rId4"/>
              </a:rPr>
              <a:t>Applicability </a:t>
            </a:r>
            <a:r>
              <a:rPr lang="en-US" u="sng" dirty="0" smtClean="0">
                <a:hlinkClick r:id="rId4"/>
              </a:rPr>
              <a:t>Statement</a:t>
            </a:r>
            <a:endParaRPr lang="en-US" dirty="0"/>
          </a:p>
          <a:p>
            <a:r>
              <a:rPr lang="en-US" u="sng" dirty="0" smtClean="0">
                <a:hlinkClick r:id="rId5"/>
              </a:rPr>
              <a:t>XDR </a:t>
            </a:r>
            <a:r>
              <a:rPr lang="en-US" u="sng" dirty="0">
                <a:hlinkClick r:id="rId5"/>
              </a:rPr>
              <a:t>/ XDM for Direct Messaging Specification</a:t>
            </a:r>
            <a:r>
              <a:rPr lang="en-US" dirty="0"/>
              <a:t>; </a:t>
            </a:r>
          </a:p>
          <a:p>
            <a:endParaRPr lang="en-US" dirty="0"/>
          </a:p>
        </p:txBody>
      </p:sp>
    </p:spTree>
    <p:extLst>
      <p:ext uri="{BB962C8B-B14F-4D97-AF65-F5344CB8AC3E}">
        <p14:creationId xmlns:p14="http://schemas.microsoft.com/office/powerpoint/2010/main" val="260323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a:xfrm>
            <a:off x="628650" y="1047750"/>
            <a:ext cx="7886700" cy="3263503"/>
          </a:xfrm>
        </p:spPr>
        <p:txBody>
          <a:bodyPr/>
          <a:lstStyle/>
          <a:p>
            <a:r>
              <a:rPr lang="en-US" sz="1800" dirty="0"/>
              <a:t>Referral management and coordination is seen as a national priority to support enhanced care coordination and use cases in support of emerging advanced payment models. There currently is a major gap in available standards to support these use cases, especially in the context of required and available capabilities of Certified EHR Technology in the USA</a:t>
            </a:r>
            <a:r>
              <a:rPr lang="en-US" sz="1800" dirty="0" smtClean="0"/>
              <a:t>.</a:t>
            </a:r>
          </a:p>
          <a:p>
            <a:r>
              <a:rPr lang="en-US" sz="1800" dirty="0"/>
              <a:t>The ONC’s State Health Information Exchange Cooperative Agreement </a:t>
            </a:r>
            <a:r>
              <a:rPr lang="en-US" sz="1800" dirty="0" smtClean="0"/>
              <a:t>Program</a:t>
            </a:r>
            <a:r>
              <a:rPr lang="en-US" sz="1800" dirty="0"/>
              <a:t> </a:t>
            </a:r>
            <a:r>
              <a:rPr lang="en-US" sz="1800" dirty="0" smtClean="0"/>
              <a:t>launched 360X in 2012 </a:t>
            </a:r>
            <a:r>
              <a:rPr lang="en-US" sz="1800" dirty="0"/>
              <a:t>with a goal of using standards supporting MU Stage 2 to enable provider exchange of patient information for referrals from their EHR workflow, regardless of the EHR systems </a:t>
            </a:r>
            <a:r>
              <a:rPr lang="en-US" sz="1800" dirty="0" smtClean="0"/>
              <a:t>used </a:t>
            </a:r>
            <a:r>
              <a:rPr lang="en-US" sz="1800" dirty="0"/>
              <a:t>(i.e., allowing information to move point-to-point between unaffiliated organizations, differing EHRs, and differing HISPs) with at least the same quality of workflow integration providers currently experience when referring between homogeneous EHR systems</a:t>
            </a:r>
            <a:r>
              <a:rPr lang="en-US" sz="1800" dirty="0" smtClean="0"/>
              <a:t>.</a:t>
            </a:r>
          </a:p>
          <a:p>
            <a:pPr lvl="1"/>
            <a:r>
              <a:rPr lang="en-US" sz="1500" dirty="0"/>
              <a:t>While the State HIE Program closed out programmatic activities in 2014, 360X remains active under ONC’s Office of Standards and Technology</a:t>
            </a:r>
            <a:r>
              <a:rPr lang="en-US" sz="1500" dirty="0" smtClean="0"/>
              <a:t>.</a:t>
            </a:r>
            <a:endParaRPr lang="en-US" sz="1500" dirty="0"/>
          </a:p>
          <a:p>
            <a:pPr marL="139700" indent="0">
              <a:buNone/>
            </a:pPr>
            <a:r>
              <a:rPr lang="en-US" sz="1600" dirty="0" smtClean="0"/>
              <a:t> </a:t>
            </a:r>
          </a:p>
        </p:txBody>
      </p:sp>
    </p:spTree>
    <p:extLst>
      <p:ext uri="{BB962C8B-B14F-4D97-AF65-F5344CB8AC3E}">
        <p14:creationId xmlns:p14="http://schemas.microsoft.com/office/powerpoint/2010/main" val="310529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(cont.)</a:t>
            </a:r>
            <a:endParaRPr lang="en-US" dirty="0"/>
          </a:p>
        </p:txBody>
      </p:sp>
      <p:sp>
        <p:nvSpPr>
          <p:cNvPr id="3" name="Text Placeholder 2"/>
          <p:cNvSpPr>
            <a:spLocks noGrp="1"/>
          </p:cNvSpPr>
          <p:nvPr>
            <p:ph type="body" idx="1"/>
          </p:nvPr>
        </p:nvSpPr>
        <p:spPr>
          <a:xfrm>
            <a:off x="628650" y="1047750"/>
            <a:ext cx="7886700" cy="3263503"/>
          </a:xfrm>
        </p:spPr>
        <p:txBody>
          <a:bodyPr/>
          <a:lstStyle/>
          <a:p>
            <a:r>
              <a:rPr lang="en-US" sz="1800" dirty="0"/>
              <a:t>To date, more than 30 organizations (representing health IT developers, HIE organizations, state/federal government agencies, health care consultants, and other stakeholders) have participated in four workgroups.</a:t>
            </a:r>
          </a:p>
          <a:p>
            <a:pPr lvl="1"/>
            <a:r>
              <a:rPr lang="en-US" sz="1600" dirty="0"/>
              <a:t>Three (use case, transport, provider directory) have completed their work, while one (payload) continues to meet on a bi-weekly basis to finalize the Implementation Guide.</a:t>
            </a:r>
            <a:endParaRPr lang="en-US" sz="1800" dirty="0" smtClean="0"/>
          </a:p>
          <a:p>
            <a:r>
              <a:rPr lang="en-US" sz="1800" dirty="0"/>
              <a:t>The working draft (in completion stages) of the 360X Implementation Guide is available at: </a:t>
            </a:r>
            <a:r>
              <a:rPr lang="en-US" sz="1600" dirty="0">
                <a:hlinkClick r:id="rId3"/>
              </a:rPr>
              <a:t>https://statehieresources.wikispaces.com/Payload+Implementation+Guide</a:t>
            </a:r>
            <a:r>
              <a:rPr lang="en-US" sz="1600" dirty="0"/>
              <a:t> </a:t>
            </a:r>
            <a:endParaRPr lang="en-US" sz="1800" dirty="0"/>
          </a:p>
          <a:p>
            <a:r>
              <a:rPr lang="en-US" sz="1800" dirty="0" smtClean="0"/>
              <a:t>The IHE International Patient Care Coordination Technical Framework (US National Extension) is seen as a natural best future “home” for 360X to move from a loose coalition of committed stakeholders and an ONC-sponsored initiative to a nationally recognized specification for use by providers.</a:t>
            </a:r>
          </a:p>
          <a:p>
            <a:r>
              <a:rPr lang="en-US" sz="1800" dirty="0" smtClean="0"/>
              <a:t> Further review by IHE PCC committee members will provide valuable additions to the existing foundation provided by stakeholders since the project’s inception.</a:t>
            </a:r>
            <a:endParaRPr lang="en-US" sz="1800" dirty="0"/>
          </a:p>
        </p:txBody>
      </p:sp>
    </p:spTree>
    <p:extLst>
      <p:ext uri="{BB962C8B-B14F-4D97-AF65-F5344CB8AC3E}">
        <p14:creationId xmlns:p14="http://schemas.microsoft.com/office/powerpoint/2010/main" val="114394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a:solidFill>
                  <a:schemeClr val="dk1"/>
                </a:solidFill>
                <a:latin typeface="Calibri"/>
                <a:ea typeface="Calibri"/>
                <a:cs typeface="Calibri"/>
                <a:sym typeface="Calibri"/>
              </a:rPr>
              <a:t>360x Overall Flow and Interactions</a:t>
            </a:r>
          </a:p>
        </p:txBody>
      </p:sp>
      <p:sp>
        <p:nvSpPr>
          <p:cNvPr id="130" name="Shape 130"/>
          <p:cNvSpPr txBox="1">
            <a:spLocks noGrp="1"/>
          </p:cNvSpPr>
          <p:nvPr>
            <p:ph type="body" idx="1"/>
          </p:nvPr>
        </p:nvSpPr>
        <p:spPr>
          <a:xfrm>
            <a:off x="628650" y="984647"/>
            <a:ext cx="7886700" cy="3263503"/>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spcAft>
                <a:spcPts val="0"/>
              </a:spcAft>
              <a:buClr>
                <a:schemeClr val="dk1"/>
              </a:buClr>
              <a:buSzPct val="100000"/>
              <a:buFont typeface="Arial"/>
              <a:buChar char="•"/>
            </a:pPr>
            <a:r>
              <a:rPr lang="en" sz="1800" b="0" i="0" u="none" strike="noStrike" cap="none" dirty="0">
                <a:solidFill>
                  <a:schemeClr val="dk1"/>
                </a:solidFill>
                <a:latin typeface="Calibri"/>
                <a:ea typeface="Calibri"/>
                <a:cs typeface="Calibri"/>
                <a:sym typeface="Calibri"/>
              </a:rPr>
              <a:t>Primary goals are to:</a:t>
            </a:r>
          </a:p>
          <a:p>
            <a:pPr marL="520700" marR="0" lvl="1" indent="-177800" algn="l" rtl="0">
              <a:lnSpc>
                <a:spcPct val="90000"/>
              </a:lnSpc>
              <a:spcBef>
                <a:spcPts val="400"/>
              </a:spcBef>
              <a:spcAft>
                <a:spcPts val="0"/>
              </a:spcAft>
              <a:buClr>
                <a:schemeClr val="dk1"/>
              </a:buClr>
              <a:buSzPct val="100000"/>
              <a:buFont typeface="Arial"/>
              <a:buChar char="•"/>
            </a:pPr>
            <a:r>
              <a:rPr lang="en" sz="1400" b="0" i="0" u="none" strike="noStrike" cap="none" dirty="0">
                <a:solidFill>
                  <a:schemeClr val="dk1"/>
                </a:solidFill>
                <a:latin typeface="Calibri"/>
                <a:ea typeface="Calibri"/>
                <a:cs typeface="Calibri"/>
                <a:sym typeface="Calibri"/>
              </a:rPr>
              <a:t>Standardize the type of data exchanged and how the data is transported.</a:t>
            </a:r>
          </a:p>
          <a:p>
            <a:pPr marL="520700" marR="0" lvl="1" indent="-177800" algn="l" rtl="0">
              <a:lnSpc>
                <a:spcPct val="90000"/>
              </a:lnSpc>
              <a:spcBef>
                <a:spcPts val="400"/>
              </a:spcBef>
              <a:spcAft>
                <a:spcPts val="0"/>
              </a:spcAft>
              <a:buClr>
                <a:schemeClr val="dk1"/>
              </a:buClr>
              <a:buSzPct val="100000"/>
              <a:buFont typeface="Arial"/>
              <a:buChar char="•"/>
            </a:pPr>
            <a:r>
              <a:rPr lang="en" sz="1400" b="0" i="0" u="none" strike="noStrike" cap="none" dirty="0">
                <a:solidFill>
                  <a:schemeClr val="dk1"/>
                </a:solidFill>
                <a:latin typeface="Calibri"/>
                <a:ea typeface="Calibri"/>
                <a:cs typeface="Calibri"/>
                <a:sym typeface="Calibri"/>
              </a:rPr>
              <a:t>Provide transparency to progress and/or gaps in care until the loop is closed</a:t>
            </a:r>
          </a:p>
          <a:p>
            <a:pPr marL="520700" marR="0" lvl="1" indent="-177800" algn="l" rtl="0">
              <a:lnSpc>
                <a:spcPct val="90000"/>
              </a:lnSpc>
              <a:spcBef>
                <a:spcPts val="400"/>
              </a:spcBef>
              <a:spcAft>
                <a:spcPts val="0"/>
              </a:spcAft>
              <a:buClr>
                <a:schemeClr val="dk1"/>
              </a:buClr>
              <a:buSzPct val="100000"/>
              <a:buFont typeface="Arial"/>
              <a:buChar char="•"/>
            </a:pPr>
            <a:r>
              <a:rPr lang="en" sz="1400" b="0" i="0" u="none" strike="noStrike" cap="none" dirty="0">
                <a:solidFill>
                  <a:schemeClr val="dk1"/>
                </a:solidFill>
                <a:latin typeface="Calibri"/>
                <a:ea typeface="Calibri"/>
                <a:cs typeface="Calibri"/>
                <a:sym typeface="Calibri"/>
              </a:rPr>
              <a:t>Design a process with a low bar of entry for implementations</a:t>
            </a:r>
          </a:p>
          <a:p>
            <a:pPr marL="520700" marR="0" lvl="1" indent="-177800" algn="l" rtl="0">
              <a:lnSpc>
                <a:spcPct val="90000"/>
              </a:lnSpc>
              <a:spcBef>
                <a:spcPts val="400"/>
              </a:spcBef>
              <a:spcAft>
                <a:spcPts val="0"/>
              </a:spcAft>
              <a:buClr>
                <a:schemeClr val="dk1"/>
              </a:buClr>
              <a:buSzPct val="100000"/>
              <a:buFont typeface="Arial"/>
              <a:buChar char="•"/>
            </a:pPr>
            <a:r>
              <a:rPr lang="en" sz="1400" b="0" i="0" u="none" strike="noStrike" cap="none" dirty="0">
                <a:solidFill>
                  <a:schemeClr val="dk1"/>
                </a:solidFill>
                <a:latin typeface="Calibri"/>
                <a:ea typeface="Calibri"/>
                <a:cs typeface="Calibri"/>
                <a:sym typeface="Calibri"/>
              </a:rPr>
              <a:t>Add value to clinicians and overall clinical workflows</a:t>
            </a:r>
          </a:p>
          <a:p>
            <a:pPr marL="177800" marR="0" lvl="0" indent="-171450" algn="l" rtl="0">
              <a:lnSpc>
                <a:spcPct val="90000"/>
              </a:lnSpc>
              <a:spcBef>
                <a:spcPts val="800"/>
              </a:spcBef>
              <a:spcAft>
                <a:spcPts val="0"/>
              </a:spcAft>
              <a:buClr>
                <a:schemeClr val="dk1"/>
              </a:buClr>
              <a:buSzPct val="100000"/>
              <a:buFont typeface="Arial"/>
              <a:buChar char="•"/>
            </a:pPr>
            <a:r>
              <a:rPr lang="en" sz="1800" b="0" i="0" u="none" strike="noStrike" cap="none" dirty="0">
                <a:solidFill>
                  <a:schemeClr val="dk1"/>
                </a:solidFill>
                <a:sym typeface="Calibri"/>
              </a:rPr>
              <a:t>Focus is placed on the transport and data exchanged</a:t>
            </a:r>
          </a:p>
          <a:p>
            <a:pPr marL="177800" marR="0" lvl="0" indent="-171450" algn="l" rtl="0">
              <a:lnSpc>
                <a:spcPct val="90000"/>
              </a:lnSpc>
              <a:spcBef>
                <a:spcPts val="800"/>
              </a:spcBef>
              <a:spcAft>
                <a:spcPts val="0"/>
              </a:spcAft>
              <a:buClr>
                <a:schemeClr val="dk1"/>
              </a:buClr>
              <a:buSzPct val="100000"/>
              <a:buFont typeface="Arial"/>
              <a:buChar char="•"/>
            </a:pPr>
            <a:r>
              <a:rPr lang="en" sz="1800" b="0" i="0" u="none" strike="noStrike" cap="none" dirty="0">
                <a:solidFill>
                  <a:schemeClr val="dk1"/>
                </a:solidFill>
                <a:sym typeface="Calibri"/>
              </a:rPr>
              <a:t>Various </a:t>
            </a:r>
            <a:r>
              <a:rPr lang="en" sz="1800" b="0" i="0" u="none" strike="noStrike" cap="none" dirty="0" smtClean="0">
                <a:solidFill>
                  <a:schemeClr val="dk1"/>
                </a:solidFill>
                <a:sym typeface="Calibri"/>
              </a:rPr>
              <a:t>checkpoints </a:t>
            </a:r>
            <a:r>
              <a:rPr lang="en" sz="1800" b="0" i="0" u="none" strike="noStrike" cap="none" dirty="0">
                <a:solidFill>
                  <a:schemeClr val="dk1"/>
                </a:solidFill>
                <a:sym typeface="Calibri"/>
              </a:rPr>
              <a:t>throughout the referral lifecycle will be inferred by the data being exchanged</a:t>
            </a:r>
            <a:r>
              <a:rPr lang="en" sz="1800" b="0" i="0" u="none" strike="noStrike" cap="none" dirty="0" smtClean="0">
                <a:solidFill>
                  <a:schemeClr val="dk1"/>
                </a:solidFill>
                <a:sym typeface="Calibri"/>
              </a:rPr>
              <a:t>.</a:t>
            </a:r>
          </a:p>
          <a:p>
            <a:pPr indent="-171450"/>
            <a:r>
              <a:rPr lang="en" sz="1800" dirty="0" smtClean="0"/>
              <a:t>Scope is limited to </a:t>
            </a:r>
            <a:r>
              <a:rPr lang="en-US" sz="1800" dirty="0" smtClean="0"/>
              <a:t>electronic </a:t>
            </a:r>
            <a:r>
              <a:rPr lang="en-US" sz="1800" dirty="0"/>
              <a:t>communication across EHRT instances between two providers, specifically the Referral Initiator and the Referral Recipient for </a:t>
            </a:r>
            <a:r>
              <a:rPr lang="en-US" sz="1800" dirty="0" smtClean="0"/>
              <a:t>the:</a:t>
            </a:r>
          </a:p>
          <a:p>
            <a:pPr lvl="1" indent="-171450"/>
            <a:r>
              <a:rPr lang="en-US" sz="1400" dirty="0" smtClean="0"/>
              <a:t>Referral Request</a:t>
            </a:r>
          </a:p>
          <a:p>
            <a:pPr lvl="1" indent="-171450"/>
            <a:r>
              <a:rPr lang="en-US" sz="1400" dirty="0" smtClean="0"/>
              <a:t>Coordination information</a:t>
            </a:r>
          </a:p>
          <a:p>
            <a:pPr lvl="1" indent="-171450"/>
            <a:r>
              <a:rPr lang="en-US" sz="1400" dirty="0" smtClean="0"/>
              <a:t>Referral Recipient</a:t>
            </a:r>
            <a:endParaRPr lang="en-US" sz="1400" dirty="0"/>
          </a:p>
          <a:p>
            <a:pPr marL="177800" marR="0" lvl="0" indent="-171450" algn="l" rtl="0">
              <a:lnSpc>
                <a:spcPct val="90000"/>
              </a:lnSpc>
              <a:spcBef>
                <a:spcPts val="800"/>
              </a:spcBef>
              <a:spcAft>
                <a:spcPts val="0"/>
              </a:spcAft>
              <a:buClr>
                <a:schemeClr val="dk1"/>
              </a:buClr>
              <a:buSzPct val="100000"/>
              <a:buFont typeface="Arial"/>
              <a:buChar char="•"/>
            </a:pPr>
            <a:endParaRPr lang="en" sz="1800" b="0" i="0" u="none" strike="noStrike" cap="none" dirty="0">
              <a:solidFill>
                <a:schemeClr val="dk1"/>
              </a:solidFill>
              <a:latin typeface="Calibri"/>
              <a:ea typeface="Calibri"/>
              <a:cs typeface="Calibri"/>
              <a:sym typeface="Calibri"/>
            </a:endParaRPr>
          </a:p>
          <a:p>
            <a:pPr marL="520700" marR="0" lvl="1" indent="-177800" algn="l" rtl="0">
              <a:lnSpc>
                <a:spcPct val="90000"/>
              </a:lnSpc>
              <a:spcBef>
                <a:spcPts val="400"/>
              </a:spcBef>
              <a:spcAft>
                <a:spcPts val="0"/>
              </a:spcAft>
              <a:buClr>
                <a:schemeClr val="dk1"/>
              </a:buClr>
              <a:buSzPct val="100000"/>
              <a:buFont typeface="Arial"/>
              <a:buNone/>
            </a:pPr>
            <a:endParaRPr sz="1400" b="0" i="0" u="none" strike="noStrike" cap="none" dirty="0">
              <a:solidFill>
                <a:schemeClr val="dk1"/>
              </a:solidFill>
              <a:latin typeface="Calibri"/>
              <a:ea typeface="Calibri"/>
              <a:cs typeface="Calibri"/>
              <a:sym typeface="Calibri"/>
            </a:endParaRPr>
          </a:p>
          <a:p>
            <a:pPr marL="177800" marR="0" lvl="0" indent="-171450" algn="l" rtl="0">
              <a:lnSpc>
                <a:spcPct val="90000"/>
              </a:lnSpc>
              <a:spcBef>
                <a:spcPts val="800"/>
              </a:spcBef>
              <a:buClr>
                <a:schemeClr val="dk1"/>
              </a:buClr>
              <a:buSzPct val="1000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628650" y="273868"/>
            <a:ext cx="7886700" cy="994200"/>
          </a:xfrm>
          <a:prstGeom prst="rect">
            <a:avLst/>
          </a:prstGeom>
        </p:spPr>
        <p:txBody>
          <a:bodyPr lIns="68575" tIns="68575" rIns="68575" bIns="68575" anchor="ctr" anchorCtr="0">
            <a:noAutofit/>
          </a:bodyPr>
          <a:lstStyle/>
          <a:p>
            <a:pPr lvl="0">
              <a:spcBef>
                <a:spcPts val="0"/>
              </a:spcBef>
              <a:buNone/>
            </a:pPr>
            <a:r>
              <a:rPr lang="en"/>
              <a:t>360X: In Theory...</a:t>
            </a:r>
          </a:p>
        </p:txBody>
      </p:sp>
      <p:sp>
        <p:nvSpPr>
          <p:cNvPr id="136" name="Shape 136"/>
          <p:cNvSpPr txBox="1">
            <a:spLocks noGrp="1"/>
          </p:cNvSpPr>
          <p:nvPr>
            <p:ph type="body" idx="1"/>
          </p:nvPr>
        </p:nvSpPr>
        <p:spPr>
          <a:xfrm>
            <a:off x="628650" y="1369218"/>
            <a:ext cx="7886700" cy="3263400"/>
          </a:xfrm>
          <a:prstGeom prst="rect">
            <a:avLst/>
          </a:prstGeom>
        </p:spPr>
        <p:txBody>
          <a:bodyPr lIns="68575" tIns="68575" rIns="68575" bIns="68575" anchor="t" anchorCtr="0">
            <a:noAutofit/>
          </a:bodyPr>
          <a:lstStyle/>
          <a:p>
            <a:pPr marL="0" lvl="0" indent="0" algn="ctr" rtl="0">
              <a:lnSpc>
                <a:spcPct val="100000"/>
              </a:lnSpc>
              <a:spcBef>
                <a:spcPts val="0"/>
              </a:spcBef>
              <a:buNone/>
            </a:pPr>
            <a:r>
              <a:rPr lang="en" sz="1000" b="1">
                <a:solidFill>
                  <a:schemeClr val="lt1"/>
                </a:solidFill>
              </a:rPr>
              <a:t>Referring Provider</a:t>
            </a:r>
          </a:p>
          <a:p>
            <a:pPr lvl="0">
              <a:spcBef>
                <a:spcPts val="0"/>
              </a:spcBef>
              <a:buNone/>
            </a:pPr>
            <a:endParaRPr/>
          </a:p>
        </p:txBody>
      </p:sp>
      <p:sp>
        <p:nvSpPr>
          <p:cNvPr id="137" name="Shape 137"/>
          <p:cNvSpPr/>
          <p:nvPr/>
        </p:nvSpPr>
        <p:spPr>
          <a:xfrm>
            <a:off x="1979175" y="2468875"/>
            <a:ext cx="1134900" cy="1064100"/>
          </a:xfrm>
          <a:prstGeom prst="ellipse">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5529550" y="2468875"/>
            <a:ext cx="1134900" cy="1064100"/>
          </a:xfrm>
          <a:prstGeom prst="ellipse">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txBox="1"/>
          <p:nvPr/>
        </p:nvSpPr>
        <p:spPr>
          <a:xfrm>
            <a:off x="2126325" y="2733175"/>
            <a:ext cx="840600" cy="535500"/>
          </a:xfrm>
          <a:prstGeom prst="rect">
            <a:avLst/>
          </a:prstGeom>
          <a:noFill/>
          <a:ln>
            <a:noFill/>
          </a:ln>
        </p:spPr>
        <p:txBody>
          <a:bodyPr lIns="91425" tIns="91425" rIns="91425" bIns="91425" anchor="t" anchorCtr="0">
            <a:noAutofit/>
          </a:bodyPr>
          <a:lstStyle/>
          <a:p>
            <a:pPr lvl="0" algn="ctr">
              <a:spcBef>
                <a:spcPts val="0"/>
              </a:spcBef>
              <a:buNone/>
            </a:pPr>
            <a:r>
              <a:rPr lang="en" sz="1200" b="1">
                <a:solidFill>
                  <a:schemeClr val="lt1"/>
                </a:solidFill>
                <a:latin typeface="Calibri"/>
                <a:ea typeface="Calibri"/>
                <a:cs typeface="Calibri"/>
                <a:sym typeface="Calibri"/>
              </a:rPr>
              <a:t>Referring Provider</a:t>
            </a:r>
          </a:p>
        </p:txBody>
      </p:sp>
      <p:sp>
        <p:nvSpPr>
          <p:cNvPr id="140" name="Shape 140"/>
          <p:cNvSpPr txBox="1"/>
          <p:nvPr/>
        </p:nvSpPr>
        <p:spPr>
          <a:xfrm>
            <a:off x="5647300" y="2733175"/>
            <a:ext cx="899400" cy="535500"/>
          </a:xfrm>
          <a:prstGeom prst="rect">
            <a:avLst/>
          </a:prstGeom>
          <a:noFill/>
          <a:ln>
            <a:noFill/>
          </a:ln>
        </p:spPr>
        <p:txBody>
          <a:bodyPr lIns="91425" tIns="91425" rIns="91425" bIns="91425" anchor="t" anchorCtr="0">
            <a:noAutofit/>
          </a:bodyPr>
          <a:lstStyle/>
          <a:p>
            <a:pPr lvl="0" algn="ctr" rtl="0">
              <a:spcBef>
                <a:spcPts val="0"/>
              </a:spcBef>
              <a:buNone/>
            </a:pPr>
            <a:r>
              <a:rPr lang="en" sz="1200" b="1">
                <a:solidFill>
                  <a:schemeClr val="lt1"/>
                </a:solidFill>
                <a:latin typeface="Calibri"/>
                <a:ea typeface="Calibri"/>
                <a:cs typeface="Calibri"/>
                <a:sym typeface="Calibri"/>
              </a:rPr>
              <a:t>Consulting Provider</a:t>
            </a:r>
          </a:p>
        </p:txBody>
      </p:sp>
      <p:sp>
        <p:nvSpPr>
          <p:cNvPr id="141" name="Shape 141"/>
          <p:cNvSpPr/>
          <p:nvPr/>
        </p:nvSpPr>
        <p:spPr>
          <a:xfrm>
            <a:off x="1000225" y="1430425"/>
            <a:ext cx="2114100" cy="975000"/>
          </a:xfrm>
          <a:prstGeom prst="cloudCallout">
            <a:avLst>
              <a:gd name="adj1" fmla="val 14924"/>
              <a:gd name="adj2" fmla="val 58669"/>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Clr>
                <a:schemeClr val="dk1"/>
              </a:buClr>
              <a:buSzPct val="110000"/>
              <a:buFont typeface="Arial"/>
              <a:buNone/>
            </a:pPr>
            <a:r>
              <a:rPr lang="en" sz="1000">
                <a:solidFill>
                  <a:schemeClr val="dk1"/>
                </a:solidFill>
                <a:latin typeface="Calibri"/>
                <a:ea typeface="Calibri"/>
                <a:cs typeface="Calibri"/>
                <a:sym typeface="Calibri"/>
              </a:rPr>
              <a:t>Can you see my patient?  I’ve included information about the patient...</a:t>
            </a:r>
          </a:p>
          <a:p>
            <a:pPr lvl="0">
              <a:spcBef>
                <a:spcPts val="0"/>
              </a:spcBef>
              <a:buNone/>
            </a:pPr>
            <a:endParaRPr sz="600">
              <a:latin typeface="Calibri"/>
              <a:ea typeface="Calibri"/>
              <a:cs typeface="Calibri"/>
              <a:sym typeface="Calibri"/>
            </a:endParaRPr>
          </a:p>
        </p:txBody>
      </p:sp>
      <p:sp>
        <p:nvSpPr>
          <p:cNvPr id="142" name="Shape 142"/>
          <p:cNvSpPr/>
          <p:nvPr/>
        </p:nvSpPr>
        <p:spPr>
          <a:xfrm rot="1996958">
            <a:off x="3168193" y="1548086"/>
            <a:ext cx="2375314" cy="1812925"/>
          </a:xfrm>
          <a:prstGeom prst="bentArrow">
            <a:avLst>
              <a:gd name="adj1" fmla="val 16505"/>
              <a:gd name="adj2" fmla="val 24354"/>
              <a:gd name="adj3" fmla="val 36907"/>
              <a:gd name="adj4" fmla="val 81902"/>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Clr>
                <a:srgbClr val="000000"/>
              </a:buClr>
              <a:buFont typeface="Arial"/>
              <a:buNone/>
            </a:pPr>
            <a:endParaRPr/>
          </a:p>
        </p:txBody>
      </p:sp>
      <p:sp>
        <p:nvSpPr>
          <p:cNvPr id="143" name="Shape 143"/>
          <p:cNvSpPr/>
          <p:nvPr/>
        </p:nvSpPr>
        <p:spPr>
          <a:xfrm rot="-8883497">
            <a:off x="3073982" y="2636876"/>
            <a:ext cx="2375361" cy="1812917"/>
          </a:xfrm>
          <a:prstGeom prst="bentArrow">
            <a:avLst>
              <a:gd name="adj1" fmla="val 16505"/>
              <a:gd name="adj2" fmla="val 24354"/>
              <a:gd name="adj3" fmla="val 36907"/>
              <a:gd name="adj4" fmla="val 81902"/>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401250" y="3427250"/>
            <a:ext cx="2114100" cy="975000"/>
          </a:xfrm>
          <a:prstGeom prst="cloudCallout">
            <a:avLst>
              <a:gd name="adj1" fmla="val -45759"/>
              <a:gd name="adj2" fmla="val -51549"/>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1000">
                <a:solidFill>
                  <a:schemeClr val="dk1"/>
                </a:solidFill>
                <a:latin typeface="Calibri"/>
                <a:ea typeface="Calibri"/>
                <a:cs typeface="Calibri"/>
                <a:sym typeface="Calibri"/>
              </a:rPr>
              <a:t>Sure! Here is what I have determined about the patient...</a:t>
            </a:r>
          </a:p>
          <a:p>
            <a:pPr lvl="0" rtl="0">
              <a:spcBef>
                <a:spcPts val="0"/>
              </a:spcBef>
              <a:buNone/>
            </a:pPr>
            <a:endParaRPr sz="600">
              <a:latin typeface="Calibri"/>
              <a:ea typeface="Calibri"/>
              <a:cs typeface="Calibri"/>
              <a:sym typeface="Calibri"/>
            </a:endParaRPr>
          </a:p>
        </p:txBody>
      </p:sp>
      <p:sp>
        <p:nvSpPr>
          <p:cNvPr id="145" name="Shape 145"/>
          <p:cNvSpPr txBox="1"/>
          <p:nvPr/>
        </p:nvSpPr>
        <p:spPr>
          <a:xfrm>
            <a:off x="3287775" y="1873375"/>
            <a:ext cx="1645800" cy="210600"/>
          </a:xfrm>
          <a:prstGeom prst="rect">
            <a:avLst/>
          </a:prstGeom>
          <a:noFill/>
          <a:ln>
            <a:noFill/>
          </a:ln>
        </p:spPr>
        <p:txBody>
          <a:bodyPr lIns="91425" tIns="91425" rIns="91425" bIns="91425" anchor="t" anchorCtr="0">
            <a:noAutofit/>
          </a:bodyPr>
          <a:lstStyle/>
          <a:p>
            <a:pPr lvl="0" algn="ctr" rtl="0">
              <a:spcBef>
                <a:spcPts val="0"/>
              </a:spcBef>
              <a:buNone/>
            </a:pPr>
            <a:r>
              <a:rPr lang="en">
                <a:latin typeface="Calibri"/>
                <a:ea typeface="Calibri"/>
                <a:cs typeface="Calibri"/>
                <a:sym typeface="Calibri"/>
              </a:rPr>
              <a:t>Referral Request</a:t>
            </a:r>
          </a:p>
        </p:txBody>
      </p:sp>
      <p:sp>
        <p:nvSpPr>
          <p:cNvPr id="146" name="Shape 146"/>
          <p:cNvSpPr txBox="1"/>
          <p:nvPr/>
        </p:nvSpPr>
        <p:spPr>
          <a:xfrm>
            <a:off x="3725975" y="3698525"/>
            <a:ext cx="1516500" cy="476700"/>
          </a:xfrm>
          <a:prstGeom prst="rect">
            <a:avLst/>
          </a:prstGeom>
          <a:noFill/>
          <a:ln>
            <a:noFill/>
          </a:ln>
        </p:spPr>
        <p:txBody>
          <a:bodyPr lIns="91425" tIns="91425" rIns="91425" bIns="91425" anchor="t" anchorCtr="0">
            <a:noAutofit/>
          </a:bodyPr>
          <a:lstStyle/>
          <a:p>
            <a:pPr lvl="0" algn="ctr" rtl="0">
              <a:spcBef>
                <a:spcPts val="0"/>
              </a:spcBef>
              <a:buNone/>
            </a:pPr>
            <a:r>
              <a:rPr lang="en">
                <a:latin typeface="Calibri"/>
                <a:ea typeface="Calibri"/>
                <a:cs typeface="Calibri"/>
                <a:sym typeface="Calibri"/>
              </a:rPr>
              <a:t>Consult 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628650" y="273868"/>
            <a:ext cx="7886700" cy="994200"/>
          </a:xfrm>
          <a:prstGeom prst="rect">
            <a:avLst/>
          </a:prstGeom>
        </p:spPr>
        <p:txBody>
          <a:bodyPr lIns="68575" tIns="68575" rIns="68575" bIns="68575" anchor="ctr" anchorCtr="0">
            <a:noAutofit/>
          </a:bodyPr>
          <a:lstStyle/>
          <a:p>
            <a:pPr lvl="0" rtl="0">
              <a:spcBef>
                <a:spcPts val="0"/>
              </a:spcBef>
              <a:buNone/>
            </a:pPr>
            <a:r>
              <a:rPr lang="en"/>
              <a:t>360X: In Reality...</a:t>
            </a:r>
          </a:p>
        </p:txBody>
      </p:sp>
      <p:sp>
        <p:nvSpPr>
          <p:cNvPr id="152" name="Shape 152"/>
          <p:cNvSpPr txBox="1">
            <a:spLocks noGrp="1"/>
          </p:cNvSpPr>
          <p:nvPr>
            <p:ph type="body" idx="1"/>
          </p:nvPr>
        </p:nvSpPr>
        <p:spPr>
          <a:xfrm>
            <a:off x="692500" y="1404693"/>
            <a:ext cx="7886700" cy="3263400"/>
          </a:xfrm>
          <a:prstGeom prst="rect">
            <a:avLst/>
          </a:prstGeom>
        </p:spPr>
        <p:txBody>
          <a:bodyPr lIns="68575" tIns="68575" rIns="68575" bIns="68575" anchor="t" anchorCtr="0">
            <a:noAutofit/>
          </a:bodyPr>
          <a:lstStyle/>
          <a:p>
            <a:pPr marL="0" lvl="0" indent="0" algn="l" rtl="0">
              <a:lnSpc>
                <a:spcPct val="100000"/>
              </a:lnSpc>
              <a:spcBef>
                <a:spcPts val="0"/>
              </a:spcBef>
              <a:buNone/>
            </a:pPr>
            <a:endParaRPr sz="1400">
              <a:solidFill>
                <a:srgbClr val="000000"/>
              </a:solidFill>
            </a:endParaRPr>
          </a:p>
          <a:p>
            <a:pPr lvl="0" rtl="0">
              <a:spcBef>
                <a:spcPts val="0"/>
              </a:spcBef>
              <a:buNone/>
            </a:pPr>
            <a:endParaRPr/>
          </a:p>
        </p:txBody>
      </p:sp>
      <p:sp>
        <p:nvSpPr>
          <p:cNvPr id="153" name="Shape 153"/>
          <p:cNvSpPr/>
          <p:nvPr/>
        </p:nvSpPr>
        <p:spPr>
          <a:xfrm>
            <a:off x="1979175" y="2468875"/>
            <a:ext cx="1134900" cy="1064100"/>
          </a:xfrm>
          <a:prstGeom prst="ellipse">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529550" y="2468875"/>
            <a:ext cx="1134900" cy="1064100"/>
          </a:xfrm>
          <a:prstGeom prst="ellipse">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txBox="1"/>
          <p:nvPr/>
        </p:nvSpPr>
        <p:spPr>
          <a:xfrm>
            <a:off x="2126325" y="2733175"/>
            <a:ext cx="840600" cy="535500"/>
          </a:xfrm>
          <a:prstGeom prst="rect">
            <a:avLst/>
          </a:prstGeom>
          <a:noFill/>
          <a:ln>
            <a:noFill/>
          </a:ln>
        </p:spPr>
        <p:txBody>
          <a:bodyPr lIns="91425" tIns="91425" rIns="91425" bIns="91425" anchor="t" anchorCtr="0">
            <a:noAutofit/>
          </a:bodyPr>
          <a:lstStyle/>
          <a:p>
            <a:pPr lvl="0" algn="ctr" rtl="0">
              <a:spcBef>
                <a:spcPts val="0"/>
              </a:spcBef>
              <a:buNone/>
            </a:pPr>
            <a:r>
              <a:rPr lang="en" sz="1200" b="1">
                <a:solidFill>
                  <a:schemeClr val="lt1"/>
                </a:solidFill>
                <a:latin typeface="Calibri"/>
                <a:ea typeface="Calibri"/>
                <a:cs typeface="Calibri"/>
                <a:sym typeface="Calibri"/>
              </a:rPr>
              <a:t>Referring Provider</a:t>
            </a:r>
          </a:p>
        </p:txBody>
      </p:sp>
      <p:sp>
        <p:nvSpPr>
          <p:cNvPr id="156" name="Shape 156"/>
          <p:cNvSpPr txBox="1"/>
          <p:nvPr/>
        </p:nvSpPr>
        <p:spPr>
          <a:xfrm>
            <a:off x="5647300" y="2733175"/>
            <a:ext cx="899400" cy="535500"/>
          </a:xfrm>
          <a:prstGeom prst="rect">
            <a:avLst/>
          </a:prstGeom>
          <a:noFill/>
          <a:ln>
            <a:noFill/>
          </a:ln>
        </p:spPr>
        <p:txBody>
          <a:bodyPr lIns="91425" tIns="91425" rIns="91425" bIns="91425" anchor="t" anchorCtr="0">
            <a:noAutofit/>
          </a:bodyPr>
          <a:lstStyle/>
          <a:p>
            <a:pPr lvl="0" algn="ctr" rtl="0">
              <a:spcBef>
                <a:spcPts val="0"/>
              </a:spcBef>
              <a:buNone/>
            </a:pPr>
            <a:r>
              <a:rPr lang="en" sz="1200" b="1">
                <a:solidFill>
                  <a:schemeClr val="lt1"/>
                </a:solidFill>
                <a:latin typeface="Calibri"/>
                <a:ea typeface="Calibri"/>
                <a:cs typeface="Calibri"/>
                <a:sym typeface="Calibri"/>
              </a:rPr>
              <a:t>Consulting Provider</a:t>
            </a:r>
          </a:p>
        </p:txBody>
      </p:sp>
      <p:sp>
        <p:nvSpPr>
          <p:cNvPr id="157" name="Shape 157"/>
          <p:cNvSpPr/>
          <p:nvPr/>
        </p:nvSpPr>
        <p:spPr>
          <a:xfrm>
            <a:off x="1220250" y="1753975"/>
            <a:ext cx="1645800" cy="714900"/>
          </a:xfrm>
          <a:prstGeom prst="cloudCallout">
            <a:avLst>
              <a:gd name="adj1" fmla="val 14924"/>
              <a:gd name="adj2" fmla="val 58669"/>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800">
                <a:solidFill>
                  <a:schemeClr val="dk1"/>
                </a:solidFill>
                <a:latin typeface="Calibri"/>
                <a:ea typeface="Calibri"/>
                <a:cs typeface="Calibri"/>
                <a:sym typeface="Calibri"/>
              </a:rPr>
              <a:t>What if the referral is no longer needed?</a:t>
            </a:r>
          </a:p>
          <a:p>
            <a:pPr lvl="0" rtl="0">
              <a:spcBef>
                <a:spcPts val="0"/>
              </a:spcBef>
              <a:buNone/>
            </a:pPr>
            <a:endParaRPr sz="600">
              <a:latin typeface="Calibri"/>
              <a:ea typeface="Calibri"/>
              <a:cs typeface="Calibri"/>
              <a:sym typeface="Calibri"/>
            </a:endParaRPr>
          </a:p>
        </p:txBody>
      </p:sp>
      <p:sp>
        <p:nvSpPr>
          <p:cNvPr id="158" name="Shape 158"/>
          <p:cNvSpPr/>
          <p:nvPr/>
        </p:nvSpPr>
        <p:spPr>
          <a:xfrm rot="1996958">
            <a:off x="3168193" y="1548086"/>
            <a:ext cx="2375314" cy="1812925"/>
          </a:xfrm>
          <a:prstGeom prst="bentArrow">
            <a:avLst>
              <a:gd name="adj1" fmla="val 16505"/>
              <a:gd name="adj2" fmla="val 24354"/>
              <a:gd name="adj3" fmla="val 36907"/>
              <a:gd name="adj4" fmla="val 81902"/>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rot="-8883497">
            <a:off x="3073982" y="2636876"/>
            <a:ext cx="2375361" cy="1812917"/>
          </a:xfrm>
          <a:prstGeom prst="bentArrow">
            <a:avLst>
              <a:gd name="adj1" fmla="val 16505"/>
              <a:gd name="adj2" fmla="val 24354"/>
              <a:gd name="adj3" fmla="val 36907"/>
              <a:gd name="adj4" fmla="val 81902"/>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a:off x="5845650" y="1753975"/>
            <a:ext cx="1645800" cy="714900"/>
          </a:xfrm>
          <a:prstGeom prst="cloudCallout">
            <a:avLst>
              <a:gd name="adj1" fmla="val -36657"/>
              <a:gd name="adj2" fmla="val 47986"/>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800">
                <a:solidFill>
                  <a:schemeClr val="dk1"/>
                </a:solidFill>
                <a:latin typeface="Calibri"/>
                <a:ea typeface="Calibri"/>
                <a:cs typeface="Calibri"/>
                <a:sym typeface="Calibri"/>
              </a:rPr>
              <a:t>What if the patient doesn’t show up?</a:t>
            </a:r>
          </a:p>
          <a:p>
            <a:pPr lvl="0" rtl="0">
              <a:spcBef>
                <a:spcPts val="0"/>
              </a:spcBef>
              <a:buNone/>
            </a:pPr>
            <a:endParaRPr sz="600">
              <a:latin typeface="Calibri"/>
              <a:ea typeface="Calibri"/>
              <a:cs typeface="Calibri"/>
              <a:sym typeface="Calibri"/>
            </a:endParaRPr>
          </a:p>
        </p:txBody>
      </p:sp>
      <p:sp>
        <p:nvSpPr>
          <p:cNvPr id="161" name="Shape 161"/>
          <p:cNvSpPr/>
          <p:nvPr/>
        </p:nvSpPr>
        <p:spPr>
          <a:xfrm>
            <a:off x="6781600" y="2515975"/>
            <a:ext cx="1645800" cy="714900"/>
          </a:xfrm>
          <a:prstGeom prst="cloudCallout">
            <a:avLst>
              <a:gd name="adj1" fmla="val -56887"/>
              <a:gd name="adj2" fmla="val 292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800">
                <a:solidFill>
                  <a:schemeClr val="dk1"/>
                </a:solidFill>
                <a:latin typeface="Calibri"/>
                <a:ea typeface="Calibri"/>
                <a:cs typeface="Calibri"/>
                <a:sym typeface="Calibri"/>
              </a:rPr>
              <a:t>What can you tell me about the patient?</a:t>
            </a:r>
          </a:p>
          <a:p>
            <a:pPr lvl="0" rtl="0">
              <a:spcBef>
                <a:spcPts val="0"/>
              </a:spcBef>
              <a:buNone/>
            </a:pPr>
            <a:endParaRPr sz="600">
              <a:latin typeface="Calibri"/>
              <a:ea typeface="Calibri"/>
              <a:cs typeface="Calibri"/>
              <a:sym typeface="Calibri"/>
            </a:endParaRPr>
          </a:p>
        </p:txBody>
      </p:sp>
      <p:sp>
        <p:nvSpPr>
          <p:cNvPr id="162" name="Shape 162"/>
          <p:cNvSpPr/>
          <p:nvPr/>
        </p:nvSpPr>
        <p:spPr>
          <a:xfrm>
            <a:off x="3168950" y="2515975"/>
            <a:ext cx="1584000" cy="672300"/>
          </a:xfrm>
          <a:prstGeom prst="cloudCallout">
            <a:avLst>
              <a:gd name="adj1" fmla="val -52894"/>
              <a:gd name="adj2" fmla="val 25741"/>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800">
                <a:solidFill>
                  <a:schemeClr val="dk1"/>
                </a:solidFill>
                <a:latin typeface="Calibri"/>
                <a:ea typeface="Calibri"/>
                <a:cs typeface="Calibri"/>
                <a:sym typeface="Calibri"/>
              </a:rPr>
              <a:t>How do I know if my patient is scheduled to be seen?</a:t>
            </a:r>
          </a:p>
          <a:p>
            <a:pPr lvl="0" rtl="0">
              <a:spcBef>
                <a:spcPts val="0"/>
              </a:spcBef>
              <a:buNone/>
            </a:pPr>
            <a:endParaRPr sz="600">
              <a:latin typeface="Calibri"/>
              <a:ea typeface="Calibri"/>
              <a:cs typeface="Calibri"/>
              <a:sym typeface="Calibri"/>
            </a:endParaRPr>
          </a:p>
        </p:txBody>
      </p:sp>
      <p:sp>
        <p:nvSpPr>
          <p:cNvPr id="163" name="Shape 163"/>
          <p:cNvSpPr/>
          <p:nvPr/>
        </p:nvSpPr>
        <p:spPr>
          <a:xfrm>
            <a:off x="480525" y="3379350"/>
            <a:ext cx="1645800" cy="714900"/>
          </a:xfrm>
          <a:prstGeom prst="cloudCallout">
            <a:avLst>
              <a:gd name="adj1" fmla="val 48818"/>
              <a:gd name="adj2" fmla="val -57319"/>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800">
                <a:solidFill>
                  <a:schemeClr val="dk1"/>
                </a:solidFill>
                <a:latin typeface="Calibri"/>
                <a:ea typeface="Calibri"/>
                <a:cs typeface="Calibri"/>
                <a:sym typeface="Calibri"/>
              </a:rPr>
              <a:t>What is the result of the consult?</a:t>
            </a:r>
          </a:p>
          <a:p>
            <a:pPr lvl="0" rtl="0">
              <a:spcBef>
                <a:spcPts val="0"/>
              </a:spcBef>
              <a:buNone/>
            </a:pPr>
            <a:endParaRPr sz="600">
              <a:latin typeface="Calibri"/>
              <a:ea typeface="Calibri"/>
              <a:cs typeface="Calibri"/>
              <a:sym typeface="Calibri"/>
            </a:endParaRPr>
          </a:p>
        </p:txBody>
      </p:sp>
      <p:sp>
        <p:nvSpPr>
          <p:cNvPr id="164" name="Shape 164"/>
          <p:cNvSpPr/>
          <p:nvPr/>
        </p:nvSpPr>
        <p:spPr>
          <a:xfrm>
            <a:off x="2126325" y="4094250"/>
            <a:ext cx="1988100" cy="672300"/>
          </a:xfrm>
          <a:prstGeom prst="cloudCallout">
            <a:avLst>
              <a:gd name="adj1" fmla="val 42151"/>
              <a:gd name="adj2" fmla="val -57549"/>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800">
                <a:solidFill>
                  <a:schemeClr val="dk1"/>
                </a:solidFill>
                <a:latin typeface="Calibri"/>
                <a:ea typeface="Calibri"/>
                <a:cs typeface="Calibri"/>
                <a:sym typeface="Calibri"/>
              </a:rPr>
              <a:t>What if the patient declines future encounters with the specialist?</a:t>
            </a:r>
          </a:p>
          <a:p>
            <a:pPr lvl="0" rtl="0">
              <a:spcBef>
                <a:spcPts val="0"/>
              </a:spcBef>
              <a:buNone/>
            </a:pPr>
            <a:endParaRPr sz="600">
              <a:latin typeface="Calibri"/>
              <a:ea typeface="Calibri"/>
              <a:cs typeface="Calibri"/>
              <a:sym typeface="Calibri"/>
            </a:endParaRPr>
          </a:p>
        </p:txBody>
      </p:sp>
      <p:sp>
        <p:nvSpPr>
          <p:cNvPr id="165" name="Shape 165"/>
          <p:cNvSpPr/>
          <p:nvPr/>
        </p:nvSpPr>
        <p:spPr>
          <a:xfrm>
            <a:off x="4702400" y="4051675"/>
            <a:ext cx="1645800" cy="714900"/>
          </a:xfrm>
          <a:prstGeom prst="cloudCallout">
            <a:avLst>
              <a:gd name="adj1" fmla="val -23226"/>
              <a:gd name="adj2" fmla="val -57095"/>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800">
                <a:solidFill>
                  <a:schemeClr val="dk1"/>
                </a:solidFill>
                <a:latin typeface="Calibri"/>
                <a:ea typeface="Calibri"/>
                <a:cs typeface="Calibri"/>
                <a:sym typeface="Calibri"/>
              </a:rPr>
              <a:t>What if there are multiple encounters?</a:t>
            </a:r>
          </a:p>
          <a:p>
            <a:pPr lvl="0" rtl="0">
              <a:spcBef>
                <a:spcPts val="0"/>
              </a:spcBef>
              <a:buNone/>
            </a:pPr>
            <a:endParaRPr sz="600">
              <a:latin typeface="Calibri"/>
              <a:ea typeface="Calibri"/>
              <a:cs typeface="Calibri"/>
              <a:sym typeface="Calibri"/>
            </a:endParaRPr>
          </a:p>
        </p:txBody>
      </p:sp>
      <p:sp>
        <p:nvSpPr>
          <p:cNvPr id="166" name="Shape 166"/>
          <p:cNvSpPr/>
          <p:nvPr/>
        </p:nvSpPr>
        <p:spPr>
          <a:xfrm>
            <a:off x="4001500" y="1096975"/>
            <a:ext cx="1645800" cy="714900"/>
          </a:xfrm>
          <a:prstGeom prst="cloudCallout">
            <a:avLst>
              <a:gd name="adj1" fmla="val -21292"/>
              <a:gd name="adj2" fmla="val 58519"/>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800">
                <a:solidFill>
                  <a:schemeClr val="dk1"/>
                </a:solidFill>
                <a:latin typeface="Calibri"/>
                <a:ea typeface="Calibri"/>
                <a:cs typeface="Calibri"/>
                <a:sym typeface="Calibri"/>
              </a:rPr>
              <a:t>What if it is urgent?</a:t>
            </a:r>
          </a:p>
          <a:p>
            <a:pPr lvl="0" rtl="0">
              <a:spcBef>
                <a:spcPts val="0"/>
              </a:spcBef>
              <a:buNone/>
            </a:pPr>
            <a:endParaRPr sz="600">
              <a:latin typeface="Calibri"/>
              <a:ea typeface="Calibri"/>
              <a:cs typeface="Calibri"/>
              <a:sym typeface="Calibri"/>
            </a:endParaRPr>
          </a:p>
        </p:txBody>
      </p:sp>
      <p:sp>
        <p:nvSpPr>
          <p:cNvPr id="167" name="Shape 167"/>
          <p:cNvSpPr/>
          <p:nvPr/>
        </p:nvSpPr>
        <p:spPr>
          <a:xfrm>
            <a:off x="6348200" y="3420100"/>
            <a:ext cx="1645800" cy="714900"/>
          </a:xfrm>
          <a:prstGeom prst="cloudCallout">
            <a:avLst>
              <a:gd name="adj1" fmla="val -41761"/>
              <a:gd name="adj2" fmla="val -51112"/>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sz="800">
                <a:solidFill>
                  <a:schemeClr val="dk1"/>
                </a:solidFill>
                <a:latin typeface="Calibri"/>
                <a:ea typeface="Calibri"/>
                <a:cs typeface="Calibri"/>
                <a:sym typeface="Calibri"/>
              </a:rPr>
              <a:t>What if I can’t see the patient?</a:t>
            </a:r>
          </a:p>
          <a:p>
            <a:pPr lvl="0" rtl="0">
              <a:spcBef>
                <a:spcPts val="0"/>
              </a:spcBef>
              <a:buNone/>
            </a:pPr>
            <a:endParaRPr sz="600">
              <a:latin typeface="Calibri"/>
              <a:ea typeface="Calibri"/>
              <a:cs typeface="Calibri"/>
              <a:sym typeface="Calibri"/>
            </a:endParaRPr>
          </a:p>
        </p:txBody>
      </p:sp>
      <p:sp>
        <p:nvSpPr>
          <p:cNvPr id="168" name="Shape 168"/>
          <p:cNvSpPr txBox="1"/>
          <p:nvPr/>
        </p:nvSpPr>
        <p:spPr>
          <a:xfrm>
            <a:off x="3287775" y="1873375"/>
            <a:ext cx="1645800" cy="210600"/>
          </a:xfrm>
          <a:prstGeom prst="rect">
            <a:avLst/>
          </a:prstGeom>
          <a:noFill/>
          <a:ln>
            <a:noFill/>
          </a:ln>
        </p:spPr>
        <p:txBody>
          <a:bodyPr lIns="91425" tIns="91425" rIns="91425" bIns="91425" anchor="t" anchorCtr="0">
            <a:noAutofit/>
          </a:bodyPr>
          <a:lstStyle/>
          <a:p>
            <a:pPr lvl="0" algn="ctr">
              <a:spcBef>
                <a:spcPts val="0"/>
              </a:spcBef>
              <a:buNone/>
            </a:pPr>
            <a:r>
              <a:rPr lang="en">
                <a:latin typeface="Calibri"/>
                <a:ea typeface="Calibri"/>
                <a:cs typeface="Calibri"/>
                <a:sym typeface="Calibri"/>
              </a:rPr>
              <a:t>Referral Request</a:t>
            </a:r>
          </a:p>
        </p:txBody>
      </p:sp>
      <p:sp>
        <p:nvSpPr>
          <p:cNvPr id="169" name="Shape 169"/>
          <p:cNvSpPr txBox="1"/>
          <p:nvPr/>
        </p:nvSpPr>
        <p:spPr>
          <a:xfrm>
            <a:off x="3725975" y="3698525"/>
            <a:ext cx="1516500" cy="476700"/>
          </a:xfrm>
          <a:prstGeom prst="rect">
            <a:avLst/>
          </a:prstGeom>
          <a:noFill/>
          <a:ln>
            <a:noFill/>
          </a:ln>
        </p:spPr>
        <p:txBody>
          <a:bodyPr lIns="91425" tIns="91425" rIns="91425" bIns="91425" anchor="t" anchorCtr="0">
            <a:noAutofit/>
          </a:bodyPr>
          <a:lstStyle/>
          <a:p>
            <a:pPr lvl="0" algn="ctr">
              <a:spcBef>
                <a:spcPts val="0"/>
              </a:spcBef>
              <a:buNone/>
            </a:pPr>
            <a:r>
              <a:rPr lang="en">
                <a:latin typeface="Calibri"/>
                <a:ea typeface="Calibri"/>
                <a:cs typeface="Calibri"/>
                <a:sym typeface="Calibri"/>
              </a:rPr>
              <a:t>Consult Summary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Use Case</a:t>
            </a:r>
            <a:endParaRPr lang="en-US" dirty="0"/>
          </a:p>
        </p:txBody>
      </p:sp>
      <p:sp>
        <p:nvSpPr>
          <p:cNvPr id="3" name="Text Placeholder 2"/>
          <p:cNvSpPr>
            <a:spLocks noGrp="1"/>
          </p:cNvSpPr>
          <p:nvPr>
            <p:ph type="body" idx="1"/>
          </p:nvPr>
        </p:nvSpPr>
        <p:spPr/>
        <p:txBody>
          <a:bodyPr/>
          <a:lstStyle/>
          <a:p>
            <a:pPr marL="139700" indent="0">
              <a:buNone/>
            </a:pPr>
            <a:r>
              <a:rPr lang="en-US" dirty="0"/>
              <a:t>Mr. </a:t>
            </a:r>
            <a:r>
              <a:rPr lang="en-US" dirty="0" err="1"/>
              <a:t>Packton</a:t>
            </a:r>
            <a:r>
              <a:rPr lang="en-US" dirty="0"/>
              <a:t>, age 58, presents to Dr. Allen's office on September 2nd, 2016, with complaints of shortness of breath. The patient has a BMI of 30, no history of smoking, no complaints of chest pain, no physical signs of respiratory and cardiac problems, and a familial history of coronary artery disease.</a:t>
            </a:r>
          </a:p>
          <a:p>
            <a:endParaRPr lang="en-US" dirty="0"/>
          </a:p>
        </p:txBody>
      </p:sp>
    </p:spTree>
    <p:extLst>
      <p:ext uri="{BB962C8B-B14F-4D97-AF65-F5344CB8AC3E}">
        <p14:creationId xmlns:p14="http://schemas.microsoft.com/office/powerpoint/2010/main" val="195989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Use Case (without 360X)</a:t>
            </a:r>
            <a:endParaRPr lang="en-US" dirty="0"/>
          </a:p>
        </p:txBody>
      </p:sp>
      <p:sp>
        <p:nvSpPr>
          <p:cNvPr id="3" name="Text Placeholder 2"/>
          <p:cNvSpPr>
            <a:spLocks noGrp="1"/>
          </p:cNvSpPr>
          <p:nvPr>
            <p:ph type="body" idx="1"/>
          </p:nvPr>
        </p:nvSpPr>
        <p:spPr>
          <a:xfrm>
            <a:off x="628650" y="1213247"/>
            <a:ext cx="7905750" cy="3263503"/>
          </a:xfrm>
        </p:spPr>
        <p:txBody>
          <a:bodyPr/>
          <a:lstStyle/>
          <a:p>
            <a:r>
              <a:rPr lang="en-US" sz="1800" dirty="0" smtClean="0"/>
              <a:t>Dr</a:t>
            </a:r>
            <a:r>
              <a:rPr lang="en-US" sz="1800" dirty="0"/>
              <a:t>. Allen, his PCP, orders a referral to a cardiologist, and sends a fax with Mr. </a:t>
            </a:r>
            <a:r>
              <a:rPr lang="en-US" sz="1800" dirty="0" err="1"/>
              <a:t>Packton’s</a:t>
            </a:r>
            <a:r>
              <a:rPr lang="en-US" sz="1800" dirty="0"/>
              <a:t> visit summary and a referral request to the cardiologist for further review. </a:t>
            </a:r>
          </a:p>
          <a:p>
            <a:r>
              <a:rPr lang="en-US" sz="1800" dirty="0"/>
              <a:t>The cardiology practice receives the fax, calls Mr. </a:t>
            </a:r>
            <a:r>
              <a:rPr lang="en-US" sz="1800" dirty="0" err="1"/>
              <a:t>Packton</a:t>
            </a:r>
            <a:r>
              <a:rPr lang="en-US" sz="1800" dirty="0"/>
              <a:t>, and schedules an appointment for September 8th, 2016. </a:t>
            </a:r>
            <a:endParaRPr lang="en-US" sz="1800" dirty="0" smtClean="0"/>
          </a:p>
          <a:p>
            <a:r>
              <a:rPr lang="en-US" sz="1800" dirty="0" smtClean="0"/>
              <a:t>Mr</a:t>
            </a:r>
            <a:r>
              <a:rPr lang="en-US" sz="1800" dirty="0"/>
              <a:t>. </a:t>
            </a:r>
            <a:r>
              <a:rPr lang="en-US" sz="1800" dirty="0" err="1"/>
              <a:t>Packton</a:t>
            </a:r>
            <a:r>
              <a:rPr lang="en-US" sz="1800" dirty="0"/>
              <a:t> keeps the appointment with Dr. Brown, and unfortunately is diagnosed with coronary artery disease and a cardiac catheterization is scheduled. </a:t>
            </a:r>
          </a:p>
          <a:p>
            <a:r>
              <a:rPr lang="en-US" sz="1800" dirty="0"/>
              <a:t>Dr. Allen’s practice has no way to know whether the appointment was scheduled, whether Mr. </a:t>
            </a:r>
            <a:r>
              <a:rPr lang="en-US" sz="1800" dirty="0" err="1"/>
              <a:t>Packton</a:t>
            </a:r>
            <a:r>
              <a:rPr lang="en-US" sz="1800" dirty="0"/>
              <a:t> kept the appointment as scheduled, what the diagnosis was, or that a catheterization was scheduled. </a:t>
            </a:r>
            <a:endParaRPr lang="en-US" sz="1800" dirty="0" smtClean="0"/>
          </a:p>
          <a:p>
            <a:pPr lvl="1"/>
            <a:r>
              <a:rPr lang="en-US" sz="1500" dirty="0" smtClean="0"/>
              <a:t>To </a:t>
            </a:r>
            <a:r>
              <a:rPr lang="en-US" sz="1500" dirty="0"/>
              <a:t>track this information, members of Dr. Allen’s care team must expend resources to obtain this information, and remember to do so using manual processes. </a:t>
            </a:r>
          </a:p>
        </p:txBody>
      </p:sp>
    </p:spTree>
    <p:extLst>
      <p:ext uri="{BB962C8B-B14F-4D97-AF65-F5344CB8AC3E}">
        <p14:creationId xmlns:p14="http://schemas.microsoft.com/office/powerpoint/2010/main" val="201393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Use Case (with 360X)</a:t>
            </a:r>
            <a:endParaRPr lang="en-US" dirty="0"/>
          </a:p>
        </p:txBody>
      </p:sp>
      <p:sp>
        <p:nvSpPr>
          <p:cNvPr id="3" name="Text Placeholder 2"/>
          <p:cNvSpPr>
            <a:spLocks noGrp="1"/>
          </p:cNvSpPr>
          <p:nvPr>
            <p:ph type="body" idx="1"/>
          </p:nvPr>
        </p:nvSpPr>
        <p:spPr>
          <a:xfrm>
            <a:off x="628650" y="1137047"/>
            <a:ext cx="7905750" cy="3263503"/>
          </a:xfrm>
        </p:spPr>
        <p:txBody>
          <a:bodyPr/>
          <a:lstStyle/>
          <a:p>
            <a:r>
              <a:rPr lang="en-US" sz="1400" dirty="0"/>
              <a:t>Dr. Allen, his PCP, orders a referral to a cardiologist, stating the clinical question as “Determine the origin of Mr. </a:t>
            </a:r>
            <a:r>
              <a:rPr lang="en-US" sz="1400" dirty="0" err="1"/>
              <a:t>Packton’s</a:t>
            </a:r>
            <a:r>
              <a:rPr lang="en-US" sz="1400" dirty="0"/>
              <a:t> shortness of breath”. Based on the practice's workflows and the PCP's system's handling of referrals, a referral package is created, which </a:t>
            </a:r>
            <a:r>
              <a:rPr lang="en-US" sz="1400" dirty="0" smtClean="0"/>
              <a:t>contains:  the </a:t>
            </a:r>
            <a:r>
              <a:rPr lang="en-US" sz="1400" dirty="0"/>
              <a:t>above noted </a:t>
            </a:r>
            <a:r>
              <a:rPr lang="en-US" sz="1400" dirty="0" smtClean="0"/>
              <a:t>findings; demographic information; patient history; relevant lab results; and, patient </a:t>
            </a:r>
            <a:r>
              <a:rPr lang="en-US" sz="1400" dirty="0"/>
              <a:t>insurance </a:t>
            </a:r>
          </a:p>
          <a:p>
            <a:r>
              <a:rPr lang="en-US" sz="1400" dirty="0"/>
              <a:t>The referral request is sent to the cardiologist's practice. The cardiology practice receives the referral request, </a:t>
            </a:r>
            <a:r>
              <a:rPr lang="en-US" sz="1400" dirty="0" smtClean="0"/>
              <a:t>and </a:t>
            </a:r>
            <a:r>
              <a:rPr lang="en-US" sz="1400" dirty="0"/>
              <a:t>based on the practice's workflows and their system's handling of referral requests, an affirmative response to the request is sent to Dr. Allen's practice. </a:t>
            </a:r>
          </a:p>
          <a:p>
            <a:r>
              <a:rPr lang="en-US" sz="1400" dirty="0" smtClean="0"/>
              <a:t>Dr</a:t>
            </a:r>
            <a:r>
              <a:rPr lang="en-US" sz="1400" dirty="0"/>
              <a:t>. Brown's office at the cardiology practice calls Mr. </a:t>
            </a:r>
            <a:r>
              <a:rPr lang="en-US" sz="1400" dirty="0" err="1"/>
              <a:t>Packton</a:t>
            </a:r>
            <a:r>
              <a:rPr lang="en-US" sz="1400" dirty="0"/>
              <a:t>, and schedules an appointment on September 8th, 2016. Based on the practice's workflows and their system's handling of referral requests, a notification is sent of the appointment date/time to Dr. Allen. Mr. </a:t>
            </a:r>
            <a:r>
              <a:rPr lang="en-US" sz="1400" dirty="0" err="1"/>
              <a:t>Packton</a:t>
            </a:r>
            <a:r>
              <a:rPr lang="en-US" sz="1400" dirty="0"/>
              <a:t> keeps the appointment with Dr. Brown, and unfortunately </a:t>
            </a:r>
            <a:r>
              <a:rPr lang="en-US" sz="1400" dirty="0" smtClean="0"/>
              <a:t>is </a:t>
            </a:r>
            <a:r>
              <a:rPr lang="en-US" sz="1400" dirty="0"/>
              <a:t>diagnosed with coronary artery disease and a cardiac catheterization is scheduled. </a:t>
            </a:r>
          </a:p>
          <a:p>
            <a:r>
              <a:rPr lang="en-US" sz="1400" dirty="0"/>
              <a:t>Dr. Brown's initial consultation note is completed and it is sent to Dr. Allen, answering the clinical question and stating the date of the cardiac catheterization. After the catheterization is performed, the results are reviewed by Dr. Brown, and a final consultation note is sent to Dr. Allen, including a suggested plan of care. Dr. Allen reviews the consultation notes and closes the referral loop.</a:t>
            </a:r>
          </a:p>
        </p:txBody>
      </p:sp>
    </p:spTree>
    <p:extLst>
      <p:ext uri="{BB962C8B-B14F-4D97-AF65-F5344CB8AC3E}">
        <p14:creationId xmlns:p14="http://schemas.microsoft.com/office/powerpoint/2010/main" val="2015919971"/>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1110</Words>
  <Application>Microsoft Office PowerPoint</Application>
  <PresentationFormat>On-screen Show (16:9)</PresentationFormat>
  <Paragraphs>146</Paragraphs>
  <Slides>18</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Arial</vt:lpstr>
      <vt:lpstr>Calibri</vt:lpstr>
      <vt:lpstr>simple-light-2</vt:lpstr>
      <vt:lpstr>Office Theme</vt:lpstr>
      <vt:lpstr>360X:Closed Loop Referrals</vt:lpstr>
      <vt:lpstr>Background</vt:lpstr>
      <vt:lpstr>Background (cont.)</vt:lpstr>
      <vt:lpstr>360x Overall Flow and Interactions</vt:lpstr>
      <vt:lpstr>360X: In Theory...</vt:lpstr>
      <vt:lpstr>360X: In Reality...</vt:lpstr>
      <vt:lpstr>Key Use Case</vt:lpstr>
      <vt:lpstr>Key Use Case (without 360X)</vt:lpstr>
      <vt:lpstr>Key Use Case (with 360X)</vt:lpstr>
      <vt:lpstr>Referral Workflow Review</vt:lpstr>
      <vt:lpstr>Referral Request</vt:lpstr>
      <vt:lpstr>Referral Request Response (Accept/Decline)</vt:lpstr>
      <vt:lpstr>Referral Scheduled Notification (Optional)</vt:lpstr>
      <vt:lpstr>Referral No Show Notification (Optional)</vt:lpstr>
      <vt:lpstr>Referral Interim Findings/Consultation Note</vt:lpstr>
      <vt:lpstr>Referral Final Findings (Close the Loop)</vt:lpstr>
      <vt:lpstr>Exception Flows</vt:lpstr>
      <vt:lpstr>Standards and Systems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360x Overall Flow and Interactions</dc:title>
  <dc:creator>Andriesen, Brett (OS/ONC)</dc:creator>
  <cp:lastModifiedBy>Vassil Peytchev</cp:lastModifiedBy>
  <cp:revision>11</cp:revision>
  <dcterms:modified xsi:type="dcterms:W3CDTF">2016-10-07T20:48:55Z</dcterms:modified>
</cp:coreProperties>
</file>