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59" r:id="rId6"/>
    <p:sldId id="260" r:id="rId7"/>
    <p:sldId id="265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4099"/>
    <a:srgbClr val="2410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5" autoAdjust="0"/>
    <p:restoredTop sz="89674" autoAdjust="0"/>
  </p:normalViewPr>
  <p:slideViewPr>
    <p:cSldViewPr snapToGrid="0" snapToObjects="1">
      <p:cViewPr varScale="1">
        <p:scale>
          <a:sx n="71" d="100"/>
          <a:sy n="71" d="100"/>
        </p:scale>
        <p:origin x="62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CAC89-0659-4C4A-92B3-4E763B724C49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6FDCFD-8240-44C2-B564-D3D0B3FE9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99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DDD55-33AD-423C-963A-6DEE45E5E1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71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3126-25FB-F241-9D08-EF0C3CBFF311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7176-4D28-144C-AB30-ACED7F44A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3126-25FB-F241-9D08-EF0C3CBFF311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7176-4D28-144C-AB30-ACED7F44A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3126-25FB-F241-9D08-EF0C3CBFF311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7176-4D28-144C-AB30-ACED7F44A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_Duo_266.jpg"/>
          <p:cNvPicPr>
            <a:picLocks noChangeAspect="1"/>
          </p:cNvPicPr>
          <p:nvPr userDrawn="1"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3126-25FB-F241-9D08-EF0C3CBFF311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7176-4D28-144C-AB30-ACED7F44A3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09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3126-25FB-F241-9D08-EF0C3CBFF311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7176-4D28-144C-AB30-ACED7F44A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3126-25FB-F241-9D08-EF0C3CBFF311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7176-4D28-144C-AB30-ACED7F44A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3126-25FB-F241-9D08-EF0C3CBFF311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7176-4D28-144C-AB30-ACED7F44A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3126-25FB-F241-9D08-EF0C3CBFF311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7176-4D28-144C-AB30-ACED7F44A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3126-25FB-F241-9D08-EF0C3CBFF311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7176-4D28-144C-AB30-ACED7F44A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3126-25FB-F241-9D08-EF0C3CBFF311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7176-4D28-144C-AB30-ACED7F44A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3126-25FB-F241-9D08-EF0C3CBFF311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7176-4D28-144C-AB30-ACED7F44A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3126-25FB-F241-9D08-EF0C3CBFF311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7176-4D28-144C-AB30-ACED7F44A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_Duo_266.jpg"/>
          <p:cNvPicPr>
            <a:picLocks noChangeAspect="1"/>
          </p:cNvPicPr>
          <p:nvPr userDrawn="1"/>
        </p:nvPicPr>
        <p:blipFill>
          <a:blip r:embed="rId14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B3126-25FB-F241-9D08-EF0C3CBFF311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07176-4D28-144C-AB30-ACED7F44A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t-decor.ihe-europe.net/art-decor/decor-templates--C-CRC-?section=templates&amp;id=1.3.6.1.4.1.19376.1.4.1.2.16&amp;effectiveDate=2017-02-21T18:59:44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_Duo_266.jpg"/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5" descr="PurpleGlob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3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22415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5A4099"/>
                </a:solidFill>
                <a:latin typeface="Arial"/>
                <a:cs typeface="Arial"/>
              </a:rPr>
              <a:t>CDA Document ‘Executive’ Summary Section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90895"/>
            <a:ext cx="6400800" cy="1053231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Presented by Emma Jones, Daniel Venton, George Dixon - Allscripts</a:t>
            </a:r>
          </a:p>
        </p:txBody>
      </p:sp>
      <p:pic>
        <p:nvPicPr>
          <p:cNvPr id="5" name="Picture 4" descr="ihe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485" y="1609258"/>
            <a:ext cx="4429454" cy="12082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_Duo_266.jpg"/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97793"/>
            <a:ext cx="7772400" cy="747605"/>
          </a:xfrm>
        </p:spPr>
        <p:txBody>
          <a:bodyPr>
            <a:normAutofit/>
          </a:bodyPr>
          <a:lstStyle/>
          <a:p>
            <a:r>
              <a:rPr lang="en-US" sz="3000" b="1">
                <a:solidFill>
                  <a:srgbClr val="5A4099"/>
                </a:solidFill>
                <a:latin typeface="Arial"/>
                <a:cs typeface="Arial"/>
              </a:rPr>
              <a:t>The Problem(s)</a:t>
            </a:r>
            <a:endParaRPr lang="en-US" sz="3000" b="1" dirty="0">
              <a:solidFill>
                <a:srgbClr val="5A4099"/>
              </a:solidFill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9260" y="1844870"/>
            <a:ext cx="8125480" cy="4859540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Current CDA content profiles do not capture a concise synopsis about the document that the author need to communicate to the reader (e.g. provider to provider and/or to the patient).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Some CDA documents contain elements with linkages to other elements that is often not represented in a way that effectively portrays the clinical picture.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CDA documents often contains large amounts of information that makes it difficult to identify pertinent information in an efficient way. 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9" name="Picture 8" descr="ihe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69" y="213052"/>
            <a:ext cx="2299752" cy="62733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_Duo_266.jpg"/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97793"/>
            <a:ext cx="7772400" cy="747605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5A4099"/>
                </a:solidFill>
                <a:latin typeface="Arial"/>
                <a:cs typeface="Arial"/>
              </a:rPr>
              <a:t>Use Case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9260" y="1844870"/>
            <a:ext cx="8125480" cy="485954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‘Synopsis’ Section –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Provide a brief cover note that one provider writes to the next provider. This p</a:t>
            </a:r>
            <a:r>
              <a:rPr lang="en-US" sz="2000" dirty="0">
                <a:solidFill>
                  <a:schemeClr val="tx1"/>
                </a:solidFill>
              </a:rPr>
              <a:t>rovides a place for the document 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author to explain the purpose of the document, what should be done, what portions or items in the document should get special attention, etc. </a:t>
            </a:r>
          </a:p>
        </p:txBody>
      </p:sp>
      <p:pic>
        <p:nvPicPr>
          <p:cNvPr id="9" name="Picture 8" descr="ihe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69" y="213052"/>
            <a:ext cx="2299752" cy="62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7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_Duo_266.jpg"/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97793"/>
            <a:ext cx="7772400" cy="747605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5A4099"/>
                </a:solidFill>
                <a:latin typeface="Arial"/>
                <a:cs typeface="Arial"/>
              </a:rPr>
              <a:t>Use Case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9260" y="1844870"/>
            <a:ext cx="8125480" cy="485954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Care Plan </a:t>
            </a:r>
            <a:r>
              <a:rPr lang="en-US" sz="2400">
                <a:solidFill>
                  <a:schemeClr val="tx1"/>
                </a:solidFill>
              </a:rPr>
              <a:t>Nesting Summarization </a:t>
            </a:r>
            <a:r>
              <a:rPr lang="en-US" sz="2400" dirty="0">
                <a:solidFill>
                  <a:schemeClr val="tx1"/>
                </a:solidFill>
              </a:rPr>
              <a:t>–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Consolidated CDA Care Plan document provides the ability to link entry templates together to tell the care planning story.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IHE PCC Patient Care Plan Profile provides the ability to nest sections within sections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Providing an easy view of how care plan components are linked and nested, without forcing the traversing across various sections, will be very helpful to the user.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User is still able to view the entire document if needed.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9" name="Picture 8" descr="ihe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69" y="213052"/>
            <a:ext cx="2299752" cy="62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409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_Duo_266.jpg"/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97793"/>
            <a:ext cx="7772400" cy="747605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5A4099"/>
                </a:solidFill>
                <a:latin typeface="Arial"/>
                <a:cs typeface="Arial"/>
              </a:rPr>
              <a:t>Standards &amp;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9260" y="1844870"/>
            <a:ext cx="8125480" cy="4859540"/>
          </a:xfrm>
        </p:spPr>
        <p:txBody>
          <a:bodyPr>
            <a:normAutofit/>
          </a:bodyPr>
          <a:lstStyle/>
          <a:p>
            <a:pPr marL="0" lvl="1" algn="l">
              <a:spcBef>
                <a:spcPts val="0"/>
              </a:spcBef>
              <a:spcAft>
                <a:spcPts val="1200"/>
              </a:spcAft>
            </a:pPr>
            <a: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  <a:t>Standards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CDA R2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IHE PCC Medical Document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Consolidated CDA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FHIR HTML Rendering???</a:t>
            </a:r>
          </a:p>
          <a:p>
            <a:pPr marL="0" lvl="1" algn="l">
              <a:spcBef>
                <a:spcPts val="0"/>
              </a:spcBef>
              <a:spcAft>
                <a:spcPts val="1200"/>
              </a:spcAft>
            </a:pPr>
            <a:endParaRPr lang="en-US" sz="20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0" lvl="1" algn="l">
              <a:spcBef>
                <a:spcPts val="0"/>
              </a:spcBef>
              <a:spcAft>
                <a:spcPts val="1200"/>
              </a:spcAft>
            </a:pPr>
            <a: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  <a:t>Systems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EHR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PHR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Patient Portal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HIE</a:t>
            </a:r>
          </a:p>
        </p:txBody>
      </p:sp>
      <p:pic>
        <p:nvPicPr>
          <p:cNvPr id="9" name="Picture 8" descr="ihe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69" y="213052"/>
            <a:ext cx="2299752" cy="62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130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_Duo_266.jpg"/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97793"/>
            <a:ext cx="7772400" cy="747605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5A4099"/>
                </a:solidFill>
                <a:latin typeface="Arial"/>
                <a:cs typeface="Arial"/>
              </a:rPr>
              <a:t>Discussion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9260" y="1844870"/>
            <a:ext cx="8125480" cy="4859540"/>
          </a:xfrm>
        </p:spPr>
        <p:txBody>
          <a:bodyPr>
            <a:normAutofit/>
          </a:bodyPr>
          <a:lstStyle/>
          <a:p>
            <a:pPr marL="342900" lvl="1" indent="-34290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  <a:t>Provide a concise view of a document based on a summary of specific user expectations can be time saving for a provider. </a:t>
            </a:r>
          </a:p>
          <a:p>
            <a:pPr marL="342900" lvl="1" indent="-34290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  <a:t>Provide a way to reflect what the patient need to see so that the large amount of information in the CDA document is provided but at the same time not become overwhelming. </a:t>
            </a:r>
          </a:p>
          <a:p>
            <a:pPr marL="342900" lvl="1" indent="-34290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Depending on use case, a Summary Section can be added to a document, summarizing pertinent information populated by some of the data in the various sections to create a composite, single Summary section. </a:t>
            </a:r>
          </a:p>
          <a:p>
            <a:pPr marL="342900" lvl="1" indent="-34290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summary section can also be used for the author of the document to describe pertinent information about the document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Arial"/>
                <a:cs typeface="Arial"/>
              </a:rPr>
              <a:t>Further exploration and discussion needed</a:t>
            </a:r>
            <a: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  <a:t>. </a:t>
            </a:r>
          </a:p>
        </p:txBody>
      </p:sp>
      <p:pic>
        <p:nvPicPr>
          <p:cNvPr id="9" name="Picture 8" descr="ihe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69" y="213052"/>
            <a:ext cx="2299752" cy="62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04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22316" y="0"/>
            <a:ext cx="4876800" cy="5891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666377" y="3435652"/>
            <a:ext cx="4122286" cy="90887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80628" y="4572001"/>
            <a:ext cx="4121298" cy="92932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73620" y="-8768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CDA Document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78433" y="4620691"/>
            <a:ext cx="2247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Outcomes Section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73167" y="2368898"/>
            <a:ext cx="4157655" cy="90770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663314" y="2383766"/>
            <a:ext cx="2271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Goals Section</a:t>
            </a:r>
          </a:p>
        </p:txBody>
      </p:sp>
      <p:sp>
        <p:nvSpPr>
          <p:cNvPr id="57" name="Right Arrow 56"/>
          <p:cNvSpPr/>
          <p:nvPr/>
        </p:nvSpPr>
        <p:spPr>
          <a:xfrm flipV="1">
            <a:off x="1772588" y="6824"/>
            <a:ext cx="727639" cy="20116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7635300" y="72127"/>
            <a:ext cx="154401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New Optional CDA Summary Section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15" name="Left Arrow 14"/>
          <p:cNvSpPr/>
          <p:nvPr/>
        </p:nvSpPr>
        <p:spPr>
          <a:xfrm>
            <a:off x="6838850" y="107408"/>
            <a:ext cx="809625" cy="173614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639822" y="87739"/>
            <a:ext cx="4191000" cy="13617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660202" y="118938"/>
            <a:ext cx="3229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Care Plan Executive Summary (with nested elements)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648220" y="3505981"/>
            <a:ext cx="2247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Interventions Section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639822" y="1585898"/>
            <a:ext cx="4191000" cy="692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664206" y="1607494"/>
            <a:ext cx="2247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Health Concern Section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87908" y="1649904"/>
            <a:ext cx="1544012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CDA Document Sections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50" name="Right Arrow 56"/>
          <p:cNvSpPr/>
          <p:nvPr/>
        </p:nvSpPr>
        <p:spPr>
          <a:xfrm flipV="1">
            <a:off x="1850021" y="2517382"/>
            <a:ext cx="811950" cy="225175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6"/>
          <p:cNvSpPr/>
          <p:nvPr/>
        </p:nvSpPr>
        <p:spPr>
          <a:xfrm flipV="1">
            <a:off x="1831920" y="3374083"/>
            <a:ext cx="824911" cy="225175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6"/>
          <p:cNvSpPr/>
          <p:nvPr/>
        </p:nvSpPr>
        <p:spPr>
          <a:xfrm flipV="1">
            <a:off x="1844775" y="1636339"/>
            <a:ext cx="727639" cy="225175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6"/>
          <p:cNvSpPr/>
          <p:nvPr/>
        </p:nvSpPr>
        <p:spPr>
          <a:xfrm flipV="1">
            <a:off x="1831920" y="4603510"/>
            <a:ext cx="790591" cy="225175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59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_Duo_266.jpg"/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97793"/>
            <a:ext cx="7772400" cy="747605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5A4099"/>
                </a:solidFill>
                <a:latin typeface="Arial"/>
                <a:cs typeface="Arial"/>
              </a:rPr>
              <a:t>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9260" y="1844870"/>
            <a:ext cx="8125480" cy="4859540"/>
          </a:xfrm>
        </p:spPr>
        <p:txBody>
          <a:bodyPr>
            <a:normAutofit/>
          </a:bodyPr>
          <a:lstStyle/>
          <a:p>
            <a:pPr marL="0" lvl="1" algn="l">
              <a:spcBef>
                <a:spcPts val="0"/>
              </a:spcBef>
              <a:spcAft>
                <a:spcPts val="1200"/>
              </a:spcAf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Could this be something that can go in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xds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description?</a:t>
            </a:r>
          </a:p>
          <a:p>
            <a:pPr marL="0" lvl="1" algn="l">
              <a:spcBef>
                <a:spcPts val="0"/>
              </a:spcBef>
              <a:spcAft>
                <a:spcPts val="1200"/>
              </a:spcAf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How is this going to succeed with existing efforts for similar profiles? e.g. Cardiology procedure note (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  <a:hlinkClick r:id="rId3"/>
              </a:rPr>
              <a:t>document summary section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– concise narrative). </a:t>
            </a:r>
          </a:p>
          <a:p>
            <a:pPr marL="0" lvl="1" algn="l">
              <a:spcBef>
                <a:spcPts val="0"/>
              </a:spcBef>
              <a:spcAft>
                <a:spcPts val="1200"/>
              </a:spcAf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Proposal captures multiple problems – should we treat as multiple work items? Need to determine how to structure this. Describe each problem separately. </a:t>
            </a:r>
          </a:p>
        </p:txBody>
      </p:sp>
      <p:pic>
        <p:nvPicPr>
          <p:cNvPr id="9" name="Picture 8" descr="ihe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69" y="213052"/>
            <a:ext cx="2299752" cy="62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535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479</Words>
  <Application>Microsoft Office PowerPoint</Application>
  <PresentationFormat>On-screen Show (4:3)</PresentationFormat>
  <Paragraphs>60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CDA Document ‘Executive’ Summary Section</vt:lpstr>
      <vt:lpstr>The Problem(s)</vt:lpstr>
      <vt:lpstr>Use Case 1</vt:lpstr>
      <vt:lpstr>Use Case 2</vt:lpstr>
      <vt:lpstr>Standards &amp; Systems</vt:lpstr>
      <vt:lpstr>Discussion</vt:lpstr>
      <vt:lpstr>PowerPoint Presentation</vt:lpstr>
      <vt:lpstr>Questions?</vt:lpstr>
    </vt:vector>
  </TitlesOfParts>
  <Company>RSNA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Slide 1</dc:title>
  <dc:creator>mstanits</dc:creator>
  <cp:lastModifiedBy>Jones, Emma</cp:lastModifiedBy>
  <cp:revision>46</cp:revision>
  <cp:lastPrinted>2013-02-21T14:05:33Z</cp:lastPrinted>
  <dcterms:created xsi:type="dcterms:W3CDTF">2011-05-17T16:43:13Z</dcterms:created>
  <dcterms:modified xsi:type="dcterms:W3CDTF">2017-10-16T17:44:32Z</dcterms:modified>
</cp:coreProperties>
</file>