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sldIdLst>
    <p:sldId id="259" r:id="rId2"/>
    <p:sldId id="262" r:id="rId3"/>
    <p:sldId id="274" r:id="rId4"/>
    <p:sldId id="280" r:id="rId5"/>
    <p:sldId id="263" r:id="rId6"/>
    <p:sldId id="281" r:id="rId7"/>
    <p:sldId id="282" r:id="rId8"/>
    <p:sldId id="283" r:id="rId9"/>
    <p:sldId id="284" r:id="rId10"/>
    <p:sldId id="285" r:id="rId11"/>
    <p:sldId id="286" r:id="rId12"/>
    <p:sldId id="266" r:id="rId13"/>
    <p:sldId id="260"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674"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D1DA1A2-E566-43C4-B315-B860A986E9BE}" type="datetimeFigureOut">
              <a:rPr lang="en-US"/>
              <a:pPr>
                <a:defRPr/>
              </a:pPr>
              <a:t>12/4/2012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A4E4D3A-2D93-424C-B088-233690B58F99}" type="slidenum">
              <a:rPr lang="en-US"/>
              <a:pPr>
                <a:defRPr/>
              </a:pPr>
              <a:t>‹#›</a:t>
            </a:fld>
            <a:endParaRPr lang="en-US" dirty="0"/>
          </a:p>
        </p:txBody>
      </p:sp>
    </p:spTree>
    <p:extLst>
      <p:ext uri="{BB962C8B-B14F-4D97-AF65-F5344CB8AC3E}">
        <p14:creationId xmlns:p14="http://schemas.microsoft.com/office/powerpoint/2010/main" val="2636643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This profile will use the term care plan for the framework created to solve the problems identified in the bulleted list below. We know that many bodies of work are ongoing related to this topic. Intentions are to build from that work and also to contribute. </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the care management document in Australia and the IHE QRPH Care Management White Paper) </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Joint Care Plan Domain Access Model (JCPDAM)</a:t>
            </a:r>
            <a:r>
              <a:rPr lang="en-US" sz="1200" kern="1200" dirty="0" smtClean="0">
                <a:solidFill>
                  <a:schemeClr val="tx1"/>
                </a:solidFill>
                <a:latin typeface="+mn-lt"/>
                <a:ea typeface="+mn-ea"/>
                <a:cs typeface="+mn-cs"/>
              </a:rPr>
              <a:t>. </a:t>
            </a:r>
            <a:endParaRPr lang="en-US" sz="1200" dirty="0" smtClean="0"/>
          </a:p>
          <a:p>
            <a:r>
              <a:rPr lang="en-US" sz="1200" dirty="0" smtClean="0"/>
              <a:t>Conceptual - According to HL7 policy, the “message models” are derived “later”.</a:t>
            </a:r>
          </a:p>
          <a:p>
            <a:r>
              <a:rPr lang="en-US" sz="1200" dirty="0" smtClean="0"/>
              <a:t>Coordinating - While it “could” be used for physical consolidation, it is not a “takeover” of its distributed fragments.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Minimalist - Then let the Care Coordination Service (CCS) SOA project incorporate these classes as its care plan “parts” that are the focus of online reconciliation conferences.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 Risk - </a:t>
            </a:r>
            <a:r>
              <a:rPr lang="en-US" sz="1200" dirty="0" smtClean="0"/>
              <a:t>Implementers need to be start building version 1 solutions in 2013.</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ihe.net/"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IHE-Legacy-Logo.png"/>
          <p:cNvPicPr>
            <a:picLocks noChangeAspect="1"/>
          </p:cNvPicPr>
          <p:nvPr userDrawn="1"/>
        </p:nvPicPr>
        <p:blipFill>
          <a:blip r:embed="rId2" cstate="print"/>
          <a:stretch>
            <a:fillRect/>
          </a:stretch>
        </p:blipFill>
        <p:spPr>
          <a:xfrm>
            <a:off x="2668944" y="667940"/>
            <a:ext cx="3659286" cy="2502952"/>
          </a:xfrm>
          <a:prstGeom prst="rect">
            <a:avLst/>
          </a:prstGeom>
          <a:effectLst>
            <a:reflection stA="12000" endPos="32000" dir="5400000" sy="-100000" algn="bl" rotWithShape="0"/>
          </a:effectLst>
        </p:spPr>
      </p:pic>
      <p:sp>
        <p:nvSpPr>
          <p:cNvPr id="5" name="TextBox 4"/>
          <p:cNvSpPr txBox="1"/>
          <p:nvPr userDrawn="1"/>
        </p:nvSpPr>
        <p:spPr>
          <a:xfrm>
            <a:off x="6019800" y="6248400"/>
            <a:ext cx="1676400" cy="369888"/>
          </a:xfrm>
          <a:prstGeom prst="rect">
            <a:avLst/>
          </a:prstGeom>
          <a:noFill/>
        </p:spPr>
        <p:txBody>
          <a:bodyPr>
            <a:spAutoFit/>
          </a:bodyPr>
          <a:lstStyle/>
          <a:p>
            <a:pPr algn="r" fontAlgn="auto">
              <a:spcBef>
                <a:spcPts val="0"/>
              </a:spcBef>
              <a:spcAft>
                <a:spcPts val="0"/>
              </a:spcAft>
              <a:defRPr/>
            </a:pPr>
            <a:r>
              <a:rPr lang="en-US" dirty="0">
                <a:latin typeface="+mn-lt"/>
                <a:hlinkClick r:id="rId3"/>
              </a:rPr>
              <a:t>www.ihe.net</a:t>
            </a:r>
            <a:endParaRPr lang="en-US" dirty="0">
              <a:latin typeface="+mn-lt"/>
            </a:endParaRPr>
          </a:p>
        </p:txBody>
      </p:sp>
      <p:sp>
        <p:nvSpPr>
          <p:cNvPr id="2" name="Title 1"/>
          <p:cNvSpPr>
            <a:spLocks noGrp="1"/>
          </p:cNvSpPr>
          <p:nvPr>
            <p:ph type="ctrTitle"/>
          </p:nvPr>
        </p:nvSpPr>
        <p:spPr>
          <a:xfrm>
            <a:off x="685800" y="3581400"/>
            <a:ext cx="7772400" cy="1219200"/>
          </a:xfrm>
        </p:spPr>
        <p:txBody>
          <a:bodyPr>
            <a:normAutofit/>
          </a:bodyPr>
          <a:lstStyle>
            <a:lvl1pPr>
              <a:defRPr sz="4800">
                <a:solidFill>
                  <a:srgbClr val="7030A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066800"/>
          </a:xfrm>
        </p:spPr>
        <p:txBody>
          <a:bodyPr/>
          <a:lstStyle>
            <a:lvl1pPr marL="0" indent="0" algn="ctr">
              <a:buNone/>
              <a:defRPr i="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5DE1596E-4592-4B89-B3C1-1E7A010D3D07}" type="datetime1">
              <a:rPr lang="en-US"/>
              <a:pPr>
                <a:defRPr/>
              </a:pPr>
              <a:t>12/4/2012</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C19C90-16B5-4A5F-AD0C-76C1087D5DF6}" type="datetime1">
              <a:rPr lang="en-US"/>
              <a:pPr>
                <a:defRPr/>
              </a:pPr>
              <a:t>12/4/2012</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5C02E972-63D0-49D9-9D0C-160664F3EAA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E0D52BF-E9A0-45D8-A208-E88270D5AAFD}" type="datetime1">
              <a:rPr lang="en-US"/>
              <a:pPr>
                <a:defRPr/>
              </a:pPr>
              <a:t>12/4/2012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F849872-C529-4A0A-AE6B-BC85FAF3BAB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279E415-B442-4F27-9424-E7AE7EAE2C99}" type="datetime1">
              <a:rPr lang="en-US"/>
              <a:pPr>
                <a:defRPr/>
              </a:pPr>
              <a:t>12/4/2012</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5058A3FD-07B8-4E08-B0CD-F143BB9B874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431EDF7-B145-4E16-B002-16808DB89806}" type="datetime1">
              <a:rPr lang="en-US"/>
              <a:pPr>
                <a:defRPr/>
              </a:pPr>
              <a:t>12/4/2012</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72FBF334-7D82-46F4-AEE9-1FCEB40C475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9AB298-5C96-4B05-A93A-8CB708FBA955}" type="datetime1">
              <a:rPr lang="en-US"/>
              <a:pPr>
                <a:defRPr/>
              </a:pPr>
              <a:t>12/4/2012</a:t>
            </a:fld>
            <a:endParaRPr lang="en-US" dirty="0"/>
          </a:p>
        </p:txBody>
      </p:sp>
      <p:sp>
        <p:nvSpPr>
          <p:cNvPr id="3" name="Slide Number Placeholder 5"/>
          <p:cNvSpPr>
            <a:spLocks noGrp="1"/>
          </p:cNvSpPr>
          <p:nvPr>
            <p:ph type="sldNum" sz="quarter" idx="11"/>
          </p:nvPr>
        </p:nvSpPr>
        <p:spPr/>
        <p:txBody>
          <a:bodyPr/>
          <a:lstStyle>
            <a:lvl1pPr>
              <a:defRPr/>
            </a:lvl1pPr>
          </a:lstStyle>
          <a:p>
            <a:pPr>
              <a:defRPr/>
            </a:pPr>
            <a:fld id="{CBAB8D53-E869-4F2F-8A2B-E12CB9145C4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304F6DF-F92F-4985-B1C8-8BD7CEE78540}" type="datetime1">
              <a:rPr lang="en-US"/>
              <a:pPr>
                <a:defRPr/>
              </a:pPr>
              <a:t>12/4/2012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D5980424-10B8-4923-B95E-B6D0EBEEFE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BC3A54-F4A9-4B34-8418-7A38C5889F6D}" type="datetime1">
              <a:rPr lang="en-US"/>
              <a:pPr>
                <a:defRPr/>
              </a:pPr>
              <a:t>12/4/2012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44269A0-7F83-44D6-A3AF-41A28DCFBE9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ihe.net/"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bg1"/>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EDABB31-63F0-40DC-847A-34BA2F17FCCC}" type="datetime1">
              <a:rPr lang="en-US"/>
              <a:pPr>
                <a:defRPr/>
              </a:pPr>
              <a:t>12/4/2012</a:t>
            </a:fld>
            <a:endParaRPr lang="en-US" dirty="0"/>
          </a:p>
        </p:txBody>
      </p:sp>
      <p:sp>
        <p:nvSpPr>
          <p:cNvPr id="6" name="Slide Number Placeholder 5"/>
          <p:cNvSpPr>
            <a:spLocks noGrp="1"/>
          </p:cNvSpPr>
          <p:nvPr>
            <p:ph type="sldNum" sz="quarter" idx="4"/>
          </p:nvPr>
        </p:nvSpPr>
        <p:spPr>
          <a:xfrm>
            <a:off x="30480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5A0E6BE0-D80D-4A40-A76A-244FB6D5BE22}" type="slidenum">
              <a:rPr lang="en-US"/>
              <a:pPr>
                <a:defRPr/>
              </a:pPr>
              <a:t>‹#›</a:t>
            </a:fld>
            <a:endParaRPr lang="en-US" dirty="0"/>
          </a:p>
        </p:txBody>
      </p:sp>
      <p:pic>
        <p:nvPicPr>
          <p:cNvPr id="7" name="Picture 6" descr="IHE-Legacy-Logo.png"/>
          <p:cNvPicPr>
            <a:picLocks noChangeAspect="1"/>
          </p:cNvPicPr>
          <p:nvPr userDrawn="1"/>
        </p:nvPicPr>
        <p:blipFill>
          <a:blip r:embed="rId10" cstate="print"/>
          <a:stretch>
            <a:fillRect/>
          </a:stretch>
        </p:blipFill>
        <p:spPr>
          <a:xfrm>
            <a:off x="7790607" y="5838875"/>
            <a:ext cx="1153751" cy="789166"/>
          </a:xfrm>
          <a:prstGeom prst="rect">
            <a:avLst/>
          </a:prstGeom>
          <a:effectLst>
            <a:reflection stA="12000" endPos="32000" dir="5400000" sy="-100000" algn="bl" rotWithShape="0"/>
          </a:effectLst>
        </p:spPr>
      </p:pic>
      <p:sp>
        <p:nvSpPr>
          <p:cNvPr id="8" name="TextBox 7"/>
          <p:cNvSpPr txBox="1"/>
          <p:nvPr userDrawn="1"/>
        </p:nvSpPr>
        <p:spPr>
          <a:xfrm>
            <a:off x="6019800" y="6248400"/>
            <a:ext cx="1676400" cy="369888"/>
          </a:xfrm>
          <a:prstGeom prst="rect">
            <a:avLst/>
          </a:prstGeom>
          <a:noFill/>
        </p:spPr>
        <p:txBody>
          <a:bodyPr>
            <a:spAutoFit/>
          </a:bodyPr>
          <a:lstStyle/>
          <a:p>
            <a:pPr algn="r" fontAlgn="auto">
              <a:spcBef>
                <a:spcPts val="0"/>
              </a:spcBef>
              <a:spcAft>
                <a:spcPts val="0"/>
              </a:spcAft>
              <a:defRPr/>
            </a:pPr>
            <a:r>
              <a:rPr lang="en-US" dirty="0">
                <a:latin typeface="+mn-lt"/>
                <a:hlinkClick r:id="rId11"/>
              </a:rPr>
              <a:t>www.ihe.net</a:t>
            </a:r>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66" r:id="rId1"/>
    <p:sldLayoutId id="2147483659" r:id="rId2"/>
    <p:sldLayoutId id="2147483660" r:id="rId3"/>
    <p:sldLayoutId id="2147483661" r:id="rId4"/>
    <p:sldLayoutId id="2147483662" r:id="rId5"/>
    <p:sldLayoutId id="2147483663" r:id="rId6"/>
    <p:sldLayoutId id="2147483664" r:id="rId7"/>
    <p:sldLayoutId id="2147483665" r:id="rId8"/>
  </p:sldLayoutIdLst>
  <p:hf hdr="0" ftr="0"/>
  <p:txStyles>
    <p:titleStyle>
      <a:lvl1pPr algn="ctr" rtl="0" fontAlgn="base">
        <a:spcBef>
          <a:spcPct val="0"/>
        </a:spcBef>
        <a:spcAft>
          <a:spcPct val="0"/>
        </a:spcAft>
        <a:defRPr sz="4400" kern="1200">
          <a:solidFill>
            <a:srgbClr val="7030A0"/>
          </a:solidFill>
          <a:latin typeface="+mj-lt"/>
          <a:ea typeface="+mj-ea"/>
          <a:cs typeface="+mj-cs"/>
        </a:defRPr>
      </a:lvl1pPr>
      <a:lvl2pPr algn="ctr" rtl="0" fontAlgn="base">
        <a:spcBef>
          <a:spcPct val="0"/>
        </a:spcBef>
        <a:spcAft>
          <a:spcPct val="0"/>
        </a:spcAft>
        <a:defRPr sz="4400">
          <a:solidFill>
            <a:srgbClr val="7030A0"/>
          </a:solidFill>
          <a:latin typeface="Calibri" pitchFamily="34" charset="0"/>
        </a:defRPr>
      </a:lvl2pPr>
      <a:lvl3pPr algn="ctr" rtl="0" fontAlgn="base">
        <a:spcBef>
          <a:spcPct val="0"/>
        </a:spcBef>
        <a:spcAft>
          <a:spcPct val="0"/>
        </a:spcAft>
        <a:defRPr sz="4400">
          <a:solidFill>
            <a:srgbClr val="7030A0"/>
          </a:solidFill>
          <a:latin typeface="Calibri" pitchFamily="34" charset="0"/>
        </a:defRPr>
      </a:lvl3pPr>
      <a:lvl4pPr algn="ctr" rtl="0" fontAlgn="base">
        <a:spcBef>
          <a:spcPct val="0"/>
        </a:spcBef>
        <a:spcAft>
          <a:spcPct val="0"/>
        </a:spcAft>
        <a:defRPr sz="4400">
          <a:solidFill>
            <a:srgbClr val="7030A0"/>
          </a:solidFill>
          <a:latin typeface="Calibri" pitchFamily="34" charset="0"/>
        </a:defRPr>
      </a:lvl4pPr>
      <a:lvl5pPr algn="ctr" rtl="0" fontAlgn="base">
        <a:spcBef>
          <a:spcPct val="0"/>
        </a:spcBef>
        <a:spcAft>
          <a:spcPct val="0"/>
        </a:spcAft>
        <a:defRPr sz="4400">
          <a:solidFill>
            <a:srgbClr val="7030A0"/>
          </a:solidFill>
          <a:latin typeface="Calibri" pitchFamily="34" charset="0"/>
        </a:defRPr>
      </a:lvl5pPr>
      <a:lvl6pPr marL="457200" algn="ctr" rtl="0" fontAlgn="base">
        <a:spcBef>
          <a:spcPct val="0"/>
        </a:spcBef>
        <a:spcAft>
          <a:spcPct val="0"/>
        </a:spcAft>
        <a:defRPr sz="4400">
          <a:solidFill>
            <a:srgbClr val="7030A0"/>
          </a:solidFill>
          <a:latin typeface="Calibri" pitchFamily="34" charset="0"/>
        </a:defRPr>
      </a:lvl6pPr>
      <a:lvl7pPr marL="914400" algn="ctr" rtl="0" fontAlgn="base">
        <a:spcBef>
          <a:spcPct val="0"/>
        </a:spcBef>
        <a:spcAft>
          <a:spcPct val="0"/>
        </a:spcAft>
        <a:defRPr sz="4400">
          <a:solidFill>
            <a:srgbClr val="7030A0"/>
          </a:solidFill>
          <a:latin typeface="Calibri" pitchFamily="34" charset="0"/>
        </a:defRPr>
      </a:lvl7pPr>
      <a:lvl8pPr marL="1371600" algn="ctr" rtl="0" fontAlgn="base">
        <a:spcBef>
          <a:spcPct val="0"/>
        </a:spcBef>
        <a:spcAft>
          <a:spcPct val="0"/>
        </a:spcAft>
        <a:defRPr sz="4400">
          <a:solidFill>
            <a:srgbClr val="7030A0"/>
          </a:solidFill>
          <a:latin typeface="Calibri" pitchFamily="34" charset="0"/>
        </a:defRPr>
      </a:lvl8pPr>
      <a:lvl9pPr marL="1828800" algn="ctr" rtl="0" fontAlgn="base">
        <a:spcBef>
          <a:spcPct val="0"/>
        </a:spcBef>
        <a:spcAft>
          <a:spcPct val="0"/>
        </a:spcAft>
        <a:defRPr sz="4400">
          <a:solidFill>
            <a:srgbClr val="7030A0"/>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4038600"/>
            <a:ext cx="7772400" cy="1371600"/>
          </a:xfrm>
        </p:spPr>
        <p:txBody>
          <a:bodyPr>
            <a:normAutofit fontScale="90000"/>
          </a:bodyPr>
          <a:lstStyle/>
          <a:p>
            <a:pPr fontAlgn="auto">
              <a:spcAft>
                <a:spcPts val="0"/>
              </a:spcAft>
              <a:defRPr/>
            </a:pPr>
            <a:r>
              <a:rPr lang="en-US" b="1" i="1" dirty="0" smtClean="0">
                <a:solidFill>
                  <a:srgbClr val="FF0000"/>
                </a:solidFill>
              </a:rPr>
              <a:t/>
            </a:r>
            <a:br>
              <a:rPr lang="en-US" b="1" i="1" dirty="0" smtClean="0">
                <a:solidFill>
                  <a:srgbClr val="FF0000"/>
                </a:solidFill>
              </a:rPr>
            </a:br>
            <a:r>
              <a:rPr lang="en-US" sz="3600" i="1" dirty="0" smtClean="0"/>
              <a:t/>
            </a:r>
            <a:br>
              <a:rPr lang="en-US" sz="3600" i="1" dirty="0" smtClean="0"/>
            </a:br>
            <a:endParaRPr lang="en-US" dirty="0" smtClean="0"/>
          </a:p>
        </p:txBody>
      </p:sp>
      <p:sp>
        <p:nvSpPr>
          <p:cNvPr id="4099" name="Subtitle 2"/>
          <p:cNvSpPr>
            <a:spLocks noGrp="1"/>
          </p:cNvSpPr>
          <p:nvPr>
            <p:ph type="subTitle" idx="1"/>
          </p:nvPr>
        </p:nvSpPr>
        <p:spPr>
          <a:xfrm>
            <a:off x="1219200" y="3352800"/>
            <a:ext cx="6858000" cy="1066800"/>
          </a:xfrm>
        </p:spPr>
        <p:txBody>
          <a:bodyPr/>
          <a:lstStyle/>
          <a:p>
            <a:pPr>
              <a:spcBef>
                <a:spcPts val="0"/>
              </a:spcBef>
            </a:pPr>
            <a:r>
              <a:rPr lang="en-US" sz="3600" b="1" dirty="0" smtClean="0"/>
              <a:t>Patient Focused Care Plan Workflow Definition </a:t>
            </a:r>
          </a:p>
          <a:p>
            <a:pPr>
              <a:spcBef>
                <a:spcPts val="0"/>
              </a:spcBef>
            </a:pPr>
            <a:endParaRPr lang="en-US" sz="3600" b="1" dirty="0" smtClean="0"/>
          </a:p>
          <a:p>
            <a:pPr>
              <a:spcBef>
                <a:spcPts val="0"/>
              </a:spcBef>
            </a:pPr>
            <a:r>
              <a:rPr lang="en-US" b="1" dirty="0" smtClean="0"/>
              <a:t>IHE PCC COMMITTEE – Nursing Sub-Committee </a:t>
            </a:r>
          </a:p>
          <a:p>
            <a:endParaRPr lang="en-US" sz="900" dirty="0" smtClean="0"/>
          </a:p>
          <a:p>
            <a:r>
              <a:rPr lang="en-US" dirty="0" smtClean="0"/>
              <a:t>December 2012</a:t>
            </a:r>
          </a:p>
        </p:txBody>
      </p:sp>
      <p:sp>
        <p:nvSpPr>
          <p:cNvPr id="4" name="Date Placeholder 3"/>
          <p:cNvSpPr>
            <a:spLocks noGrp="1"/>
          </p:cNvSpPr>
          <p:nvPr>
            <p:ph type="dt" sz="quarter" idx="10"/>
          </p:nvPr>
        </p:nvSpPr>
        <p:spPr/>
        <p:txBody>
          <a:bodyPr/>
          <a:lstStyle/>
          <a:p>
            <a:pPr>
              <a:defRPr/>
            </a:pPr>
            <a:fld id="{CFB83D96-C78F-4ED7-9132-F7671212EF63}" type="datetime1">
              <a:rPr lang="en-US"/>
              <a:pPr>
                <a:defRPr/>
              </a:pPr>
              <a:t>12/4/2012</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Completed</a:t>
            </a:r>
            <a:endParaRPr lang="en-US" dirty="0"/>
          </a:p>
        </p:txBody>
      </p:sp>
      <p:sp>
        <p:nvSpPr>
          <p:cNvPr id="3" name="Content Placeholder 2"/>
          <p:cNvSpPr>
            <a:spLocks noGrp="1"/>
          </p:cNvSpPr>
          <p:nvPr>
            <p:ph idx="1"/>
          </p:nvPr>
        </p:nvSpPr>
        <p:spPr>
          <a:xfrm>
            <a:off x="457200" y="1295400"/>
            <a:ext cx="8229600" cy="4754563"/>
          </a:xfrm>
        </p:spPr>
        <p:txBody>
          <a:bodyPr/>
          <a:lstStyle/>
          <a:p>
            <a:pPr lvl="0"/>
            <a:r>
              <a:rPr lang="en-US" sz="2000" b="1" dirty="0" smtClean="0"/>
              <a:t>CP DAM Baseline</a:t>
            </a:r>
            <a:r>
              <a:rPr lang="en-US" sz="2000" dirty="0" smtClean="0"/>
              <a:t>: HL7 CP DAM project team should declare the readiness of its model for IHE harmonization.  At the time of this writing it is stabilizing, but there are still a few known issues to be worked before release to the JCPDAM project. </a:t>
            </a:r>
          </a:p>
          <a:p>
            <a:pPr lvl="0"/>
            <a:r>
              <a:rPr lang="en-US" sz="2000" b="1" dirty="0" smtClean="0"/>
              <a:t>Orientation:</a:t>
            </a:r>
            <a:r>
              <a:rPr lang="en-US" sz="2000" dirty="0" smtClean="0"/>
              <a:t> The IHE team should receive a presentation of the HL7 CP DAM and the CCS concept for a shared dynamic CP. This will also “prime” the participants to participate in the difficult tradeoff decisions we will all have to make (to keep it simple yet powerful).</a:t>
            </a:r>
          </a:p>
          <a:p>
            <a:pPr lvl="0"/>
            <a:r>
              <a:rPr lang="en-US" sz="2000" b="1" dirty="0" smtClean="0"/>
              <a:t>Gather existing models:</a:t>
            </a:r>
            <a:r>
              <a:rPr lang="en-US" sz="2000" dirty="0" smtClean="0"/>
              <a:t> The IHE project team should gather its existing conceptual models (not its messaging models!) that pertain to CP variants such as care plans, plans of care, and treatment plans. Include the core content of models from the OMG CMMN and the ONC LCC projects.</a:t>
            </a:r>
          </a:p>
          <a:p>
            <a:pPr lvl="0"/>
            <a:r>
              <a:rPr lang="en-US" sz="2000" b="1" dirty="0" smtClean="0"/>
              <a:t>Harmonize existing models against the CP DAM to produce the Joint CP DAM:</a:t>
            </a:r>
            <a:r>
              <a:rPr lang="en-US" sz="2000" dirty="0" smtClean="0"/>
              <a:t> For each model, harmonize its core constructs against the CP DAM.  These activities would produce change proposals to the HL7 CP DAM group that meets in teleconference every two weeks.</a:t>
            </a:r>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a:xfrm>
            <a:off x="457200" y="1447800"/>
            <a:ext cx="8229600" cy="4678363"/>
          </a:xfrm>
        </p:spPr>
        <p:txBody>
          <a:bodyPr/>
          <a:lstStyle/>
          <a:p>
            <a:r>
              <a:rPr lang="en-US" sz="2800" b="1" dirty="0" smtClean="0"/>
              <a:t>Scope Creep</a:t>
            </a:r>
          </a:p>
          <a:p>
            <a:pPr>
              <a:buNone/>
            </a:pPr>
            <a:endParaRPr lang="en-US" sz="900" b="1" dirty="0" smtClean="0"/>
          </a:p>
          <a:p>
            <a:pPr>
              <a:spcBef>
                <a:spcPts val="0"/>
              </a:spcBef>
            </a:pPr>
            <a:r>
              <a:rPr lang="en-US" sz="2800" b="1" dirty="0" smtClean="0"/>
              <a:t>Political Risk</a:t>
            </a:r>
            <a:r>
              <a:rPr lang="en-US" sz="2800" dirty="0" smtClean="0"/>
              <a:t> </a:t>
            </a:r>
          </a:p>
          <a:p>
            <a:pPr>
              <a:spcBef>
                <a:spcPts val="0"/>
              </a:spcBef>
              <a:buNone/>
            </a:pPr>
            <a:r>
              <a:rPr lang="en-US" dirty="0" smtClean="0"/>
              <a:t>    </a:t>
            </a:r>
            <a:r>
              <a:rPr lang="en-US" sz="2800" dirty="0" smtClean="0"/>
              <a:t>The Joint CP DAM will be a coordinating framework that enables consolidation but does not invite unsolicited updates into the CP fragment of any participant.</a:t>
            </a:r>
          </a:p>
          <a:p>
            <a:pPr>
              <a:spcBef>
                <a:spcPts val="0"/>
              </a:spcBef>
              <a:buNone/>
            </a:pPr>
            <a:endParaRPr lang="en-US" sz="900" dirty="0" smtClean="0"/>
          </a:p>
          <a:p>
            <a:pPr>
              <a:spcBef>
                <a:spcPts val="0"/>
              </a:spcBef>
            </a:pPr>
            <a:r>
              <a:rPr lang="en-US" sz="2800" b="1" dirty="0" smtClean="0"/>
              <a:t>Technical Risk</a:t>
            </a:r>
            <a:endParaRPr lang="en-US" sz="2800" dirty="0" smtClean="0"/>
          </a:p>
          <a:p>
            <a:pPr>
              <a:spcBef>
                <a:spcPts val="0"/>
              </a:spcBef>
              <a:buNone/>
            </a:pPr>
            <a:r>
              <a:rPr lang="en-US" dirty="0" smtClean="0"/>
              <a:t>	</a:t>
            </a:r>
            <a:r>
              <a:rPr lang="en-US" sz="2800" dirty="0" smtClean="0"/>
              <a:t>Modeling too deeply in the first version would cause costly and unnecessary delays.  </a:t>
            </a:r>
          </a:p>
          <a:p>
            <a:pPr marL="514350" indent="-514350">
              <a:spcBef>
                <a:spcPts val="0"/>
              </a:spcBef>
              <a:buFont typeface="Arial" pitchFamily="34" charset="0"/>
              <a:buChar char="•"/>
            </a:pP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10</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447800"/>
            <a:ext cx="8229600" cy="4724400"/>
          </a:xfrm>
        </p:spPr>
        <p:txBody>
          <a:bodyPr/>
          <a:lstStyle/>
          <a:p>
            <a:pPr>
              <a:buNone/>
            </a:pPr>
            <a:r>
              <a:rPr lang="en-US" dirty="0" smtClean="0"/>
              <a:t>	</a:t>
            </a:r>
            <a:r>
              <a:rPr lang="en-US" sz="2800" dirty="0" smtClean="0"/>
              <a:t>This effort will produce a model for a dynamic and shared “organizing care plan” which will facilitate </a:t>
            </a:r>
            <a:r>
              <a:rPr lang="en-US" sz="2800" i="1" u="sng" dirty="0" smtClean="0"/>
              <a:t>virtual</a:t>
            </a:r>
            <a:r>
              <a:rPr lang="en-US" sz="2800" dirty="0" smtClean="0"/>
              <a:t> consolidation of plans of care and treatment plans without violating the autonomies of the specialty care plans and planners.</a:t>
            </a:r>
          </a:p>
          <a:p>
            <a:pPr>
              <a:buNone/>
            </a:pPr>
            <a:r>
              <a:rPr lang="en-US" sz="2800" dirty="0" smtClean="0"/>
              <a:t>	The profile will produce the conceptual Care Plan model that is unified (through cross-pollinated meeting participation) with that of the HL7 Care Plan Domain Access Model (CP DAM), IHE, and other stakeholders. </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11</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4C389BCF-85B5-4577-8A56-53C342DD0AAD}" type="datetime1">
              <a:rPr lang="en-US"/>
              <a:pPr>
                <a:defRPr/>
              </a:pPr>
              <a:t>12/4/2012</a:t>
            </a:fld>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pPr>
              <a:defRPr/>
            </a:pPr>
            <a:fld id="{C6C47289-8391-421A-B274-2B14B49B475F}" type="slidenum">
              <a:rPr lang="en-US"/>
              <a:pPr>
                <a:defRPr/>
              </a:pPr>
              <a:t>12</a:t>
            </a:fld>
            <a:endParaRPr lang="en-US" dirty="0"/>
          </a:p>
        </p:txBody>
      </p:sp>
      <p:sp>
        <p:nvSpPr>
          <p:cNvPr id="5" name="TextBox 4"/>
          <p:cNvSpPr txBox="1"/>
          <p:nvPr/>
        </p:nvSpPr>
        <p:spPr>
          <a:xfrm>
            <a:off x="838200" y="3962400"/>
            <a:ext cx="6553200" cy="1015663"/>
          </a:xfrm>
          <a:prstGeom prst="rect">
            <a:avLst/>
          </a:prstGeom>
          <a:noFill/>
        </p:spPr>
        <p:txBody>
          <a:bodyPr wrap="square">
            <a:spAutoFit/>
          </a:bodyPr>
          <a:lstStyle/>
          <a:p>
            <a:pPr algn="ctr" fontAlgn="auto">
              <a:spcBef>
                <a:spcPts val="0"/>
              </a:spcBef>
              <a:spcAft>
                <a:spcPts val="0"/>
              </a:spcAft>
              <a:defRPr/>
            </a:pPr>
            <a:r>
              <a:rPr lang="en-US" sz="4400" b="1" i="1" dirty="0">
                <a:solidFill>
                  <a:schemeClr val="accent4"/>
                </a:solidFill>
                <a:latin typeface="+mn-lt"/>
              </a:rPr>
              <a:t>Thank </a:t>
            </a:r>
            <a:r>
              <a:rPr lang="en-US" sz="4400" b="1" i="1" dirty="0" smtClean="0">
                <a:solidFill>
                  <a:schemeClr val="accent4"/>
                </a:solidFill>
                <a:latin typeface="+mn-lt"/>
              </a:rPr>
              <a:t>you</a:t>
            </a:r>
            <a:endParaRPr lang="en-US" sz="4400" b="1" i="1" dirty="0">
              <a:solidFill>
                <a:schemeClr val="accent4"/>
              </a:solidFill>
              <a:latin typeface="+mn-lt"/>
            </a:endParaRPr>
          </a:p>
          <a:p>
            <a:pPr algn="ctr" fontAlgn="auto">
              <a:spcBef>
                <a:spcPts val="0"/>
              </a:spcBef>
              <a:spcAft>
                <a:spcPts val="0"/>
              </a:spcAft>
              <a:defRPr/>
            </a:pPr>
            <a:endParaRPr lang="en-US" sz="1600" b="1" i="1" dirty="0">
              <a:solidFill>
                <a:schemeClr val="accent4"/>
              </a:solidFill>
              <a:latin typeface="+mn-lt"/>
            </a:endParaRPr>
          </a:p>
        </p:txBody>
      </p:sp>
      <p:sp>
        <p:nvSpPr>
          <p:cNvPr id="6148" name="TextBox 3"/>
          <p:cNvSpPr txBox="1">
            <a:spLocks noChangeArrowheads="1"/>
          </p:cNvSpPr>
          <p:nvPr/>
        </p:nvSpPr>
        <p:spPr bwMode="auto">
          <a:xfrm>
            <a:off x="1600200" y="1600200"/>
            <a:ext cx="6172200" cy="369888"/>
          </a:xfrm>
          <a:prstGeom prst="rect">
            <a:avLst/>
          </a:prstGeom>
          <a:noFill/>
          <a:ln w="9525">
            <a:noFill/>
            <a:miter lim="800000"/>
            <a:headEnd/>
            <a:tailEnd/>
          </a:ln>
        </p:spPr>
        <p:txBody>
          <a:bodyPr>
            <a:spAutoFit/>
          </a:bodyPr>
          <a:lstStyle/>
          <a:p>
            <a:r>
              <a:rPr lang="en-US" dirty="0">
                <a:latin typeface="Calibri" pitchFamily="34" charset="0"/>
              </a:rPr>
              <a:t> </a:t>
            </a:r>
          </a:p>
        </p:txBody>
      </p:sp>
      <p:pic>
        <p:nvPicPr>
          <p:cNvPr id="3074" name="Picture 2" descr="View details"/>
          <p:cNvPicPr>
            <a:picLocks noChangeAspect="1" noChangeArrowheads="1"/>
          </p:cNvPicPr>
          <p:nvPr/>
        </p:nvPicPr>
        <p:blipFill>
          <a:blip r:embed="rId2" cstate="print"/>
          <a:srcRect/>
          <a:stretch>
            <a:fillRect/>
          </a:stretch>
        </p:blipFill>
        <p:spPr bwMode="auto">
          <a:xfrm>
            <a:off x="228600" y="380999"/>
            <a:ext cx="2590800" cy="2590799"/>
          </a:xfrm>
          <a:prstGeom prst="rect">
            <a:avLst/>
          </a:prstGeom>
          <a:noFill/>
        </p:spPr>
      </p:pic>
      <p:pic>
        <p:nvPicPr>
          <p:cNvPr id="3076" name="Picture 4" descr="boats,buildings,canals,gondolas,gondoliers,Italians,Italy,males,men,nature,occupations,people,plants,transportation,trees,Venice,waterways"/>
          <p:cNvPicPr>
            <a:picLocks noChangeAspect="1" noChangeArrowheads="1"/>
          </p:cNvPicPr>
          <p:nvPr/>
        </p:nvPicPr>
        <p:blipFill>
          <a:blip r:embed="rId3" cstate="print"/>
          <a:srcRect/>
          <a:stretch>
            <a:fillRect/>
          </a:stretch>
        </p:blipFill>
        <p:spPr bwMode="auto">
          <a:xfrm>
            <a:off x="6019800" y="3276600"/>
            <a:ext cx="2438401" cy="2438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r>
              <a:rPr lang="en-US" dirty="0" smtClean="0"/>
              <a:t>The Problem</a:t>
            </a:r>
            <a:endParaRPr lang="en-US" dirty="0"/>
          </a:p>
        </p:txBody>
      </p:sp>
      <p:sp>
        <p:nvSpPr>
          <p:cNvPr id="3" name="Content Placeholder 2"/>
          <p:cNvSpPr>
            <a:spLocks noGrp="1"/>
          </p:cNvSpPr>
          <p:nvPr>
            <p:ph idx="1"/>
          </p:nvPr>
        </p:nvSpPr>
        <p:spPr>
          <a:xfrm>
            <a:off x="762000" y="1828800"/>
            <a:ext cx="7467600" cy="3916363"/>
          </a:xfrm>
        </p:spPr>
        <p:txBody>
          <a:bodyPr/>
          <a:lstStyle/>
          <a:p>
            <a:pPr lvl="1">
              <a:buFont typeface="Arial" pitchFamily="34" charset="0"/>
              <a:buChar char="•"/>
            </a:pPr>
            <a:r>
              <a:rPr lang="en-US" sz="3200" dirty="0" smtClean="0"/>
              <a:t>Care plans have many different meanings to many different people.</a:t>
            </a:r>
          </a:p>
          <a:p>
            <a:pPr lvl="1">
              <a:buFont typeface="Arial" pitchFamily="34" charset="0"/>
              <a:buChar char="•"/>
            </a:pPr>
            <a:endParaRPr lang="en-US" sz="1400" dirty="0" smtClean="0"/>
          </a:p>
          <a:p>
            <a:pPr lvl="1">
              <a:buFont typeface="Arial" pitchFamily="34" charset="0"/>
              <a:buChar char="•"/>
            </a:pPr>
            <a:r>
              <a:rPr lang="en-US" sz="3200" dirty="0" smtClean="0"/>
              <a:t>Each discipline has its own definition of what a care plan is and contains. </a:t>
            </a:r>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dirty="0" smtClean="0"/>
              <a:t>The Solution</a:t>
            </a:r>
            <a:endParaRPr lang="en-US" dirty="0"/>
          </a:p>
        </p:txBody>
      </p:sp>
      <p:sp>
        <p:nvSpPr>
          <p:cNvPr id="3" name="Content Placeholder 2"/>
          <p:cNvSpPr>
            <a:spLocks noGrp="1"/>
          </p:cNvSpPr>
          <p:nvPr>
            <p:ph idx="1"/>
          </p:nvPr>
        </p:nvSpPr>
        <p:spPr>
          <a:xfrm>
            <a:off x="533400" y="1447800"/>
            <a:ext cx="7696200" cy="4754563"/>
          </a:xfrm>
        </p:spPr>
        <p:txBody>
          <a:bodyPr/>
          <a:lstStyle/>
          <a:p>
            <a:pPr>
              <a:buNone/>
            </a:pPr>
            <a:r>
              <a:rPr lang="en-US" dirty="0" smtClean="0"/>
              <a:t>    Each clinical discipline’s plan of care or treatment plan should be incorporated into one Care Plan for the patient.</a:t>
            </a:r>
          </a:p>
          <a:p>
            <a:pPr>
              <a:buNone/>
            </a:pPr>
            <a:endParaRPr lang="en-US" sz="1200" dirty="0" smtClean="0"/>
          </a:p>
          <a:p>
            <a:pPr lvl="1">
              <a:buFont typeface="Arial" pitchFamily="34" charset="0"/>
              <a:buChar char="•"/>
            </a:pPr>
            <a:r>
              <a:rPr lang="en-US" sz="2400" dirty="0" smtClean="0"/>
              <a:t>Develop a Care Plan profile that will support one overarching care plan for the patient</a:t>
            </a:r>
          </a:p>
          <a:p>
            <a:pPr lvl="1">
              <a:buFont typeface="Arial" pitchFamily="34" charset="0"/>
              <a:buChar char="•"/>
            </a:pPr>
            <a:r>
              <a:rPr lang="en-US" sz="2400" dirty="0" smtClean="0"/>
              <a:t>The future work within the PPOC should expand the care plan from only being nursing focused to an interdisciplinary plan of care where all disciplines are able to communicate their plan of care, treatment plan, problems, interventions and goals/outcomes</a:t>
            </a:r>
            <a:endParaRPr lang="en-US" sz="24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a:t>
            </a:r>
            <a:endParaRPr lang="en-US" dirty="0"/>
          </a:p>
        </p:txBody>
      </p:sp>
      <p:sp>
        <p:nvSpPr>
          <p:cNvPr id="3" name="Content Placeholder 2"/>
          <p:cNvSpPr>
            <a:spLocks noGrp="1"/>
          </p:cNvSpPr>
          <p:nvPr>
            <p:ph idx="1"/>
          </p:nvPr>
        </p:nvSpPr>
        <p:spPr>
          <a:xfrm>
            <a:off x="685800" y="1600200"/>
            <a:ext cx="7772400" cy="4297363"/>
          </a:xfrm>
        </p:spPr>
        <p:txBody>
          <a:bodyPr/>
          <a:lstStyle/>
          <a:p>
            <a:pPr>
              <a:buNone/>
            </a:pPr>
            <a:r>
              <a:rPr lang="en-US" sz="2800" dirty="0" smtClean="0"/>
              <a:t>    The new profile will address many of the needs not met in the PPOC profile due to being nursing focused such as:</a:t>
            </a:r>
          </a:p>
          <a:p>
            <a:pPr>
              <a:buNone/>
            </a:pPr>
            <a:endParaRPr lang="en-US" sz="1400" dirty="0" smtClean="0"/>
          </a:p>
          <a:p>
            <a:pPr lvl="1">
              <a:buFont typeface="Arial" pitchFamily="34" charset="0"/>
              <a:buChar char="•"/>
            </a:pPr>
            <a:r>
              <a:rPr lang="en-US" sz="2400" dirty="0" smtClean="0"/>
              <a:t>A centralize care plan that meets the needs of many stakeholders (providers and patients);</a:t>
            </a:r>
          </a:p>
          <a:p>
            <a:pPr lvl="1">
              <a:buFont typeface="Arial" pitchFamily="34" charset="0"/>
              <a:buChar char="•"/>
            </a:pPr>
            <a:r>
              <a:rPr lang="en-US" sz="2400" dirty="0" smtClean="0"/>
              <a:t>A method to consolidate the many care plans that can be attached to a patient;</a:t>
            </a:r>
          </a:p>
          <a:p>
            <a:pPr lvl="1">
              <a:buFont typeface="Arial" pitchFamily="34" charset="0"/>
              <a:buChar char="•"/>
            </a:pPr>
            <a:r>
              <a:rPr lang="en-US" sz="2400" dirty="0" smtClean="0"/>
              <a:t>Providing a framework for the centralized patient focused care plan.</a:t>
            </a:r>
          </a:p>
          <a:p>
            <a:pPr>
              <a:buNone/>
            </a:pPr>
            <a:endParaRPr lang="en-US" sz="24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a:xfrm>
            <a:off x="762000" y="1676400"/>
            <a:ext cx="7924800" cy="4449763"/>
          </a:xfrm>
        </p:spPr>
        <p:txBody>
          <a:bodyPr/>
          <a:lstStyle/>
          <a:p>
            <a:pPr marL="514350" indent="-514350">
              <a:buFont typeface="+mj-lt"/>
              <a:buAutoNum type="arabicPeriod"/>
            </a:pPr>
            <a:r>
              <a:rPr lang="en-US" sz="2800" dirty="0" smtClean="0"/>
              <a:t>EHDI</a:t>
            </a:r>
          </a:p>
          <a:p>
            <a:pPr marL="514350" indent="-514350">
              <a:buFont typeface="+mj-lt"/>
              <a:buAutoNum type="arabicPeriod"/>
            </a:pPr>
            <a:r>
              <a:rPr lang="en-US" sz="2800" dirty="0" smtClean="0"/>
              <a:t>Discharge from Acute Care to Post Acute Care</a:t>
            </a:r>
          </a:p>
          <a:p>
            <a:pPr marL="514350" indent="-514350">
              <a:buFont typeface="+mj-lt"/>
              <a:buAutoNum type="arabicPeriod"/>
            </a:pPr>
            <a:r>
              <a:rPr lang="en-US" sz="2800" dirty="0" smtClean="0"/>
              <a:t>Home care to Provider</a:t>
            </a:r>
          </a:p>
          <a:p>
            <a:pPr marL="514350" indent="-514350">
              <a:buFont typeface="+mj-lt"/>
              <a:buAutoNum type="arabicPeriod"/>
            </a:pPr>
            <a:r>
              <a:rPr lang="en-US" sz="2800" dirty="0" smtClean="0"/>
              <a:t>Acute and Long Term Post-Acute Care (LTPAC) Provider to Patient</a:t>
            </a:r>
          </a:p>
          <a:p>
            <a:pPr marL="514350" indent="-514350">
              <a:buFont typeface="+mj-lt"/>
              <a:buAutoNum type="arabicPeriod"/>
            </a:pPr>
            <a:r>
              <a:rPr lang="en-US" sz="2800" dirty="0" smtClean="0"/>
              <a:t>Emergency Department (ED) to Inpatient Care (including surgery)</a:t>
            </a:r>
          </a:p>
          <a:p>
            <a:pPr marL="514350" indent="-514350">
              <a:buFont typeface="+mj-lt"/>
              <a:buAutoNum type="arabicPeriod"/>
            </a:pPr>
            <a:r>
              <a:rPr lang="en-US" sz="2800" dirty="0" smtClean="0"/>
              <a:t>Chronic Disease Management</a:t>
            </a:r>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4</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a:xfrm>
            <a:off x="914400" y="1600200"/>
            <a:ext cx="7543800" cy="4525963"/>
          </a:xfrm>
        </p:spPr>
        <p:txBody>
          <a:bodyPr/>
          <a:lstStyle/>
          <a:p>
            <a:pPr lvl="0"/>
            <a:r>
              <a:rPr lang="en-US" dirty="0" smtClean="0"/>
              <a:t>HL7</a:t>
            </a:r>
          </a:p>
          <a:p>
            <a:pPr lvl="0"/>
            <a:r>
              <a:rPr lang="en-US" dirty="0" smtClean="0"/>
              <a:t>S&amp;I</a:t>
            </a:r>
          </a:p>
          <a:p>
            <a:pPr lvl="0"/>
            <a:r>
              <a:rPr lang="en-US" dirty="0" smtClean="0"/>
              <a:t>IHE (other domains)</a:t>
            </a:r>
          </a:p>
          <a:p>
            <a:r>
              <a:rPr lang="en-US" dirty="0" smtClean="0"/>
              <a:t>OMG Case Management Model and Notation (CMMN) portions deemed useful</a:t>
            </a:r>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5</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Approach</a:t>
            </a:r>
            <a:endParaRPr lang="en-US" dirty="0"/>
          </a:p>
        </p:txBody>
      </p:sp>
      <p:sp>
        <p:nvSpPr>
          <p:cNvPr id="3" name="Content Placeholder 2"/>
          <p:cNvSpPr>
            <a:spLocks noGrp="1"/>
          </p:cNvSpPr>
          <p:nvPr>
            <p:ph idx="1"/>
          </p:nvPr>
        </p:nvSpPr>
        <p:spPr>
          <a:xfrm>
            <a:off x="457200" y="1295400"/>
            <a:ext cx="8229600" cy="4830763"/>
          </a:xfrm>
        </p:spPr>
        <p:txBody>
          <a:bodyPr/>
          <a:lstStyle/>
          <a:p>
            <a:pPr lvl="0">
              <a:spcBef>
                <a:spcPts val="0"/>
              </a:spcBef>
            </a:pPr>
            <a:r>
              <a:rPr lang="en-US" sz="2800" b="1" dirty="0" smtClean="0"/>
              <a:t>Conceptual</a:t>
            </a:r>
            <a:r>
              <a:rPr lang="en-US" sz="2800" dirty="0" smtClean="0"/>
              <a:t>: </a:t>
            </a:r>
          </a:p>
          <a:p>
            <a:pPr>
              <a:spcBef>
                <a:spcPts val="0"/>
              </a:spcBef>
              <a:buNone/>
            </a:pPr>
            <a:r>
              <a:rPr lang="en-US" sz="2400" dirty="0" smtClean="0"/>
              <a:t>	Model the Joint CP DAM with no regard for backward compatibility with prior message formats or document formats. </a:t>
            </a:r>
          </a:p>
          <a:p>
            <a:pPr>
              <a:spcBef>
                <a:spcPts val="0"/>
              </a:spcBef>
              <a:buNone/>
            </a:pPr>
            <a:endParaRPr lang="en-US" sz="1000" dirty="0" smtClean="0"/>
          </a:p>
          <a:p>
            <a:pPr lvl="0">
              <a:spcBef>
                <a:spcPts val="0"/>
              </a:spcBef>
            </a:pPr>
            <a:r>
              <a:rPr lang="en-US" sz="2800" b="1" dirty="0" smtClean="0"/>
              <a:t>Coordinating Framework:</a:t>
            </a:r>
            <a:r>
              <a:rPr lang="en-US" sz="2800" dirty="0" smtClean="0"/>
              <a:t> </a:t>
            </a:r>
          </a:p>
          <a:p>
            <a:pPr lvl="0">
              <a:spcBef>
                <a:spcPts val="0"/>
              </a:spcBef>
              <a:buNone/>
            </a:pPr>
            <a:r>
              <a:rPr lang="en-US" sz="2400" dirty="0" smtClean="0"/>
              <a:t>	Use the CP DAM as a model framework into which other CPs and fragments can be displayed and sorted as an interleaved “deck” of CP parts for collaborative review. </a:t>
            </a:r>
          </a:p>
          <a:p>
            <a:pPr lvl="0">
              <a:spcBef>
                <a:spcPts val="0"/>
              </a:spcBef>
              <a:buNone/>
            </a:pPr>
            <a:endParaRPr lang="en-US" sz="1000" dirty="0" smtClean="0"/>
          </a:p>
          <a:p>
            <a:pPr lvl="0">
              <a:spcBef>
                <a:spcPts val="0"/>
              </a:spcBef>
            </a:pPr>
            <a:r>
              <a:rPr lang="en-US" sz="2800" b="1" dirty="0" smtClean="0"/>
              <a:t>Minimalist First Version:</a:t>
            </a:r>
            <a:r>
              <a:rPr lang="en-US" sz="2800" dirty="0" smtClean="0"/>
              <a:t> </a:t>
            </a:r>
          </a:p>
          <a:p>
            <a:pPr>
              <a:spcBef>
                <a:spcPts val="0"/>
              </a:spcBef>
              <a:buNone/>
            </a:pPr>
            <a:r>
              <a:rPr lang="en-US" sz="2400" dirty="0" smtClean="0"/>
              <a:t>	Seek consensus on the structure of “key” classes such as problems, goals, interventions actions, and barriers; plus interrelationships among these.  </a:t>
            </a:r>
          </a:p>
          <a:p>
            <a:pPr lvl="0">
              <a:buNone/>
            </a:pPr>
            <a:endParaRPr lang="en-US" sz="2400" dirty="0" smtClean="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6</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457200" y="1371600"/>
            <a:ext cx="8229600" cy="4754563"/>
          </a:xfrm>
        </p:spPr>
        <p:txBody>
          <a:bodyPr/>
          <a:lstStyle/>
          <a:p>
            <a:pPr lvl="0">
              <a:buNone/>
            </a:pPr>
            <a:endParaRPr lang="en-US" sz="2400" dirty="0" smtClean="0"/>
          </a:p>
          <a:p>
            <a:r>
              <a:rPr lang="en-US" dirty="0" smtClean="0"/>
              <a:t>New</a:t>
            </a:r>
          </a:p>
          <a:p>
            <a:r>
              <a:rPr lang="en-US" dirty="0" smtClean="0"/>
              <a:t>Existing</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7</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Existing Profiles</a:t>
            </a:r>
            <a:endParaRPr lang="en-US" dirty="0"/>
          </a:p>
        </p:txBody>
      </p:sp>
      <p:sp>
        <p:nvSpPr>
          <p:cNvPr id="3" name="Content Placeholder 2"/>
          <p:cNvSpPr>
            <a:spLocks noGrp="1"/>
          </p:cNvSpPr>
          <p:nvPr>
            <p:ph idx="1"/>
          </p:nvPr>
        </p:nvSpPr>
        <p:spPr/>
        <p:txBody>
          <a:bodyPr/>
          <a:lstStyle/>
          <a:p>
            <a:r>
              <a:rPr lang="en-US" dirty="0" smtClean="0"/>
              <a:t>It could inform the care plan structure of future profiles</a:t>
            </a:r>
          </a:p>
          <a:p>
            <a:r>
              <a:rPr lang="en-US" dirty="0" smtClean="0"/>
              <a:t>It could be mapped to preexisting profiles such as the Patient Plan of Care (PPOC)</a:t>
            </a:r>
          </a:p>
          <a:p>
            <a:r>
              <a:rPr lang="en-US" dirty="0" smtClean="0"/>
              <a:t>It could be leveraged to any other profile that includes care plans, plans of care, treatment plans, or instructions. </a:t>
            </a:r>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12/4/2012</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8</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1570</TotalTime>
  <Words>753</Words>
  <Application>Microsoft Office PowerPoint</Application>
  <PresentationFormat>On-screen Show (4:3)</PresentationFormat>
  <Paragraphs>105</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vt:lpstr>
      <vt:lpstr>The Problem</vt:lpstr>
      <vt:lpstr>The Solution</vt:lpstr>
      <vt:lpstr>The Vision</vt:lpstr>
      <vt:lpstr>Use Case</vt:lpstr>
      <vt:lpstr>Standards</vt:lpstr>
      <vt:lpstr>Technical Approach</vt:lpstr>
      <vt:lpstr>Actors</vt:lpstr>
      <vt:lpstr>Impact on Existing Profiles</vt:lpstr>
      <vt:lpstr>Tasks to be Completed</vt:lpstr>
      <vt:lpstr>Risks</vt:lpstr>
      <vt:lpstr>Conclusion</vt:lpstr>
      <vt:lpstr>PowerPoint Presentation</vt:lpstr>
    </vt:vector>
  </TitlesOfParts>
  <Company>RSNA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ccarr</dc:creator>
  <cp:lastModifiedBy>Employee</cp:lastModifiedBy>
  <cp:revision>107</cp:revision>
  <dcterms:created xsi:type="dcterms:W3CDTF">2011-05-26T18:08:54Z</dcterms:created>
  <dcterms:modified xsi:type="dcterms:W3CDTF">2012-12-04T14:27:33Z</dcterms:modified>
</cp:coreProperties>
</file>