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6" r:id="rId2"/>
    <p:sldId id="350" r:id="rId3"/>
    <p:sldId id="355" r:id="rId4"/>
    <p:sldId id="356" r:id="rId5"/>
    <p:sldId id="363" r:id="rId6"/>
    <p:sldId id="371" r:id="rId7"/>
    <p:sldId id="374" r:id="rId8"/>
    <p:sldId id="328" r:id="rId9"/>
    <p:sldId id="376" r:id="rId10"/>
    <p:sldId id="377" r:id="rId11"/>
    <p:sldId id="378" r:id="rId12"/>
    <p:sldId id="375" r:id="rId13"/>
  </p:sldIdLst>
  <p:sldSz cx="9144000" cy="6858000" type="screen4x3"/>
  <p:notesSz cx="6954838" cy="93091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961"/>
    <a:srgbClr val="786E44"/>
    <a:srgbClr val="786E40"/>
    <a:srgbClr val="588824"/>
    <a:srgbClr val="786F44"/>
    <a:srgbClr val="3C5962"/>
    <a:srgbClr val="41616B"/>
    <a:srgbClr val="7F7649"/>
    <a:srgbClr val="55808D"/>
    <a:srgbClr val="5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97176" autoAdjust="0"/>
  </p:normalViewPr>
  <p:slideViewPr>
    <p:cSldViewPr>
      <p:cViewPr>
        <p:scale>
          <a:sx n="110" d="100"/>
          <a:sy n="11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9FC74-3B34-4565-91D4-69791DB48B6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95485" y="4421822"/>
            <a:ext cx="5563870" cy="4189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6BBE4-6DF6-4C02-A240-5A0AFC49B3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BBE4-6DF6-4C02-A240-5A0AFC49B34F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6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BBE4-6DF6-4C02-A240-5A0AFC49B34F}" type="slidenum">
              <a:rPr lang="nl-NL" smtClean="0">
                <a:solidFill>
                  <a:prstClr val="black"/>
                </a:solidFill>
              </a:rPr>
              <a:pPr/>
              <a:t>2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BBE4-6DF6-4C02-A240-5A0AFC49B34F}" type="slidenum">
              <a:rPr lang="nl-NL" smtClean="0">
                <a:solidFill>
                  <a:prstClr val="black"/>
                </a:solidFill>
              </a:rPr>
              <a:pPr/>
              <a:t>3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BBE4-6DF6-4C02-A240-5A0AFC49B34F}" type="slidenum">
              <a:rPr lang="nl-NL" smtClean="0">
                <a:solidFill>
                  <a:prstClr val="black"/>
                </a:solidFill>
              </a:rPr>
              <a:pPr/>
              <a:t>4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1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BBE4-6DF6-4C02-A240-5A0AFC49B34F}" type="slidenum">
              <a:rPr lang="nl-NL" smtClean="0">
                <a:solidFill>
                  <a:prstClr val="black"/>
                </a:solidFill>
              </a:rPr>
              <a:pPr/>
              <a:t>8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BBE4-6DF6-4C02-A240-5A0AFC49B34F}" type="slidenum">
              <a:rPr lang="nl-NL" smtClean="0">
                <a:solidFill>
                  <a:prstClr val="black"/>
                </a:solidFill>
              </a:rPr>
              <a:pPr/>
              <a:t>9</a:t>
            </a:fld>
            <a:endParaRPr 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BBE4-6DF6-4C02-A240-5A0AFC49B34F}" type="slidenum">
              <a:rPr lang="nl-NL" smtClean="0">
                <a:solidFill>
                  <a:prstClr val="black"/>
                </a:solidFill>
              </a:rPr>
              <a:pPr/>
              <a:t>10</a:t>
            </a:fld>
            <a:endParaRPr 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BBE4-6DF6-4C02-A240-5A0AFC49B34F}" type="slidenum">
              <a:rPr lang="nl-NL" smtClean="0">
                <a:solidFill>
                  <a:prstClr val="black"/>
                </a:solidFill>
              </a:rPr>
              <a:pPr/>
              <a:t>11</a:t>
            </a:fld>
            <a:endParaRPr 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97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1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6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586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00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725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1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78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1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576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AFCC-6F7A-475C-A8CD-EEAD9716DEF9}" type="datetimeFigureOut">
              <a:rPr lang="nl-NL" smtClean="0"/>
              <a:pPr/>
              <a:t>25-7-2013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825B-CFAF-4C5C-B9EB-A0ACD1ADCE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6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vak 33"/>
          <p:cNvSpPr txBox="1"/>
          <p:nvPr/>
        </p:nvSpPr>
        <p:spPr>
          <a:xfrm>
            <a:off x="389266" y="251356"/>
            <a:ext cx="8754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accent5">
                    <a:lumMod val="50000"/>
                  </a:schemeClr>
                </a:solidFill>
              </a:rPr>
              <a:t>Early Hearing Detection and Intervension</a:t>
            </a:r>
          </a:p>
          <a:p>
            <a:pPr algn="ctr"/>
            <a:r>
              <a:rPr lang="nl-NL" sz="3200" dirty="0" smtClean="0">
                <a:solidFill>
                  <a:schemeClr val="accent5">
                    <a:lumMod val="50000"/>
                  </a:schemeClr>
                </a:solidFill>
              </a:rPr>
              <a:t>Workflow Definition (EHDI-WD)</a:t>
            </a:r>
          </a:p>
        </p:txBody>
      </p:sp>
      <p:pic>
        <p:nvPicPr>
          <p:cNvPr id="42" name="Afbeelding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3" y="1479376"/>
            <a:ext cx="64293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vak 33"/>
          <p:cNvSpPr txBox="1"/>
          <p:nvPr/>
        </p:nvSpPr>
        <p:spPr>
          <a:xfrm>
            <a:off x="-17892" y="0"/>
            <a:ext cx="91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4BACC6">
                    <a:lumMod val="50000"/>
                  </a:srgbClr>
                </a:solidFill>
              </a:rPr>
              <a:t>EHDI-WD workflow steps (Part 2)</a:t>
            </a:r>
            <a:endParaRPr lang="nl-NL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7504" y="404664"/>
            <a:ext cx="1800200" cy="6457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9512" y="529570"/>
            <a:ext cx="1656184" cy="52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9512" y="1249969"/>
            <a:ext cx="1656184" cy="12183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1520" y="1313570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1890142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9512" y="2624809"/>
            <a:ext cx="1656184" cy="41211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hthoek 81"/>
          <p:cNvSpPr/>
          <p:nvPr/>
        </p:nvSpPr>
        <p:spPr>
          <a:xfrm>
            <a:off x="269604" y="2899023"/>
            <a:ext cx="1476000" cy="313953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Create Plan of Care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4678" y="1908337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Update </a:t>
            </a:r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Workflow Document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2307" y="2585801"/>
            <a:ext cx="145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EHDI-WD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Document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79512" y="534458"/>
            <a:ext cx="1656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Consent is obtained.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8603" y="1320300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Output: Signed Consent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67" name="Rechthoek 81"/>
          <p:cNvSpPr/>
          <p:nvPr/>
        </p:nvSpPr>
        <p:spPr>
          <a:xfrm>
            <a:off x="269604" y="3243471"/>
            <a:ext cx="1476000" cy="2063316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Conduct Screening</a:t>
            </a:r>
          </a:p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Status: CREATED</a:t>
            </a:r>
            <a:endParaRPr lang="nl-NL" sz="11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8" name="Rechthoek 81"/>
          <p:cNvSpPr/>
          <p:nvPr/>
        </p:nvSpPr>
        <p:spPr>
          <a:xfrm>
            <a:off x="323528" y="3699575"/>
            <a:ext cx="1368152" cy="15352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 History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2406" y="3972247"/>
            <a:ext cx="1313396" cy="115356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9208" y="3972247"/>
            <a:ext cx="1250464" cy="146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TaskEvent: 1</a:t>
            </a:r>
          </a:p>
          <a:p>
            <a:r>
              <a:rPr lang="nl-NL" sz="1050" dirty="0" smtClean="0">
                <a:solidFill>
                  <a:srgbClr val="EEECE1">
                    <a:lumMod val="10000"/>
                  </a:srgbClr>
                </a:solidFill>
              </a:rPr>
              <a:t>Status</a:t>
            </a:r>
            <a:r>
              <a:rPr lang="nl-NL" sz="1050" dirty="0">
                <a:solidFill>
                  <a:srgbClr val="EEECE1">
                    <a:lumMod val="10000"/>
                  </a:srgbClr>
                </a:solidFill>
              </a:rPr>
              <a:t>: </a:t>
            </a:r>
            <a:r>
              <a:rPr lang="nl-NL" sz="1050" dirty="0" smtClean="0">
                <a:solidFill>
                  <a:srgbClr val="EEECE1">
                    <a:lumMod val="10000"/>
                  </a:srgbClr>
                </a:solidFill>
              </a:rPr>
              <a:t>CREATED</a:t>
            </a:r>
            <a:endParaRPr lang="nl-NL" sz="1050" dirty="0">
              <a:solidFill>
                <a:srgbClr val="EEECE1">
                  <a:lumMod val="10000"/>
                </a:srgbClr>
              </a:solidFill>
            </a:endParaRPr>
          </a:p>
          <a:p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Input</a:t>
            </a:r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: Hearing Plan of Care</a:t>
            </a:r>
          </a:p>
          <a:p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Output: Signed Consent</a:t>
            </a:r>
          </a:p>
          <a:p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  <a:p>
            <a:endParaRPr lang="nl-NL" sz="1200" dirty="0" smtClean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51720" y="404664"/>
            <a:ext cx="1800200" cy="6457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123728" y="529570"/>
            <a:ext cx="1656184" cy="52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23728" y="1249969"/>
            <a:ext cx="1656184" cy="12183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195736" y="1313570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95736" y="1890142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23728" y="2624809"/>
            <a:ext cx="1656184" cy="41211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hthoek 81"/>
          <p:cNvSpPr/>
          <p:nvPr/>
        </p:nvSpPr>
        <p:spPr>
          <a:xfrm>
            <a:off x="2213820" y="2899023"/>
            <a:ext cx="1476000" cy="313953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Create Plan of Care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18894" y="1908337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Update </a:t>
            </a:r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Workflow Document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46523" y="2585801"/>
            <a:ext cx="145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EHDI-WD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Document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23728" y="534458"/>
            <a:ext cx="1656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Screening is requested.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02819" y="1320300"/>
            <a:ext cx="15121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Output: Order Request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82" name="Rechthoek 81"/>
          <p:cNvSpPr/>
          <p:nvPr/>
        </p:nvSpPr>
        <p:spPr>
          <a:xfrm>
            <a:off x="2213820" y="3243471"/>
            <a:ext cx="1476000" cy="2345770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Conduct Screening</a:t>
            </a:r>
          </a:p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Status: READY</a:t>
            </a:r>
            <a:endParaRPr lang="nl-NL" sz="11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83" name="Rechthoek 81"/>
          <p:cNvSpPr/>
          <p:nvPr/>
        </p:nvSpPr>
        <p:spPr>
          <a:xfrm>
            <a:off x="2267744" y="3699575"/>
            <a:ext cx="1368152" cy="181765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 History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296622" y="4221088"/>
            <a:ext cx="1313396" cy="115356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313424" y="4234401"/>
            <a:ext cx="1250464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TaskEvent: 2</a:t>
            </a:r>
          </a:p>
          <a:p>
            <a:r>
              <a:rPr lang="nl-NL" sz="1050" dirty="0">
                <a:solidFill>
                  <a:srgbClr val="EEECE1">
                    <a:lumMod val="10000"/>
                  </a:srgbClr>
                </a:solidFill>
              </a:rPr>
              <a:t>Status: </a:t>
            </a:r>
            <a:r>
              <a:rPr lang="nl-NL" sz="1050" dirty="0" smtClean="0">
                <a:solidFill>
                  <a:srgbClr val="EEECE1">
                    <a:lumMod val="10000"/>
                  </a:srgbClr>
                </a:solidFill>
              </a:rPr>
              <a:t>READY</a:t>
            </a:r>
            <a:endParaRPr lang="nl-NL" sz="1050" dirty="0">
              <a:solidFill>
                <a:srgbClr val="EEECE1">
                  <a:lumMod val="10000"/>
                </a:srgbClr>
              </a:solidFill>
            </a:endParaRPr>
          </a:p>
          <a:p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Input</a:t>
            </a:r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: Signed Consent</a:t>
            </a:r>
          </a:p>
          <a:p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Output: Order Request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288029" y="3958934"/>
            <a:ext cx="1313396" cy="21818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76370" y="3933056"/>
            <a:ext cx="1325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TaskEvent: 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95936" y="404664"/>
            <a:ext cx="1800200" cy="6457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067944" y="529570"/>
            <a:ext cx="1656184" cy="52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67944" y="1249969"/>
            <a:ext cx="1656184" cy="12183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39952" y="1313570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39952" y="1890142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67944" y="2624809"/>
            <a:ext cx="1656184" cy="41211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hthoek 81"/>
          <p:cNvSpPr/>
          <p:nvPr/>
        </p:nvSpPr>
        <p:spPr>
          <a:xfrm>
            <a:off x="4158036" y="2899023"/>
            <a:ext cx="1476000" cy="313953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Create Plan of Care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163110" y="1908337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Update </a:t>
            </a:r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Workflow Document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090739" y="2585801"/>
            <a:ext cx="145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EHDI-WD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Document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67944" y="534458"/>
            <a:ext cx="1656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Screening is performed.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147035" y="1320300"/>
            <a:ext cx="15121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Output: Result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95" name="Rechthoek 81"/>
          <p:cNvSpPr/>
          <p:nvPr/>
        </p:nvSpPr>
        <p:spPr>
          <a:xfrm>
            <a:off x="4158036" y="3243470"/>
            <a:ext cx="1476000" cy="3137857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Conduct Screening</a:t>
            </a:r>
          </a:p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Status: IN_PROGRESS</a:t>
            </a:r>
            <a:endParaRPr lang="nl-NL" sz="11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96" name="Rechthoek 81"/>
          <p:cNvSpPr/>
          <p:nvPr/>
        </p:nvSpPr>
        <p:spPr>
          <a:xfrm>
            <a:off x="4211960" y="3699574"/>
            <a:ext cx="1368152" cy="260974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 History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40838" y="4507682"/>
            <a:ext cx="1313396" cy="115356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57640" y="4520995"/>
            <a:ext cx="12965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TaskEvent: 3</a:t>
            </a:r>
          </a:p>
          <a:p>
            <a:r>
              <a:rPr lang="nl-NL" sz="1050" dirty="0">
                <a:solidFill>
                  <a:srgbClr val="EEECE1">
                    <a:lumMod val="10000"/>
                  </a:srgbClr>
                </a:solidFill>
              </a:rPr>
              <a:t>Status: </a:t>
            </a:r>
            <a:r>
              <a:rPr lang="nl-NL" sz="1050" dirty="0" smtClean="0">
                <a:solidFill>
                  <a:srgbClr val="EEECE1">
                    <a:lumMod val="10000"/>
                  </a:srgbClr>
                </a:solidFill>
              </a:rPr>
              <a:t>IN_PROGRESS</a:t>
            </a:r>
            <a:endParaRPr lang="nl-NL" sz="1050" dirty="0">
              <a:solidFill>
                <a:srgbClr val="EEECE1">
                  <a:lumMod val="10000"/>
                </a:srgbClr>
              </a:solidFill>
            </a:endParaRPr>
          </a:p>
          <a:p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Input</a:t>
            </a:r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: Order Request</a:t>
            </a:r>
          </a:p>
          <a:p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Output: Result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232245" y="3958934"/>
            <a:ext cx="1313396" cy="21818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220586" y="3933056"/>
            <a:ext cx="1325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TaskEvent: 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232212" y="4218924"/>
            <a:ext cx="1313396" cy="21818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211960" y="4171716"/>
            <a:ext cx="1325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TaskEvent: </a:t>
            </a:r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2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012160" y="404664"/>
            <a:ext cx="1800200" cy="6457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084168" y="529570"/>
            <a:ext cx="1656184" cy="52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84168" y="1249969"/>
            <a:ext cx="1656184" cy="12183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56176" y="1313570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56176" y="1890142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084168" y="2624809"/>
            <a:ext cx="1656184" cy="41211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echthoek 81"/>
          <p:cNvSpPr/>
          <p:nvPr/>
        </p:nvSpPr>
        <p:spPr>
          <a:xfrm>
            <a:off x="6174260" y="2899023"/>
            <a:ext cx="1476000" cy="313953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Create Plan of Care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179334" y="1908337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Update </a:t>
            </a:r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Workflow Document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06963" y="2585801"/>
            <a:ext cx="145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EHDI-WD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Document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84168" y="534458"/>
            <a:ext cx="1656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Screening outcome is assessed.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3259" y="1320300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Output: Outcome Report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114" name="Rechthoek 81"/>
          <p:cNvSpPr/>
          <p:nvPr/>
        </p:nvSpPr>
        <p:spPr>
          <a:xfrm>
            <a:off x="6174260" y="3243470"/>
            <a:ext cx="1476000" cy="3425890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Conduct Screening</a:t>
            </a:r>
          </a:p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Status: COMPLETED</a:t>
            </a:r>
            <a:endParaRPr lang="nl-NL" sz="11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15" name="Rechthoek 81"/>
          <p:cNvSpPr/>
          <p:nvPr/>
        </p:nvSpPr>
        <p:spPr>
          <a:xfrm>
            <a:off x="6228184" y="3699574"/>
            <a:ext cx="1368152" cy="289777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 History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57062" y="4795714"/>
            <a:ext cx="1313396" cy="115356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73864" y="4809027"/>
            <a:ext cx="129659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TaskEvent: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4</a:t>
            </a:r>
            <a:endParaRPr lang="nl-NL" sz="1200" dirty="0" smtClean="0">
              <a:solidFill>
                <a:srgbClr val="4F81BD">
                  <a:lumMod val="75000"/>
                </a:srgbClr>
              </a:solidFill>
            </a:endParaRPr>
          </a:p>
          <a:p>
            <a:r>
              <a:rPr lang="nl-NL" sz="1050" dirty="0">
                <a:solidFill>
                  <a:srgbClr val="EEECE1">
                    <a:lumMod val="10000"/>
                  </a:srgbClr>
                </a:solidFill>
              </a:rPr>
              <a:t>Status: </a:t>
            </a:r>
            <a:r>
              <a:rPr lang="nl-NL" sz="1050" dirty="0" smtClean="0">
                <a:solidFill>
                  <a:srgbClr val="EEECE1">
                    <a:lumMod val="10000"/>
                  </a:srgbClr>
                </a:solidFill>
              </a:rPr>
              <a:t>COMPLETED</a:t>
            </a:r>
            <a:endParaRPr lang="nl-NL" sz="1050" dirty="0">
              <a:solidFill>
                <a:srgbClr val="EEECE1">
                  <a:lumMod val="10000"/>
                </a:srgbClr>
              </a:solidFill>
            </a:endParaRPr>
          </a:p>
          <a:p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Input</a:t>
            </a:r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: Result</a:t>
            </a:r>
          </a:p>
          <a:p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Output: Outcome Report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248469" y="3958934"/>
            <a:ext cx="1313396" cy="21818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236810" y="3933056"/>
            <a:ext cx="1325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TaskEvent: 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248436" y="4218924"/>
            <a:ext cx="1313396" cy="21818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228184" y="4171716"/>
            <a:ext cx="1325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TaskEvent: </a:t>
            </a:r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2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48436" y="4495353"/>
            <a:ext cx="1313396" cy="21818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28184" y="4448145"/>
            <a:ext cx="1325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TaskEvent: 3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16601" y="276999"/>
            <a:ext cx="250390" cy="246221"/>
            <a:chOff x="5912973" y="2004884"/>
            <a:chExt cx="250390" cy="246221"/>
          </a:xfrm>
        </p:grpSpPr>
        <p:sp>
          <p:nvSpPr>
            <p:cNvPr id="125" name="Oval 124"/>
            <p:cNvSpPr/>
            <p:nvPr/>
          </p:nvSpPr>
          <p:spPr>
            <a:xfrm>
              <a:off x="5956920" y="20559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12973" y="20048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059722" y="275181"/>
            <a:ext cx="250390" cy="246221"/>
            <a:chOff x="6065373" y="2157284"/>
            <a:chExt cx="250390" cy="246221"/>
          </a:xfrm>
        </p:grpSpPr>
        <p:sp>
          <p:nvSpPr>
            <p:cNvPr id="128" name="Oval 127"/>
            <p:cNvSpPr/>
            <p:nvPr/>
          </p:nvSpPr>
          <p:spPr>
            <a:xfrm>
              <a:off x="6109320" y="22083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65373" y="21572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004387" y="261807"/>
            <a:ext cx="250390" cy="246221"/>
            <a:chOff x="6217773" y="2309684"/>
            <a:chExt cx="250390" cy="246221"/>
          </a:xfrm>
        </p:grpSpPr>
        <p:sp>
          <p:nvSpPr>
            <p:cNvPr id="131" name="Oval 130"/>
            <p:cNvSpPr/>
            <p:nvPr/>
          </p:nvSpPr>
          <p:spPr>
            <a:xfrm>
              <a:off x="6261720" y="23607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217773" y="23096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30981" y="287213"/>
            <a:ext cx="250390" cy="246221"/>
            <a:chOff x="6370173" y="2462084"/>
            <a:chExt cx="250390" cy="246221"/>
          </a:xfrm>
        </p:grpSpPr>
        <p:sp>
          <p:nvSpPr>
            <p:cNvPr id="134" name="Oval 133"/>
            <p:cNvSpPr/>
            <p:nvPr/>
          </p:nvSpPr>
          <p:spPr>
            <a:xfrm>
              <a:off x="6414120" y="25131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70173" y="24620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5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vak 33"/>
          <p:cNvSpPr txBox="1"/>
          <p:nvPr/>
        </p:nvSpPr>
        <p:spPr>
          <a:xfrm>
            <a:off x="-17892" y="0"/>
            <a:ext cx="91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4BACC6">
                    <a:lumMod val="50000"/>
                  </a:srgbClr>
                </a:solidFill>
              </a:rPr>
              <a:t>EHDI-WD workflow steps (Part 3)</a:t>
            </a:r>
            <a:endParaRPr lang="nl-NL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7504" y="404664"/>
            <a:ext cx="1800200" cy="6457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echthoek 81"/>
          <p:cNvSpPr/>
          <p:nvPr/>
        </p:nvSpPr>
        <p:spPr>
          <a:xfrm>
            <a:off x="258810" y="3475130"/>
            <a:ext cx="1476000" cy="3194230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Update Plan of Care</a:t>
            </a:r>
          </a:p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Status: IN_PROGRESS</a:t>
            </a:r>
            <a:endParaRPr lang="nl-NL" sz="11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9512" y="529570"/>
            <a:ext cx="1656184" cy="52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9512" y="1249969"/>
            <a:ext cx="1656184" cy="12183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1520" y="1313570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1520" y="1890142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79512" y="2624809"/>
            <a:ext cx="1656184" cy="41211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echthoek 81"/>
          <p:cNvSpPr/>
          <p:nvPr/>
        </p:nvSpPr>
        <p:spPr>
          <a:xfrm>
            <a:off x="269604" y="2899023"/>
            <a:ext cx="1476000" cy="241945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Create Plan of Care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74678" y="1908337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Update </a:t>
            </a:r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Workflow Document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2307" y="2585801"/>
            <a:ext cx="145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EHDI-WD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Document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79512" y="534458"/>
            <a:ext cx="1656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Plan of Care is updated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58603" y="1320300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Output: Hearing Plan of Care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114" name="Rechthoek 81"/>
          <p:cNvSpPr/>
          <p:nvPr/>
        </p:nvSpPr>
        <p:spPr>
          <a:xfrm>
            <a:off x="269604" y="3171462"/>
            <a:ext cx="1476000" cy="257538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Conduct Screening</a:t>
            </a:r>
          </a:p>
        </p:txBody>
      </p:sp>
      <p:sp>
        <p:nvSpPr>
          <p:cNvPr id="115" name="Rechthoek 81"/>
          <p:cNvSpPr/>
          <p:nvPr/>
        </p:nvSpPr>
        <p:spPr>
          <a:xfrm>
            <a:off x="302833" y="3889720"/>
            <a:ext cx="1368152" cy="270763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 History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31711" y="4149080"/>
            <a:ext cx="1313396" cy="129058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48513" y="4162393"/>
            <a:ext cx="129659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TaskEvent: 1</a:t>
            </a:r>
          </a:p>
          <a:p>
            <a:r>
              <a:rPr lang="nl-NL" sz="1050" dirty="0">
                <a:solidFill>
                  <a:srgbClr val="EEECE1">
                    <a:lumMod val="10000"/>
                  </a:srgbClr>
                </a:solidFill>
              </a:rPr>
              <a:t>Status: </a:t>
            </a:r>
            <a:r>
              <a:rPr lang="nl-NL" sz="1050" dirty="0" smtClean="0">
                <a:solidFill>
                  <a:srgbClr val="EEECE1">
                    <a:lumMod val="10000"/>
                  </a:srgbClr>
                </a:solidFill>
              </a:rPr>
              <a:t>IN_PROGRESS</a:t>
            </a:r>
            <a:endParaRPr lang="nl-NL" sz="1050" dirty="0">
              <a:solidFill>
                <a:srgbClr val="EEECE1">
                  <a:lumMod val="10000"/>
                </a:srgbClr>
              </a:solidFill>
            </a:endParaRPr>
          </a:p>
          <a:p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Input</a:t>
            </a:r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: Outcome Report</a:t>
            </a:r>
          </a:p>
          <a:p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Output: Hearing Plan of Care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051720" y="404664"/>
            <a:ext cx="1800200" cy="6457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hthoek 81"/>
          <p:cNvSpPr/>
          <p:nvPr/>
        </p:nvSpPr>
        <p:spPr>
          <a:xfrm>
            <a:off x="2203026" y="3800666"/>
            <a:ext cx="1476000" cy="2796686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Discharge Newborn</a:t>
            </a:r>
          </a:p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Status: COMPLETED</a:t>
            </a:r>
            <a:endParaRPr lang="nl-NL" sz="11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123728" y="529570"/>
            <a:ext cx="1656184" cy="52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123728" y="1249969"/>
            <a:ext cx="1656184" cy="12183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195736" y="1313570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195736" y="1890142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123728" y="2624809"/>
            <a:ext cx="1656184" cy="41211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hthoek 81"/>
          <p:cNvSpPr/>
          <p:nvPr/>
        </p:nvSpPr>
        <p:spPr>
          <a:xfrm>
            <a:off x="2213820" y="2899023"/>
            <a:ext cx="1476000" cy="241945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Create Plan of Care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218894" y="1908337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Update </a:t>
            </a:r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Workflow Document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146523" y="2585801"/>
            <a:ext cx="145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EHDI-WD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Document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123728" y="534458"/>
            <a:ext cx="1656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Newborn is discharged.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02819" y="1320300"/>
            <a:ext cx="15121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Output: Care Summary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146" name="Rechthoek 81"/>
          <p:cNvSpPr/>
          <p:nvPr/>
        </p:nvSpPr>
        <p:spPr>
          <a:xfrm>
            <a:off x="2213820" y="3171462"/>
            <a:ext cx="1476000" cy="257538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Conduct Screening</a:t>
            </a:r>
          </a:p>
        </p:txBody>
      </p:sp>
      <p:sp>
        <p:nvSpPr>
          <p:cNvPr id="147" name="Rechthoek 81"/>
          <p:cNvSpPr/>
          <p:nvPr/>
        </p:nvSpPr>
        <p:spPr>
          <a:xfrm>
            <a:off x="2247049" y="4215256"/>
            <a:ext cx="1368152" cy="235342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 History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275927" y="4545186"/>
            <a:ext cx="1313396" cy="115356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292729" y="4583062"/>
            <a:ext cx="129659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TaskEvent: 1</a:t>
            </a:r>
          </a:p>
          <a:p>
            <a:r>
              <a:rPr lang="nl-NL" sz="1050" dirty="0">
                <a:solidFill>
                  <a:srgbClr val="EEECE1">
                    <a:lumMod val="10000"/>
                  </a:srgbClr>
                </a:solidFill>
              </a:rPr>
              <a:t>Status: </a:t>
            </a:r>
            <a:r>
              <a:rPr lang="nl-NL" sz="1050" dirty="0" smtClean="0">
                <a:solidFill>
                  <a:srgbClr val="EEECE1">
                    <a:lumMod val="10000"/>
                  </a:srgbClr>
                </a:solidFill>
              </a:rPr>
              <a:t>COMPLETED</a:t>
            </a:r>
            <a:endParaRPr lang="nl-NL" sz="1050" dirty="0">
              <a:solidFill>
                <a:srgbClr val="EEECE1">
                  <a:lumMod val="10000"/>
                </a:srgbClr>
              </a:solidFill>
            </a:endParaRPr>
          </a:p>
          <a:p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Input</a:t>
            </a:r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: N/A</a:t>
            </a:r>
          </a:p>
          <a:p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Output: Care Summary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067944" y="404664"/>
            <a:ext cx="1800200" cy="6457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hthoek 81"/>
          <p:cNvSpPr/>
          <p:nvPr/>
        </p:nvSpPr>
        <p:spPr>
          <a:xfrm>
            <a:off x="4219250" y="3475130"/>
            <a:ext cx="1476000" cy="2690174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Update Plan of Care</a:t>
            </a:r>
          </a:p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Status: COMPLETED</a:t>
            </a:r>
            <a:endParaRPr lang="nl-NL" sz="11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139952" y="529570"/>
            <a:ext cx="1656184" cy="52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139952" y="1249969"/>
            <a:ext cx="1656184" cy="12183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211960" y="1313570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211960" y="1890142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139952" y="2624809"/>
            <a:ext cx="1656184" cy="41211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hthoek 81"/>
          <p:cNvSpPr/>
          <p:nvPr/>
        </p:nvSpPr>
        <p:spPr>
          <a:xfrm>
            <a:off x="4230044" y="2899023"/>
            <a:ext cx="1476000" cy="241945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Create Plan of Care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235118" y="1908337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Update </a:t>
            </a:r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Workflow Document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162747" y="2585801"/>
            <a:ext cx="145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EHDI-WD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Document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139952" y="534458"/>
            <a:ext cx="1656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Plan of Care is updated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219043" y="1320300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Output: Hearing Plan of Care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164" name="Rechthoek 81"/>
          <p:cNvSpPr/>
          <p:nvPr/>
        </p:nvSpPr>
        <p:spPr>
          <a:xfrm>
            <a:off x="4230044" y="3171462"/>
            <a:ext cx="1476000" cy="257538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Conduct Screening</a:t>
            </a:r>
          </a:p>
        </p:txBody>
      </p:sp>
      <p:sp>
        <p:nvSpPr>
          <p:cNvPr id="165" name="Rechthoek 81"/>
          <p:cNvSpPr/>
          <p:nvPr/>
        </p:nvSpPr>
        <p:spPr>
          <a:xfrm>
            <a:off x="4263273" y="3889720"/>
            <a:ext cx="1368152" cy="22210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 History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292151" y="4435674"/>
            <a:ext cx="1313396" cy="115356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308953" y="4448987"/>
            <a:ext cx="1296594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TaskEvent: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2</a:t>
            </a:r>
            <a:endParaRPr lang="nl-NL" sz="1200" dirty="0" smtClean="0">
              <a:solidFill>
                <a:srgbClr val="4F81BD">
                  <a:lumMod val="75000"/>
                </a:srgbClr>
              </a:solidFill>
            </a:endParaRPr>
          </a:p>
          <a:p>
            <a:r>
              <a:rPr lang="nl-NL" sz="1050" dirty="0">
                <a:solidFill>
                  <a:srgbClr val="EEECE1">
                    <a:lumMod val="10000"/>
                  </a:srgbClr>
                </a:solidFill>
              </a:rPr>
              <a:t>Status: </a:t>
            </a:r>
            <a:r>
              <a:rPr lang="nl-NL" sz="1050" dirty="0" smtClean="0">
                <a:solidFill>
                  <a:srgbClr val="EEECE1">
                    <a:lumMod val="10000"/>
                  </a:srgbClr>
                </a:solidFill>
              </a:rPr>
              <a:t>COMPLETED</a:t>
            </a:r>
            <a:endParaRPr lang="nl-NL" sz="1050" dirty="0">
              <a:solidFill>
                <a:srgbClr val="EEECE1">
                  <a:lumMod val="10000"/>
                </a:srgbClr>
              </a:solidFill>
            </a:endParaRPr>
          </a:p>
          <a:p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Input</a:t>
            </a:r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: Care Summary</a:t>
            </a:r>
          </a:p>
          <a:p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Output: Hearing Plan of Care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295627" y="4185991"/>
            <a:ext cx="1313396" cy="21818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283968" y="4160113"/>
            <a:ext cx="1325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TaskEvent: 1</a:t>
            </a:r>
          </a:p>
        </p:txBody>
      </p:sp>
      <p:sp>
        <p:nvSpPr>
          <p:cNvPr id="170" name="Rechthoek 81"/>
          <p:cNvSpPr/>
          <p:nvPr/>
        </p:nvSpPr>
        <p:spPr>
          <a:xfrm>
            <a:off x="2214652" y="3488372"/>
            <a:ext cx="1476000" cy="257538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Update Plan of Care</a:t>
            </a:r>
          </a:p>
        </p:txBody>
      </p:sp>
      <p:sp>
        <p:nvSpPr>
          <p:cNvPr id="171" name="Rechthoek 81"/>
          <p:cNvSpPr/>
          <p:nvPr/>
        </p:nvSpPr>
        <p:spPr>
          <a:xfrm>
            <a:off x="4211960" y="6233302"/>
            <a:ext cx="1476000" cy="257538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Discharge Newborn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07504" y="281553"/>
            <a:ext cx="250390" cy="246221"/>
            <a:chOff x="6522573" y="2614484"/>
            <a:chExt cx="250390" cy="246221"/>
          </a:xfrm>
        </p:grpSpPr>
        <p:sp>
          <p:nvSpPr>
            <p:cNvPr id="56" name="Oval 55"/>
            <p:cNvSpPr/>
            <p:nvPr/>
          </p:nvSpPr>
          <p:spPr>
            <a:xfrm>
              <a:off x="6566520" y="26655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22573" y="26144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1720" y="276999"/>
            <a:ext cx="250390" cy="246221"/>
            <a:chOff x="6674973" y="2766884"/>
            <a:chExt cx="250390" cy="246221"/>
          </a:xfrm>
        </p:grpSpPr>
        <p:sp>
          <p:nvSpPr>
            <p:cNvPr id="59" name="Oval 58"/>
            <p:cNvSpPr/>
            <p:nvPr/>
          </p:nvSpPr>
          <p:spPr>
            <a:xfrm>
              <a:off x="6718920" y="28179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74973" y="27668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086765" y="269270"/>
            <a:ext cx="250390" cy="246221"/>
            <a:chOff x="6827373" y="2919284"/>
            <a:chExt cx="250390" cy="246221"/>
          </a:xfrm>
        </p:grpSpPr>
        <p:sp>
          <p:nvSpPr>
            <p:cNvPr id="62" name="Oval 61"/>
            <p:cNvSpPr/>
            <p:nvPr/>
          </p:nvSpPr>
          <p:spPr>
            <a:xfrm>
              <a:off x="6871320" y="29703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27373" y="29192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644748"/>
              </p:ext>
            </p:extLst>
          </p:nvPr>
        </p:nvGraphicFramePr>
        <p:xfrm>
          <a:off x="250825" y="217488"/>
          <a:ext cx="6030913" cy="663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icture" r:id="rId3" imgW="6031080" imgH="6639480" progId="Word.Picture.8">
                  <p:embed/>
                </p:oleObj>
              </mc:Choice>
              <mc:Fallback>
                <p:oleObj name="Picture" r:id="rId3" imgW="6031080" imgH="6639480" progId="Word.Picture.8">
                  <p:embed/>
                  <p:pic>
                    <p:nvPicPr>
                      <p:cNvPr id="0" name="Ogget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7488"/>
                        <a:ext cx="6030913" cy="663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93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geronde rechthoek 16"/>
          <p:cNvSpPr/>
          <p:nvPr/>
        </p:nvSpPr>
        <p:spPr>
          <a:xfrm>
            <a:off x="758239" y="3519048"/>
            <a:ext cx="2160000" cy="684000"/>
          </a:xfrm>
          <a:prstGeom prst="roundRect">
            <a:avLst/>
          </a:prstGeom>
          <a:solidFill>
            <a:srgbClr val="588824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>
              <a:defRPr/>
            </a:pPr>
            <a:r>
              <a:rPr lang="nl-NL" kern="0" dirty="0" smtClean="0">
                <a:solidFill>
                  <a:sysClr val="window" lastClr="FFFFFF"/>
                </a:solidFill>
                <a:ea typeface="Dotum" pitchFamily="34" charset="-127"/>
                <a:cs typeface="ＭＳ Ｐゴシック" charset="0"/>
              </a:rPr>
              <a:t>Content Creator</a:t>
            </a:r>
            <a:endParaRPr lang="nl-NL" kern="0" dirty="0">
              <a:solidFill>
                <a:sysClr val="window" lastClr="FFFFFF"/>
              </a:solidFill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19" name="Rechte verbindingslijn met pijl 18"/>
          <p:cNvCxnSpPr>
            <a:stCxn id="17" idx="3"/>
            <a:endCxn id="24" idx="2"/>
          </p:cNvCxnSpPr>
          <p:nvPr/>
        </p:nvCxnSpPr>
        <p:spPr>
          <a:xfrm>
            <a:off x="2918239" y="3861048"/>
            <a:ext cx="795936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/>
          <p:cNvSpPr/>
          <p:nvPr/>
        </p:nvSpPr>
        <p:spPr>
          <a:xfrm>
            <a:off x="3593186" y="2132856"/>
            <a:ext cx="2160000" cy="684000"/>
          </a:xfrm>
          <a:prstGeom prst="roundRect">
            <a:avLst/>
          </a:prstGeom>
          <a:solidFill>
            <a:srgbClr val="588824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>
              <a:defRPr/>
            </a:pPr>
            <a:r>
              <a:rPr lang="nl-NL" kern="0" dirty="0" smtClean="0">
                <a:solidFill>
                  <a:sysClr val="window" lastClr="FFFFFF"/>
                </a:solidFill>
                <a:ea typeface="Dotum" pitchFamily="34" charset="-127"/>
                <a:cs typeface="ＭＳ Ｐゴシック" charset="0"/>
              </a:rPr>
              <a:t>Content Updater</a:t>
            </a:r>
            <a:endParaRPr lang="nl-NL" kern="0" dirty="0">
              <a:solidFill>
                <a:sysClr val="window" lastClr="FFFFFF"/>
              </a:solidFill>
              <a:ea typeface="Dotum" pitchFamily="34" charset="-127"/>
              <a:cs typeface="ＭＳ Ｐゴシック" charset="0"/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6444448" y="3519048"/>
            <a:ext cx="2160000" cy="684000"/>
          </a:xfrm>
          <a:prstGeom prst="roundRect">
            <a:avLst/>
          </a:prstGeom>
          <a:solidFill>
            <a:srgbClr val="588824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>
              <a:defRPr/>
            </a:pPr>
            <a:r>
              <a:rPr lang="nl-NL" kern="0" dirty="0" smtClean="0">
                <a:solidFill>
                  <a:sysClr val="window" lastClr="FFFFFF"/>
                </a:solidFill>
                <a:ea typeface="Dotum" pitchFamily="34" charset="-127"/>
                <a:cs typeface="ＭＳ Ｐゴシック" charset="0"/>
              </a:rPr>
              <a:t>Content Consumer</a:t>
            </a:r>
            <a:endParaRPr lang="nl-NL" kern="0" dirty="0">
              <a:solidFill>
                <a:sysClr val="window" lastClr="FFFFFF"/>
              </a:solidFill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23" name="Rechte verbindingslijn met pijl 22"/>
          <p:cNvCxnSpPr>
            <a:stCxn id="22" idx="1"/>
            <a:endCxn id="24" idx="0"/>
          </p:cNvCxnSpPr>
          <p:nvPr/>
        </p:nvCxnSpPr>
        <p:spPr>
          <a:xfrm flipH="1">
            <a:off x="5650740" y="3861048"/>
            <a:ext cx="793708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olk 23"/>
          <p:cNvSpPr/>
          <p:nvPr/>
        </p:nvSpPr>
        <p:spPr>
          <a:xfrm>
            <a:off x="3708144" y="3140968"/>
            <a:ext cx="1944216" cy="1440160"/>
          </a:xfrm>
          <a:prstGeom prst="cloud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prstClr val="black"/>
                </a:solidFill>
              </a:rPr>
              <a:t>Share</a:t>
            </a:r>
            <a:endParaRPr lang="nl-NL" dirty="0">
              <a:solidFill>
                <a:prstClr val="black"/>
              </a:solidFill>
            </a:endParaRPr>
          </a:p>
        </p:txBody>
      </p:sp>
      <p:cxnSp>
        <p:nvCxnSpPr>
          <p:cNvPr id="18" name="Rechte verbindingslijn met pijl 20"/>
          <p:cNvCxnSpPr/>
          <p:nvPr/>
        </p:nvCxnSpPr>
        <p:spPr>
          <a:xfrm>
            <a:off x="4644248" y="2806522"/>
            <a:ext cx="7066" cy="40645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853206" y="2816856"/>
            <a:ext cx="7066" cy="40645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97674" y="1304984"/>
            <a:ext cx="2160000" cy="684000"/>
          </a:xfrm>
          <a:prstGeom prst="roundRect">
            <a:avLst/>
          </a:prstGeom>
          <a:solidFill>
            <a:srgbClr val="396961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>
              <a:defRPr/>
            </a:pPr>
            <a:r>
              <a:rPr lang="nl-NL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XDS Source</a:t>
            </a:r>
            <a:endParaRPr lang="nl-NL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sp>
        <p:nvSpPr>
          <p:cNvPr id="3" name="Afgeronde rechthoek 2"/>
          <p:cNvSpPr/>
          <p:nvPr/>
        </p:nvSpPr>
        <p:spPr>
          <a:xfrm>
            <a:off x="2980898" y="2313096"/>
            <a:ext cx="2520000" cy="1980000"/>
          </a:xfrm>
          <a:prstGeom prst="roundRect">
            <a:avLst>
              <a:gd name="adj" fmla="val 8060"/>
            </a:avLst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t" anchorCtr="0"/>
          <a:lstStyle/>
          <a:p>
            <a:pPr>
              <a:defRPr/>
            </a:pPr>
            <a:r>
              <a:rPr lang="nl-NL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XDS Registry Facade</a:t>
            </a:r>
            <a:endParaRPr lang="nl-NL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389266" y="332656"/>
            <a:ext cx="7423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rgbClr val="4BACC6">
                    <a:lumMod val="50000"/>
                  </a:srgbClr>
                </a:solidFill>
              </a:rPr>
              <a:t>Secure XDS</a:t>
            </a:r>
            <a:r>
              <a:rPr lang="nl-NL" sz="2000" dirty="0" smtClean="0">
                <a:solidFill>
                  <a:srgbClr val="4BACC6">
                    <a:lumMod val="50000"/>
                  </a:srgbClr>
                </a:solidFill>
              </a:rPr>
              <a:t>  </a:t>
            </a:r>
          </a:p>
        </p:txBody>
      </p:sp>
      <p:cxnSp>
        <p:nvCxnSpPr>
          <p:cNvPr id="37" name="Rechte verbindingslijn met pijl 36"/>
          <p:cNvCxnSpPr>
            <a:stCxn id="2" idx="3"/>
            <a:endCxn id="58" idx="1"/>
          </p:cNvCxnSpPr>
          <p:nvPr/>
        </p:nvCxnSpPr>
        <p:spPr>
          <a:xfrm>
            <a:off x="2557674" y="1646984"/>
            <a:ext cx="603224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fgeronde rechthoek 57"/>
          <p:cNvSpPr/>
          <p:nvPr/>
        </p:nvSpPr>
        <p:spPr>
          <a:xfrm>
            <a:off x="3160898" y="1304984"/>
            <a:ext cx="2160000" cy="684000"/>
          </a:xfrm>
          <a:prstGeom prst="roundRect">
            <a:avLst/>
          </a:prstGeom>
          <a:solidFill>
            <a:srgbClr val="396961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>
              <a:defRPr/>
            </a:pPr>
            <a:r>
              <a:rPr lang="nl-NL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XDS Repository</a:t>
            </a:r>
            <a:endParaRPr lang="nl-NL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59" name="Rechte verbindingslijn met pijl 58"/>
          <p:cNvCxnSpPr>
            <a:stCxn id="58" idx="2"/>
            <a:endCxn id="3" idx="0"/>
          </p:cNvCxnSpPr>
          <p:nvPr/>
        </p:nvCxnSpPr>
        <p:spPr>
          <a:xfrm>
            <a:off x="4240898" y="1988984"/>
            <a:ext cx="0" cy="32411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fgeronde rechthoek 62"/>
          <p:cNvSpPr/>
          <p:nvPr/>
        </p:nvSpPr>
        <p:spPr>
          <a:xfrm>
            <a:off x="6012160" y="2961096"/>
            <a:ext cx="2160000" cy="684000"/>
          </a:xfrm>
          <a:prstGeom prst="roundRect">
            <a:avLst/>
          </a:prstGeom>
          <a:solidFill>
            <a:srgbClr val="396961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>
              <a:defRPr/>
            </a:pPr>
            <a:r>
              <a:rPr lang="nl-NL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XDS Consumer</a:t>
            </a:r>
            <a:endParaRPr lang="nl-NL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64" name="Rechte verbindingslijn met pijl 63"/>
          <p:cNvCxnSpPr>
            <a:stCxn id="63" idx="1"/>
            <a:endCxn id="3" idx="3"/>
          </p:cNvCxnSpPr>
          <p:nvPr/>
        </p:nvCxnSpPr>
        <p:spPr>
          <a:xfrm flipH="1">
            <a:off x="5500898" y="3303096"/>
            <a:ext cx="51126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geronde rechthoek 12"/>
          <p:cNvSpPr/>
          <p:nvPr/>
        </p:nvSpPr>
        <p:spPr>
          <a:xfrm>
            <a:off x="3160898" y="3357288"/>
            <a:ext cx="2160000" cy="684000"/>
          </a:xfrm>
          <a:prstGeom prst="roundRect">
            <a:avLst/>
          </a:prstGeom>
          <a:solidFill>
            <a:srgbClr val="396961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>
              <a:defRPr/>
            </a:pPr>
            <a:r>
              <a:rPr lang="nl-NL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XDS Registry</a:t>
            </a:r>
            <a:endParaRPr lang="nl-NL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 flipV="1">
            <a:off x="4427984" y="1988984"/>
            <a:ext cx="0" cy="3241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3236629" y="2817152"/>
            <a:ext cx="19440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EEECE1">
                    <a:lumMod val="25000"/>
                  </a:srgbClr>
                </a:solidFill>
                <a:latin typeface="Corbel" pitchFamily="34" charset="0"/>
              </a:rPr>
              <a:t>BPPC Document</a:t>
            </a:r>
            <a:endParaRPr lang="nl-NL" sz="1600" dirty="0">
              <a:solidFill>
                <a:srgbClr val="EEECE1">
                  <a:lumMod val="25000"/>
                </a:srgbClr>
              </a:solidFill>
              <a:latin typeface="Corbel" pitchFamily="34" charset="0"/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755576" y="4687976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Enforces the BPPC constraints by shielding the actual XDS Registry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Same web service functionality as the XDS Registry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Connects to XDS Sources, Consumers and Repository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Not a registry-implementation, but a front-end around the actual XDS Registry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No data are stored in the XDS Registry Facade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kstvak 33"/>
          <p:cNvSpPr txBox="1"/>
          <p:nvPr/>
        </p:nvSpPr>
        <p:spPr>
          <a:xfrm>
            <a:off x="4145311" y="202710"/>
            <a:ext cx="48965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rgbClr val="FF0000"/>
                </a:solidFill>
              </a:rPr>
              <a:t>Vince – how do we handle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smtClean="0">
                <a:solidFill>
                  <a:srgbClr val="FF0000"/>
                </a:solidFill>
              </a:rPr>
              <a:t>the concent document requirements?</a:t>
            </a:r>
            <a:endParaRPr lang="nl-NL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ebogen verbindingslijn 32"/>
          <p:cNvCxnSpPr>
            <a:stCxn id="4" idx="3"/>
            <a:endCxn id="5" idx="0"/>
          </p:cNvCxnSpPr>
          <p:nvPr/>
        </p:nvCxnSpPr>
        <p:spPr>
          <a:xfrm>
            <a:off x="4283832" y="1640781"/>
            <a:ext cx="1836408" cy="1003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fgeronde rechthoek 1"/>
          <p:cNvSpPr/>
          <p:nvPr/>
        </p:nvSpPr>
        <p:spPr>
          <a:xfrm>
            <a:off x="611560" y="2604371"/>
            <a:ext cx="1224000" cy="728618"/>
          </a:xfrm>
          <a:prstGeom prst="roundRect">
            <a:avLst/>
          </a:prstGeom>
          <a:solidFill>
            <a:srgbClr val="55808D"/>
          </a:solidFill>
          <a:ln w="12700" cap="flat" cmpd="sng" algn="ctr">
            <a:noFill/>
            <a:prstDash val="solid"/>
          </a:ln>
          <a:effectLst>
            <a:outerShdw blurRad="101600" dist="1143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rtlCol="0" anchor="ctr"/>
          <a:lstStyle/>
          <a:p>
            <a:pPr>
              <a:defRPr/>
            </a:pPr>
            <a:r>
              <a:rPr lang="nl-NL" sz="1600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Calibri" pitchFamily="34" charset="0"/>
              </a:rPr>
              <a:t>Document Source</a:t>
            </a:r>
            <a:endParaRPr lang="nl-NL" sz="1600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Calibri" pitchFamily="34" charset="0"/>
            </a:endParaRPr>
          </a:p>
        </p:txBody>
      </p:sp>
      <p:sp>
        <p:nvSpPr>
          <p:cNvPr id="3" name="Afgeronde rechthoek 2"/>
          <p:cNvSpPr/>
          <p:nvPr/>
        </p:nvSpPr>
        <p:spPr>
          <a:xfrm>
            <a:off x="3059832" y="2604371"/>
            <a:ext cx="1224000" cy="728618"/>
          </a:xfrm>
          <a:prstGeom prst="roundRect">
            <a:avLst/>
          </a:prstGeom>
          <a:solidFill>
            <a:srgbClr val="55808D"/>
          </a:solidFill>
          <a:ln w="12700" cap="flat" cmpd="sng" algn="ctr">
            <a:noFill/>
            <a:prstDash val="solid"/>
          </a:ln>
          <a:effectLst>
            <a:outerShdw blurRad="101600" dist="1143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rtlCol="0" anchor="ctr"/>
          <a:lstStyle/>
          <a:p>
            <a:pPr>
              <a:defRPr/>
            </a:pPr>
            <a:r>
              <a:rPr lang="nl-NL" sz="1600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Calibri" pitchFamily="34" charset="0"/>
              </a:rPr>
              <a:t>Document Repository</a:t>
            </a:r>
            <a:endParaRPr lang="nl-NL" sz="1600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Calibri" pitchFamily="34" charset="0"/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3059832" y="1316765"/>
            <a:ext cx="1224000" cy="648032"/>
          </a:xfrm>
          <a:prstGeom prst="roundRect">
            <a:avLst/>
          </a:prstGeom>
          <a:solidFill>
            <a:srgbClr val="55808D"/>
          </a:solidFill>
          <a:ln w="12700" cap="flat" cmpd="sng" algn="ctr">
            <a:noFill/>
            <a:prstDash val="solid"/>
          </a:ln>
          <a:effectLst>
            <a:outerShdw blurRad="101600" dist="1143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rtlCol="0" anchor="ctr"/>
          <a:lstStyle/>
          <a:p>
            <a:pPr>
              <a:defRPr/>
            </a:pPr>
            <a:r>
              <a:rPr lang="nl-NL" sz="1600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Calibri" pitchFamily="34" charset="0"/>
              </a:rPr>
              <a:t>Document Registry</a:t>
            </a:r>
            <a:endParaRPr lang="nl-NL" sz="1600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Calibri" pitchFamily="34" charset="0"/>
            </a:endParaRPr>
          </a:p>
        </p:txBody>
      </p:sp>
      <p:sp>
        <p:nvSpPr>
          <p:cNvPr id="5" name="Afgeronde rechthoek 4"/>
          <p:cNvSpPr/>
          <p:nvPr/>
        </p:nvSpPr>
        <p:spPr>
          <a:xfrm>
            <a:off x="5508240" y="2644680"/>
            <a:ext cx="1224000" cy="648000"/>
          </a:xfrm>
          <a:prstGeom prst="roundRect">
            <a:avLst/>
          </a:prstGeom>
          <a:solidFill>
            <a:srgbClr val="55808D"/>
          </a:solidFill>
          <a:ln w="12700" cap="flat" cmpd="sng" algn="ctr">
            <a:noFill/>
            <a:prstDash val="solid"/>
          </a:ln>
          <a:effectLst>
            <a:outerShdw blurRad="101600" dist="1143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rtlCol="0" anchor="ctr"/>
          <a:lstStyle/>
          <a:p>
            <a:pPr>
              <a:defRPr/>
            </a:pPr>
            <a:r>
              <a:rPr lang="nl-NL" sz="1600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Calibri" pitchFamily="34" charset="0"/>
              </a:rPr>
              <a:t>Document Consumer</a:t>
            </a:r>
            <a:endParaRPr lang="nl-NL" sz="1600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Calibri" pitchFamily="34" charset="0"/>
            </a:endParaRP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835560" y="2784371"/>
            <a:ext cx="1224272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1835560" y="3169923"/>
            <a:ext cx="1224272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roomdiagram: Meerdere documenten 20"/>
          <p:cNvSpPr/>
          <p:nvPr/>
        </p:nvSpPr>
        <p:spPr>
          <a:xfrm>
            <a:off x="2265976" y="3030478"/>
            <a:ext cx="338262" cy="336039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>
              <a:solidFill>
                <a:prstClr val="white"/>
              </a:solidFill>
            </a:endParaRPr>
          </a:p>
        </p:txBody>
      </p:sp>
      <p:pic>
        <p:nvPicPr>
          <p:cNvPr id="22" name="Afbeelding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01" y="2611941"/>
            <a:ext cx="351483" cy="351483"/>
          </a:xfrm>
          <a:prstGeom prst="rect">
            <a:avLst/>
          </a:prstGeom>
        </p:spPr>
      </p:pic>
      <p:cxnSp>
        <p:nvCxnSpPr>
          <p:cNvPr id="23" name="Rechte verbindingslijn met pijl 22"/>
          <p:cNvCxnSpPr>
            <a:stCxn id="3" idx="0"/>
            <a:endCxn id="4" idx="2"/>
          </p:cNvCxnSpPr>
          <p:nvPr/>
        </p:nvCxnSpPr>
        <p:spPr>
          <a:xfrm flipV="1">
            <a:off x="3671832" y="1964797"/>
            <a:ext cx="0" cy="63957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161811"/>
            <a:ext cx="351483" cy="351483"/>
          </a:xfrm>
          <a:prstGeom prst="rect">
            <a:avLst/>
          </a:prstGeom>
        </p:spPr>
      </p:pic>
      <p:cxnSp>
        <p:nvCxnSpPr>
          <p:cNvPr id="28" name="Rechte verbindingslijn met pijl 27"/>
          <p:cNvCxnSpPr>
            <a:stCxn id="3" idx="3"/>
            <a:endCxn id="5" idx="1"/>
          </p:cNvCxnSpPr>
          <p:nvPr/>
        </p:nvCxnSpPr>
        <p:spPr>
          <a:xfrm>
            <a:off x="4283832" y="2968680"/>
            <a:ext cx="1224408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troomdiagram: Meerdere documenten 28"/>
          <p:cNvSpPr/>
          <p:nvPr/>
        </p:nvSpPr>
        <p:spPr>
          <a:xfrm>
            <a:off x="4665786" y="2790453"/>
            <a:ext cx="338262" cy="336039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>
              <a:solidFill>
                <a:prstClr val="white"/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3971629" y="2204022"/>
            <a:ext cx="158780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prstClr val="black"/>
                </a:solidFill>
              </a:rPr>
              <a:t>1 – Register document</a:t>
            </a:r>
            <a:endParaRPr lang="nl-NL" sz="1200" dirty="0">
              <a:solidFill>
                <a:prstClr val="black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6228184" y="2019356"/>
            <a:ext cx="122413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prstClr val="black"/>
                </a:solidFill>
              </a:rPr>
              <a:t>2 – Query </a:t>
            </a:r>
          </a:p>
          <a:p>
            <a:r>
              <a:rPr lang="nl-NL" sz="1200" dirty="0" smtClean="0">
                <a:solidFill>
                  <a:prstClr val="black"/>
                </a:solidFill>
              </a:rPr>
              <a:t>Document Set</a:t>
            </a:r>
            <a:endParaRPr lang="nl-NL" sz="1200" dirty="0">
              <a:solidFill>
                <a:prstClr val="black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4391980" y="3537882"/>
            <a:ext cx="111612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prstClr val="black"/>
                </a:solidFill>
              </a:rPr>
              <a:t>3 – Retrieve</a:t>
            </a:r>
          </a:p>
          <a:p>
            <a:r>
              <a:rPr lang="nl-NL" sz="1200" dirty="0" smtClean="0">
                <a:solidFill>
                  <a:prstClr val="black"/>
                </a:solidFill>
              </a:rPr>
              <a:t>Document Set</a:t>
            </a:r>
            <a:endParaRPr lang="nl-NL" sz="1200" dirty="0">
              <a:solidFill>
                <a:prstClr val="black"/>
              </a:solidFill>
            </a:endParaRPr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57716"/>
            <a:ext cx="351483" cy="351483"/>
          </a:xfrm>
          <a:prstGeom prst="rect">
            <a:avLst/>
          </a:prstGeom>
        </p:spPr>
      </p:pic>
      <p:sp>
        <p:nvSpPr>
          <p:cNvPr id="24" name="Rechthoek 23"/>
          <p:cNvSpPr/>
          <p:nvPr/>
        </p:nvSpPr>
        <p:spPr>
          <a:xfrm>
            <a:off x="526919" y="2549677"/>
            <a:ext cx="3888000" cy="900000"/>
          </a:xfrm>
          <a:prstGeom prst="rect">
            <a:avLst/>
          </a:prstGeom>
          <a:noFill/>
          <a:ln w="12700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b="1" dirty="0">
                <a:solidFill>
                  <a:prstClr val="black"/>
                </a:solidFill>
              </a:rPr>
              <a:t>Early Hearing Detection and Intervention - Workflow Definition (EHDI-WD)</a:t>
            </a:r>
            <a:br>
              <a:rPr lang="nl-NL" sz="2800" b="1" dirty="0">
                <a:solidFill>
                  <a:prstClr val="black"/>
                </a:solidFill>
              </a:rPr>
            </a:br>
            <a:endParaRPr lang="en-US" sz="3200" dirty="0"/>
          </a:p>
        </p:txBody>
      </p:sp>
      <p:sp>
        <p:nvSpPr>
          <p:cNvPr id="2" name="Afgeronde rechthoek 14"/>
          <p:cNvSpPr/>
          <p:nvPr/>
        </p:nvSpPr>
        <p:spPr>
          <a:xfrm>
            <a:off x="3197793" y="1845726"/>
            <a:ext cx="2922308" cy="396000"/>
          </a:xfrm>
          <a:prstGeom prst="roundRect">
            <a:avLst/>
          </a:prstGeom>
          <a:solidFill>
            <a:srgbClr val="786E44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 algn="ctr">
              <a:defRPr/>
            </a:pPr>
            <a:r>
              <a:rPr lang="nl-NL" sz="1600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Create Hearing Plan of Care</a:t>
            </a:r>
            <a:endParaRPr lang="nl-NL" sz="1600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sp>
        <p:nvSpPr>
          <p:cNvPr id="5" name="Rechthoek 57"/>
          <p:cNvSpPr/>
          <p:nvPr/>
        </p:nvSpPr>
        <p:spPr>
          <a:xfrm>
            <a:off x="6429081" y="1845726"/>
            <a:ext cx="19440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black"/>
                </a:solidFill>
              </a:rPr>
              <a:t>Hearing Plan of Care</a:t>
            </a:r>
            <a:endParaRPr lang="nl-NL" sz="1600" dirty="0">
              <a:solidFill>
                <a:prstClr val="black"/>
              </a:solidFill>
            </a:endParaRPr>
          </a:p>
        </p:txBody>
      </p:sp>
      <p:cxnSp>
        <p:nvCxnSpPr>
          <p:cNvPr id="6" name="Rechte verbindingslijn met pijl 58"/>
          <p:cNvCxnSpPr>
            <a:endCxn id="5" idx="1"/>
          </p:cNvCxnSpPr>
          <p:nvPr/>
        </p:nvCxnSpPr>
        <p:spPr>
          <a:xfrm>
            <a:off x="6120101" y="2043726"/>
            <a:ext cx="308980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geronde rechthoek 11"/>
          <p:cNvSpPr/>
          <p:nvPr/>
        </p:nvSpPr>
        <p:spPr>
          <a:xfrm>
            <a:off x="3197793" y="2855522"/>
            <a:ext cx="2922308" cy="396000"/>
          </a:xfrm>
          <a:prstGeom prst="roundRect">
            <a:avLst/>
          </a:prstGeom>
          <a:solidFill>
            <a:srgbClr val="786E44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 algn="ctr">
              <a:defRPr/>
            </a:pPr>
            <a:r>
              <a:rPr lang="nl-NL" sz="1600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Conduct Hearing Screening</a:t>
            </a:r>
            <a:endParaRPr lang="nl-NL" sz="1600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10" name="Rechte verbindingslijn met pijl 20"/>
          <p:cNvCxnSpPr/>
          <p:nvPr/>
        </p:nvCxnSpPr>
        <p:spPr>
          <a:xfrm>
            <a:off x="2909186" y="3040354"/>
            <a:ext cx="263077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31"/>
          <p:cNvCxnSpPr>
            <a:stCxn id="7" idx="3"/>
          </p:cNvCxnSpPr>
          <p:nvPr/>
        </p:nvCxnSpPr>
        <p:spPr>
          <a:xfrm>
            <a:off x="6120101" y="3053522"/>
            <a:ext cx="298096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geronde rechthoek 14"/>
          <p:cNvSpPr/>
          <p:nvPr/>
        </p:nvSpPr>
        <p:spPr>
          <a:xfrm>
            <a:off x="3197793" y="5132684"/>
            <a:ext cx="2922308" cy="396000"/>
          </a:xfrm>
          <a:prstGeom prst="roundRect">
            <a:avLst/>
          </a:prstGeom>
          <a:solidFill>
            <a:srgbClr val="786E44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 algn="ctr">
              <a:defRPr/>
            </a:pPr>
            <a:r>
              <a:rPr lang="nl-NL" sz="1600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Update Hearing Plan of Care</a:t>
            </a:r>
            <a:endParaRPr lang="nl-NL" sz="1600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sp>
        <p:nvSpPr>
          <p:cNvPr id="24" name="Rechthoek 55"/>
          <p:cNvSpPr/>
          <p:nvPr/>
        </p:nvSpPr>
        <p:spPr>
          <a:xfrm>
            <a:off x="683568" y="5107728"/>
            <a:ext cx="2234344" cy="7695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black"/>
                </a:solidFill>
              </a:rPr>
              <a:t>Outcome Report|</a:t>
            </a:r>
            <a:endParaRPr lang="nl-NL" sz="1600" dirty="0">
              <a:solidFill>
                <a:prstClr val="black"/>
              </a:solidFill>
            </a:endParaRPr>
          </a:p>
          <a:p>
            <a:pPr algn="ctr"/>
            <a:r>
              <a:rPr lang="nl-NL" sz="1600" dirty="0" smtClean="0">
                <a:solidFill>
                  <a:prstClr val="black"/>
                </a:solidFill>
              </a:rPr>
              <a:t>Care Summary</a:t>
            </a:r>
          </a:p>
        </p:txBody>
      </p:sp>
      <p:cxnSp>
        <p:nvCxnSpPr>
          <p:cNvPr id="25" name="Rechte verbindingslijn met pijl 56"/>
          <p:cNvCxnSpPr/>
          <p:nvPr/>
        </p:nvCxnSpPr>
        <p:spPr>
          <a:xfrm>
            <a:off x="2917912" y="5353228"/>
            <a:ext cx="279881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57"/>
          <p:cNvSpPr/>
          <p:nvPr/>
        </p:nvSpPr>
        <p:spPr>
          <a:xfrm>
            <a:off x="6429081" y="5132684"/>
            <a:ext cx="19440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black"/>
                </a:solidFill>
              </a:rPr>
              <a:t>Hearing Plan of Care</a:t>
            </a:r>
            <a:endParaRPr lang="nl-NL" sz="1600" dirty="0">
              <a:solidFill>
                <a:prstClr val="black"/>
              </a:solidFill>
            </a:endParaRPr>
          </a:p>
        </p:txBody>
      </p:sp>
      <p:cxnSp>
        <p:nvCxnSpPr>
          <p:cNvPr id="27" name="Rechte verbindingslijn met pijl 58"/>
          <p:cNvCxnSpPr>
            <a:endCxn id="26" idx="1"/>
          </p:cNvCxnSpPr>
          <p:nvPr/>
        </p:nvCxnSpPr>
        <p:spPr>
          <a:xfrm>
            <a:off x="6120101" y="5330684"/>
            <a:ext cx="308980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2"/>
          <p:cNvSpPr txBox="1"/>
          <p:nvPr/>
        </p:nvSpPr>
        <p:spPr>
          <a:xfrm>
            <a:off x="986943" y="1187460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prstClr val="black"/>
                </a:solidFill>
              </a:rPr>
              <a:t>Input documents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40" name="Tekstvak 34"/>
          <p:cNvSpPr txBox="1"/>
          <p:nvPr/>
        </p:nvSpPr>
        <p:spPr>
          <a:xfrm>
            <a:off x="6357738" y="1187460"/>
            <a:ext cx="19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prstClr val="black"/>
                </a:solidFill>
              </a:rPr>
              <a:t>Output documents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41" name="Tekstvak 35"/>
          <p:cNvSpPr txBox="1"/>
          <p:nvPr/>
        </p:nvSpPr>
        <p:spPr>
          <a:xfrm>
            <a:off x="3779912" y="1178168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prstClr val="black"/>
                </a:solidFill>
              </a:rPr>
              <a:t>Tasks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42" name="Afgeronde rechthoek 12"/>
          <p:cNvSpPr/>
          <p:nvPr/>
        </p:nvSpPr>
        <p:spPr>
          <a:xfrm>
            <a:off x="3213136" y="4113120"/>
            <a:ext cx="2922308" cy="396000"/>
          </a:xfrm>
          <a:prstGeom prst="roundRect">
            <a:avLst/>
          </a:prstGeom>
          <a:solidFill>
            <a:srgbClr val="786E44"/>
          </a:solidFill>
          <a:ln w="12700" cap="flat" cmpd="sng" algn="ctr">
            <a:noFill/>
            <a:prstDash val="solid"/>
          </a:ln>
          <a:effectLst>
            <a:outerShdw blurRad="152400" dist="1778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anchor="ctr"/>
          <a:lstStyle/>
          <a:p>
            <a:pPr algn="ctr">
              <a:defRPr/>
            </a:pPr>
            <a:r>
              <a:rPr lang="nl-NL" sz="1600" kern="0" dirty="0" smtClean="0">
                <a:solidFill>
                  <a:sysClr val="window" lastClr="FFFFFF"/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Discharge Newborn</a:t>
            </a:r>
            <a:endParaRPr lang="nl-NL" sz="1600" kern="0" dirty="0">
              <a:solidFill>
                <a:sysClr val="window" lastClr="FFFFFF"/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sp>
        <p:nvSpPr>
          <p:cNvPr id="43" name="Rechthoek 30"/>
          <p:cNvSpPr/>
          <p:nvPr/>
        </p:nvSpPr>
        <p:spPr>
          <a:xfrm>
            <a:off x="6444424" y="4113120"/>
            <a:ext cx="19440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black"/>
                </a:solidFill>
              </a:rPr>
              <a:t>Care Summary</a:t>
            </a:r>
            <a:endParaRPr lang="nl-NL" sz="1600" dirty="0">
              <a:solidFill>
                <a:prstClr val="black"/>
              </a:solidFill>
            </a:endParaRPr>
          </a:p>
        </p:txBody>
      </p:sp>
      <p:cxnSp>
        <p:nvCxnSpPr>
          <p:cNvPr id="44" name="Rechte verbindingslijn met pijl 36"/>
          <p:cNvCxnSpPr>
            <a:endCxn id="43" idx="1"/>
          </p:cNvCxnSpPr>
          <p:nvPr/>
        </p:nvCxnSpPr>
        <p:spPr>
          <a:xfrm>
            <a:off x="6135444" y="4311120"/>
            <a:ext cx="308980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83568" y="2642024"/>
            <a:ext cx="2234344" cy="893734"/>
            <a:chOff x="683568" y="1772816"/>
            <a:chExt cx="2234344" cy="893734"/>
          </a:xfrm>
        </p:grpSpPr>
        <p:sp>
          <p:nvSpPr>
            <p:cNvPr id="8" name="Rechthoek 18"/>
            <p:cNvSpPr/>
            <p:nvPr/>
          </p:nvSpPr>
          <p:spPr>
            <a:xfrm>
              <a:off x="683568" y="1772816"/>
              <a:ext cx="2234344" cy="5474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nl-NL" sz="1600" dirty="0" smtClean="0">
                  <a:solidFill>
                    <a:prstClr val="black"/>
                  </a:solidFill>
                </a:rPr>
                <a:t> </a:t>
              </a:r>
              <a:r>
                <a:rPr lang="nl-NL" sz="1600" dirty="0">
                  <a:solidFill>
                    <a:prstClr val="black"/>
                  </a:solidFill>
                </a:rPr>
                <a:t>Hearing Plan of Care</a:t>
              </a:r>
            </a:p>
            <a:p>
              <a:pPr algn="ctr"/>
              <a:r>
                <a:rPr lang="nl-NL" sz="1600" dirty="0" smtClean="0">
                  <a:solidFill>
                    <a:prstClr val="black"/>
                  </a:solidFill>
                </a:rPr>
                <a:t> | Standing Order</a:t>
              </a:r>
              <a:endParaRPr lang="nl-NL" sz="1600" dirty="0">
                <a:solidFill>
                  <a:prstClr val="black"/>
                </a:solidFill>
              </a:endParaRPr>
            </a:p>
          </p:txBody>
        </p:sp>
        <p:sp>
          <p:nvSpPr>
            <p:cNvPr id="48" name="Rechthoek 57"/>
            <p:cNvSpPr/>
            <p:nvPr/>
          </p:nvSpPr>
          <p:spPr>
            <a:xfrm>
              <a:off x="683568" y="2340254"/>
              <a:ext cx="2225618" cy="3262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>
                  <a:solidFill>
                    <a:prstClr val="black"/>
                  </a:solidFill>
                </a:rPr>
                <a:t>Results</a:t>
              </a:r>
              <a:endParaRPr lang="nl-NL" sz="16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3568" y="1772816"/>
              <a:ext cx="2234344" cy="88579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hoek 19"/>
          <p:cNvSpPr/>
          <p:nvPr/>
        </p:nvSpPr>
        <p:spPr>
          <a:xfrm>
            <a:off x="6414402" y="3183204"/>
            <a:ext cx="1958679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nl-NL" sz="1600" dirty="0" smtClean="0">
                <a:solidFill>
                  <a:prstClr val="black"/>
                </a:solidFill>
              </a:rPr>
              <a:t>Outcome Report</a:t>
            </a:r>
          </a:p>
        </p:txBody>
      </p:sp>
      <p:sp>
        <p:nvSpPr>
          <p:cNvPr id="47" name="Rechthoek 18"/>
          <p:cNvSpPr/>
          <p:nvPr/>
        </p:nvSpPr>
        <p:spPr>
          <a:xfrm>
            <a:off x="6418197" y="2660765"/>
            <a:ext cx="1954884" cy="522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nl-NL" sz="1600" dirty="0" smtClean="0">
                <a:solidFill>
                  <a:prstClr val="black"/>
                </a:solidFill>
              </a:rPr>
              <a:t>Order Request &amp;</a:t>
            </a:r>
            <a:endParaRPr lang="nl-NL" sz="1600" dirty="0">
              <a:solidFill>
                <a:prstClr val="black"/>
              </a:solidFill>
            </a:endParaRPr>
          </a:p>
          <a:p>
            <a:pPr algn="ctr"/>
            <a:r>
              <a:rPr lang="nl-NL" sz="1600" dirty="0" smtClean="0">
                <a:solidFill>
                  <a:prstClr val="black"/>
                </a:solidFill>
              </a:rPr>
              <a:t>Consent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11955" y="2666454"/>
            <a:ext cx="1946312" cy="8857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3570" y="162194"/>
            <a:ext cx="9419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Care</a:t>
            </a:r>
          </a:p>
          <a:p>
            <a:pPr algn="ctr"/>
            <a:r>
              <a:rPr lang="en-US" sz="1400" b="1" dirty="0" smtClean="0"/>
              <a:t>Summary</a:t>
            </a:r>
          </a:p>
          <a:p>
            <a:pPr algn="ctr"/>
            <a:r>
              <a:rPr lang="en-US" sz="1400" b="1" dirty="0" smtClean="0"/>
              <a:t>Generator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7985" y="162194"/>
            <a:ext cx="131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Order </a:t>
            </a:r>
          </a:p>
          <a:p>
            <a:pPr algn="ctr"/>
            <a:r>
              <a:rPr lang="en-US" sz="1400" b="1" dirty="0" smtClean="0"/>
              <a:t>Placer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9458" y="162194"/>
            <a:ext cx="93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Screening</a:t>
            </a:r>
          </a:p>
          <a:p>
            <a:pPr algn="ctr"/>
            <a:r>
              <a:rPr lang="en-US" sz="1400" b="1" dirty="0" smtClean="0"/>
              <a:t>Requester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5930" y="162194"/>
            <a:ext cx="107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Plan of Care</a:t>
            </a:r>
          </a:p>
          <a:p>
            <a:pPr algn="ctr"/>
            <a:r>
              <a:rPr lang="en-US" sz="1400" b="1" dirty="0" smtClean="0"/>
              <a:t>Manager</a:t>
            </a:r>
            <a:endParaRPr lang="en-US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7541" y="972866"/>
            <a:ext cx="0" cy="52644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1266" y="972866"/>
            <a:ext cx="0" cy="52644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3031" y="972866"/>
            <a:ext cx="0" cy="52644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80286" y="972866"/>
            <a:ext cx="0" cy="52644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32054" y="1052736"/>
            <a:ext cx="236203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56176" y="1628800"/>
            <a:ext cx="236203" cy="41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66822" y="1988840"/>
            <a:ext cx="236203" cy="66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56176" y="3660926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56176" y="4005064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08304" y="4149080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8304" y="4509120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7485" y="4813503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8304" y="4941168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08304" y="5373216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275061" y="890519"/>
            <a:ext cx="771909" cy="22388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Birth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68468" y="4305686"/>
            <a:ext cx="1152128" cy="22388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Discharge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568257" y="1124744"/>
            <a:ext cx="244103" cy="216024"/>
            <a:chOff x="7568257" y="1052736"/>
            <a:chExt cx="244103" cy="216024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568257" y="1052736"/>
              <a:ext cx="236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804409" y="1076589"/>
              <a:ext cx="7951" cy="19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20" idx="3"/>
            </p:cNvCxnSpPr>
            <p:nvPr/>
          </p:nvCxnSpPr>
          <p:spPr>
            <a:xfrm flipH="1">
              <a:off x="7568257" y="1268760"/>
              <a:ext cx="2291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6392379" y="1628800"/>
            <a:ext cx="939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173979" y="1988840"/>
            <a:ext cx="982198" cy="14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3" idx="3"/>
          </p:cNvCxnSpPr>
          <p:nvPr/>
        </p:nvCxnSpPr>
        <p:spPr>
          <a:xfrm>
            <a:off x="6392379" y="4149080"/>
            <a:ext cx="915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7568257" y="4581128"/>
            <a:ext cx="244103" cy="144016"/>
            <a:chOff x="7568257" y="1052736"/>
            <a:chExt cx="244103" cy="14401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7568257" y="1052736"/>
              <a:ext cx="236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804409" y="1076589"/>
              <a:ext cx="0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7568257" y="1196752"/>
              <a:ext cx="2441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/>
          <p:cNvCxnSpPr>
            <a:stCxn id="37" idx="3"/>
          </p:cNvCxnSpPr>
          <p:nvPr/>
        </p:nvCxnSpPr>
        <p:spPr>
          <a:xfrm>
            <a:off x="1763688" y="4957519"/>
            <a:ext cx="55446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568257" y="5445224"/>
            <a:ext cx="244103" cy="144016"/>
            <a:chOff x="7568257" y="1052736"/>
            <a:chExt cx="244103" cy="144016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7568257" y="1052736"/>
              <a:ext cx="236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7804409" y="1076589"/>
              <a:ext cx="0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7568257" y="1196752"/>
              <a:ext cx="2441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/>
          <p:cNvCxnSpPr>
            <a:stCxn id="45" idx="6"/>
          </p:cNvCxnSpPr>
          <p:nvPr/>
        </p:nvCxnSpPr>
        <p:spPr>
          <a:xfrm>
            <a:off x="2046970" y="1002462"/>
            <a:ext cx="5261334" cy="5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6" idx="4"/>
            <a:endCxn id="37" idx="0"/>
          </p:cNvCxnSpPr>
          <p:nvPr/>
        </p:nvCxnSpPr>
        <p:spPr>
          <a:xfrm>
            <a:off x="1644532" y="4529572"/>
            <a:ext cx="1055" cy="283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827654" y="948655"/>
            <a:ext cx="59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  <a:p>
            <a:r>
              <a:rPr lang="en-US" sz="1200" dirty="0" err="1" smtClean="0"/>
              <a:t>HPofC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427161" y="1167135"/>
            <a:ext cx="95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HPofC</a:t>
            </a:r>
            <a:r>
              <a:rPr lang="en-US" sz="1200" dirty="0" smtClean="0"/>
              <a:t> |</a:t>
            </a:r>
          </a:p>
          <a:p>
            <a:r>
              <a:rPr lang="en-US" sz="1200" dirty="0" err="1" smtClean="0"/>
              <a:t>Std</a:t>
            </a:r>
            <a:r>
              <a:rPr lang="en-US" sz="1200" dirty="0" smtClean="0"/>
              <a:t> Order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113031" y="1763597"/>
            <a:ext cx="116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Order Request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44208" y="3573016"/>
            <a:ext cx="113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Outcome Report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812360" y="4407495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</a:p>
          <a:p>
            <a:r>
              <a:rPr lang="en-US" sz="1200" dirty="0" err="1" smtClean="0"/>
              <a:t>HPofC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084168" y="474149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Care Summary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812360" y="5271591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</a:p>
          <a:p>
            <a:r>
              <a:rPr lang="en-US" sz="1200" dirty="0" err="1" smtClean="0"/>
              <a:t>HPofC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915816" y="2958043"/>
            <a:ext cx="1974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Conduct </a:t>
            </a:r>
            <a:r>
              <a:rPr lang="en-US" sz="1200" dirty="0"/>
              <a:t>S</a:t>
            </a:r>
            <a:r>
              <a:rPr lang="en-US" sz="1200" dirty="0" smtClean="0"/>
              <a:t>creening task can be repeated, (based on local jurisdictional rules and other considerations)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41629" y="6381328"/>
            <a:ext cx="558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for an XDW workflow, the arrows represent a sharing through XDS*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575886" y="1726686"/>
            <a:ext cx="696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Consent</a:t>
            </a:r>
            <a:endParaRPr lang="en-US" sz="12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392379" y="1772816"/>
            <a:ext cx="244103" cy="144016"/>
            <a:chOff x="7568257" y="1052736"/>
            <a:chExt cx="244103" cy="144016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568257" y="1052736"/>
              <a:ext cx="236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804409" y="1076589"/>
              <a:ext cx="0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7568257" y="1196752"/>
              <a:ext cx="2441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6156139" y="2532605"/>
            <a:ext cx="236203" cy="264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5217036" y="2540803"/>
            <a:ext cx="938825" cy="24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173943" y="2348880"/>
            <a:ext cx="105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156176" y="2852936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966544" y="3076993"/>
            <a:ext cx="236203" cy="66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5173701" y="3076993"/>
            <a:ext cx="982198" cy="14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112884" y="2851750"/>
            <a:ext cx="1187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Order Request</a:t>
            </a:r>
            <a:endParaRPr lang="en-US" sz="1200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5216758" y="3667902"/>
            <a:ext cx="9391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173664" y="3437033"/>
            <a:ext cx="1054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236296" y="825544"/>
            <a:ext cx="250390" cy="246221"/>
            <a:chOff x="5602943" y="1700084"/>
            <a:chExt cx="250390" cy="246221"/>
          </a:xfrm>
        </p:grpSpPr>
        <p:sp>
          <p:nvSpPr>
            <p:cNvPr id="66" name="Oval 65"/>
            <p:cNvSpPr/>
            <p:nvPr/>
          </p:nvSpPr>
          <p:spPr>
            <a:xfrm>
              <a:off x="5652120" y="17511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2943" y="17000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37790" y="1355330"/>
            <a:ext cx="250390" cy="246221"/>
            <a:chOff x="5760573" y="1852484"/>
            <a:chExt cx="250390" cy="246221"/>
          </a:xfrm>
        </p:grpSpPr>
        <p:sp>
          <p:nvSpPr>
            <p:cNvPr id="71" name="Oval 70"/>
            <p:cNvSpPr/>
            <p:nvPr/>
          </p:nvSpPr>
          <p:spPr>
            <a:xfrm>
              <a:off x="5804520" y="19035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60573" y="18524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27161" y="1917485"/>
            <a:ext cx="250390" cy="246221"/>
            <a:chOff x="5912973" y="2004884"/>
            <a:chExt cx="250390" cy="246221"/>
          </a:xfrm>
        </p:grpSpPr>
        <p:sp>
          <p:nvSpPr>
            <p:cNvPr id="74" name="Oval 73"/>
            <p:cNvSpPr/>
            <p:nvPr/>
          </p:nvSpPr>
          <p:spPr>
            <a:xfrm>
              <a:off x="5956920" y="20559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12973" y="20048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203025" y="2027283"/>
            <a:ext cx="250390" cy="246221"/>
            <a:chOff x="6065373" y="2157284"/>
            <a:chExt cx="250390" cy="246221"/>
          </a:xfrm>
        </p:grpSpPr>
        <p:sp>
          <p:nvSpPr>
            <p:cNvPr id="77" name="Oval 76"/>
            <p:cNvSpPr/>
            <p:nvPr/>
          </p:nvSpPr>
          <p:spPr>
            <a:xfrm>
              <a:off x="6109320" y="22083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65373" y="21572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940152" y="2528646"/>
            <a:ext cx="250390" cy="246221"/>
            <a:chOff x="6217773" y="2309684"/>
            <a:chExt cx="250390" cy="246221"/>
          </a:xfrm>
        </p:grpSpPr>
        <p:sp>
          <p:nvSpPr>
            <p:cNvPr id="80" name="Oval 79"/>
            <p:cNvSpPr/>
            <p:nvPr/>
          </p:nvSpPr>
          <p:spPr>
            <a:xfrm>
              <a:off x="6261720" y="23607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7773" y="23096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092280" y="4118883"/>
            <a:ext cx="250390" cy="246221"/>
            <a:chOff x="6370173" y="2462084"/>
            <a:chExt cx="250390" cy="246221"/>
          </a:xfrm>
        </p:grpSpPr>
        <p:sp>
          <p:nvSpPr>
            <p:cNvPr id="88" name="Oval 87"/>
            <p:cNvSpPr/>
            <p:nvPr/>
          </p:nvSpPr>
          <p:spPr>
            <a:xfrm>
              <a:off x="6414120" y="25131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70173" y="24620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524328" y="4725144"/>
            <a:ext cx="250390" cy="246221"/>
            <a:chOff x="6522573" y="2614484"/>
            <a:chExt cx="250390" cy="246221"/>
          </a:xfrm>
        </p:grpSpPr>
        <p:sp>
          <p:nvSpPr>
            <p:cNvPr id="91" name="Oval 90"/>
            <p:cNvSpPr/>
            <p:nvPr/>
          </p:nvSpPr>
          <p:spPr>
            <a:xfrm>
              <a:off x="6566520" y="26655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2573" y="26144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069853" y="4971365"/>
            <a:ext cx="250390" cy="246221"/>
            <a:chOff x="6674973" y="2766884"/>
            <a:chExt cx="250390" cy="246221"/>
          </a:xfrm>
        </p:grpSpPr>
        <p:sp>
          <p:nvSpPr>
            <p:cNvPr id="95" name="Oval 94"/>
            <p:cNvSpPr/>
            <p:nvPr/>
          </p:nvSpPr>
          <p:spPr>
            <a:xfrm>
              <a:off x="6718920" y="28179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74973" y="27668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547030" y="5610145"/>
            <a:ext cx="250390" cy="246221"/>
            <a:chOff x="6827373" y="2919284"/>
            <a:chExt cx="250390" cy="246221"/>
          </a:xfrm>
        </p:grpSpPr>
        <p:sp>
          <p:nvSpPr>
            <p:cNvPr id="98" name="Oval 97"/>
            <p:cNvSpPr/>
            <p:nvPr/>
          </p:nvSpPr>
          <p:spPr>
            <a:xfrm>
              <a:off x="6871320" y="29703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27373" y="29192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940152" y="3645024"/>
            <a:ext cx="250390" cy="246221"/>
            <a:chOff x="6217773" y="2309684"/>
            <a:chExt cx="250390" cy="246221"/>
          </a:xfrm>
        </p:grpSpPr>
        <p:sp>
          <p:nvSpPr>
            <p:cNvPr id="101" name="Oval 100"/>
            <p:cNvSpPr/>
            <p:nvPr/>
          </p:nvSpPr>
          <p:spPr>
            <a:xfrm>
              <a:off x="6261720" y="23607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773" y="23096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246972" y="3095668"/>
            <a:ext cx="250390" cy="246221"/>
            <a:chOff x="6065373" y="2157284"/>
            <a:chExt cx="250390" cy="246221"/>
          </a:xfrm>
        </p:grpSpPr>
        <p:sp>
          <p:nvSpPr>
            <p:cNvPr id="108" name="Oval 107"/>
            <p:cNvSpPr/>
            <p:nvPr/>
          </p:nvSpPr>
          <p:spPr>
            <a:xfrm>
              <a:off x="6109320" y="22083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65373" y="21572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7308304" y="2776609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308304" y="3136649"/>
            <a:ext cx="23620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7568257" y="3208657"/>
            <a:ext cx="244103" cy="144016"/>
            <a:chOff x="7568257" y="1052736"/>
            <a:chExt cx="244103" cy="14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7568257" y="1052736"/>
              <a:ext cx="236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804409" y="1076589"/>
              <a:ext cx="0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H="1">
              <a:off x="7568257" y="1196752"/>
              <a:ext cx="2441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6436660" y="2348880"/>
            <a:ext cx="113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Outcome Report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812360" y="3035024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</a:p>
          <a:p>
            <a:r>
              <a:rPr lang="en-US" sz="1200" dirty="0" err="1" smtClean="0"/>
              <a:t>HPofC</a:t>
            </a:r>
            <a:endParaRPr lang="en-US" sz="12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7092280" y="2746412"/>
            <a:ext cx="250390" cy="246221"/>
            <a:chOff x="6370173" y="2462084"/>
            <a:chExt cx="250390" cy="246221"/>
          </a:xfrm>
        </p:grpSpPr>
        <p:sp>
          <p:nvSpPr>
            <p:cNvPr id="131" name="Oval 130"/>
            <p:cNvSpPr/>
            <p:nvPr/>
          </p:nvSpPr>
          <p:spPr>
            <a:xfrm>
              <a:off x="6414120" y="25131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70173" y="24620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524328" y="3352673"/>
            <a:ext cx="250390" cy="246221"/>
            <a:chOff x="6522573" y="2614484"/>
            <a:chExt cx="250390" cy="246221"/>
          </a:xfrm>
        </p:grpSpPr>
        <p:sp>
          <p:nvSpPr>
            <p:cNvPr id="138" name="Oval 137"/>
            <p:cNvSpPr/>
            <p:nvPr/>
          </p:nvSpPr>
          <p:spPr>
            <a:xfrm>
              <a:off x="6566520" y="26655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522573" y="26144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6372200" y="2780928"/>
            <a:ext cx="915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58" y="0"/>
            <a:ext cx="6057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23528" y="404664"/>
            <a:ext cx="4032448" cy="1152000"/>
          </a:xfrm>
          <a:prstGeom prst="roundRect">
            <a:avLst>
              <a:gd name="adj" fmla="val 11338"/>
            </a:avLst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>
            <a:outerShdw blurRad="101600" dist="1143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 algn="ctr">
              <a:defRPr/>
            </a:pPr>
            <a:r>
              <a:rPr lang="nl-NL" sz="120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Create Hearing Plan of Care</a:t>
            </a:r>
            <a:endParaRPr lang="nl-NL" sz="12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323528" y="650404"/>
            <a:ext cx="4032448" cy="4192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683568" y="650404"/>
            <a:ext cx="144016" cy="345182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geronde rechthoek 24"/>
          <p:cNvSpPr/>
          <p:nvPr/>
        </p:nvSpPr>
        <p:spPr>
          <a:xfrm>
            <a:off x="1493658" y="997670"/>
            <a:ext cx="1224136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COMPLETED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28" name="Rechte verbindingslijn 27"/>
          <p:cNvCxnSpPr/>
          <p:nvPr/>
        </p:nvCxnSpPr>
        <p:spPr>
          <a:xfrm>
            <a:off x="1493658" y="1195670"/>
            <a:ext cx="1224136" cy="0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25" idx="2"/>
          </p:cNvCxnSpPr>
          <p:nvPr/>
        </p:nvCxnSpPr>
        <p:spPr>
          <a:xfrm flipH="1">
            <a:off x="827584" y="1393670"/>
            <a:ext cx="1278142" cy="595170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1578843" y="1621653"/>
            <a:ext cx="2097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Hearing Plan of Care is created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1" name="Tekstvak 70"/>
          <p:cNvSpPr txBox="1"/>
          <p:nvPr/>
        </p:nvSpPr>
        <p:spPr>
          <a:xfrm>
            <a:off x="5868145" y="6032321"/>
            <a:ext cx="97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TBR meeting</a:t>
            </a:r>
            <a:endParaRPr lang="en-US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3" name="Afgeronde rechthoek 82"/>
          <p:cNvSpPr/>
          <p:nvPr/>
        </p:nvSpPr>
        <p:spPr>
          <a:xfrm>
            <a:off x="314002" y="1988840"/>
            <a:ext cx="8434462" cy="1152000"/>
          </a:xfrm>
          <a:prstGeom prst="roundRect">
            <a:avLst>
              <a:gd name="adj" fmla="val 11338"/>
            </a:avLst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>
            <a:outerShdw blurRad="101600" dist="1143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 algn="ctr">
              <a:defRPr/>
            </a:pPr>
            <a:r>
              <a:rPr lang="nl-NL" sz="120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Conduct Hearing Screening</a:t>
            </a:r>
            <a:endParaRPr lang="nl-NL" sz="12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84" name="Rechte verbindingslijn 83"/>
          <p:cNvCxnSpPr/>
          <p:nvPr/>
        </p:nvCxnSpPr>
        <p:spPr>
          <a:xfrm flipV="1">
            <a:off x="314003" y="2204864"/>
            <a:ext cx="8434461" cy="3390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fgeronde rechthoek 85"/>
          <p:cNvSpPr/>
          <p:nvPr/>
        </p:nvSpPr>
        <p:spPr>
          <a:xfrm>
            <a:off x="3275856" y="2672960"/>
            <a:ext cx="1224136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READY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sp>
        <p:nvSpPr>
          <p:cNvPr id="89" name="Tekstvak 88"/>
          <p:cNvSpPr txBox="1"/>
          <p:nvPr/>
        </p:nvSpPr>
        <p:spPr>
          <a:xfrm>
            <a:off x="1397960" y="2204864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Screening is consented and performed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7" name="Afgeronde rechthoek 96"/>
          <p:cNvSpPr/>
          <p:nvPr/>
        </p:nvSpPr>
        <p:spPr>
          <a:xfrm>
            <a:off x="6929839" y="3573016"/>
            <a:ext cx="2034649" cy="1152000"/>
          </a:xfrm>
          <a:prstGeom prst="roundRect">
            <a:avLst>
              <a:gd name="adj" fmla="val 11338"/>
            </a:avLst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>
            <a:outerShdw blurRad="101600" dist="1143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20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Discharge Newborn</a:t>
            </a:r>
            <a:endParaRPr lang="nl-NL" sz="12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98" name="Rechte verbindingslijn 97"/>
          <p:cNvCxnSpPr/>
          <p:nvPr/>
        </p:nvCxnSpPr>
        <p:spPr>
          <a:xfrm>
            <a:off x="6929840" y="3818756"/>
            <a:ext cx="2034648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/>
          <p:cNvCxnSpPr/>
          <p:nvPr/>
        </p:nvCxnSpPr>
        <p:spPr>
          <a:xfrm>
            <a:off x="7809571" y="3809414"/>
            <a:ext cx="144016" cy="345182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fgeronde rechthoek 103"/>
          <p:cNvSpPr/>
          <p:nvPr/>
        </p:nvSpPr>
        <p:spPr>
          <a:xfrm>
            <a:off x="7521539" y="4165950"/>
            <a:ext cx="1224136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COMPLETED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105" name="Rechte verbindingslijn 104"/>
          <p:cNvCxnSpPr/>
          <p:nvPr/>
        </p:nvCxnSpPr>
        <p:spPr>
          <a:xfrm>
            <a:off x="7521539" y="4366034"/>
            <a:ext cx="1224136" cy="0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fgeronde rechthoek 110"/>
          <p:cNvSpPr/>
          <p:nvPr/>
        </p:nvSpPr>
        <p:spPr>
          <a:xfrm>
            <a:off x="1421651" y="5178422"/>
            <a:ext cx="7398822" cy="1152000"/>
          </a:xfrm>
          <a:prstGeom prst="roundRect">
            <a:avLst>
              <a:gd name="adj" fmla="val 11338"/>
            </a:avLst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>
            <a:outerShdw blurRad="101600" dist="1143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 algn="ctr">
              <a:defRPr/>
            </a:pPr>
            <a:r>
              <a:rPr lang="nl-NL" sz="120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Update Hearing Plan of Care</a:t>
            </a:r>
            <a:endParaRPr lang="nl-NL" sz="12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112" name="Rechte verbindingslijn 111"/>
          <p:cNvCxnSpPr/>
          <p:nvPr/>
        </p:nvCxnSpPr>
        <p:spPr>
          <a:xfrm>
            <a:off x="1421651" y="5424162"/>
            <a:ext cx="7398821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hte verbindingslijn met pijl 112"/>
          <p:cNvCxnSpPr/>
          <p:nvPr/>
        </p:nvCxnSpPr>
        <p:spPr>
          <a:xfrm>
            <a:off x="4283968" y="5424162"/>
            <a:ext cx="1538876" cy="345182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fgeronde rechthoek 113"/>
          <p:cNvSpPr/>
          <p:nvPr/>
        </p:nvSpPr>
        <p:spPr>
          <a:xfrm>
            <a:off x="7380312" y="5769344"/>
            <a:ext cx="1224136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COMPLETED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115" name="Rechte verbindingslijn 114"/>
          <p:cNvCxnSpPr/>
          <p:nvPr/>
        </p:nvCxnSpPr>
        <p:spPr>
          <a:xfrm>
            <a:off x="7380312" y="5969428"/>
            <a:ext cx="1224136" cy="0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hte verbindingslijn met pijl 115"/>
          <p:cNvCxnSpPr>
            <a:stCxn id="114" idx="2"/>
          </p:cNvCxnSpPr>
          <p:nvPr/>
        </p:nvCxnSpPr>
        <p:spPr>
          <a:xfrm flipH="1">
            <a:off x="7904956" y="6165344"/>
            <a:ext cx="87424" cy="492983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met pijl 117"/>
          <p:cNvCxnSpPr>
            <a:stCxn id="104" idx="2"/>
          </p:cNvCxnSpPr>
          <p:nvPr/>
        </p:nvCxnSpPr>
        <p:spPr>
          <a:xfrm flipH="1">
            <a:off x="3980718" y="4561950"/>
            <a:ext cx="4152889" cy="616472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24"/>
          <p:cNvSpPr/>
          <p:nvPr/>
        </p:nvSpPr>
        <p:spPr>
          <a:xfrm>
            <a:off x="467544" y="998883"/>
            <a:ext cx="972108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FAILED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37" name="Rechte verbindingslijn 27"/>
          <p:cNvCxnSpPr>
            <a:stCxn id="36" idx="1"/>
          </p:cNvCxnSpPr>
          <p:nvPr/>
        </p:nvCxnSpPr>
        <p:spPr>
          <a:xfrm>
            <a:off x="467544" y="1196883"/>
            <a:ext cx="972108" cy="1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8"/>
          <p:cNvCxnSpPr>
            <a:endCxn id="25" idx="0"/>
          </p:cNvCxnSpPr>
          <p:nvPr/>
        </p:nvCxnSpPr>
        <p:spPr>
          <a:xfrm>
            <a:off x="683568" y="654596"/>
            <a:ext cx="1422158" cy="343074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24"/>
          <p:cNvSpPr/>
          <p:nvPr/>
        </p:nvSpPr>
        <p:spPr>
          <a:xfrm>
            <a:off x="1475656" y="2671747"/>
            <a:ext cx="1224136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CREATED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sp>
        <p:nvSpPr>
          <p:cNvPr id="49" name="Afgeronde rechthoek 24"/>
          <p:cNvSpPr/>
          <p:nvPr/>
        </p:nvSpPr>
        <p:spPr>
          <a:xfrm>
            <a:off x="449542" y="2672960"/>
            <a:ext cx="972108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FAILED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50" name="Rechte verbindingslijn met pijl 8"/>
          <p:cNvCxnSpPr>
            <a:endCxn id="48" idx="0"/>
          </p:cNvCxnSpPr>
          <p:nvPr/>
        </p:nvCxnSpPr>
        <p:spPr>
          <a:xfrm>
            <a:off x="755576" y="2259330"/>
            <a:ext cx="1332148" cy="412417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1475656" y="2852936"/>
            <a:ext cx="1224136" cy="0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86"/>
          <p:cNvCxnSpPr/>
          <p:nvPr/>
        </p:nvCxnSpPr>
        <p:spPr>
          <a:xfrm>
            <a:off x="3275856" y="2852936"/>
            <a:ext cx="1224136" cy="0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geronde rechthoek 85"/>
          <p:cNvSpPr/>
          <p:nvPr/>
        </p:nvSpPr>
        <p:spPr>
          <a:xfrm>
            <a:off x="5220072" y="2672960"/>
            <a:ext cx="1224136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IN-PROGRESS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56" name="Rechte verbindingslijn 86"/>
          <p:cNvCxnSpPr/>
          <p:nvPr/>
        </p:nvCxnSpPr>
        <p:spPr>
          <a:xfrm>
            <a:off x="5220072" y="2852936"/>
            <a:ext cx="1224136" cy="0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8"/>
          <p:cNvCxnSpPr/>
          <p:nvPr/>
        </p:nvCxnSpPr>
        <p:spPr>
          <a:xfrm flipH="1">
            <a:off x="611560" y="2259330"/>
            <a:ext cx="144016" cy="412417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fgeronde rechthoek 24"/>
          <p:cNvSpPr/>
          <p:nvPr/>
        </p:nvSpPr>
        <p:spPr>
          <a:xfrm>
            <a:off x="7308304" y="2672960"/>
            <a:ext cx="1224136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COMPLETED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64" name="Rechte verbindingslijn 27"/>
          <p:cNvCxnSpPr/>
          <p:nvPr/>
        </p:nvCxnSpPr>
        <p:spPr>
          <a:xfrm>
            <a:off x="7308304" y="2870960"/>
            <a:ext cx="1224136" cy="0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6" idx="0"/>
            <a:endCxn id="49" idx="0"/>
          </p:cNvCxnSpPr>
          <p:nvPr/>
        </p:nvCxnSpPr>
        <p:spPr>
          <a:xfrm rot="16200000" flipV="1">
            <a:off x="2411760" y="1196796"/>
            <a:ext cx="12700" cy="295232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2087724" y="5705019"/>
            <a:ext cx="392443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88"/>
          <p:cNvSpPr txBox="1"/>
          <p:nvPr/>
        </p:nvSpPr>
        <p:spPr>
          <a:xfrm>
            <a:off x="2632448" y="2492896"/>
            <a:ext cx="90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>
                <a:solidFill>
                  <a:srgbClr val="1F497D">
                    <a:lumMod val="50000"/>
                  </a:srgbClr>
                </a:solidFill>
              </a:rPr>
              <a:t>System takes</a:t>
            </a:r>
          </a:p>
          <a:p>
            <a:r>
              <a:rPr lang="nl-NL" sz="900" dirty="0" smtClean="0">
                <a:solidFill>
                  <a:srgbClr val="1F497D">
                    <a:lumMod val="50000"/>
                  </a:srgbClr>
                </a:solidFill>
              </a:rPr>
              <a:t>ownership</a:t>
            </a:r>
            <a:endParaRPr lang="nl-NL" sz="9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6" name="Tekstvak 88"/>
          <p:cNvSpPr txBox="1"/>
          <p:nvPr/>
        </p:nvSpPr>
        <p:spPr>
          <a:xfrm>
            <a:off x="4499992" y="2492896"/>
            <a:ext cx="9052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>
                <a:solidFill>
                  <a:srgbClr val="1F497D">
                    <a:lumMod val="50000"/>
                  </a:srgbClr>
                </a:solidFill>
              </a:rPr>
              <a:t>Order Request</a:t>
            </a:r>
            <a:endParaRPr lang="nl-NL" sz="1050" dirty="0">
              <a:solidFill>
                <a:srgbClr val="1F497D">
                  <a:lumMod val="50000"/>
                </a:srgbClr>
              </a:solidFill>
            </a:endParaRPr>
          </a:p>
        </p:txBody>
      </p:sp>
      <p:cxnSp>
        <p:nvCxnSpPr>
          <p:cNvPr id="68" name="Straight Arrow Connector 67"/>
          <p:cNvCxnSpPr>
            <a:stCxn id="86" idx="3"/>
          </p:cNvCxnSpPr>
          <p:nvPr/>
        </p:nvCxnSpPr>
        <p:spPr>
          <a:xfrm>
            <a:off x="4499992" y="2870960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2699792" y="2860887"/>
            <a:ext cx="576064" cy="10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88"/>
          <p:cNvSpPr txBox="1"/>
          <p:nvPr/>
        </p:nvSpPr>
        <p:spPr>
          <a:xfrm>
            <a:off x="6444208" y="2492896"/>
            <a:ext cx="9052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>
                <a:solidFill>
                  <a:srgbClr val="1F497D">
                    <a:lumMod val="50000"/>
                  </a:srgbClr>
                </a:solidFill>
              </a:rPr>
              <a:t>Returned</a:t>
            </a:r>
          </a:p>
          <a:p>
            <a:r>
              <a:rPr lang="nl-NL" sz="1050" dirty="0" smtClean="0">
                <a:solidFill>
                  <a:srgbClr val="1F497D">
                    <a:lumMod val="50000"/>
                  </a:srgbClr>
                </a:solidFill>
              </a:rPr>
              <a:t>Results</a:t>
            </a:r>
            <a:endParaRPr lang="nl-NL" sz="1050" dirty="0">
              <a:solidFill>
                <a:srgbClr val="1F497D">
                  <a:lumMod val="50000"/>
                </a:srgb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444208" y="2852936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267744" y="2259330"/>
            <a:ext cx="0" cy="407279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267744" y="2259333"/>
            <a:ext cx="5256584" cy="407277"/>
          </a:xfrm>
          <a:prstGeom prst="bentConnector3">
            <a:avLst>
              <a:gd name="adj1" fmla="val -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88"/>
          <p:cNvSpPr txBox="1"/>
          <p:nvPr/>
        </p:nvSpPr>
        <p:spPr>
          <a:xfrm>
            <a:off x="7452320" y="2181210"/>
            <a:ext cx="9052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>
                <a:solidFill>
                  <a:srgbClr val="1F497D">
                    <a:lumMod val="50000"/>
                  </a:srgbClr>
                </a:solidFill>
              </a:rPr>
              <a:t>Repeat</a:t>
            </a:r>
          </a:p>
          <a:p>
            <a:r>
              <a:rPr lang="nl-NL" sz="1050" dirty="0" smtClean="0">
                <a:solidFill>
                  <a:srgbClr val="1F497D">
                    <a:lumMod val="50000"/>
                  </a:srgbClr>
                </a:solidFill>
              </a:rPr>
              <a:t>Screening</a:t>
            </a:r>
            <a:endParaRPr lang="nl-NL" sz="1050" dirty="0">
              <a:solidFill>
                <a:srgbClr val="1F497D">
                  <a:lumMod val="50000"/>
                </a:srgbClr>
              </a:solidFill>
            </a:endParaRPr>
          </a:p>
        </p:txBody>
      </p:sp>
      <p:cxnSp>
        <p:nvCxnSpPr>
          <p:cNvPr id="120" name="Rechte verbindingslijn met pijl 41"/>
          <p:cNvCxnSpPr>
            <a:stCxn id="63" idx="2"/>
          </p:cNvCxnSpPr>
          <p:nvPr/>
        </p:nvCxnSpPr>
        <p:spPr>
          <a:xfrm flipH="1">
            <a:off x="3676725" y="3068960"/>
            <a:ext cx="4243647" cy="2090097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kstvak 20"/>
          <p:cNvSpPr txBox="1"/>
          <p:nvPr/>
        </p:nvSpPr>
        <p:spPr>
          <a:xfrm>
            <a:off x="6085918" y="3212976"/>
            <a:ext cx="1222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Outcome Report</a:t>
            </a:r>
          </a:p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Is created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22" name="Tekstvak 20"/>
          <p:cNvSpPr txBox="1"/>
          <p:nvPr/>
        </p:nvSpPr>
        <p:spPr>
          <a:xfrm>
            <a:off x="6656141" y="4835891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Care Summary is created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cxnSp>
        <p:nvCxnSpPr>
          <p:cNvPr id="123" name="Rechte verbindingslijn 27"/>
          <p:cNvCxnSpPr/>
          <p:nvPr/>
        </p:nvCxnSpPr>
        <p:spPr>
          <a:xfrm>
            <a:off x="447442" y="2852935"/>
            <a:ext cx="972108" cy="1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fgeronde rechthoek 24"/>
          <p:cNvSpPr/>
          <p:nvPr/>
        </p:nvSpPr>
        <p:spPr>
          <a:xfrm>
            <a:off x="1511660" y="5769304"/>
            <a:ext cx="972108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FAILED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125" name="Rechte verbindingslijn met pijl 8"/>
          <p:cNvCxnSpPr/>
          <p:nvPr/>
        </p:nvCxnSpPr>
        <p:spPr>
          <a:xfrm flipH="1">
            <a:off x="1673678" y="5424162"/>
            <a:ext cx="2003047" cy="343929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27"/>
          <p:cNvCxnSpPr/>
          <p:nvPr/>
        </p:nvCxnSpPr>
        <p:spPr>
          <a:xfrm>
            <a:off x="1509560" y="5949279"/>
            <a:ext cx="972108" cy="1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fgeronde rechthoek 85"/>
          <p:cNvSpPr/>
          <p:nvPr/>
        </p:nvSpPr>
        <p:spPr>
          <a:xfrm>
            <a:off x="3347864" y="5765060"/>
            <a:ext cx="1224136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READY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135" name="Rechte verbindingslijn 86"/>
          <p:cNvCxnSpPr/>
          <p:nvPr/>
        </p:nvCxnSpPr>
        <p:spPr>
          <a:xfrm>
            <a:off x="3347864" y="5945036"/>
            <a:ext cx="1224136" cy="0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fgeronde rechthoek 85"/>
          <p:cNvSpPr/>
          <p:nvPr/>
        </p:nvSpPr>
        <p:spPr>
          <a:xfrm>
            <a:off x="5292080" y="5765060"/>
            <a:ext cx="1224136" cy="39600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rgbClr val="CC0000"/>
            </a:solidFill>
            <a:prstDash val="solid"/>
          </a:ln>
          <a:effectLst/>
          <a:scene3d>
            <a:camera prst="orthographicFront"/>
            <a:lightRig rig="soft" dir="t"/>
          </a:scene3d>
          <a:sp3d>
            <a:bevelT w="127000" h="63500"/>
          </a:sp3d>
        </p:spPr>
        <p:txBody>
          <a:bodyPr lIns="144000" tIns="0" anchor="t" anchorCtr="0"/>
          <a:lstStyle/>
          <a:p>
            <a:pPr>
              <a:defRPr/>
            </a:pPr>
            <a:r>
              <a:rPr lang="nl-NL" sz="1050" kern="0" dirty="0" smtClean="0">
                <a:solidFill>
                  <a:srgbClr val="EEECE1">
                    <a:lumMod val="10000"/>
                  </a:srgbClr>
                </a:solidFill>
                <a:latin typeface="Corbel" pitchFamily="34" charset="0"/>
                <a:ea typeface="Dotum" pitchFamily="34" charset="-127"/>
                <a:cs typeface="ＭＳ Ｐゴシック" charset="0"/>
              </a:rPr>
              <a:t>IN-PROGRESS</a:t>
            </a:r>
            <a:endParaRPr lang="nl-NL" sz="1100" kern="0" dirty="0">
              <a:solidFill>
                <a:srgbClr val="EEECE1">
                  <a:lumMod val="10000"/>
                </a:srgbClr>
              </a:solidFill>
              <a:latin typeface="Corbel" pitchFamily="34" charset="0"/>
              <a:ea typeface="Dotum" pitchFamily="34" charset="-127"/>
              <a:cs typeface="ＭＳ Ｐゴシック" charset="0"/>
            </a:endParaRPr>
          </a:p>
        </p:txBody>
      </p:sp>
      <p:cxnSp>
        <p:nvCxnSpPr>
          <p:cNvPr id="137" name="Rechte verbindingslijn 86"/>
          <p:cNvCxnSpPr/>
          <p:nvPr/>
        </p:nvCxnSpPr>
        <p:spPr>
          <a:xfrm>
            <a:off x="5292080" y="5945036"/>
            <a:ext cx="1224136" cy="0"/>
          </a:xfrm>
          <a:prstGeom prst="line">
            <a:avLst/>
          </a:prstGeom>
          <a:ln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572000" y="587727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572000" y="6093296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516216" y="6021288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kstvak 20"/>
          <p:cNvSpPr txBox="1"/>
          <p:nvPr/>
        </p:nvSpPr>
        <p:spPr>
          <a:xfrm>
            <a:off x="1912204" y="4270316"/>
            <a:ext cx="1287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chemeClr val="accent1"/>
                </a:solidFill>
              </a:rPr>
              <a:t>Care Summary arrives and no Outcome Result</a:t>
            </a:r>
          </a:p>
          <a:p>
            <a:r>
              <a:rPr lang="nl-NL" sz="1200" dirty="0" smtClean="0">
                <a:solidFill>
                  <a:schemeClr val="accent1"/>
                </a:solidFill>
              </a:rPr>
              <a:t>Report is present</a:t>
            </a:r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.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8" name="Tekstvak 20"/>
          <p:cNvSpPr txBox="1"/>
          <p:nvPr/>
        </p:nvSpPr>
        <p:spPr>
          <a:xfrm>
            <a:off x="4572000" y="567393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Updated </a:t>
            </a:r>
          </a:p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Outcome</a:t>
            </a:r>
          </a:p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Report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9" name="Tekstvak 20"/>
          <p:cNvSpPr txBox="1"/>
          <p:nvPr/>
        </p:nvSpPr>
        <p:spPr>
          <a:xfrm>
            <a:off x="5297928" y="5430415"/>
            <a:ext cx="222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Outcome Report 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0" name="Tekstvak 20"/>
          <p:cNvSpPr txBox="1"/>
          <p:nvPr/>
        </p:nvSpPr>
        <p:spPr>
          <a:xfrm>
            <a:off x="6522064" y="5575639"/>
            <a:ext cx="22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Care </a:t>
            </a:r>
          </a:p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Summary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1" name="Tekstvak 20"/>
          <p:cNvSpPr txBox="1"/>
          <p:nvPr/>
        </p:nvSpPr>
        <p:spPr>
          <a:xfrm>
            <a:off x="5508104" y="6381328"/>
            <a:ext cx="216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Hearing Plan of Care is Updated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7809571" y="6658327"/>
            <a:ext cx="144016" cy="1550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11560" y="48540"/>
            <a:ext cx="144016" cy="1550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154" idx="5"/>
          </p:cNvCxnSpPr>
          <p:nvPr/>
        </p:nvCxnSpPr>
        <p:spPr>
          <a:xfrm>
            <a:off x="734485" y="180883"/>
            <a:ext cx="93099" cy="223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kstvak 20"/>
          <p:cNvSpPr txBox="1"/>
          <p:nvPr/>
        </p:nvSpPr>
        <p:spPr>
          <a:xfrm>
            <a:off x="755576" y="44624"/>
            <a:ext cx="1714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rgbClr val="1F497D">
                    <a:lumMod val="50000"/>
                  </a:srgbClr>
                </a:solidFill>
              </a:rPr>
              <a:t>ADT Notification of Birth</a:t>
            </a:r>
            <a:endParaRPr lang="nl-NL" sz="12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85223" y="1003309"/>
            <a:ext cx="4320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During IN-PROGRESS, if the screening procedure is not performed for some reason, the returned results negate the procedure requested to be performed and provide the reason for not performing it.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5832140" y="1760152"/>
            <a:ext cx="972108" cy="80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7" idx="2"/>
          </p:cNvCxnSpPr>
          <p:nvPr/>
        </p:nvCxnSpPr>
        <p:spPr>
          <a:xfrm>
            <a:off x="2555776" y="5101313"/>
            <a:ext cx="162018" cy="46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80662" y="5720197"/>
            <a:ext cx="0" cy="720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012160" y="5705019"/>
            <a:ext cx="0" cy="7644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0797" y="3212976"/>
            <a:ext cx="1016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The </a:t>
            </a:r>
            <a:r>
              <a:rPr lang="en-US" sz="1200" dirty="0" err="1" smtClean="0">
                <a:solidFill>
                  <a:schemeClr val="accent1"/>
                </a:solidFill>
              </a:rPr>
              <a:t>HPoC</a:t>
            </a:r>
            <a:r>
              <a:rPr lang="en-US" sz="1200" dirty="0" smtClean="0">
                <a:solidFill>
                  <a:schemeClr val="accent1"/>
                </a:solidFill>
              </a:rPr>
              <a:t> can’t be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Processed correctly.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04319" y="3231167"/>
            <a:ext cx="101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The consent is not obtained within some period of time.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53598" y="2529351"/>
            <a:ext cx="444362" cy="70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3568" y="2439024"/>
            <a:ext cx="97466" cy="79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355952" y="6427494"/>
            <a:ext cx="250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The Outcome Report  can’t be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Processed correctly.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660801" y="5683674"/>
            <a:ext cx="327023" cy="74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47864" y="2838128"/>
            <a:ext cx="1198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>
                <a:solidFill>
                  <a:srgbClr val="1F497D">
                    <a:lumMod val="50000"/>
                  </a:srgbClr>
                </a:solidFill>
              </a:rPr>
              <a:t>Consent Obtained</a:t>
            </a:r>
            <a:endParaRPr lang="en-US" sz="9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0110"/>
            <a:ext cx="1800200" cy="6457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-17892" y="0"/>
            <a:ext cx="91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4BACC6">
                    <a:lumMod val="50000"/>
                  </a:srgbClr>
                </a:solidFill>
              </a:rPr>
              <a:t>EHDI-WD workflow steps (Part 1)</a:t>
            </a:r>
            <a:endParaRPr lang="nl-NL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525016"/>
            <a:ext cx="1656184" cy="52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12" y="1245415"/>
            <a:ext cx="1656184" cy="12183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520" y="1309016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20" y="1885588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2620255"/>
            <a:ext cx="1656184" cy="41211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hthoek 81"/>
          <p:cNvSpPr/>
          <p:nvPr/>
        </p:nvSpPr>
        <p:spPr>
          <a:xfrm>
            <a:off x="269604" y="2894469"/>
            <a:ext cx="1476000" cy="2063316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Create Plan of Care</a:t>
            </a:r>
          </a:p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Status: COMPLETED</a:t>
            </a:r>
            <a:endParaRPr lang="nl-NL" sz="11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678" y="1903783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Create Workflow</a:t>
            </a:r>
          </a:p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Document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307" y="2581247"/>
            <a:ext cx="145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EHDI-WD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529904"/>
            <a:ext cx="1656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PH is notified of birth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25" name="Rechthoek 81"/>
          <p:cNvSpPr/>
          <p:nvPr/>
        </p:nvSpPr>
        <p:spPr>
          <a:xfrm>
            <a:off x="323528" y="3350573"/>
            <a:ext cx="1368152" cy="15352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 History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2406" y="3623245"/>
            <a:ext cx="1313396" cy="115356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9208" y="3623245"/>
            <a:ext cx="12504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TaskEvent: 1</a:t>
            </a:r>
          </a:p>
          <a:p>
            <a:r>
              <a:rPr lang="nl-NL" sz="1050" dirty="0">
                <a:solidFill>
                  <a:srgbClr val="EEECE1">
                    <a:lumMod val="10000"/>
                  </a:srgbClr>
                </a:solidFill>
              </a:rPr>
              <a:t>Status: </a:t>
            </a:r>
            <a:endParaRPr lang="nl-NL" sz="1050" dirty="0" smtClean="0">
              <a:solidFill>
                <a:srgbClr val="EEECE1">
                  <a:lumMod val="10000"/>
                </a:srgbClr>
              </a:solidFill>
            </a:endParaRPr>
          </a:p>
          <a:p>
            <a:endParaRPr lang="nl-NL" sz="1050" dirty="0">
              <a:solidFill>
                <a:srgbClr val="EEECE1">
                  <a:lumMod val="10000"/>
                </a:srgbClr>
              </a:solidFill>
            </a:endParaRPr>
          </a:p>
          <a:p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Input</a:t>
            </a:r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: N/A</a:t>
            </a:r>
          </a:p>
          <a:p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Output: </a:t>
            </a:r>
          </a:p>
          <a:p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  <a:p>
            <a:endParaRPr lang="nl-NL" sz="1200" dirty="0" smtClean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51720" y="404664"/>
            <a:ext cx="1800200" cy="6457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23728" y="529570"/>
            <a:ext cx="1656184" cy="52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23728" y="1249969"/>
            <a:ext cx="1656184" cy="12183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95736" y="1313570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95736" y="1890142"/>
            <a:ext cx="1512168" cy="5277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23728" y="2624809"/>
            <a:ext cx="1656184" cy="412111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hthoek 81"/>
          <p:cNvSpPr/>
          <p:nvPr/>
        </p:nvSpPr>
        <p:spPr>
          <a:xfrm>
            <a:off x="2213820" y="2899023"/>
            <a:ext cx="1476000" cy="2063316"/>
          </a:xfrm>
          <a:prstGeom prst="rect">
            <a:avLst/>
          </a:prstGeom>
          <a:solidFill>
            <a:srgbClr val="FDE8D7">
              <a:alpha val="50000"/>
            </a:srgb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Create Plan of Care</a:t>
            </a:r>
          </a:p>
          <a:p>
            <a:r>
              <a:rPr lang="nl-NL" sz="1100" dirty="0" smtClean="0">
                <a:solidFill>
                  <a:srgbClr val="4F81BD">
                    <a:lumMod val="75000"/>
                  </a:srgbClr>
                </a:solidFill>
              </a:rPr>
              <a:t>Status: COMPLETED</a:t>
            </a:r>
            <a:endParaRPr lang="nl-NL" sz="11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8894" y="1908337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Update </a:t>
            </a:r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Workflow Document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46523" y="2585801"/>
            <a:ext cx="1454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EHDI-WD </a:t>
            </a:r>
            <a:r>
              <a:rPr lang="nl-NL" sz="1200" dirty="0">
                <a:solidFill>
                  <a:srgbClr val="4F81BD">
                    <a:lumMod val="75000"/>
                  </a:srgbClr>
                </a:solidFill>
              </a:rPr>
              <a:t>Document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23728" y="534458"/>
            <a:ext cx="1656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Care Plan is generated with demographic info.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45" name="Rechthoek 81"/>
          <p:cNvSpPr/>
          <p:nvPr/>
        </p:nvSpPr>
        <p:spPr>
          <a:xfrm>
            <a:off x="2267744" y="3355127"/>
            <a:ext cx="1368152" cy="15352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t" anchorCtr="0"/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 History</a:t>
            </a:r>
            <a:endParaRPr lang="nl-NL" sz="12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96622" y="3627799"/>
            <a:ext cx="1313396" cy="115356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13424" y="3627799"/>
            <a:ext cx="125046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rgbClr val="4F81BD">
                    <a:lumMod val="75000"/>
                  </a:srgbClr>
                </a:solidFill>
              </a:rPr>
              <a:t>TaskEvent: 1</a:t>
            </a:r>
          </a:p>
          <a:p>
            <a:r>
              <a:rPr lang="nl-NL" sz="1050" dirty="0">
                <a:solidFill>
                  <a:srgbClr val="EEECE1">
                    <a:lumMod val="10000"/>
                  </a:srgbClr>
                </a:solidFill>
              </a:rPr>
              <a:t>Status: COMPLETED</a:t>
            </a:r>
          </a:p>
          <a:p>
            <a:r>
              <a:rPr lang="nl-NL" sz="1100" dirty="0">
                <a:solidFill>
                  <a:srgbClr val="EEECE1">
                    <a:lumMod val="10000"/>
                  </a:srgbClr>
                </a:solidFill>
              </a:rPr>
              <a:t>Input</a:t>
            </a:r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: N/A</a:t>
            </a:r>
          </a:p>
          <a:p>
            <a:r>
              <a:rPr lang="nl-NL" sz="1100" dirty="0" smtClean="0">
                <a:solidFill>
                  <a:srgbClr val="EEECE1">
                    <a:lumMod val="10000"/>
                  </a:srgbClr>
                </a:solidFill>
              </a:rPr>
              <a:t>Output: Hearing Plan of Care</a:t>
            </a:r>
          </a:p>
          <a:p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  <a:p>
            <a:endParaRPr lang="nl-NL" sz="1200" dirty="0" smtClean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02819" y="1320300"/>
            <a:ext cx="1512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EEECE1">
                    <a:lumMod val="10000"/>
                  </a:srgbClr>
                </a:solidFill>
              </a:rPr>
              <a:t>Output: Hearing Plan of Care</a:t>
            </a:r>
            <a:endParaRPr lang="nl-NL" sz="1100" dirty="0">
              <a:solidFill>
                <a:srgbClr val="EEECE1">
                  <a:lumMod val="1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112" y="274365"/>
            <a:ext cx="250390" cy="246221"/>
            <a:chOff x="5602943" y="1700084"/>
            <a:chExt cx="250390" cy="246221"/>
          </a:xfrm>
        </p:grpSpPr>
        <p:sp>
          <p:nvSpPr>
            <p:cNvPr id="5" name="Oval 4"/>
            <p:cNvSpPr/>
            <p:nvPr/>
          </p:nvSpPr>
          <p:spPr>
            <a:xfrm>
              <a:off x="5652120" y="17511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02943" y="17000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77624" y="289767"/>
            <a:ext cx="250390" cy="246221"/>
            <a:chOff x="5760573" y="1852484"/>
            <a:chExt cx="250390" cy="246221"/>
          </a:xfrm>
        </p:grpSpPr>
        <p:sp>
          <p:nvSpPr>
            <p:cNvPr id="32" name="Oval 31"/>
            <p:cNvSpPr/>
            <p:nvPr/>
          </p:nvSpPr>
          <p:spPr>
            <a:xfrm>
              <a:off x="5804520" y="1903587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60573" y="185248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0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48851</TotalTime>
  <Words>827</Words>
  <Application>Microsoft Office PowerPoint</Application>
  <PresentationFormat>On-screen Show (4:3)</PresentationFormat>
  <Paragraphs>276</Paragraphs>
  <Slides>12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Kantoorthema</vt:lpstr>
      <vt:lpstr>Picture</vt:lpstr>
      <vt:lpstr>PowerPoint Presentation</vt:lpstr>
      <vt:lpstr>PowerPoint Presentation</vt:lpstr>
      <vt:lpstr>PowerPoint Presentation</vt:lpstr>
      <vt:lpstr>PowerPoint Presentation</vt:lpstr>
      <vt:lpstr>Early Hearing Detection and Intervention - Workflow Definition (EHDI-WD)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</dc:creator>
  <cp:lastModifiedBy>Lisa</cp:lastModifiedBy>
  <cp:revision>633</cp:revision>
  <cp:lastPrinted>2013-04-22T21:08:48Z</cp:lastPrinted>
  <dcterms:created xsi:type="dcterms:W3CDTF">2011-12-19T12:08:21Z</dcterms:created>
  <dcterms:modified xsi:type="dcterms:W3CDTF">2013-07-25T17:44:55Z</dcterms:modified>
</cp:coreProperties>
</file>