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1" r:id="rId3"/>
    <p:sldId id="332" r:id="rId4"/>
    <p:sldId id="350" r:id="rId5"/>
    <p:sldId id="323" r:id="rId6"/>
    <p:sldId id="324" r:id="rId7"/>
    <p:sldId id="348" r:id="rId8"/>
    <p:sldId id="349" r:id="rId9"/>
    <p:sldId id="329" r:id="rId10"/>
    <p:sldId id="353" r:id="rId11"/>
    <p:sldId id="333" r:id="rId12"/>
    <p:sldId id="354" r:id="rId13"/>
    <p:sldId id="342" r:id="rId14"/>
    <p:sldId id="343" r:id="rId15"/>
    <p:sldId id="344" r:id="rId16"/>
    <p:sldId id="322" r:id="rId17"/>
    <p:sldId id="347" r:id="rId18"/>
    <p:sldId id="345" r:id="rId19"/>
    <p:sldId id="346" r:id="rId20"/>
    <p:sldId id="336" r:id="rId21"/>
    <p:sldId id="351" r:id="rId22"/>
    <p:sldId id="318" r:id="rId23"/>
    <p:sldId id="352" r:id="rId24"/>
    <p:sldId id="320" r:id="rId25"/>
  </p:sldIdLst>
  <p:sldSz cx="9144000" cy="5143500" type="screen16x9"/>
  <p:notesSz cx="71024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CC25"/>
    <a:srgbClr val="A7AC60"/>
    <a:srgbClr val="1A96BF"/>
    <a:srgbClr val="315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2" autoAdjust="0"/>
    <p:restoredTop sz="94682" autoAdjust="0"/>
  </p:normalViewPr>
  <p:slideViewPr>
    <p:cSldViewPr>
      <p:cViewPr>
        <p:scale>
          <a:sx n="87" d="100"/>
          <a:sy n="87" d="100"/>
        </p:scale>
        <p:origin x="-682" y="-1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8163" cy="468313"/>
          </a:xfrm>
          <a:prstGeom prst="rect">
            <a:avLst/>
          </a:prstGeom>
        </p:spPr>
        <p:txBody>
          <a:bodyPr vert="horz" lIns="91432" tIns="45716" rIns="91432" bIns="45716" rtlCol="0"/>
          <a:lstStyle>
            <a:lvl1pPr algn="l">
              <a:defRPr sz="1200"/>
            </a:lvl1pPr>
          </a:lstStyle>
          <a:p>
            <a:endParaRPr lang="en-US" dirty="0"/>
          </a:p>
        </p:txBody>
      </p:sp>
      <p:sp>
        <p:nvSpPr>
          <p:cNvPr id="3" name="Date Placeholder 2"/>
          <p:cNvSpPr>
            <a:spLocks noGrp="1"/>
          </p:cNvSpPr>
          <p:nvPr>
            <p:ph type="dt" sz="quarter" idx="1"/>
          </p:nvPr>
        </p:nvSpPr>
        <p:spPr>
          <a:xfrm>
            <a:off x="4022726" y="0"/>
            <a:ext cx="3078163" cy="468313"/>
          </a:xfrm>
          <a:prstGeom prst="rect">
            <a:avLst/>
          </a:prstGeom>
        </p:spPr>
        <p:txBody>
          <a:bodyPr vert="horz" lIns="91432" tIns="45716" rIns="91432" bIns="45716" rtlCol="0"/>
          <a:lstStyle>
            <a:lvl1pPr algn="r">
              <a:defRPr sz="1200"/>
            </a:lvl1pPr>
          </a:lstStyle>
          <a:p>
            <a:fld id="{19D9307C-B186-465A-B972-9681180C6C21}" type="datetimeFigureOut">
              <a:rPr lang="en-US" smtClean="0"/>
              <a:t>10/22/2014</a:t>
            </a:fld>
            <a:endParaRPr lang="en-US" dirty="0"/>
          </a:p>
        </p:txBody>
      </p:sp>
      <p:sp>
        <p:nvSpPr>
          <p:cNvPr id="4" name="Footer Placeholder 3"/>
          <p:cNvSpPr>
            <a:spLocks noGrp="1"/>
          </p:cNvSpPr>
          <p:nvPr>
            <p:ph type="ftr" sz="quarter" idx="2"/>
          </p:nvPr>
        </p:nvSpPr>
        <p:spPr>
          <a:xfrm>
            <a:off x="1" y="8899525"/>
            <a:ext cx="3078163" cy="468313"/>
          </a:xfrm>
          <a:prstGeom prst="rect">
            <a:avLst/>
          </a:prstGeom>
        </p:spPr>
        <p:txBody>
          <a:bodyPr vert="horz" lIns="91432" tIns="45716" rIns="91432" bIns="457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2726" y="8899525"/>
            <a:ext cx="3078163" cy="468313"/>
          </a:xfrm>
          <a:prstGeom prst="rect">
            <a:avLst/>
          </a:prstGeom>
        </p:spPr>
        <p:txBody>
          <a:bodyPr vert="horz" lIns="91432" tIns="45716" rIns="91432" bIns="45716" rtlCol="0" anchor="b"/>
          <a:lstStyle>
            <a:lvl1pPr algn="r">
              <a:defRPr sz="1200"/>
            </a:lvl1pPr>
          </a:lstStyle>
          <a:p>
            <a:fld id="{E93BD1FE-D2EF-4821-8EB6-3AA1509790EF}" type="slidenum">
              <a:rPr lang="en-US" smtClean="0"/>
              <a:t>‹#›</a:t>
            </a:fld>
            <a:endParaRPr lang="en-US" dirty="0"/>
          </a:p>
        </p:txBody>
      </p:sp>
    </p:spTree>
    <p:extLst>
      <p:ext uri="{BB962C8B-B14F-4D97-AF65-F5344CB8AC3E}">
        <p14:creationId xmlns:p14="http://schemas.microsoft.com/office/powerpoint/2010/main" val="2514876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8472"/>
          </a:xfrm>
          <a:prstGeom prst="rect">
            <a:avLst/>
          </a:prstGeom>
        </p:spPr>
        <p:txBody>
          <a:bodyPr vert="horz" lIns="93569" tIns="46785" rIns="93569" bIns="46785" rtlCol="0"/>
          <a:lstStyle>
            <a:lvl1pPr algn="l">
              <a:defRPr sz="1200"/>
            </a:lvl1pPr>
          </a:lstStyle>
          <a:p>
            <a:endParaRPr lang="en-US" dirty="0"/>
          </a:p>
        </p:txBody>
      </p:sp>
      <p:sp>
        <p:nvSpPr>
          <p:cNvPr id="3" name="Date Placeholder 2"/>
          <p:cNvSpPr>
            <a:spLocks noGrp="1"/>
          </p:cNvSpPr>
          <p:nvPr>
            <p:ph type="dt" idx="1"/>
          </p:nvPr>
        </p:nvSpPr>
        <p:spPr>
          <a:xfrm>
            <a:off x="4023094" y="0"/>
            <a:ext cx="3077739" cy="468472"/>
          </a:xfrm>
          <a:prstGeom prst="rect">
            <a:avLst/>
          </a:prstGeom>
        </p:spPr>
        <p:txBody>
          <a:bodyPr vert="horz" lIns="93569" tIns="46785" rIns="93569" bIns="46785" rtlCol="0"/>
          <a:lstStyle>
            <a:lvl1pPr algn="r">
              <a:defRPr sz="1200"/>
            </a:lvl1pPr>
          </a:lstStyle>
          <a:p>
            <a:fld id="{A669B759-4D37-4824-8905-7010D0FD11CE}" type="datetimeFigureOut">
              <a:rPr lang="en-US" smtClean="0"/>
              <a:t>10/22/2014</a:t>
            </a:fld>
            <a:endParaRPr lang="en-US" dirty="0"/>
          </a:p>
        </p:txBody>
      </p:sp>
      <p:sp>
        <p:nvSpPr>
          <p:cNvPr id="4" name="Slide Image Placeholder 3"/>
          <p:cNvSpPr>
            <a:spLocks noGrp="1" noRot="1" noChangeAspect="1"/>
          </p:cNvSpPr>
          <p:nvPr>
            <p:ph type="sldImg" idx="2"/>
          </p:nvPr>
        </p:nvSpPr>
        <p:spPr>
          <a:xfrm>
            <a:off x="430213" y="703263"/>
            <a:ext cx="6243637" cy="3513137"/>
          </a:xfrm>
          <a:prstGeom prst="rect">
            <a:avLst/>
          </a:prstGeom>
          <a:noFill/>
          <a:ln w="12700">
            <a:solidFill>
              <a:prstClr val="black"/>
            </a:solidFill>
          </a:ln>
        </p:spPr>
        <p:txBody>
          <a:bodyPr vert="horz" lIns="93569" tIns="46785" rIns="93569" bIns="46785" rtlCol="0" anchor="ctr"/>
          <a:lstStyle/>
          <a:p>
            <a:endParaRPr lang="en-US" dirty="0"/>
          </a:p>
        </p:txBody>
      </p:sp>
      <p:sp>
        <p:nvSpPr>
          <p:cNvPr id="5" name="Notes Placeholder 4"/>
          <p:cNvSpPr>
            <a:spLocks noGrp="1"/>
          </p:cNvSpPr>
          <p:nvPr>
            <p:ph type="body" sz="quarter" idx="3"/>
          </p:nvPr>
        </p:nvSpPr>
        <p:spPr>
          <a:xfrm>
            <a:off x="710248" y="4450477"/>
            <a:ext cx="5681980" cy="4216242"/>
          </a:xfrm>
          <a:prstGeom prst="rect">
            <a:avLst/>
          </a:prstGeom>
        </p:spPr>
        <p:txBody>
          <a:bodyPr vert="horz" lIns="93569" tIns="46785" rIns="93569" bIns="4678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9328"/>
            <a:ext cx="3077739" cy="468472"/>
          </a:xfrm>
          <a:prstGeom prst="rect">
            <a:avLst/>
          </a:prstGeom>
        </p:spPr>
        <p:txBody>
          <a:bodyPr vert="horz" lIns="93569" tIns="46785" rIns="93569" bIns="4678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4" y="8899328"/>
            <a:ext cx="3077739" cy="468472"/>
          </a:xfrm>
          <a:prstGeom prst="rect">
            <a:avLst/>
          </a:prstGeom>
        </p:spPr>
        <p:txBody>
          <a:bodyPr vert="horz" lIns="93569" tIns="46785" rIns="93569" bIns="46785" rtlCol="0" anchor="b"/>
          <a:lstStyle>
            <a:lvl1pPr algn="r">
              <a:defRPr sz="1200"/>
            </a:lvl1pPr>
          </a:lstStyle>
          <a:p>
            <a:fld id="{9218DF19-5B17-4B47-AD5D-FDA8AB9AADDB}" type="slidenum">
              <a:rPr lang="en-US" smtClean="0"/>
              <a:t>‹#›</a:t>
            </a:fld>
            <a:endParaRPr lang="en-US" dirty="0"/>
          </a:p>
        </p:txBody>
      </p:sp>
    </p:spTree>
    <p:extLst>
      <p:ext uri="{BB962C8B-B14F-4D97-AF65-F5344CB8AC3E}">
        <p14:creationId xmlns:p14="http://schemas.microsoft.com/office/powerpoint/2010/main" val="41481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44F8D6-64BF-4641-9BF6-AA8AD286E357}" type="datetime1">
              <a:rPr lang="en-US" smtClean="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30893415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0C4289-F90C-489C-9DB4-E7AE817923B8}" type="datetime1">
              <a:rPr lang="en-US" smtClean="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402023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B1796-8CC7-4DE2-A2CF-26F3D86C3FD4}" type="datetime1">
              <a:rPr lang="en-US" smtClean="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227106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F1D61-D25E-4CB6-A61C-B238C197A79B}" type="datetime1">
              <a:rPr lang="en-US" smtClean="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1679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DBF9-B896-45E5-95AF-CEED6EE3E85F}" type="datetime1">
              <a:rPr lang="en-US" smtClean="0"/>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139356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A59B36-168A-42B5-A900-2B4A14E9F25F}" type="datetime1">
              <a:rPr lang="en-US" smtClean="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180153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19C76-28B7-4B3D-87AE-AC7E45BB09D5}" type="datetime1">
              <a:rPr lang="en-US" smtClean="0"/>
              <a:t>10/22/2014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266566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C8E4F-DDAD-42E9-86EF-8DA8B6296AAF}" type="datetime1">
              <a:rPr lang="en-US" smtClean="0"/>
              <a:t>10/22/2014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119713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6934E-E0A2-4E9A-9E4F-6E92ACFAC509}" type="datetime1">
              <a:rPr lang="en-US" smtClean="0"/>
              <a:t>10/22/2014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87111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11338-904F-44EF-BC62-DA7CA4A37161}" type="datetime1">
              <a:rPr lang="en-US" smtClean="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347722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B31F0-B290-463A-9FF4-CEF6517247BD}" type="datetime1">
              <a:rPr lang="en-US" smtClean="0"/>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198493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6D9E669-B460-427F-AB96-A07AC94F925A}" type="datetime1">
              <a:rPr lang="en-US" smtClean="0"/>
              <a:t>10/22/2014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645A4B9-7483-426B-A396-A3F803B149D4}" type="slidenum">
              <a:rPr lang="en-US" smtClean="0"/>
              <a:pPr/>
              <a:t>‹#›</a:t>
            </a:fld>
            <a:endParaRPr lang="en-US" dirty="0"/>
          </a:p>
        </p:txBody>
      </p:sp>
    </p:spTree>
    <p:extLst>
      <p:ext uri="{BB962C8B-B14F-4D97-AF65-F5344CB8AC3E}">
        <p14:creationId xmlns:p14="http://schemas.microsoft.com/office/powerpoint/2010/main" val="26529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hinvads.cdc.gov/vads/ViewValueSet.action?oid=2.16.840.1.113883.3.88.12.80.6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397" b="27098"/>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33407" y="1047750"/>
            <a:ext cx="7162794" cy="2492990"/>
          </a:xfrm>
          <a:prstGeom prst="rect">
            <a:avLst/>
          </a:prstGeom>
          <a:noFill/>
        </p:spPr>
        <p:txBody>
          <a:bodyPr wrap="square" rtlCol="0">
            <a:spAutoFit/>
          </a:bodyPr>
          <a:lstStyle/>
          <a:p>
            <a:pPr algn="ctr"/>
            <a:r>
              <a:rPr lang="en-US" sz="3600" b="1" i="1" dirty="0">
                <a:solidFill>
                  <a:schemeClr val="bg1"/>
                </a:solidFill>
              </a:rPr>
              <a:t>Device </a:t>
            </a:r>
            <a:r>
              <a:rPr lang="en-US" sz="3600" b="1" i="1" dirty="0" smtClean="0">
                <a:solidFill>
                  <a:schemeClr val="bg1"/>
                </a:solidFill>
              </a:rPr>
              <a:t>Clinical </a:t>
            </a:r>
            <a:r>
              <a:rPr lang="en-US" sz="3600" b="1" i="1" dirty="0">
                <a:solidFill>
                  <a:schemeClr val="bg1"/>
                </a:solidFill>
              </a:rPr>
              <a:t>Bridge </a:t>
            </a:r>
            <a:r>
              <a:rPr lang="en-US" sz="3600" b="1" i="1" dirty="0" smtClean="0">
                <a:solidFill>
                  <a:schemeClr val="bg1"/>
                </a:solidFill>
              </a:rPr>
              <a:t>(DCB)</a:t>
            </a:r>
            <a:endParaRPr lang="en-US" sz="3600" b="1" i="1" dirty="0" smtClean="0">
              <a:solidFill>
                <a:schemeClr val="bg1"/>
              </a:solidFill>
            </a:endParaRPr>
          </a:p>
          <a:p>
            <a:pPr algn="ctr"/>
            <a:endParaRPr lang="en-US" sz="3600" b="1" dirty="0" smtClean="0">
              <a:solidFill>
                <a:schemeClr val="bg1"/>
              </a:solidFill>
            </a:endParaRPr>
          </a:p>
          <a:p>
            <a:pPr algn="ctr"/>
            <a:r>
              <a:rPr lang="en-US" sz="3600" b="1" dirty="0" smtClean="0">
                <a:solidFill>
                  <a:schemeClr val="bg1"/>
                </a:solidFill>
              </a:rPr>
              <a:t>Phase </a:t>
            </a:r>
            <a:r>
              <a:rPr lang="en-US" sz="3600" b="1" dirty="0" smtClean="0">
                <a:solidFill>
                  <a:schemeClr val="bg1"/>
                </a:solidFill>
              </a:rPr>
              <a:t>1 IHE Proposal Draft Graphics</a:t>
            </a:r>
          </a:p>
          <a:p>
            <a:pPr algn="ctr"/>
            <a:endParaRPr lang="en-US" sz="1600" b="1" dirty="0" smtClean="0">
              <a:solidFill>
                <a:schemeClr val="bg1"/>
              </a:solidFill>
            </a:endParaRPr>
          </a:p>
          <a:p>
            <a:pPr algn="ctr"/>
            <a:r>
              <a:rPr lang="en-US" sz="1600" b="1" dirty="0" smtClean="0">
                <a:solidFill>
                  <a:schemeClr val="bg1"/>
                </a:solidFill>
              </a:rPr>
              <a:t>October 23, 2014</a:t>
            </a:r>
          </a:p>
          <a:p>
            <a:pPr algn="ctr"/>
            <a:endParaRPr lang="en-US" sz="1600" b="1" dirty="0" smtClean="0">
              <a:solidFill>
                <a:schemeClr val="bg1"/>
              </a:solidFill>
            </a:endParaRPr>
          </a:p>
        </p:txBody>
      </p:sp>
      <p:sp>
        <p:nvSpPr>
          <p:cNvPr id="2" name="Rectangle 1"/>
          <p:cNvSpPr/>
          <p:nvPr/>
        </p:nvSpPr>
        <p:spPr>
          <a:xfrm>
            <a:off x="0" y="4095750"/>
            <a:ext cx="914400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ami_logo_cropp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4" y="133350"/>
            <a:ext cx="1598827" cy="792276"/>
          </a:xfrm>
          <a:prstGeom prst="rect">
            <a:avLst/>
          </a:prstGeom>
        </p:spPr>
      </p:pic>
      <p:sp>
        <p:nvSpPr>
          <p:cNvPr id="12" name="Rectangle 11"/>
          <p:cNvSpPr/>
          <p:nvPr/>
        </p:nvSpPr>
        <p:spPr>
          <a:xfrm>
            <a:off x="0" y="0"/>
            <a:ext cx="914400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IHE USA Logo full color.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4400550"/>
            <a:ext cx="1600200" cy="525118"/>
          </a:xfrm>
          <a:prstGeom prst="rect">
            <a:avLst/>
          </a:prstGeom>
        </p:spPr>
      </p:pic>
      <p:pic>
        <p:nvPicPr>
          <p:cNvPr id="16" name="Picture 15" descr="IHE_Logo 2012 new.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85750"/>
            <a:ext cx="2158935" cy="588664"/>
          </a:xfrm>
          <a:prstGeom prst="rect">
            <a:avLst/>
          </a:prstGeom>
        </p:spPr>
      </p:pic>
      <p:sp>
        <p:nvSpPr>
          <p:cNvPr id="3" name="Slide Number Placeholder 2"/>
          <p:cNvSpPr>
            <a:spLocks noGrp="1"/>
          </p:cNvSpPr>
          <p:nvPr>
            <p:ph type="sldNum" sz="quarter" idx="12"/>
          </p:nvPr>
        </p:nvSpPr>
        <p:spPr/>
        <p:txBody>
          <a:bodyPr/>
          <a:lstStyle/>
          <a:p>
            <a:fld id="{C645A4B9-7483-426B-A396-A3F803B149D4}" type="slidenum">
              <a:rPr lang="en-US" smtClean="0"/>
              <a:pPr/>
              <a:t>1</a:t>
            </a:fld>
            <a:endParaRPr lang="en-US" dirty="0"/>
          </a:p>
        </p:txBody>
      </p:sp>
    </p:spTree>
    <p:extLst>
      <p:ext uri="{BB962C8B-B14F-4D97-AF65-F5344CB8AC3E}">
        <p14:creationId xmlns:p14="http://schemas.microsoft.com/office/powerpoint/2010/main" val="18002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fontScale="90000"/>
          </a:bodyPr>
          <a:lstStyle/>
          <a:p>
            <a:r>
              <a:rPr lang="en-US" b="1" dirty="0" smtClean="0"/>
              <a:t>Benefits</a:t>
            </a:r>
            <a:endParaRPr lang="en-US" b="1" dirty="0"/>
          </a:p>
        </p:txBody>
      </p:sp>
      <p:sp>
        <p:nvSpPr>
          <p:cNvPr id="3" name="Content Placeholder 2"/>
          <p:cNvSpPr>
            <a:spLocks noGrp="1"/>
          </p:cNvSpPr>
          <p:nvPr>
            <p:ph idx="1"/>
          </p:nvPr>
        </p:nvSpPr>
        <p:spPr>
          <a:xfrm>
            <a:off x="64477" y="800100"/>
            <a:ext cx="9067800" cy="4343400"/>
          </a:xfrm>
        </p:spPr>
        <p:txBody>
          <a:bodyPr>
            <a:normAutofit fontScale="55000" lnSpcReduction="20000"/>
          </a:bodyPr>
          <a:lstStyle/>
          <a:p>
            <a:pPr lvl="0"/>
            <a:r>
              <a:rPr lang="en-US" b="1" dirty="0"/>
              <a:t>Improved workflow</a:t>
            </a:r>
            <a:r>
              <a:rPr lang="en-US" dirty="0"/>
              <a:t>: Medical device data desired for clinical, operations, clinical quality improvement, population and research purposes could be requested retrospectively or subscribed in advance for publishing to a repository or to a specific clinical application for a specific patient and intervention.</a:t>
            </a:r>
            <a:endParaRPr lang="en-US" dirty="0"/>
          </a:p>
          <a:p>
            <a:pPr lvl="0"/>
            <a:r>
              <a:rPr lang="en-US" b="1" dirty="0"/>
              <a:t>Improved data collection</a:t>
            </a:r>
            <a:r>
              <a:rPr lang="en-US" dirty="0"/>
              <a:t>: Data would no longer need to be reentered from the device to the clinical application, effectively eliminating risks of neglecting to implement the data or making transcription errors.    </a:t>
            </a:r>
            <a:endParaRPr lang="en-US" dirty="0"/>
          </a:p>
          <a:p>
            <a:pPr lvl="0"/>
            <a:r>
              <a:rPr lang="en-US" b="1" dirty="0"/>
              <a:t>Improved safety</a:t>
            </a:r>
            <a:r>
              <a:rPr lang="en-US" dirty="0"/>
              <a:t>: Additional medical device observation data would be available to clinicians.</a:t>
            </a:r>
            <a:endParaRPr lang="en-US" dirty="0"/>
          </a:p>
          <a:p>
            <a:pPr lvl="0"/>
            <a:r>
              <a:rPr lang="en-US" b="1" dirty="0"/>
              <a:t>Improved patient care</a:t>
            </a:r>
            <a:r>
              <a:rPr lang="en-US" dirty="0"/>
              <a:t>: Increased observation data would be included in the patient’s chart as well as in near real time for the clinical application for clinical decision support. </a:t>
            </a:r>
            <a:endParaRPr lang="en-US" dirty="0"/>
          </a:p>
          <a:p>
            <a:pPr marL="0" indent="0">
              <a:buNone/>
            </a:pPr>
            <a:r>
              <a:rPr lang="en-US" dirty="0"/>
              <a:t> </a:t>
            </a:r>
          </a:p>
          <a:p>
            <a:pPr marL="0" indent="0">
              <a:buNone/>
            </a:pPr>
            <a:r>
              <a:rPr lang="en-US" dirty="0"/>
              <a:t>In the short term, the benefits would apply to a high volume of work including any inpatient scenario involving devices providing vital sign observations. This would only increase over time as outpatient and patient settings are added and observations are added beyond vital signs. Please note that vital signs benefits of course do not apply to those vital signs that are observed manually such as height. </a:t>
            </a:r>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10</a:t>
            </a:fld>
            <a:endParaRPr lang="en-US" dirty="0"/>
          </a:p>
        </p:txBody>
      </p:sp>
    </p:spTree>
    <p:extLst>
      <p:ext uri="{BB962C8B-B14F-4D97-AF65-F5344CB8AC3E}">
        <p14:creationId xmlns:p14="http://schemas.microsoft.com/office/powerpoint/2010/main" val="353568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r>
              <a:rPr lang="en-US" sz="3200" b="1" dirty="0" smtClean="0"/>
              <a:t>Proposed </a:t>
            </a:r>
            <a:r>
              <a:rPr lang="en-US" sz="3200" b="1" dirty="0" smtClean="0"/>
              <a:t>Constraints (1 of 2)</a:t>
            </a:r>
            <a:endParaRPr lang="en-US" sz="3200" b="1" dirty="0"/>
          </a:p>
        </p:txBody>
      </p:sp>
      <p:sp>
        <p:nvSpPr>
          <p:cNvPr id="3" name="Content Placeholder 2"/>
          <p:cNvSpPr>
            <a:spLocks noGrp="1"/>
          </p:cNvSpPr>
          <p:nvPr>
            <p:ph idx="1"/>
          </p:nvPr>
        </p:nvSpPr>
        <p:spPr>
          <a:xfrm>
            <a:off x="457200" y="895350"/>
            <a:ext cx="8229600" cy="4248149"/>
          </a:xfrm>
        </p:spPr>
        <p:txBody>
          <a:bodyPr>
            <a:normAutofit fontScale="70000" lnSpcReduction="20000"/>
          </a:bodyPr>
          <a:lstStyle/>
          <a:p>
            <a:pPr lvl="0"/>
            <a:r>
              <a:rPr lang="en-US" dirty="0"/>
              <a:t>Principles</a:t>
            </a:r>
            <a:endParaRPr lang="en-US" sz="3600" dirty="0"/>
          </a:p>
          <a:p>
            <a:pPr lvl="2"/>
            <a:r>
              <a:rPr lang="en-US" dirty="0"/>
              <a:t>Avoid semantic transformation where possible; work with both nomenclatures to align terminology and value sets with each other (include whole chunks of 11073 10101 nomenclature where possible) – needs to merge into clinical realm  -  a lot of work done</a:t>
            </a:r>
            <a:endParaRPr lang="en-US" sz="2800" dirty="0"/>
          </a:p>
          <a:p>
            <a:pPr lvl="2"/>
            <a:r>
              <a:rPr lang="en-US" dirty="0"/>
              <a:t>Use post-coordinated SNOMED concepts where possible to reduce the number of concepts that need to be created and managed; where necessary based on the IEEE 11073 10101 input</a:t>
            </a:r>
            <a:endParaRPr lang="en-US" sz="2800" dirty="0"/>
          </a:p>
          <a:p>
            <a:pPr lvl="3"/>
            <a:r>
              <a:rPr lang="en-US" dirty="0"/>
              <a:t>Map pre-coordinated concepts and deal with multiple axes</a:t>
            </a:r>
            <a:endParaRPr lang="en-US" sz="2400" dirty="0"/>
          </a:p>
          <a:p>
            <a:pPr lvl="3"/>
            <a:r>
              <a:rPr lang="en-US" dirty="0"/>
              <a:t>Deal with multiple axes for complex concepts</a:t>
            </a:r>
            <a:endParaRPr lang="en-US" sz="2400" dirty="0"/>
          </a:p>
          <a:p>
            <a:pPr lvl="5"/>
            <a:r>
              <a:rPr lang="en-US" dirty="0"/>
              <a:t>IEEE overlaps SNOMED CT, LOINC, RxNorm, and UCUM terminology. Initially only the observation identifiers in LOINC </a:t>
            </a:r>
            <a:r>
              <a:rPr lang="en-US" dirty="0" smtClean="0"/>
              <a:t>(and perhaps SNOMED for constraints) would </a:t>
            </a:r>
            <a:r>
              <a:rPr lang="en-US" dirty="0"/>
              <a:t>be addressed but in the future we will address the other areas of overlap. The principle of post-coordinated concept priority is a useful one</a:t>
            </a:r>
          </a:p>
          <a:p>
            <a:pPr lvl="3"/>
            <a:r>
              <a:rPr lang="en-US" dirty="0"/>
              <a:t>Establish an on-going process to ensure device / clinical harmonization over time involving IEEE, IHE, and hopefully NLM (with whom we are currently in discussion, planning for future VA/NLM inter-agency agreements</a:t>
            </a:r>
            <a:endParaRPr lang="en-US" sz="1600" dirty="0"/>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11</a:t>
            </a:fld>
            <a:endParaRPr lang="en-US" dirty="0"/>
          </a:p>
        </p:txBody>
      </p:sp>
    </p:spTree>
    <p:extLst>
      <p:ext uri="{BB962C8B-B14F-4D97-AF65-F5344CB8AC3E}">
        <p14:creationId xmlns:p14="http://schemas.microsoft.com/office/powerpoint/2010/main" val="237841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Proposed </a:t>
            </a:r>
            <a:r>
              <a:rPr lang="en-US" sz="3200" b="1" dirty="0" smtClean="0"/>
              <a:t>Constraints (2 of 2)</a:t>
            </a:r>
            <a:endParaRPr lang="en-US" sz="3200" b="1" dirty="0"/>
          </a:p>
        </p:txBody>
      </p:sp>
      <p:sp>
        <p:nvSpPr>
          <p:cNvPr id="3" name="Content Placeholder 2"/>
          <p:cNvSpPr>
            <a:spLocks noGrp="1"/>
          </p:cNvSpPr>
          <p:nvPr>
            <p:ph idx="1"/>
          </p:nvPr>
        </p:nvSpPr>
        <p:spPr/>
        <p:txBody>
          <a:bodyPr>
            <a:normAutofit/>
          </a:bodyPr>
          <a:lstStyle/>
          <a:p>
            <a:r>
              <a:rPr lang="en-US" dirty="0" smtClean="0"/>
              <a:t>Scope </a:t>
            </a:r>
            <a:r>
              <a:rPr lang="en-US" dirty="0"/>
              <a:t>Deferred</a:t>
            </a:r>
            <a:endParaRPr lang="en-US" sz="3600" dirty="0"/>
          </a:p>
          <a:p>
            <a:pPr lvl="1"/>
            <a:r>
              <a:rPr lang="en-US" dirty="0"/>
              <a:t>Use cases beyond inpatient vital signs</a:t>
            </a:r>
          </a:p>
          <a:p>
            <a:pPr lvl="1"/>
            <a:r>
              <a:rPr lang="en-US" dirty="0"/>
              <a:t>Usage with consumer devices</a:t>
            </a:r>
          </a:p>
          <a:p>
            <a:pPr lvl="1"/>
            <a:r>
              <a:rPr lang="en-US" dirty="0"/>
              <a:t>Usage with portable lab devices</a:t>
            </a:r>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12</a:t>
            </a:fld>
            <a:endParaRPr lang="en-US" dirty="0"/>
          </a:p>
        </p:txBody>
      </p:sp>
    </p:spTree>
    <p:extLst>
      <p:ext uri="{BB962C8B-B14F-4D97-AF65-F5344CB8AC3E}">
        <p14:creationId xmlns:p14="http://schemas.microsoft.com/office/powerpoint/2010/main" val="1962154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Proposed Division of Labor - The Three Components</a:t>
            </a:r>
            <a:endParaRPr lang="en-US" sz="3200" b="1"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13</a:t>
            </a:fld>
            <a:endParaRPr lang="en-US" dirty="0"/>
          </a:p>
        </p:txBody>
      </p:sp>
      <p:sp>
        <p:nvSpPr>
          <p:cNvPr id="6" name="Rounded Rectangle 5"/>
          <p:cNvSpPr/>
          <p:nvPr/>
        </p:nvSpPr>
        <p:spPr>
          <a:xfrm>
            <a:off x="1219200" y="1657350"/>
            <a:ext cx="1981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Data Stream and Filtering</a:t>
            </a:r>
          </a:p>
          <a:p>
            <a:pPr algn="ctr"/>
            <a:endParaRPr lang="en-US" dirty="0" smtClean="0"/>
          </a:p>
          <a:p>
            <a:pPr marL="285750" indent="-285750" algn="ctr">
              <a:buFont typeface="Arial" panose="020B0604020202020204" pitchFamily="34" charset="0"/>
              <a:buChar char="•"/>
            </a:pPr>
            <a:r>
              <a:rPr lang="en-US" dirty="0" smtClean="0"/>
              <a:t>IHE PCD </a:t>
            </a:r>
            <a:endParaRPr lang="en-US" dirty="0"/>
          </a:p>
        </p:txBody>
      </p:sp>
      <p:sp>
        <p:nvSpPr>
          <p:cNvPr id="7" name="Rounded Rectangle 6"/>
          <p:cNvSpPr/>
          <p:nvPr/>
        </p:nvSpPr>
        <p:spPr>
          <a:xfrm>
            <a:off x="3581400" y="1657350"/>
            <a:ext cx="1981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Semantic Bridge </a:t>
            </a:r>
          </a:p>
          <a:p>
            <a:pPr algn="ctr"/>
            <a:r>
              <a:rPr lang="en-US" dirty="0" smtClean="0"/>
              <a:t>(“Chapter 17”)</a:t>
            </a:r>
          </a:p>
          <a:p>
            <a:pPr algn="ctr"/>
            <a:endParaRPr lang="en-US" dirty="0"/>
          </a:p>
          <a:p>
            <a:pPr marL="285750" indent="-285750" algn="ctr">
              <a:buFont typeface="Arial" panose="020B0604020202020204" pitchFamily="34" charset="0"/>
              <a:buChar char="•"/>
            </a:pPr>
            <a:r>
              <a:rPr lang="en-US" dirty="0" smtClean="0"/>
              <a:t>IHE PCC</a:t>
            </a:r>
          </a:p>
        </p:txBody>
      </p:sp>
      <p:sp>
        <p:nvSpPr>
          <p:cNvPr id="8" name="Rounded Rectangle 7"/>
          <p:cNvSpPr/>
          <p:nvPr/>
        </p:nvSpPr>
        <p:spPr>
          <a:xfrm>
            <a:off x="6096000" y="1657350"/>
            <a:ext cx="1981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IEEE to Concept / Clinical Mapping</a:t>
            </a:r>
          </a:p>
          <a:p>
            <a:pPr algn="ctr"/>
            <a:endParaRPr lang="en-US" dirty="0"/>
          </a:p>
          <a:p>
            <a:pPr marL="285750" indent="-285750" algn="ctr">
              <a:buFont typeface="Arial" panose="020B0604020202020204" pitchFamily="34" charset="0"/>
              <a:buChar char="•"/>
            </a:pPr>
            <a:r>
              <a:rPr lang="en-US" dirty="0" smtClean="0"/>
              <a:t>VHA</a:t>
            </a:r>
          </a:p>
          <a:p>
            <a:pPr marL="285750" indent="-285750" algn="ctr">
              <a:buFont typeface="Arial" panose="020B0604020202020204" pitchFamily="34" charset="0"/>
              <a:buChar char="•"/>
            </a:pPr>
            <a:r>
              <a:rPr lang="en-US" dirty="0" smtClean="0"/>
              <a:t>NLM</a:t>
            </a:r>
          </a:p>
          <a:p>
            <a:pPr marL="285750" indent="-285750" algn="ctr">
              <a:buFont typeface="Arial" panose="020B0604020202020204" pitchFamily="34" charset="0"/>
              <a:buChar char="•"/>
            </a:pPr>
            <a:r>
              <a:rPr lang="en-US" dirty="0" smtClean="0"/>
              <a:t>C4MI</a:t>
            </a:r>
          </a:p>
        </p:txBody>
      </p:sp>
      <p:sp>
        <p:nvSpPr>
          <p:cNvPr id="9" name="Rounded Rectangle 8"/>
          <p:cNvSpPr/>
          <p:nvPr/>
        </p:nvSpPr>
        <p:spPr>
          <a:xfrm>
            <a:off x="1368668" y="4171950"/>
            <a:ext cx="670853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Pilots – VHA, ??</a:t>
            </a:r>
          </a:p>
          <a:p>
            <a:pPr algn="ctr"/>
            <a:endParaRPr lang="en-US" dirty="0" smtClean="0"/>
          </a:p>
        </p:txBody>
      </p:sp>
    </p:spTree>
    <p:extLst>
      <p:ext uri="{BB962C8B-B14F-4D97-AF65-F5344CB8AC3E}">
        <p14:creationId xmlns:p14="http://schemas.microsoft.com/office/powerpoint/2010/main" val="3203362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4192465" y="1866155"/>
            <a:ext cx="457200" cy="2286000"/>
          </a:xfrm>
          <a:prstGeom prst="ellipse">
            <a:avLst/>
          </a:prstGeom>
          <a:noFill/>
          <a:ln w="12700">
            <a:solidFill>
              <a:srgbClr val="3333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143500" y="1123951"/>
            <a:ext cx="3543300" cy="3085355"/>
          </a:xfrm>
          <a:prstGeom prst="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71500" y="1123951"/>
            <a:ext cx="3086100" cy="3085355"/>
          </a:xfrm>
          <a:prstGeom prst="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05979"/>
            <a:ext cx="8229600" cy="460771"/>
          </a:xfrm>
        </p:spPr>
        <p:txBody>
          <a:bodyPr>
            <a:noAutofit/>
          </a:bodyPr>
          <a:lstStyle/>
          <a:p>
            <a:r>
              <a:rPr lang="en-US" b="1" dirty="0" smtClean="0"/>
              <a:t>PCD Technical Solution and DCB</a:t>
            </a:r>
            <a:endParaRPr lang="en-US" b="1" dirty="0"/>
          </a:p>
        </p:txBody>
      </p:sp>
      <p:sp>
        <p:nvSpPr>
          <p:cNvPr id="5" name="Slide Number Placeholder 4"/>
          <p:cNvSpPr>
            <a:spLocks noGrp="1"/>
          </p:cNvSpPr>
          <p:nvPr>
            <p:ph type="sldNum" sz="quarter" idx="12"/>
          </p:nvPr>
        </p:nvSpPr>
        <p:spPr>
          <a:xfrm>
            <a:off x="8534400" y="4780807"/>
            <a:ext cx="457200" cy="228236"/>
          </a:xfrm>
        </p:spPr>
        <p:txBody>
          <a:bodyPr>
            <a:normAutofit fontScale="92500" lnSpcReduction="20000"/>
          </a:bodyPr>
          <a:lstStyle/>
          <a:p>
            <a:fld id="{CFC250F3-777F-4F9E-A70D-FE9ED56EA073}" type="slidenum">
              <a:rPr lang="en-US" sz="1200" smtClean="0">
                <a:solidFill>
                  <a:schemeClr val="bg1"/>
                </a:solidFill>
              </a:rPr>
              <a:t>14</a:t>
            </a:fld>
            <a:endParaRPr lang="en-US" sz="12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55557645"/>
              </p:ext>
            </p:extLst>
          </p:nvPr>
        </p:nvGraphicFramePr>
        <p:xfrm>
          <a:off x="1219200" y="2148095"/>
          <a:ext cx="1905000" cy="2000250"/>
        </p:xfrm>
        <a:graphic>
          <a:graphicData uri="http://schemas.openxmlformats.org/drawingml/2006/table">
            <a:tbl>
              <a:tblPr firstRow="1" bandRow="1">
                <a:tableStyleId>{5C22544A-7EE6-4342-B048-85BDC9FD1C3A}</a:tableStyleId>
              </a:tblPr>
              <a:tblGrid>
                <a:gridCol w="1905000"/>
              </a:tblGrid>
              <a:tr h="285750">
                <a:tc>
                  <a:txBody>
                    <a:bodyPr/>
                    <a:lstStyle/>
                    <a:p>
                      <a:r>
                        <a:rPr lang="en-US" sz="1400" b="0" dirty="0" smtClean="0">
                          <a:solidFill>
                            <a:schemeClr val="tx1"/>
                          </a:solidFill>
                        </a:rPr>
                        <a:t>Numerics</a:t>
                      </a:r>
                      <a:endParaRPr lang="en-US" sz="14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Waveforms</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Annotations</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Events</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Alerts</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Configuration</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r>
                        <a:rPr lang="en-US" sz="1400" dirty="0" smtClean="0">
                          <a:solidFill>
                            <a:schemeClr val="tx1"/>
                          </a:solidFill>
                        </a:rPr>
                        <a:t>Commands</a:t>
                      </a:r>
                      <a:endParaRPr 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Right Arrow 8"/>
          <p:cNvSpPr/>
          <p:nvPr/>
        </p:nvSpPr>
        <p:spPr>
          <a:xfrm>
            <a:off x="3657602" y="2090945"/>
            <a:ext cx="1506412" cy="400050"/>
          </a:xfrm>
          <a:prstGeom prst="rightArrow">
            <a:avLst>
              <a:gd name="adj1" fmla="val 58571"/>
              <a:gd name="adj2" fmla="val 3285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3657601" y="2552530"/>
            <a:ext cx="1506414" cy="1314450"/>
          </a:xfrm>
          <a:prstGeom prst="rightArrow">
            <a:avLst>
              <a:gd name="adj1" fmla="val 91263"/>
              <a:gd name="adj2" fmla="val 12975"/>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867400" y="1767768"/>
            <a:ext cx="2057400" cy="1449628"/>
          </a:xfrm>
          <a:prstGeom prst="rect">
            <a:avLst/>
          </a:prstGeom>
          <a:solidFill>
            <a:srgbClr val="CCFFFF"/>
          </a:solidFill>
        </p:spPr>
        <p:txBody>
          <a:bodyPr wrap="square" rIns="45720" rtlCol="0">
            <a:spAutoFit/>
          </a:bodyPr>
          <a:lstStyle/>
          <a:p>
            <a:pPr>
              <a:lnSpc>
                <a:spcPct val="90000"/>
              </a:lnSpc>
            </a:pPr>
            <a:r>
              <a:rPr lang="en-US" sz="1400" dirty="0" smtClean="0"/>
              <a:t>ISO/IEEE 11073 mapping to SNOMED, </a:t>
            </a:r>
            <a:r>
              <a:rPr lang="en-US" sz="1400" dirty="0" err="1" smtClean="0"/>
              <a:t>RxNORM</a:t>
            </a:r>
            <a:r>
              <a:rPr lang="en-US" sz="1400" dirty="0" smtClean="0"/>
              <a:t>, </a:t>
            </a:r>
            <a:r>
              <a:rPr lang="en-US" sz="1400" dirty="0" smtClean="0">
                <a:latin typeface="Arial Narrow" panose="020B0606020202030204" pitchFamily="34" charset="0"/>
              </a:rPr>
              <a:t>and/or</a:t>
            </a:r>
            <a:r>
              <a:rPr lang="en-US" sz="1400" dirty="0" smtClean="0"/>
              <a:t> LOINC</a:t>
            </a:r>
          </a:p>
          <a:p>
            <a:pPr>
              <a:lnSpc>
                <a:spcPct val="90000"/>
              </a:lnSpc>
            </a:pPr>
            <a:r>
              <a:rPr lang="en-US" sz="1400" dirty="0" smtClean="0"/>
              <a:t>for vital sign and other </a:t>
            </a:r>
            <a:r>
              <a:rPr lang="en-US" sz="1400" dirty="0" smtClean="0"/>
              <a:t>numerics such as medications from ventilators</a:t>
            </a:r>
            <a:endParaRPr lang="en-US" sz="1400" dirty="0"/>
          </a:p>
        </p:txBody>
      </p:sp>
      <p:sp>
        <p:nvSpPr>
          <p:cNvPr id="13" name="TextBox 12"/>
          <p:cNvSpPr txBox="1"/>
          <p:nvPr/>
        </p:nvSpPr>
        <p:spPr>
          <a:xfrm>
            <a:off x="3487614" y="2124867"/>
            <a:ext cx="1676400" cy="338554"/>
          </a:xfrm>
          <a:prstGeom prst="rect">
            <a:avLst/>
          </a:prstGeom>
          <a:noFill/>
        </p:spPr>
        <p:txBody>
          <a:bodyPr wrap="square" rtlCol="0" anchor="ctr">
            <a:spAutoFit/>
          </a:bodyPr>
          <a:lstStyle/>
          <a:p>
            <a:pPr algn="ctr"/>
            <a:r>
              <a:rPr lang="en-US" sz="1600" dirty="0" smtClean="0"/>
              <a:t>IHE PCD </a:t>
            </a:r>
            <a:r>
              <a:rPr lang="en-US" sz="1600" dirty="0" smtClean="0"/>
              <a:t>DEC*</a:t>
            </a:r>
            <a:endParaRPr lang="en-US" sz="1600" dirty="0"/>
          </a:p>
        </p:txBody>
      </p:sp>
      <p:sp>
        <p:nvSpPr>
          <p:cNvPr id="15" name="TextBox 14"/>
          <p:cNvSpPr txBox="1"/>
          <p:nvPr/>
        </p:nvSpPr>
        <p:spPr>
          <a:xfrm>
            <a:off x="2535114" y="2901978"/>
            <a:ext cx="3581400" cy="615553"/>
          </a:xfrm>
          <a:prstGeom prst="rect">
            <a:avLst/>
          </a:prstGeom>
          <a:noFill/>
        </p:spPr>
        <p:txBody>
          <a:bodyPr wrap="square" rtlCol="0" anchor="ctr">
            <a:spAutoFit/>
          </a:bodyPr>
          <a:lstStyle/>
          <a:p>
            <a:pPr algn="ctr"/>
            <a:r>
              <a:rPr lang="en-US" dirty="0" smtClean="0"/>
              <a:t>IHE PCD </a:t>
            </a:r>
            <a:r>
              <a:rPr lang="en-US" dirty="0" smtClean="0"/>
              <a:t>DEC</a:t>
            </a:r>
            <a:endParaRPr lang="en-US" dirty="0" smtClean="0"/>
          </a:p>
          <a:p>
            <a:pPr algn="ctr"/>
            <a:r>
              <a:rPr lang="en-US" sz="1600" dirty="0" smtClean="0"/>
              <a:t>WCM*, ACM*, </a:t>
            </a:r>
            <a:r>
              <a:rPr lang="en-US" sz="1600" dirty="0" smtClean="0"/>
              <a:t>…</a:t>
            </a:r>
            <a:endParaRPr lang="en-US" sz="1600" dirty="0"/>
          </a:p>
        </p:txBody>
      </p:sp>
      <p:sp>
        <p:nvSpPr>
          <p:cNvPr id="16" name="TextBox 15"/>
          <p:cNvSpPr txBox="1"/>
          <p:nvPr/>
        </p:nvSpPr>
        <p:spPr>
          <a:xfrm>
            <a:off x="457200" y="1083501"/>
            <a:ext cx="3581400" cy="1031051"/>
          </a:xfrm>
          <a:prstGeom prst="rect">
            <a:avLst/>
          </a:prstGeom>
          <a:noFill/>
        </p:spPr>
        <p:txBody>
          <a:bodyPr wrap="square" rtlCol="0" anchor="ctr">
            <a:spAutoFit/>
          </a:bodyPr>
          <a:lstStyle/>
          <a:p>
            <a:pPr algn="ctr">
              <a:spcAft>
                <a:spcPts val="600"/>
              </a:spcAft>
            </a:pPr>
            <a:r>
              <a:rPr lang="en-US" sz="1400" b="1" dirty="0" smtClean="0"/>
              <a:t>Device Observation Reporters (DOR)</a:t>
            </a:r>
          </a:p>
          <a:p>
            <a:pPr algn="ctr"/>
            <a:r>
              <a:rPr lang="en-US" sz="1400" dirty="0" smtClean="0"/>
              <a:t>Network Gateways</a:t>
            </a:r>
          </a:p>
          <a:p>
            <a:pPr algn="ctr"/>
            <a:r>
              <a:rPr lang="en-US" sz="1400" dirty="0" smtClean="0"/>
              <a:t>Device Integration  Engines</a:t>
            </a:r>
          </a:p>
          <a:p>
            <a:pPr algn="ctr"/>
            <a:r>
              <a:rPr lang="en-US" sz="1400" dirty="0" smtClean="0"/>
              <a:t>Individual Devices</a:t>
            </a:r>
            <a:endParaRPr lang="en-US" sz="1400" dirty="0"/>
          </a:p>
        </p:txBody>
      </p:sp>
      <p:sp>
        <p:nvSpPr>
          <p:cNvPr id="17" name="TextBox 16"/>
          <p:cNvSpPr txBox="1"/>
          <p:nvPr/>
        </p:nvSpPr>
        <p:spPr>
          <a:xfrm>
            <a:off x="5029200" y="1125130"/>
            <a:ext cx="3733800" cy="600164"/>
          </a:xfrm>
          <a:prstGeom prst="rect">
            <a:avLst/>
          </a:prstGeom>
          <a:noFill/>
        </p:spPr>
        <p:txBody>
          <a:bodyPr wrap="square" rtlCol="0" anchor="ctr">
            <a:spAutoFit/>
          </a:bodyPr>
          <a:lstStyle/>
          <a:p>
            <a:pPr algn="ctr">
              <a:spcAft>
                <a:spcPts val="600"/>
              </a:spcAft>
            </a:pPr>
            <a:r>
              <a:rPr lang="en-US" sz="1400" b="1" dirty="0" smtClean="0"/>
              <a:t>Device Observation Consumers (DOC)</a:t>
            </a:r>
          </a:p>
          <a:p>
            <a:pPr algn="ctr"/>
            <a:r>
              <a:rPr lang="en-US" sz="1400" dirty="0" smtClean="0"/>
              <a:t>Enterprise EMR, EHR, …</a:t>
            </a:r>
          </a:p>
        </p:txBody>
      </p:sp>
      <p:cxnSp>
        <p:nvCxnSpPr>
          <p:cNvPr id="24" name="Straight Connector 23"/>
          <p:cNvCxnSpPr>
            <a:stCxn id="22" idx="4"/>
          </p:cNvCxnSpPr>
          <p:nvPr/>
        </p:nvCxnSpPr>
        <p:spPr>
          <a:xfrm>
            <a:off x="4421065" y="4152156"/>
            <a:ext cx="38100" cy="166987"/>
          </a:xfrm>
          <a:prstGeom prst="line">
            <a:avLst/>
          </a:prstGeom>
          <a:ln w="12700">
            <a:solidFill>
              <a:srgbClr val="3333FF"/>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4200" y="2490995"/>
            <a:ext cx="152400" cy="1752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124200" y="3866406"/>
            <a:ext cx="152400" cy="15163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52800" y="4372953"/>
            <a:ext cx="2819400" cy="461665"/>
          </a:xfrm>
          <a:prstGeom prst="rect">
            <a:avLst/>
          </a:prstGeom>
        </p:spPr>
        <p:txBody>
          <a:bodyPr wrap="square">
            <a:spAutoFit/>
          </a:bodyPr>
          <a:lstStyle/>
          <a:p>
            <a:pPr marL="342900" lvl="0" indent="-342900">
              <a:spcBef>
                <a:spcPct val="20000"/>
              </a:spcBef>
              <a:spcAft>
                <a:spcPts val="1200"/>
              </a:spcAft>
              <a:buClr>
                <a:prstClr val="black"/>
              </a:buClr>
              <a:buFont typeface="+mj-lt"/>
              <a:buAutoNum type="arabicPeriod"/>
            </a:pPr>
            <a:r>
              <a:rPr lang="en-US" sz="1200" dirty="0">
                <a:solidFill>
                  <a:srgbClr val="564B3C"/>
                </a:solidFill>
                <a:latin typeface="Century Gothic"/>
              </a:rPr>
              <a:t>(HL7 V2.6 messaging and ISO/IEEE 11073 </a:t>
            </a:r>
            <a:r>
              <a:rPr lang="en-US" sz="1200" dirty="0" smtClean="0">
                <a:solidFill>
                  <a:srgbClr val="564B3C"/>
                </a:solidFill>
                <a:latin typeface="Century Gothic"/>
              </a:rPr>
              <a:t>nomenclatures)</a:t>
            </a:r>
            <a:endParaRPr lang="en-US" sz="1200" dirty="0">
              <a:solidFill>
                <a:srgbClr val="564B3C"/>
              </a:solidFill>
              <a:latin typeface="Century Gothic"/>
            </a:endParaRPr>
          </a:p>
        </p:txBody>
      </p:sp>
      <p:sp>
        <p:nvSpPr>
          <p:cNvPr id="35" name="Rectangle 34"/>
          <p:cNvSpPr/>
          <p:nvPr/>
        </p:nvSpPr>
        <p:spPr>
          <a:xfrm>
            <a:off x="3810000" y="856869"/>
            <a:ext cx="1201616" cy="568344"/>
          </a:xfrm>
          <a:prstGeom prst="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Device Observation Filter (DOF)</a:t>
            </a:r>
            <a:endParaRPr lang="en-US" sz="1400" b="1" dirty="0">
              <a:solidFill>
                <a:schemeClr val="tx1"/>
              </a:solidFill>
            </a:endParaRPr>
          </a:p>
        </p:txBody>
      </p:sp>
      <p:cxnSp>
        <p:nvCxnSpPr>
          <p:cNvPr id="6" name="Straight Arrow Connector 5"/>
          <p:cNvCxnSpPr>
            <a:stCxn id="35" idx="2"/>
            <a:endCxn id="22" idx="0"/>
          </p:cNvCxnSpPr>
          <p:nvPr/>
        </p:nvCxnSpPr>
        <p:spPr>
          <a:xfrm>
            <a:off x="4410808" y="1425213"/>
            <a:ext cx="10257" cy="440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762000" y="4319143"/>
            <a:ext cx="2667000" cy="691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p>
          <a:p>
            <a:r>
              <a:rPr lang="en-US" sz="1100" dirty="0" smtClean="0"/>
              <a:t>DEC = Device Enterprise Communication</a:t>
            </a:r>
          </a:p>
          <a:p>
            <a:r>
              <a:rPr lang="en-US" sz="1100" dirty="0" smtClean="0"/>
              <a:t>WCM = Waveform Content Module</a:t>
            </a:r>
          </a:p>
          <a:p>
            <a:r>
              <a:rPr lang="en-US" sz="1100" dirty="0" smtClean="0"/>
              <a:t>ACM = Alert Communication Management</a:t>
            </a:r>
          </a:p>
          <a:p>
            <a:endParaRPr lang="en-US" sz="1100" dirty="0"/>
          </a:p>
        </p:txBody>
      </p:sp>
      <p:cxnSp>
        <p:nvCxnSpPr>
          <p:cNvPr id="21" name="Elbow Connector 20"/>
          <p:cNvCxnSpPr>
            <a:stCxn id="17" idx="0"/>
            <a:endCxn id="35" idx="0"/>
          </p:cNvCxnSpPr>
          <p:nvPr/>
        </p:nvCxnSpPr>
        <p:spPr>
          <a:xfrm rot="16200000" flipV="1">
            <a:off x="5519324" y="-251646"/>
            <a:ext cx="268261" cy="2485292"/>
          </a:xfrm>
          <a:prstGeom prst="bentConnector3">
            <a:avLst>
              <a:gd name="adj1" fmla="val 155717"/>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84530" y="771709"/>
            <a:ext cx="1465386" cy="369332"/>
          </a:xfrm>
          <a:prstGeom prst="rect">
            <a:avLst/>
          </a:prstGeom>
          <a:noFill/>
        </p:spPr>
        <p:txBody>
          <a:bodyPr wrap="square" rtlCol="0">
            <a:spAutoFit/>
          </a:bodyPr>
          <a:lstStyle/>
          <a:p>
            <a:r>
              <a:rPr lang="en-US" dirty="0" smtClean="0"/>
              <a:t>Subscribe</a:t>
            </a:r>
            <a:endParaRPr lang="en-US" dirty="0"/>
          </a:p>
        </p:txBody>
      </p:sp>
    </p:spTree>
    <p:extLst>
      <p:ext uri="{BB962C8B-B14F-4D97-AF65-F5344CB8AC3E}">
        <p14:creationId xmlns:p14="http://schemas.microsoft.com/office/powerpoint/2010/main" val="1126665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PCD </a:t>
            </a:r>
            <a:r>
              <a:rPr lang="en-US" sz="3600" b="1" dirty="0"/>
              <a:t>Technical Solution</a:t>
            </a:r>
            <a:endParaRPr lang="en-US" dirty="0"/>
          </a:p>
        </p:txBody>
      </p:sp>
      <p:sp>
        <p:nvSpPr>
          <p:cNvPr id="3" name="Content Placeholder 2"/>
          <p:cNvSpPr>
            <a:spLocks noGrp="1"/>
          </p:cNvSpPr>
          <p:nvPr>
            <p:ph idx="1"/>
          </p:nvPr>
        </p:nvSpPr>
        <p:spPr/>
        <p:txBody>
          <a:bodyPr>
            <a:normAutofit fontScale="47500" lnSpcReduction="20000"/>
          </a:bodyPr>
          <a:lstStyle/>
          <a:p>
            <a:pPr indent="-342900">
              <a:spcAft>
                <a:spcPts val="1200"/>
              </a:spcAft>
              <a:buClr>
                <a:schemeClr val="tx1"/>
              </a:buClr>
              <a:buFont typeface="+mj-lt"/>
              <a:buAutoNum type="arabicPeriod"/>
            </a:pPr>
            <a:r>
              <a:rPr lang="en-US" dirty="0"/>
              <a:t>Enterprise gateways, device integration engines (e.g. Capsule, iSiron, Nuvon) and possibly individual devices send near real-time medical device data using the IHE PCD DEC Profiles (HL7 V2.6 messaging and ISO/IEEE 11073 nomenclatures.</a:t>
            </a:r>
          </a:p>
          <a:p>
            <a:pPr indent="-342900">
              <a:spcAft>
                <a:spcPts val="1200"/>
              </a:spcAft>
              <a:buClr>
                <a:schemeClr val="tx1"/>
              </a:buClr>
              <a:buFont typeface="+mj-lt"/>
              <a:buAutoNum type="arabicPeriod"/>
            </a:pPr>
            <a:r>
              <a:rPr lang="en-US" dirty="0"/>
              <a:t>For numeric vital signs observations, a normative mapping from ISO/IEEE 11073 to SNOMED and/or LOINC are developed (by organizations representing SNOMED and/or LOINC) and are made available on the NIST RTMMS and other nomenclature repositories.  Enterprise “Device Observation Consumers” would use the normative mapping table to translate the ISO/IEEE 11073 nomenclature to SNOMED and/or LOINC.</a:t>
            </a:r>
          </a:p>
          <a:p>
            <a:pPr indent="-342900">
              <a:spcAft>
                <a:spcPts val="1200"/>
              </a:spcAft>
              <a:buClr>
                <a:schemeClr val="tx1"/>
              </a:buClr>
              <a:buFont typeface="+mj-lt"/>
              <a:buAutoNum type="arabicPeriod"/>
            </a:pPr>
            <a:r>
              <a:rPr lang="en-US" dirty="0"/>
              <a:t>Device-centric data (waveforms, events, alerts, configuration and commands) would use the ISO/IEEE 11073 nomenclature.</a:t>
            </a:r>
          </a:p>
          <a:p>
            <a:pPr indent="-342900">
              <a:spcAft>
                <a:spcPts val="1200"/>
              </a:spcAft>
              <a:buClr>
                <a:schemeClr val="tx1"/>
              </a:buClr>
              <a:buFont typeface="+mj-lt"/>
              <a:buAutoNum type="arabicPeriod"/>
            </a:pPr>
            <a:r>
              <a:rPr lang="en-US" dirty="0"/>
              <a:t>The IHE PCD DEC (Device Enterprise Communication) Technical Framework and ISO/IEEE 11073 nomenclature are recognized as “</a:t>
            </a:r>
            <a:r>
              <a:rPr lang="en-US" b="1" dirty="0"/>
              <a:t>Meaningful Use</a:t>
            </a:r>
            <a:r>
              <a:rPr lang="en-US" dirty="0"/>
              <a:t>” profiles and standards for medical device data transfer to and from enterprise entities.</a:t>
            </a:r>
          </a:p>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15</a:t>
            </a:fld>
            <a:endParaRPr lang="en-US" dirty="0"/>
          </a:p>
        </p:txBody>
      </p:sp>
    </p:spTree>
    <p:extLst>
      <p:ext uri="{BB962C8B-B14F-4D97-AF65-F5344CB8AC3E}">
        <p14:creationId xmlns:p14="http://schemas.microsoft.com/office/powerpoint/2010/main" val="904103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PCD IHE </a:t>
            </a:r>
            <a:r>
              <a:rPr lang="en-US" sz="3200" b="1" dirty="0" smtClean="0"/>
              <a:t>Actors Diagram (Current State)</a:t>
            </a:r>
            <a:endParaRPr lang="en-US" sz="3200" b="1"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16</a:t>
            </a:fld>
            <a:endParaRPr lang="en-US" dirty="0"/>
          </a:p>
        </p:txBody>
      </p:sp>
      <p:sp>
        <p:nvSpPr>
          <p:cNvPr id="6" name="Rectangle 5"/>
          <p:cNvSpPr/>
          <p:nvPr/>
        </p:nvSpPr>
        <p:spPr>
          <a:xfrm>
            <a:off x="6858001" y="2077737"/>
            <a:ext cx="1447800" cy="7674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Consumer (DOC)</a:t>
            </a:r>
            <a:endParaRPr lang="en-US" sz="1400" b="1" dirty="0"/>
          </a:p>
        </p:txBody>
      </p:sp>
      <p:sp>
        <p:nvSpPr>
          <p:cNvPr id="7" name="Rectangle 6"/>
          <p:cNvSpPr/>
          <p:nvPr/>
        </p:nvSpPr>
        <p:spPr>
          <a:xfrm>
            <a:off x="2971800" y="1728760"/>
            <a:ext cx="1583531" cy="143843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Filter (DOF</a:t>
            </a:r>
            <a:r>
              <a:rPr lang="en-US" sz="1400" b="1" dirty="0" smtClean="0"/>
              <a:t>)</a:t>
            </a:r>
            <a:endParaRPr lang="en-US" sz="1000" b="1" dirty="0">
              <a:solidFill>
                <a:srgbClr val="FF0000"/>
              </a:solidFill>
            </a:endParaRPr>
          </a:p>
        </p:txBody>
      </p:sp>
      <p:sp>
        <p:nvSpPr>
          <p:cNvPr id="8" name="Rectangle 7"/>
          <p:cNvSpPr/>
          <p:nvPr/>
        </p:nvSpPr>
        <p:spPr>
          <a:xfrm>
            <a:off x="304800" y="2118583"/>
            <a:ext cx="14478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Reporter (DOR)</a:t>
            </a:r>
            <a:endParaRPr lang="en-US" sz="1400" b="1" dirty="0"/>
          </a:p>
        </p:txBody>
      </p:sp>
      <p:sp>
        <p:nvSpPr>
          <p:cNvPr id="23" name="TextBox 22"/>
          <p:cNvSpPr txBox="1"/>
          <p:nvPr/>
        </p:nvSpPr>
        <p:spPr>
          <a:xfrm>
            <a:off x="4991973" y="1807082"/>
            <a:ext cx="2514600" cy="276999"/>
          </a:xfrm>
          <a:prstGeom prst="rect">
            <a:avLst/>
          </a:prstGeom>
          <a:noFill/>
        </p:spPr>
        <p:txBody>
          <a:bodyPr wrap="square" rtlCol="0">
            <a:spAutoFit/>
          </a:bodyPr>
          <a:lstStyle/>
          <a:p>
            <a:pPr algn="ctr"/>
            <a:r>
              <a:rPr lang="en-US" sz="1200" b="1" dirty="0" smtClean="0"/>
              <a:t>PCD-02: Subscribe to PCD </a:t>
            </a:r>
            <a:r>
              <a:rPr lang="en-US" sz="1200" b="1" dirty="0" smtClean="0"/>
              <a:t>Data</a:t>
            </a:r>
            <a:endParaRPr lang="en-US" sz="1000" b="1" dirty="0"/>
          </a:p>
        </p:txBody>
      </p:sp>
      <p:sp>
        <p:nvSpPr>
          <p:cNvPr id="26" name="TextBox 25"/>
          <p:cNvSpPr txBox="1"/>
          <p:nvPr/>
        </p:nvSpPr>
        <p:spPr>
          <a:xfrm>
            <a:off x="5000766" y="3206890"/>
            <a:ext cx="2514600" cy="276999"/>
          </a:xfrm>
          <a:prstGeom prst="rect">
            <a:avLst/>
          </a:prstGeom>
          <a:noFill/>
        </p:spPr>
        <p:txBody>
          <a:bodyPr wrap="square" rtlCol="0">
            <a:spAutoFit/>
          </a:bodyPr>
          <a:lstStyle/>
          <a:p>
            <a:pPr algn="ctr"/>
            <a:r>
              <a:rPr lang="en-US" sz="1200" b="1" dirty="0" smtClean="0"/>
              <a:t>PCD-01: Communicate Device Data</a:t>
            </a:r>
            <a:endParaRPr lang="en-US" sz="1200" b="1" dirty="0"/>
          </a:p>
        </p:txBody>
      </p:sp>
      <p:sp>
        <p:nvSpPr>
          <p:cNvPr id="30" name="TextBox 29"/>
          <p:cNvSpPr txBox="1"/>
          <p:nvPr/>
        </p:nvSpPr>
        <p:spPr>
          <a:xfrm>
            <a:off x="1297646" y="1846904"/>
            <a:ext cx="1981200" cy="461665"/>
          </a:xfrm>
          <a:prstGeom prst="rect">
            <a:avLst/>
          </a:prstGeom>
          <a:noFill/>
        </p:spPr>
        <p:txBody>
          <a:bodyPr wrap="square" rtlCol="0">
            <a:spAutoFit/>
          </a:bodyPr>
          <a:lstStyle/>
          <a:p>
            <a:pPr algn="ctr"/>
            <a:r>
              <a:rPr lang="en-US" sz="1200" b="1" dirty="0" smtClean="0"/>
              <a:t>PCD-01: Communicate Device Data</a:t>
            </a:r>
            <a:endParaRPr lang="en-US" sz="1200" b="1" dirty="0"/>
          </a:p>
        </p:txBody>
      </p:sp>
      <p:cxnSp>
        <p:nvCxnSpPr>
          <p:cNvPr id="40" name="Elbow Connector 39"/>
          <p:cNvCxnSpPr>
            <a:endCxn id="6" idx="1"/>
          </p:cNvCxnSpPr>
          <p:nvPr/>
        </p:nvCxnSpPr>
        <p:spPr>
          <a:xfrm rot="5400000" flipH="1" flipV="1">
            <a:off x="6812087" y="2501048"/>
            <a:ext cx="85479" cy="63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8" idx="3"/>
            <a:endCxn id="7" idx="1"/>
          </p:cNvCxnSpPr>
          <p:nvPr/>
        </p:nvCxnSpPr>
        <p:spPr>
          <a:xfrm flipV="1">
            <a:off x="1752600" y="2447977"/>
            <a:ext cx="1219200" cy="13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7" idx="3"/>
            <a:endCxn id="6" idx="1"/>
          </p:cNvCxnSpPr>
          <p:nvPr/>
        </p:nvCxnSpPr>
        <p:spPr>
          <a:xfrm>
            <a:off x="4555331" y="2447977"/>
            <a:ext cx="2302670" cy="13506"/>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175" y="921824"/>
            <a:ext cx="793048" cy="573758"/>
          </a:xfrm>
          <a:prstGeom prst="rect">
            <a:avLst/>
          </a:prstGeom>
        </p:spPr>
      </p:pic>
      <p:cxnSp>
        <p:nvCxnSpPr>
          <p:cNvPr id="3" name="Straight Arrow Connector 2"/>
          <p:cNvCxnSpPr>
            <a:stCxn id="25" idx="2"/>
            <a:endCxn id="8" idx="0"/>
          </p:cNvCxnSpPr>
          <p:nvPr/>
        </p:nvCxnSpPr>
        <p:spPr>
          <a:xfrm>
            <a:off x="1028699" y="1495582"/>
            <a:ext cx="1" cy="623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958208" y="2130147"/>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7" name="Oval 36"/>
          <p:cNvSpPr/>
          <p:nvPr/>
        </p:nvSpPr>
        <p:spPr>
          <a:xfrm>
            <a:off x="632175" y="1671855"/>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38" name="Straight Arrow Connector 37"/>
          <p:cNvCxnSpPr/>
          <p:nvPr/>
        </p:nvCxnSpPr>
        <p:spPr>
          <a:xfrm flipV="1">
            <a:off x="4581708" y="2724150"/>
            <a:ext cx="2269943" cy="13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164693" y="2506632"/>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41" name="Oval 40"/>
          <p:cNvSpPr/>
          <p:nvPr/>
        </p:nvSpPr>
        <p:spPr>
          <a:xfrm>
            <a:off x="5958208" y="2845229"/>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9" name="Elbow Connector 18"/>
          <p:cNvCxnSpPr>
            <a:stCxn id="8" idx="2"/>
            <a:endCxn id="6" idx="2"/>
          </p:cNvCxnSpPr>
          <p:nvPr/>
        </p:nvCxnSpPr>
        <p:spPr>
          <a:xfrm rot="16200000" flipH="1">
            <a:off x="4284877" y="-451795"/>
            <a:ext cx="40846" cy="6553201"/>
          </a:xfrm>
          <a:prstGeom prst="bentConnector3">
            <a:avLst>
              <a:gd name="adj1" fmla="val 3371887"/>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14800" y="4248150"/>
            <a:ext cx="1591866" cy="276999"/>
          </a:xfrm>
          <a:prstGeom prst="rect">
            <a:avLst/>
          </a:prstGeom>
          <a:noFill/>
        </p:spPr>
        <p:txBody>
          <a:bodyPr wrap="square" rtlCol="0">
            <a:spAutoFit/>
          </a:bodyPr>
          <a:lstStyle/>
          <a:p>
            <a:pPr algn="ctr"/>
            <a:r>
              <a:rPr lang="en-US" sz="1200" dirty="0" smtClean="0"/>
              <a:t>“no filter option”</a:t>
            </a:r>
            <a:endParaRPr lang="en-US" sz="1200" dirty="0"/>
          </a:p>
        </p:txBody>
      </p:sp>
    </p:spTree>
    <p:extLst>
      <p:ext uri="{BB962C8B-B14F-4D97-AF65-F5344CB8AC3E}">
        <p14:creationId xmlns:p14="http://schemas.microsoft.com/office/powerpoint/2010/main" val="144976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Steps</a:t>
            </a:r>
            <a:endParaRPr lang="en-US" dirty="0"/>
          </a:p>
        </p:txBody>
      </p:sp>
      <p:sp>
        <p:nvSpPr>
          <p:cNvPr id="5" name="Content Placeholder 4"/>
          <p:cNvSpPr>
            <a:spLocks noGrp="1"/>
          </p:cNvSpPr>
          <p:nvPr>
            <p:ph idx="1"/>
          </p:nvPr>
        </p:nvSpPr>
        <p:spPr>
          <a:xfrm>
            <a:off x="457200" y="1200150"/>
            <a:ext cx="8229600" cy="3809999"/>
          </a:xfrm>
        </p:spPr>
        <p:txBody>
          <a:bodyPr>
            <a:normAutofit fontScale="77500" lnSpcReduction="20000"/>
          </a:bodyPr>
          <a:lstStyle/>
          <a:p>
            <a:r>
              <a:rPr lang="en-US" u="sng" dirty="0"/>
              <a:t>Key </a:t>
            </a:r>
            <a:r>
              <a:rPr lang="en-US" u="sng" dirty="0" smtClean="0"/>
              <a:t>steps* </a:t>
            </a:r>
            <a:r>
              <a:rPr lang="en-US" u="sng" dirty="0"/>
              <a:t>include:</a:t>
            </a:r>
            <a:endParaRPr lang="en-US" dirty="0"/>
          </a:p>
          <a:p>
            <a:pPr marL="514350" lvl="0" indent="-514350">
              <a:buFont typeface="+mj-lt"/>
              <a:buAutoNum type="arabicPeriod"/>
            </a:pPr>
            <a:r>
              <a:rPr lang="en-US" dirty="0"/>
              <a:t>DOC Subscription for a Data Stream to a DOF</a:t>
            </a:r>
            <a:endParaRPr lang="en-US" dirty="0"/>
          </a:p>
          <a:p>
            <a:pPr lvl="1"/>
            <a:r>
              <a:rPr lang="en-US" dirty="0" smtClean="0"/>
              <a:t>Patient</a:t>
            </a:r>
            <a:r>
              <a:rPr lang="en-US" dirty="0"/>
              <a:t>, patient location, device class, device parameters</a:t>
            </a:r>
            <a:endParaRPr lang="en-US" dirty="0"/>
          </a:p>
          <a:p>
            <a:pPr lvl="1"/>
            <a:r>
              <a:rPr lang="en-US" dirty="0"/>
              <a:t>Begin time, intervals, end time</a:t>
            </a:r>
          </a:p>
          <a:p>
            <a:pPr marL="514350" lvl="0" indent="-514350">
              <a:buFont typeface="+mj-lt"/>
              <a:buAutoNum type="arabicPeriod"/>
            </a:pPr>
            <a:r>
              <a:rPr lang="en-US" dirty="0"/>
              <a:t>Device sends data to DOR</a:t>
            </a:r>
            <a:endParaRPr lang="en-US" dirty="0"/>
          </a:p>
          <a:p>
            <a:pPr marL="514350" lvl="0" indent="-514350">
              <a:buFont typeface="+mj-lt"/>
              <a:buAutoNum type="arabicPeriod"/>
            </a:pPr>
            <a:r>
              <a:rPr lang="en-US" dirty="0"/>
              <a:t>DOR sends observation stream to DOF </a:t>
            </a:r>
            <a:endParaRPr lang="en-US" dirty="0"/>
          </a:p>
          <a:p>
            <a:pPr marL="514350" lvl="0" indent="-514350">
              <a:buFont typeface="+mj-lt"/>
              <a:buAutoNum type="arabicPeriod"/>
            </a:pPr>
            <a:r>
              <a:rPr lang="en-US" dirty="0"/>
              <a:t>DOF </a:t>
            </a:r>
            <a:r>
              <a:rPr lang="en-US" dirty="0" smtClean="0"/>
              <a:t>sends filtered stream to DOC</a:t>
            </a:r>
          </a:p>
          <a:p>
            <a:pPr marL="514350" lvl="0" indent="-514350">
              <a:buFont typeface="+mj-lt"/>
              <a:buAutoNum type="arabicPeriod"/>
            </a:pPr>
            <a:endParaRPr lang="en-US" dirty="0"/>
          </a:p>
          <a:p>
            <a:pPr lvl="0"/>
            <a:r>
              <a:rPr lang="en-US" dirty="0" smtClean="0"/>
              <a:t>If no filtering needed, the steps are 2. and then a revised 4.</a:t>
            </a:r>
          </a:p>
          <a:p>
            <a:pPr lvl="1"/>
            <a:r>
              <a:rPr lang="en-US" dirty="0" smtClean="0"/>
              <a:t>DOR sends stream to DOC</a:t>
            </a:r>
          </a:p>
          <a:p>
            <a:pPr lvl="0"/>
            <a:endParaRPr lang="en-US" dirty="0" smtClean="0"/>
          </a:p>
          <a:p>
            <a:pPr lvl="0"/>
            <a:endParaRPr lang="en-US" dirty="0"/>
          </a:p>
          <a:p>
            <a:endParaRPr lang="en-US"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17</a:t>
            </a:fld>
            <a:endParaRPr lang="en-US" dirty="0"/>
          </a:p>
        </p:txBody>
      </p:sp>
    </p:spTree>
    <p:extLst>
      <p:ext uri="{BB962C8B-B14F-4D97-AF65-F5344CB8AC3E}">
        <p14:creationId xmlns:p14="http://schemas.microsoft.com/office/powerpoint/2010/main" val="534814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69657"/>
            <a:ext cx="9106518" cy="857250"/>
          </a:xfrm>
        </p:spPr>
        <p:txBody>
          <a:bodyPr>
            <a:normAutofit fontScale="90000"/>
          </a:bodyPr>
          <a:lstStyle/>
          <a:p>
            <a:r>
              <a:rPr lang="en-US" sz="3200" b="1" dirty="0" smtClean="0"/>
              <a:t>IHE Actors Diagram </a:t>
            </a:r>
            <a:r>
              <a:rPr lang="en-US" sz="3200" b="1" dirty="0" smtClean="0"/>
              <a:t>(Straw man Future Incremental State</a:t>
            </a:r>
            <a:r>
              <a:rPr lang="en-US" sz="3200" b="1" dirty="0" smtClean="0"/>
              <a:t>)</a:t>
            </a:r>
            <a:endParaRPr lang="en-US" sz="3200" b="1"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18</a:t>
            </a:fld>
            <a:endParaRPr lang="en-US" dirty="0"/>
          </a:p>
        </p:txBody>
      </p:sp>
      <p:sp>
        <p:nvSpPr>
          <p:cNvPr id="6" name="Rectangle 5"/>
          <p:cNvSpPr/>
          <p:nvPr/>
        </p:nvSpPr>
        <p:spPr>
          <a:xfrm>
            <a:off x="8153400" y="1958000"/>
            <a:ext cx="953118" cy="973306"/>
          </a:xfrm>
          <a:prstGeom prst="rect">
            <a:avLst/>
          </a:prstGeom>
          <a:solidFill>
            <a:srgbClr val="04C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a:t>
            </a:r>
            <a:r>
              <a:rPr lang="en-US" sz="1400" b="1" dirty="0" smtClean="0"/>
              <a:t>Clinical </a:t>
            </a:r>
            <a:r>
              <a:rPr lang="en-US" sz="1400" b="1" dirty="0" smtClean="0"/>
              <a:t>Consumer (</a:t>
            </a:r>
            <a:r>
              <a:rPr lang="en-US" sz="1400" b="1" dirty="0" smtClean="0"/>
              <a:t>DCC</a:t>
            </a:r>
            <a:r>
              <a:rPr lang="en-US" sz="1400" b="1" dirty="0" smtClean="0"/>
              <a:t>)</a:t>
            </a:r>
            <a:endParaRPr lang="en-US" sz="1400" b="1" dirty="0"/>
          </a:p>
        </p:txBody>
      </p:sp>
      <p:sp>
        <p:nvSpPr>
          <p:cNvPr id="7" name="Rectangle 6"/>
          <p:cNvSpPr/>
          <p:nvPr/>
        </p:nvSpPr>
        <p:spPr>
          <a:xfrm>
            <a:off x="2971801" y="1722113"/>
            <a:ext cx="1143000" cy="143843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Filter (DOF</a:t>
            </a:r>
            <a:r>
              <a:rPr lang="en-US" sz="1400" b="1" dirty="0" smtClean="0"/>
              <a:t>)</a:t>
            </a:r>
            <a:endParaRPr lang="en-US" sz="1000" b="1" dirty="0">
              <a:solidFill>
                <a:srgbClr val="FF0000"/>
              </a:solidFill>
            </a:endParaRPr>
          </a:p>
        </p:txBody>
      </p:sp>
      <p:sp>
        <p:nvSpPr>
          <p:cNvPr id="8" name="Rectangle 7"/>
          <p:cNvSpPr/>
          <p:nvPr/>
        </p:nvSpPr>
        <p:spPr>
          <a:xfrm>
            <a:off x="304800" y="2098429"/>
            <a:ext cx="14478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Reporter (DOR)</a:t>
            </a:r>
            <a:endParaRPr lang="en-US" sz="1400" b="1" dirty="0"/>
          </a:p>
        </p:txBody>
      </p:sp>
      <p:sp>
        <p:nvSpPr>
          <p:cNvPr id="23" name="TextBox 22"/>
          <p:cNvSpPr txBox="1"/>
          <p:nvPr/>
        </p:nvSpPr>
        <p:spPr>
          <a:xfrm>
            <a:off x="3287735" y="1208703"/>
            <a:ext cx="2514600" cy="276999"/>
          </a:xfrm>
          <a:prstGeom prst="rect">
            <a:avLst/>
          </a:prstGeom>
          <a:noFill/>
        </p:spPr>
        <p:txBody>
          <a:bodyPr wrap="square" rtlCol="0">
            <a:spAutoFit/>
          </a:bodyPr>
          <a:lstStyle/>
          <a:p>
            <a:pPr algn="ctr"/>
            <a:r>
              <a:rPr lang="en-US" sz="1200" b="1" dirty="0" smtClean="0"/>
              <a:t>PCD-02: Subscribe to PCD </a:t>
            </a:r>
            <a:r>
              <a:rPr lang="en-US" sz="1200" b="1" dirty="0" smtClean="0"/>
              <a:t>Data</a:t>
            </a:r>
            <a:endParaRPr lang="en-US" sz="1000" b="1" dirty="0"/>
          </a:p>
        </p:txBody>
      </p:sp>
      <p:sp>
        <p:nvSpPr>
          <p:cNvPr id="30" name="TextBox 29"/>
          <p:cNvSpPr txBox="1"/>
          <p:nvPr/>
        </p:nvSpPr>
        <p:spPr>
          <a:xfrm>
            <a:off x="1203401" y="1616072"/>
            <a:ext cx="1981200" cy="461665"/>
          </a:xfrm>
          <a:prstGeom prst="rect">
            <a:avLst/>
          </a:prstGeom>
          <a:noFill/>
        </p:spPr>
        <p:txBody>
          <a:bodyPr wrap="square" rtlCol="0">
            <a:spAutoFit/>
          </a:bodyPr>
          <a:lstStyle/>
          <a:p>
            <a:pPr algn="ctr"/>
            <a:r>
              <a:rPr lang="en-US" sz="1200" b="1" dirty="0" smtClean="0"/>
              <a:t>PCD-01: Communicate Device Data</a:t>
            </a:r>
            <a:endParaRPr lang="en-US" sz="1200" b="1" dirty="0"/>
          </a:p>
        </p:txBody>
      </p:sp>
      <p:cxnSp>
        <p:nvCxnSpPr>
          <p:cNvPr id="36" name="Straight Connector 35"/>
          <p:cNvCxnSpPr/>
          <p:nvPr/>
        </p:nvCxnSpPr>
        <p:spPr>
          <a:xfrm flipV="1">
            <a:off x="6208642" y="921824"/>
            <a:ext cx="0" cy="3922455"/>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6" idx="1"/>
          </p:cNvCxnSpPr>
          <p:nvPr/>
        </p:nvCxnSpPr>
        <p:spPr>
          <a:xfrm rot="16200000" flipH="1">
            <a:off x="8134206" y="2425459"/>
            <a:ext cx="32038" cy="63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1752600" y="2438005"/>
            <a:ext cx="1219201" cy="6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6" idx="1"/>
            <a:endCxn id="27" idx="3"/>
          </p:cNvCxnSpPr>
          <p:nvPr/>
        </p:nvCxnSpPr>
        <p:spPr>
          <a:xfrm flipH="1" flipV="1">
            <a:off x="7674365" y="2441330"/>
            <a:ext cx="479035" cy="3323"/>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175" y="921824"/>
            <a:ext cx="793048" cy="573758"/>
          </a:xfrm>
          <a:prstGeom prst="rect">
            <a:avLst/>
          </a:prstGeom>
        </p:spPr>
      </p:pic>
      <p:cxnSp>
        <p:nvCxnSpPr>
          <p:cNvPr id="3" name="Straight Arrow Connector 2"/>
          <p:cNvCxnSpPr>
            <a:stCxn id="25" idx="2"/>
            <a:endCxn id="8" idx="0"/>
          </p:cNvCxnSpPr>
          <p:nvPr/>
        </p:nvCxnSpPr>
        <p:spPr>
          <a:xfrm>
            <a:off x="1028699" y="1495582"/>
            <a:ext cx="1" cy="602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88650" y="1691177"/>
            <a:ext cx="1185715" cy="1500305"/>
          </a:xfrm>
          <a:prstGeom prst="rect">
            <a:avLst/>
          </a:prstGeom>
          <a:solidFill>
            <a:srgbClr val="04CC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400" b="1" dirty="0"/>
              <a:t>Device </a:t>
            </a:r>
            <a:r>
              <a:rPr lang="en-US" sz="1400" b="1" dirty="0" smtClean="0"/>
              <a:t>Observation Bridge </a:t>
            </a:r>
            <a:r>
              <a:rPr lang="en-US" sz="1000" b="1" dirty="0" smtClean="0"/>
              <a:t>(</a:t>
            </a:r>
            <a:r>
              <a:rPr lang="en-US" sz="1400" b="1" dirty="0" smtClean="0"/>
              <a:t>DOB</a:t>
            </a:r>
            <a:r>
              <a:rPr lang="en-US" sz="1000" b="1" dirty="0" smtClean="0"/>
              <a:t>)</a:t>
            </a:r>
            <a:endParaRPr lang="en-US" sz="1000" b="1" dirty="0"/>
          </a:p>
        </p:txBody>
      </p:sp>
      <p:sp>
        <p:nvSpPr>
          <p:cNvPr id="11" name="TextBox 10"/>
          <p:cNvSpPr txBox="1"/>
          <p:nvPr/>
        </p:nvSpPr>
        <p:spPr>
          <a:xfrm>
            <a:off x="2000250" y="2546963"/>
            <a:ext cx="666750" cy="523220"/>
          </a:xfrm>
          <a:prstGeom prst="rect">
            <a:avLst/>
          </a:prstGeom>
          <a:noFill/>
        </p:spPr>
        <p:txBody>
          <a:bodyPr wrap="square" rtlCol="0">
            <a:spAutoFit/>
          </a:bodyPr>
          <a:lstStyle/>
          <a:p>
            <a:r>
              <a:rPr lang="en-US" sz="1400" b="1" dirty="0" smtClean="0"/>
              <a:t>HL7 v2.6 </a:t>
            </a:r>
            <a:endParaRPr lang="en-US" sz="1400" b="1" dirty="0"/>
          </a:p>
        </p:txBody>
      </p:sp>
      <p:sp>
        <p:nvSpPr>
          <p:cNvPr id="13" name="TextBox 12"/>
          <p:cNvSpPr txBox="1"/>
          <p:nvPr/>
        </p:nvSpPr>
        <p:spPr>
          <a:xfrm>
            <a:off x="2493418" y="921824"/>
            <a:ext cx="1011782" cy="369332"/>
          </a:xfrm>
          <a:prstGeom prst="rect">
            <a:avLst/>
          </a:prstGeom>
          <a:noFill/>
        </p:spPr>
        <p:txBody>
          <a:bodyPr wrap="square" rtlCol="0">
            <a:spAutoFit/>
          </a:bodyPr>
          <a:lstStyle/>
          <a:p>
            <a:pPr algn="ctr"/>
            <a:r>
              <a:rPr lang="en-US" b="1" dirty="0" smtClean="0">
                <a:solidFill>
                  <a:schemeClr val="tx2"/>
                </a:solidFill>
              </a:rPr>
              <a:t>PCD DEC</a:t>
            </a:r>
            <a:endParaRPr lang="en-US" b="1" dirty="0">
              <a:solidFill>
                <a:schemeClr val="tx2"/>
              </a:solidFill>
            </a:endParaRPr>
          </a:p>
        </p:txBody>
      </p:sp>
      <p:sp>
        <p:nvSpPr>
          <p:cNvPr id="37" name="TextBox 36"/>
          <p:cNvSpPr txBox="1"/>
          <p:nvPr/>
        </p:nvSpPr>
        <p:spPr>
          <a:xfrm>
            <a:off x="7351616" y="923386"/>
            <a:ext cx="1011782" cy="369332"/>
          </a:xfrm>
          <a:prstGeom prst="rect">
            <a:avLst/>
          </a:prstGeom>
          <a:noFill/>
        </p:spPr>
        <p:txBody>
          <a:bodyPr wrap="square" rtlCol="0">
            <a:spAutoFit/>
          </a:bodyPr>
          <a:lstStyle/>
          <a:p>
            <a:pPr algn="ctr"/>
            <a:r>
              <a:rPr lang="en-US" b="1" dirty="0" smtClean="0">
                <a:solidFill>
                  <a:schemeClr val="tx2"/>
                </a:solidFill>
              </a:rPr>
              <a:t>PCC DCB</a:t>
            </a:r>
            <a:endParaRPr lang="en-US" b="1" dirty="0">
              <a:solidFill>
                <a:schemeClr val="tx2"/>
              </a:solidFill>
            </a:endParaRPr>
          </a:p>
        </p:txBody>
      </p:sp>
      <p:sp>
        <p:nvSpPr>
          <p:cNvPr id="38" name="TextBox 37"/>
          <p:cNvSpPr txBox="1"/>
          <p:nvPr/>
        </p:nvSpPr>
        <p:spPr>
          <a:xfrm>
            <a:off x="7577334" y="2496606"/>
            <a:ext cx="666750" cy="307777"/>
          </a:xfrm>
          <a:prstGeom prst="rect">
            <a:avLst/>
          </a:prstGeom>
          <a:noFill/>
        </p:spPr>
        <p:txBody>
          <a:bodyPr wrap="square" rtlCol="0">
            <a:spAutoFit/>
          </a:bodyPr>
          <a:lstStyle/>
          <a:p>
            <a:pPr algn="ctr"/>
            <a:r>
              <a:rPr lang="en-US" sz="1400" b="1" dirty="0" smtClean="0"/>
              <a:t>“CDA”</a:t>
            </a:r>
            <a:endParaRPr lang="en-US" sz="1400" b="1" dirty="0"/>
          </a:p>
        </p:txBody>
      </p:sp>
      <p:sp>
        <p:nvSpPr>
          <p:cNvPr id="16" name="Oval 15"/>
          <p:cNvSpPr/>
          <p:nvPr/>
        </p:nvSpPr>
        <p:spPr>
          <a:xfrm>
            <a:off x="6502740" y="3789189"/>
            <a:ext cx="1195523" cy="642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Transform Utility</a:t>
            </a:r>
            <a:endParaRPr lang="en-US" sz="1200" b="1" dirty="0">
              <a:solidFill>
                <a:schemeClr val="tx1"/>
              </a:solidFill>
            </a:endParaRPr>
          </a:p>
        </p:txBody>
      </p:sp>
      <p:sp>
        <p:nvSpPr>
          <p:cNvPr id="19" name="Oval 18"/>
          <p:cNvSpPr/>
          <p:nvPr/>
        </p:nvSpPr>
        <p:spPr>
          <a:xfrm>
            <a:off x="4781551" y="1572322"/>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1" name="Elbow Connector 20"/>
          <p:cNvCxnSpPr>
            <a:stCxn id="78" idx="0"/>
            <a:endCxn id="7" idx="0"/>
          </p:cNvCxnSpPr>
          <p:nvPr/>
        </p:nvCxnSpPr>
        <p:spPr>
          <a:xfrm rot="16200000" flipV="1">
            <a:off x="4344875" y="920539"/>
            <a:ext cx="208644" cy="1811792"/>
          </a:xfrm>
          <a:prstGeom prst="bentConnector3">
            <a:avLst>
              <a:gd name="adj1" fmla="val 209565"/>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32175" y="1671855"/>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7" name="Oval 46"/>
          <p:cNvSpPr/>
          <p:nvPr/>
        </p:nvSpPr>
        <p:spPr>
          <a:xfrm>
            <a:off x="2164693" y="2118583"/>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48" name="Oval 47"/>
          <p:cNvSpPr/>
          <p:nvPr/>
        </p:nvSpPr>
        <p:spPr>
          <a:xfrm>
            <a:off x="4324623" y="2089528"/>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6050657" y="2115971"/>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50" name="Oval 49"/>
          <p:cNvSpPr/>
          <p:nvPr/>
        </p:nvSpPr>
        <p:spPr>
          <a:xfrm>
            <a:off x="7787156" y="2109797"/>
            <a:ext cx="247106" cy="237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5" name="TextBox 44"/>
          <p:cNvSpPr txBox="1"/>
          <p:nvPr/>
        </p:nvSpPr>
        <p:spPr>
          <a:xfrm>
            <a:off x="7658853" y="2923560"/>
            <a:ext cx="1561347" cy="1785104"/>
          </a:xfrm>
          <a:prstGeom prst="rect">
            <a:avLst/>
          </a:prstGeom>
          <a:noFill/>
        </p:spPr>
        <p:txBody>
          <a:bodyPr wrap="square" rtlCol="0">
            <a:spAutoFit/>
          </a:bodyPr>
          <a:lstStyle/>
          <a:p>
            <a:r>
              <a:rPr lang="en-US" sz="1400" dirty="0" smtClean="0"/>
              <a:t>Applications</a:t>
            </a:r>
          </a:p>
          <a:p>
            <a:pPr marL="285750" indent="-285750">
              <a:buFont typeface="Arial" panose="020B0604020202020204" pitchFamily="34" charset="0"/>
              <a:buChar char="•"/>
            </a:pPr>
            <a:r>
              <a:rPr lang="en-US" sz="1200" dirty="0" smtClean="0"/>
              <a:t>Care Management</a:t>
            </a:r>
          </a:p>
          <a:p>
            <a:pPr marL="285750" indent="-285750">
              <a:buFont typeface="Arial" panose="020B0604020202020204" pitchFamily="34" charset="0"/>
              <a:buChar char="•"/>
            </a:pPr>
            <a:r>
              <a:rPr lang="en-US" sz="1200" dirty="0" smtClean="0"/>
              <a:t>Clinical Decision Support</a:t>
            </a:r>
          </a:p>
          <a:p>
            <a:pPr marL="285750" indent="-285750">
              <a:buFont typeface="Arial" panose="020B0604020202020204" pitchFamily="34" charset="0"/>
              <a:buChar char="•"/>
            </a:pPr>
            <a:r>
              <a:rPr lang="en-US" sz="1200" dirty="0" smtClean="0"/>
              <a:t>Accountable Care</a:t>
            </a:r>
          </a:p>
          <a:p>
            <a:pPr marL="285750" indent="-285750">
              <a:buFont typeface="Arial" panose="020B0604020202020204" pitchFamily="34" charset="0"/>
              <a:buChar char="•"/>
            </a:pPr>
            <a:r>
              <a:rPr lang="en-US" sz="1200" dirty="0" smtClean="0"/>
              <a:t>Public Health</a:t>
            </a:r>
          </a:p>
          <a:p>
            <a:pPr marL="285750" indent="-285750">
              <a:buFont typeface="Arial" panose="020B0604020202020204" pitchFamily="34" charset="0"/>
              <a:buChar char="•"/>
            </a:pPr>
            <a:r>
              <a:rPr lang="en-US" sz="1200" dirty="0" smtClean="0"/>
              <a:t>Clinical Quality Improvement</a:t>
            </a:r>
            <a:endParaRPr lang="en-US" sz="1200" dirty="0"/>
          </a:p>
        </p:txBody>
      </p:sp>
      <p:cxnSp>
        <p:nvCxnSpPr>
          <p:cNvPr id="60" name="Straight Arrow Connector 59"/>
          <p:cNvCxnSpPr/>
          <p:nvPr/>
        </p:nvCxnSpPr>
        <p:spPr>
          <a:xfrm flipV="1">
            <a:off x="4114801" y="2438006"/>
            <a:ext cx="666750" cy="6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 idx="0"/>
            <a:endCxn id="27" idx="2"/>
          </p:cNvCxnSpPr>
          <p:nvPr/>
        </p:nvCxnSpPr>
        <p:spPr>
          <a:xfrm flipH="1" flipV="1">
            <a:off x="7081508" y="3191482"/>
            <a:ext cx="18994" cy="59770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5928635" y="2441329"/>
            <a:ext cx="5600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781551" y="1930757"/>
            <a:ext cx="1147084" cy="10211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Device Observation Consumer (DOC)</a:t>
            </a:r>
            <a:endParaRPr lang="en-US" sz="1400" b="1" dirty="0"/>
          </a:p>
        </p:txBody>
      </p:sp>
      <p:sp>
        <p:nvSpPr>
          <p:cNvPr id="167" name="TextBox 166"/>
          <p:cNvSpPr txBox="1"/>
          <p:nvPr/>
        </p:nvSpPr>
        <p:spPr>
          <a:xfrm>
            <a:off x="4114801" y="2496606"/>
            <a:ext cx="666750" cy="523220"/>
          </a:xfrm>
          <a:prstGeom prst="rect">
            <a:avLst/>
          </a:prstGeom>
          <a:noFill/>
        </p:spPr>
        <p:txBody>
          <a:bodyPr wrap="square" rtlCol="0">
            <a:spAutoFit/>
          </a:bodyPr>
          <a:lstStyle/>
          <a:p>
            <a:pPr algn="ctr"/>
            <a:r>
              <a:rPr lang="en-US" sz="1400" b="1" dirty="0" smtClean="0"/>
              <a:t>HL7 v2.6 </a:t>
            </a:r>
            <a:endParaRPr lang="en-US" sz="1400" b="1" dirty="0"/>
          </a:p>
        </p:txBody>
      </p:sp>
      <p:sp>
        <p:nvSpPr>
          <p:cNvPr id="168" name="TextBox 167"/>
          <p:cNvSpPr txBox="1"/>
          <p:nvPr/>
        </p:nvSpPr>
        <p:spPr>
          <a:xfrm>
            <a:off x="5856996" y="2496606"/>
            <a:ext cx="666750" cy="523220"/>
          </a:xfrm>
          <a:prstGeom prst="rect">
            <a:avLst/>
          </a:prstGeom>
          <a:noFill/>
        </p:spPr>
        <p:txBody>
          <a:bodyPr wrap="square" rtlCol="0">
            <a:spAutoFit/>
          </a:bodyPr>
          <a:lstStyle/>
          <a:p>
            <a:pPr algn="ctr"/>
            <a:r>
              <a:rPr lang="en-US" sz="1400" b="1" dirty="0" smtClean="0"/>
              <a:t>HL7 v2.6 </a:t>
            </a:r>
            <a:endParaRPr lang="en-US" sz="1400" b="1" dirty="0"/>
          </a:p>
        </p:txBody>
      </p:sp>
      <p:sp>
        <p:nvSpPr>
          <p:cNvPr id="239" name="TextBox 238"/>
          <p:cNvSpPr txBox="1"/>
          <p:nvPr/>
        </p:nvSpPr>
        <p:spPr>
          <a:xfrm>
            <a:off x="3457576" y="1783136"/>
            <a:ext cx="1981200" cy="276999"/>
          </a:xfrm>
          <a:prstGeom prst="rect">
            <a:avLst/>
          </a:prstGeom>
          <a:noFill/>
        </p:spPr>
        <p:txBody>
          <a:bodyPr wrap="square" rtlCol="0">
            <a:spAutoFit/>
          </a:bodyPr>
          <a:lstStyle/>
          <a:p>
            <a:pPr algn="ctr"/>
            <a:r>
              <a:rPr lang="en-US" sz="1200" b="1" dirty="0" smtClean="0"/>
              <a:t>PCD-01</a:t>
            </a:r>
            <a:endParaRPr lang="en-US" sz="1200" b="1" dirty="0"/>
          </a:p>
        </p:txBody>
      </p:sp>
      <p:sp>
        <p:nvSpPr>
          <p:cNvPr id="240" name="TextBox 239"/>
          <p:cNvSpPr txBox="1"/>
          <p:nvPr/>
        </p:nvSpPr>
        <p:spPr>
          <a:xfrm>
            <a:off x="5218042" y="1812529"/>
            <a:ext cx="1981200" cy="276999"/>
          </a:xfrm>
          <a:prstGeom prst="rect">
            <a:avLst/>
          </a:prstGeom>
          <a:noFill/>
        </p:spPr>
        <p:txBody>
          <a:bodyPr wrap="square" rtlCol="0">
            <a:spAutoFit/>
          </a:bodyPr>
          <a:lstStyle/>
          <a:p>
            <a:pPr algn="ctr"/>
            <a:r>
              <a:rPr lang="en-US" sz="1200" b="1" dirty="0" smtClean="0"/>
              <a:t>PCD-01</a:t>
            </a:r>
            <a:endParaRPr lang="en-US" sz="1200" b="1" dirty="0"/>
          </a:p>
        </p:txBody>
      </p:sp>
      <p:sp>
        <p:nvSpPr>
          <p:cNvPr id="241" name="TextBox 240"/>
          <p:cNvSpPr txBox="1"/>
          <p:nvPr/>
        </p:nvSpPr>
        <p:spPr>
          <a:xfrm>
            <a:off x="6920109" y="1783136"/>
            <a:ext cx="1981200" cy="276999"/>
          </a:xfrm>
          <a:prstGeom prst="rect">
            <a:avLst/>
          </a:prstGeom>
          <a:noFill/>
        </p:spPr>
        <p:txBody>
          <a:bodyPr wrap="square" rtlCol="0">
            <a:spAutoFit/>
          </a:bodyPr>
          <a:lstStyle/>
          <a:p>
            <a:pPr algn="ctr"/>
            <a:r>
              <a:rPr lang="en-US" sz="1200" b="1" dirty="0" smtClean="0"/>
              <a:t>TBD</a:t>
            </a:r>
            <a:endParaRPr lang="en-US" sz="1200" b="1" dirty="0"/>
          </a:p>
        </p:txBody>
      </p:sp>
      <p:cxnSp>
        <p:nvCxnSpPr>
          <p:cNvPr id="243" name="Elbow Connector 242"/>
          <p:cNvCxnSpPr>
            <a:stCxn id="8" idx="2"/>
            <a:endCxn id="78" idx="2"/>
          </p:cNvCxnSpPr>
          <p:nvPr/>
        </p:nvCxnSpPr>
        <p:spPr>
          <a:xfrm rot="16200000" flipH="1">
            <a:off x="3108060" y="704868"/>
            <a:ext cx="167672" cy="4326393"/>
          </a:xfrm>
          <a:prstGeom prst="bentConnector3">
            <a:avLst>
              <a:gd name="adj1" fmla="val 409382"/>
            </a:avLst>
          </a:prstGeom>
          <a:ln>
            <a:tailEnd type="arrow"/>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2857331" y="3549371"/>
            <a:ext cx="1591866" cy="276999"/>
          </a:xfrm>
          <a:prstGeom prst="rect">
            <a:avLst/>
          </a:prstGeom>
          <a:noFill/>
        </p:spPr>
        <p:txBody>
          <a:bodyPr wrap="square" rtlCol="0">
            <a:spAutoFit/>
          </a:bodyPr>
          <a:lstStyle/>
          <a:p>
            <a:pPr algn="ctr"/>
            <a:r>
              <a:rPr lang="en-US" sz="1200" dirty="0" smtClean="0"/>
              <a:t>“no filter option”</a:t>
            </a:r>
            <a:endParaRPr lang="en-US" sz="1200" dirty="0"/>
          </a:p>
        </p:txBody>
      </p:sp>
      <p:sp>
        <p:nvSpPr>
          <p:cNvPr id="246" name="TextBox 245"/>
          <p:cNvSpPr txBox="1"/>
          <p:nvPr/>
        </p:nvSpPr>
        <p:spPr>
          <a:xfrm>
            <a:off x="6767127" y="3228725"/>
            <a:ext cx="666750" cy="523220"/>
          </a:xfrm>
          <a:prstGeom prst="rect">
            <a:avLst/>
          </a:prstGeom>
          <a:noFill/>
        </p:spPr>
        <p:txBody>
          <a:bodyPr wrap="square" rtlCol="0">
            <a:spAutoFit/>
          </a:bodyPr>
          <a:lstStyle/>
          <a:p>
            <a:pPr algn="ctr"/>
            <a:r>
              <a:rPr lang="en-US" sz="1400" b="1" dirty="0" smtClean="0"/>
              <a:t>HL7 CTS2 </a:t>
            </a:r>
            <a:endParaRPr lang="en-US" sz="1400" b="1" dirty="0"/>
          </a:p>
        </p:txBody>
      </p:sp>
    </p:spTree>
    <p:extLst>
      <p:ext uri="{BB962C8B-B14F-4D97-AF65-F5344CB8AC3E}">
        <p14:creationId xmlns:p14="http://schemas.microsoft.com/office/powerpoint/2010/main" val="2292810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Steps</a:t>
            </a:r>
            <a:endParaRPr lang="en-US" dirty="0"/>
          </a:p>
        </p:txBody>
      </p:sp>
      <p:sp>
        <p:nvSpPr>
          <p:cNvPr id="5" name="Content Placeholder 4"/>
          <p:cNvSpPr>
            <a:spLocks noGrp="1"/>
          </p:cNvSpPr>
          <p:nvPr>
            <p:ph idx="1"/>
          </p:nvPr>
        </p:nvSpPr>
        <p:spPr/>
        <p:txBody>
          <a:bodyPr>
            <a:normAutofit fontScale="55000" lnSpcReduction="20000"/>
          </a:bodyPr>
          <a:lstStyle/>
          <a:p>
            <a:r>
              <a:rPr lang="en-US" u="sng" dirty="0"/>
              <a:t>Key steps include:</a:t>
            </a:r>
            <a:endParaRPr lang="en-US" dirty="0"/>
          </a:p>
          <a:p>
            <a:pPr marL="514350" lvl="0" indent="-514350">
              <a:buFont typeface="+mj-lt"/>
              <a:buAutoNum type="arabicPeriod"/>
            </a:pPr>
            <a:r>
              <a:rPr lang="en-US" dirty="0"/>
              <a:t>DOC Subscription for a Data Stream to a DOF</a:t>
            </a:r>
            <a:endParaRPr lang="en-US" dirty="0"/>
          </a:p>
          <a:p>
            <a:pPr lvl="1"/>
            <a:r>
              <a:rPr lang="en-US" dirty="0" smtClean="0"/>
              <a:t>Patient</a:t>
            </a:r>
            <a:r>
              <a:rPr lang="en-US" dirty="0"/>
              <a:t>, patient location, device class, device parameters</a:t>
            </a:r>
            <a:endParaRPr lang="en-US" dirty="0"/>
          </a:p>
          <a:p>
            <a:pPr lvl="1"/>
            <a:r>
              <a:rPr lang="en-US" dirty="0"/>
              <a:t>Begin time, intervals, end time</a:t>
            </a:r>
          </a:p>
          <a:p>
            <a:pPr marL="514350" lvl="0" indent="-514350">
              <a:buFont typeface="+mj-lt"/>
              <a:buAutoNum type="arabicPeriod"/>
            </a:pPr>
            <a:r>
              <a:rPr lang="en-US" dirty="0"/>
              <a:t>Device sends data to DOR</a:t>
            </a:r>
            <a:endParaRPr lang="en-US" dirty="0"/>
          </a:p>
          <a:p>
            <a:pPr marL="514350" lvl="0" indent="-514350">
              <a:buFont typeface="+mj-lt"/>
              <a:buAutoNum type="arabicPeriod"/>
            </a:pPr>
            <a:r>
              <a:rPr lang="en-US" dirty="0"/>
              <a:t>DOR sends observation stream to DOF </a:t>
            </a:r>
            <a:endParaRPr lang="en-US" dirty="0"/>
          </a:p>
          <a:p>
            <a:pPr marL="514350" lvl="0" indent="-514350">
              <a:buFont typeface="+mj-lt"/>
              <a:buAutoNum type="arabicPeriod"/>
            </a:pPr>
            <a:r>
              <a:rPr lang="en-US" dirty="0"/>
              <a:t>DOF filters stream </a:t>
            </a:r>
            <a:r>
              <a:rPr lang="en-US" dirty="0">
                <a:solidFill>
                  <a:srgbClr val="FF0000"/>
                </a:solidFill>
              </a:rPr>
              <a:t>to retain what is useful for clinical work and sends filtered stream to </a:t>
            </a:r>
            <a:r>
              <a:rPr lang="en-US" dirty="0" smtClean="0">
                <a:solidFill>
                  <a:srgbClr val="FF0000"/>
                </a:solidFill>
              </a:rPr>
              <a:t>DOC</a:t>
            </a:r>
          </a:p>
          <a:p>
            <a:pPr marL="514350" lvl="0" indent="-514350">
              <a:buFont typeface="+mj-lt"/>
              <a:buAutoNum type="arabicPeriod"/>
            </a:pPr>
            <a:r>
              <a:rPr lang="en-US" dirty="0" smtClean="0">
                <a:solidFill>
                  <a:srgbClr val="FF0000"/>
                </a:solidFill>
              </a:rPr>
              <a:t>DOC sends stream to DOB which maps clinical </a:t>
            </a:r>
            <a:r>
              <a:rPr lang="en-US" dirty="0">
                <a:solidFill>
                  <a:srgbClr val="FF0000"/>
                </a:solidFill>
              </a:rPr>
              <a:t>observations from filtered HL7 v2.6 messages, invoking </a:t>
            </a:r>
            <a:r>
              <a:rPr lang="en-US" dirty="0" smtClean="0">
                <a:solidFill>
                  <a:srgbClr val="FF0000"/>
                </a:solidFill>
              </a:rPr>
              <a:t>a data </a:t>
            </a:r>
            <a:r>
              <a:rPr lang="en-US" dirty="0">
                <a:solidFill>
                  <a:srgbClr val="FF0000"/>
                </a:solidFill>
              </a:rPr>
              <a:t>transformation utility to perform data transformations required for LOINC and SNOMED nomenclatures</a:t>
            </a:r>
            <a:endParaRPr lang="en-US" dirty="0">
              <a:solidFill>
                <a:srgbClr val="FF0000"/>
              </a:solidFill>
            </a:endParaRPr>
          </a:p>
          <a:p>
            <a:pPr marL="514350" lvl="0" indent="-514350">
              <a:buFont typeface="+mj-lt"/>
              <a:buAutoNum type="arabicPeriod"/>
            </a:pPr>
            <a:r>
              <a:rPr lang="en-US" dirty="0">
                <a:solidFill>
                  <a:srgbClr val="FF0000"/>
                </a:solidFill>
              </a:rPr>
              <a:t>DOB</a:t>
            </a:r>
            <a:r>
              <a:rPr lang="en-US" dirty="0"/>
              <a:t> sends </a:t>
            </a:r>
            <a:r>
              <a:rPr lang="en-US" dirty="0" smtClean="0"/>
              <a:t>filtered </a:t>
            </a:r>
            <a:r>
              <a:rPr lang="en-US" dirty="0" smtClean="0">
                <a:solidFill>
                  <a:srgbClr val="FF0000"/>
                </a:solidFill>
              </a:rPr>
              <a:t>and transformed </a:t>
            </a:r>
            <a:r>
              <a:rPr lang="en-US" dirty="0" smtClean="0"/>
              <a:t>stream </a:t>
            </a:r>
            <a:r>
              <a:rPr lang="en-US" dirty="0"/>
              <a:t>to </a:t>
            </a:r>
            <a:r>
              <a:rPr lang="en-US" dirty="0" smtClean="0"/>
              <a:t>DCC</a:t>
            </a:r>
            <a:endParaRPr lang="en-US" dirty="0"/>
          </a:p>
          <a:p>
            <a:endParaRPr lang="en-US"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19</a:t>
            </a:fld>
            <a:endParaRPr lang="en-US" dirty="0"/>
          </a:p>
        </p:txBody>
      </p:sp>
    </p:spTree>
    <p:extLst>
      <p:ext uri="{BB962C8B-B14F-4D97-AF65-F5344CB8AC3E}">
        <p14:creationId xmlns:p14="http://schemas.microsoft.com/office/powerpoint/2010/main" val="858960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Team - Recent</a:t>
            </a:r>
            <a:endParaRPr lang="en-US" sz="3200" b="1" dirty="0"/>
          </a:p>
        </p:txBody>
      </p:sp>
      <p:sp>
        <p:nvSpPr>
          <p:cNvPr id="4" name="Content Placeholder 3"/>
          <p:cNvSpPr>
            <a:spLocks noGrp="1"/>
          </p:cNvSpPr>
          <p:nvPr>
            <p:ph sz="half" idx="1"/>
          </p:nvPr>
        </p:nvSpPr>
        <p:spPr/>
        <p:txBody>
          <a:bodyPr>
            <a:normAutofit fontScale="92500" lnSpcReduction="10000"/>
          </a:bodyPr>
          <a:lstStyle/>
          <a:p>
            <a:r>
              <a:rPr lang="en-US" dirty="0" smtClean="0"/>
              <a:t>VHA (also IHE for some)</a:t>
            </a:r>
            <a:endParaRPr lang="en-US" dirty="0" smtClean="0"/>
          </a:p>
          <a:p>
            <a:pPr lvl="1"/>
            <a:r>
              <a:rPr lang="en-US" dirty="0" smtClean="0"/>
              <a:t>Ioana Singureanu</a:t>
            </a:r>
          </a:p>
          <a:p>
            <a:pPr lvl="1"/>
            <a:r>
              <a:rPr lang="en-US" dirty="0" smtClean="0"/>
              <a:t>Greg Staudenmaier</a:t>
            </a:r>
          </a:p>
          <a:p>
            <a:pPr lvl="1"/>
            <a:r>
              <a:rPr lang="en-US" dirty="0" smtClean="0"/>
              <a:t>Holly Miller</a:t>
            </a:r>
          </a:p>
          <a:p>
            <a:pPr lvl="1"/>
            <a:r>
              <a:rPr lang="en-US" dirty="0" smtClean="0"/>
              <a:t>Dan </a:t>
            </a:r>
            <a:r>
              <a:rPr lang="en-US" dirty="0"/>
              <a:t>Morford </a:t>
            </a:r>
            <a:endParaRPr lang="en-US" dirty="0" smtClean="0"/>
          </a:p>
          <a:p>
            <a:pPr lvl="1"/>
            <a:r>
              <a:rPr lang="en-US" dirty="0" smtClean="0"/>
              <a:t>Catherine Hoang</a:t>
            </a:r>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IHE </a:t>
            </a:r>
          </a:p>
          <a:p>
            <a:pPr lvl="1"/>
            <a:r>
              <a:rPr lang="en-US" dirty="0" smtClean="0"/>
              <a:t>Manny Furst</a:t>
            </a:r>
          </a:p>
          <a:p>
            <a:pPr lvl="1"/>
            <a:r>
              <a:rPr lang="en-US" dirty="0" smtClean="0"/>
              <a:t>Paul </a:t>
            </a:r>
            <a:r>
              <a:rPr lang="en-US" dirty="0" smtClean="0"/>
              <a:t>Sherman – Technical Project Manager – IHE Patient Care Device Domain(retired VHA)</a:t>
            </a:r>
          </a:p>
          <a:p>
            <a:pPr lvl="1"/>
            <a:r>
              <a:rPr lang="en-US" dirty="0" smtClean="0"/>
              <a:t>John Garguilo (NIST)</a:t>
            </a:r>
          </a:p>
          <a:p>
            <a:pPr lvl="1"/>
            <a:r>
              <a:rPr lang="en-US" dirty="0" smtClean="0"/>
              <a:t>Paul Schluter (GE</a:t>
            </a:r>
            <a:r>
              <a:rPr lang="en-US" dirty="0" smtClean="0"/>
              <a:t>)</a:t>
            </a:r>
          </a:p>
          <a:p>
            <a:pPr lvl="1"/>
            <a:r>
              <a:rPr lang="en-US" dirty="0"/>
              <a:t>Alex Lippitt (HIMSS, IHE)</a:t>
            </a:r>
          </a:p>
          <a:p>
            <a:pPr lvl="1"/>
            <a:endParaRPr lang="en-US"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2</a:t>
            </a:fld>
            <a:endParaRPr lang="en-US" dirty="0"/>
          </a:p>
        </p:txBody>
      </p:sp>
    </p:spTree>
    <p:extLst>
      <p:ext uri="{BB962C8B-B14F-4D97-AF65-F5344CB8AC3E}">
        <p14:creationId xmlns:p14="http://schemas.microsoft.com/office/powerpoint/2010/main" val="269797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Standards &amp; Systems (1 of 2)</a:t>
            </a:r>
            <a:endParaRPr lang="en-US" sz="3200" b="1" dirty="0"/>
          </a:p>
        </p:txBody>
      </p:sp>
      <p:sp>
        <p:nvSpPr>
          <p:cNvPr id="3" name="Content Placeholder 2"/>
          <p:cNvSpPr>
            <a:spLocks noGrp="1"/>
          </p:cNvSpPr>
          <p:nvPr>
            <p:ph idx="1"/>
          </p:nvPr>
        </p:nvSpPr>
        <p:spPr>
          <a:xfrm>
            <a:off x="457200" y="1200150"/>
            <a:ext cx="8229600" cy="3943349"/>
          </a:xfrm>
        </p:spPr>
        <p:txBody>
          <a:bodyPr>
            <a:normAutofit fontScale="55000" lnSpcReduction="20000"/>
          </a:bodyPr>
          <a:lstStyle/>
          <a:p>
            <a:pPr marL="0" indent="0">
              <a:buNone/>
            </a:pPr>
            <a:r>
              <a:rPr lang="en-US" dirty="0" smtClean="0"/>
              <a:t>Nomenclatures / Terminologies Used:</a:t>
            </a:r>
            <a:endParaRPr lang="en-US" sz="3600" dirty="0" smtClean="0"/>
          </a:p>
          <a:p>
            <a:pPr marL="0" indent="0">
              <a:buNone/>
            </a:pPr>
            <a:r>
              <a:rPr lang="en-US" dirty="0" smtClean="0"/>
              <a:t> </a:t>
            </a:r>
            <a:endParaRPr lang="en-US" sz="3600" dirty="0" smtClean="0"/>
          </a:p>
          <a:p>
            <a:pPr lvl="0"/>
            <a:r>
              <a:rPr lang="en-US" dirty="0" smtClean="0"/>
              <a:t>Device (IHE PCD Technical Framework Volume 3 – Semantic Content)</a:t>
            </a:r>
            <a:endParaRPr lang="en-US" sz="3600" dirty="0" smtClean="0"/>
          </a:p>
          <a:p>
            <a:pPr lvl="1"/>
            <a:r>
              <a:rPr lang="en-US" dirty="0" smtClean="0"/>
              <a:t>IEEE </a:t>
            </a:r>
            <a:r>
              <a:rPr lang="en-US" dirty="0"/>
              <a:t>11073 10101 Nomenclature</a:t>
            </a:r>
            <a:endParaRPr lang="en-US" sz="3200" dirty="0"/>
          </a:p>
          <a:p>
            <a:pPr lvl="1"/>
            <a:r>
              <a:rPr lang="en-US" dirty="0"/>
              <a:t>MDC terms</a:t>
            </a:r>
            <a:endParaRPr lang="en-US" sz="3200" dirty="0"/>
          </a:p>
          <a:p>
            <a:pPr lvl="0"/>
            <a:r>
              <a:rPr lang="en-US" dirty="0"/>
              <a:t>Clinical </a:t>
            </a:r>
            <a:r>
              <a:rPr lang="en-US" dirty="0" smtClean="0"/>
              <a:t>(CDA) *</a:t>
            </a:r>
            <a:endParaRPr lang="en-US" sz="3600" dirty="0"/>
          </a:p>
          <a:p>
            <a:pPr lvl="1"/>
            <a:r>
              <a:rPr lang="en-US" dirty="0"/>
              <a:t>LOINC (observations)</a:t>
            </a:r>
            <a:endParaRPr lang="en-US" sz="3200" dirty="0"/>
          </a:p>
          <a:p>
            <a:pPr lvl="1"/>
            <a:r>
              <a:rPr lang="en-US" dirty="0"/>
              <a:t>SNOMED (constraints primarily)</a:t>
            </a:r>
            <a:endParaRPr lang="en-US" sz="3200" dirty="0"/>
          </a:p>
          <a:p>
            <a:pPr lvl="1"/>
            <a:r>
              <a:rPr lang="en-US" dirty="0"/>
              <a:t>RxNorm (anesthesia drugs)</a:t>
            </a:r>
            <a:endParaRPr lang="en-US" sz="3200" dirty="0"/>
          </a:p>
          <a:p>
            <a:pPr lvl="1"/>
            <a:r>
              <a:rPr lang="en-US" dirty="0"/>
              <a:t>UCUM (units of measure)</a:t>
            </a:r>
            <a:endParaRPr lang="en-US" sz="3200" dirty="0"/>
          </a:p>
          <a:p>
            <a:pPr lvl="0"/>
            <a:r>
              <a:rPr lang="en-US" dirty="0"/>
              <a:t>Device Information Model (DIM) – how a device maps to a hierarchical, containment tree model – GMDN. MDNS assumed in use but being phased </a:t>
            </a:r>
            <a:r>
              <a:rPr lang="en-US" dirty="0" smtClean="0"/>
              <a:t>out</a:t>
            </a:r>
          </a:p>
          <a:p>
            <a:pPr marL="0" lvl="0" indent="0">
              <a:buNone/>
            </a:pPr>
            <a:r>
              <a:rPr lang="en-US" dirty="0" smtClean="0"/>
              <a:t> </a:t>
            </a:r>
            <a:endParaRPr lang="en-US" sz="3600" dirty="0"/>
          </a:p>
          <a:p>
            <a:pPr marL="0" indent="0">
              <a:buNone/>
            </a:pPr>
            <a:r>
              <a:rPr lang="en-US" dirty="0"/>
              <a:t> </a:t>
            </a:r>
            <a:r>
              <a:rPr lang="en-US" sz="1800" i="1" dirty="0"/>
              <a:t>* </a:t>
            </a:r>
            <a:r>
              <a:rPr lang="en-US" sz="3300" i="1" dirty="0"/>
              <a:t>FHIR impact anticipated as Consolidated CDA specifications will migrate to FHIR resource definitions</a:t>
            </a:r>
            <a:endParaRPr lang="en-US" sz="3300" dirty="0"/>
          </a:p>
          <a:p>
            <a:endParaRPr lang="en-US" sz="3300" dirty="0"/>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20</a:t>
            </a:fld>
            <a:endParaRPr lang="en-US" dirty="0"/>
          </a:p>
        </p:txBody>
      </p:sp>
    </p:spTree>
    <p:extLst>
      <p:ext uri="{BB962C8B-B14F-4D97-AF65-F5344CB8AC3E}">
        <p14:creationId xmlns:p14="http://schemas.microsoft.com/office/powerpoint/2010/main" val="693290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Standards &amp; Systems (2 of 2)</a:t>
            </a:r>
            <a:endParaRPr lang="en-US" sz="3200" b="1" dirty="0"/>
          </a:p>
        </p:txBody>
      </p:sp>
      <p:sp>
        <p:nvSpPr>
          <p:cNvPr id="3" name="Content Placeholder 2"/>
          <p:cNvSpPr>
            <a:spLocks noGrp="1"/>
          </p:cNvSpPr>
          <p:nvPr>
            <p:ph idx="1"/>
          </p:nvPr>
        </p:nvSpPr>
        <p:spPr>
          <a:xfrm>
            <a:off x="457200" y="1200150"/>
            <a:ext cx="8229600" cy="3943349"/>
          </a:xfrm>
        </p:spPr>
        <p:txBody>
          <a:bodyPr>
            <a:normAutofit fontScale="62500" lnSpcReduction="20000"/>
          </a:bodyPr>
          <a:lstStyle/>
          <a:p>
            <a:r>
              <a:rPr lang="en-US" dirty="0"/>
              <a:t> </a:t>
            </a:r>
            <a:r>
              <a:rPr lang="en-US" i="1" dirty="0" smtClean="0"/>
              <a:t>Messaging</a:t>
            </a:r>
            <a:endParaRPr lang="en-US" sz="3600" dirty="0"/>
          </a:p>
          <a:p>
            <a:pPr lvl="1"/>
            <a:r>
              <a:rPr lang="en-US" i="1" dirty="0"/>
              <a:t>HL7 V2.6 constrained by IHE DEC PCD-01 and RTM – Device </a:t>
            </a:r>
            <a:endParaRPr lang="en-US" i="1" dirty="0" smtClean="0"/>
          </a:p>
          <a:p>
            <a:pPr lvl="1"/>
            <a:r>
              <a:rPr lang="en-US" i="1" dirty="0" smtClean="0"/>
              <a:t>CDA - Clinical </a:t>
            </a:r>
          </a:p>
          <a:p>
            <a:pPr marL="457200" lvl="1" indent="0">
              <a:buNone/>
            </a:pPr>
            <a:r>
              <a:rPr lang="en-US" i="1" dirty="0"/>
              <a:t> </a:t>
            </a:r>
            <a:endParaRPr lang="en-US" sz="3600" dirty="0"/>
          </a:p>
          <a:p>
            <a:pPr lvl="0"/>
            <a:r>
              <a:rPr lang="en-US" dirty="0"/>
              <a:t>Message Transport</a:t>
            </a:r>
            <a:endParaRPr lang="en-US" sz="3600" dirty="0"/>
          </a:p>
          <a:p>
            <a:pPr lvl="1"/>
            <a:r>
              <a:rPr lang="en-US" i="1" dirty="0"/>
              <a:t>Minimum Lower Layer Protocol (MLLP) over TCP/IP – Device Operations</a:t>
            </a:r>
            <a:endParaRPr lang="en-US" sz="3200" dirty="0"/>
          </a:p>
          <a:p>
            <a:pPr lvl="1"/>
            <a:r>
              <a:rPr lang="en-US" i="1" dirty="0"/>
              <a:t>Web Services(REST/SOAP) - Clinical Observations</a:t>
            </a:r>
            <a:endParaRPr lang="en-US" sz="3200" dirty="0"/>
          </a:p>
          <a:p>
            <a:pPr marL="0" indent="0">
              <a:buNone/>
            </a:pPr>
            <a:r>
              <a:rPr lang="en-US" i="1" dirty="0"/>
              <a:t> </a:t>
            </a:r>
            <a:endParaRPr lang="en-US" sz="3600" dirty="0"/>
          </a:p>
          <a:p>
            <a:pPr lvl="0"/>
            <a:r>
              <a:rPr lang="en-US" dirty="0"/>
              <a:t>Systems Impacted</a:t>
            </a:r>
            <a:endParaRPr lang="en-US" sz="3600" dirty="0"/>
          </a:p>
          <a:p>
            <a:pPr lvl="1"/>
            <a:r>
              <a:rPr lang="en-US" i="1" dirty="0"/>
              <a:t>EHRs primarily currently</a:t>
            </a:r>
            <a:endParaRPr lang="en-US" sz="3200" dirty="0"/>
          </a:p>
          <a:p>
            <a:pPr lvl="1"/>
            <a:r>
              <a:rPr lang="en-US" i="1" dirty="0"/>
              <a:t>Over time: Clinical Decision Support, Population Management, Clinical Research </a:t>
            </a:r>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21</a:t>
            </a:fld>
            <a:endParaRPr lang="en-US" dirty="0"/>
          </a:p>
        </p:txBody>
      </p:sp>
    </p:spTree>
    <p:extLst>
      <p:ext uri="{BB962C8B-B14F-4D97-AF65-F5344CB8AC3E}">
        <p14:creationId xmlns:p14="http://schemas.microsoft.com/office/powerpoint/2010/main" val="4082204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Content Type and Direction</a:t>
            </a:r>
            <a:endParaRPr lang="en-US" sz="3200" b="1"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8971748"/>
              </p:ext>
            </p:extLst>
          </p:nvPr>
        </p:nvGraphicFramePr>
        <p:xfrm>
          <a:off x="1066800" y="1047747"/>
          <a:ext cx="7315200" cy="3733802"/>
        </p:xfrm>
        <a:graphic>
          <a:graphicData uri="http://schemas.openxmlformats.org/drawingml/2006/table">
            <a:tbl>
              <a:tblPr firstRow="1" bandRow="1">
                <a:tableStyleId>{5C22544A-7EE6-4342-B048-85BDC9FD1C3A}</a:tableStyleId>
              </a:tblPr>
              <a:tblGrid>
                <a:gridCol w="2438400"/>
                <a:gridCol w="2438400"/>
                <a:gridCol w="2438400"/>
              </a:tblGrid>
              <a:tr h="517206">
                <a:tc>
                  <a:txBody>
                    <a:bodyPr/>
                    <a:lstStyle/>
                    <a:p>
                      <a:r>
                        <a:rPr lang="en-US" sz="1400" dirty="0" smtClean="0"/>
                        <a:t>Type</a:t>
                      </a:r>
                      <a:r>
                        <a:rPr lang="en-US" sz="1400" baseline="0" dirty="0" smtClean="0"/>
                        <a:t> of Interaction</a:t>
                      </a:r>
                      <a:endParaRPr lang="en-US" sz="1400" dirty="0"/>
                    </a:p>
                  </a:txBody>
                  <a:tcPr/>
                </a:tc>
                <a:tc>
                  <a:txBody>
                    <a:bodyPr/>
                    <a:lstStyle/>
                    <a:p>
                      <a:r>
                        <a:rPr lang="en-US" sz="1400" dirty="0" smtClean="0"/>
                        <a:t>Nomenclature – Device Side</a:t>
                      </a:r>
                      <a:endParaRPr lang="en-US" sz="1400" dirty="0"/>
                    </a:p>
                  </a:txBody>
                  <a:tcPr/>
                </a:tc>
                <a:tc>
                  <a:txBody>
                    <a:bodyPr/>
                    <a:lstStyle/>
                    <a:p>
                      <a:r>
                        <a:rPr lang="en-US" sz="1400" dirty="0" smtClean="0"/>
                        <a:t>Nomenclature – Clinical Side</a:t>
                      </a:r>
                      <a:endParaRPr lang="en-US" sz="1400" dirty="0"/>
                    </a:p>
                  </a:txBody>
                  <a:tcPr/>
                </a:tc>
              </a:tr>
              <a:tr h="722671">
                <a:tc>
                  <a:txBody>
                    <a:bodyPr/>
                    <a:lstStyle/>
                    <a:p>
                      <a:r>
                        <a:rPr lang="en-US" sz="1400" dirty="0" smtClean="0"/>
                        <a:t>Device Numerics Export</a:t>
                      </a:r>
                      <a:endParaRPr lang="en-US" sz="1400" dirty="0"/>
                    </a:p>
                  </a:txBody>
                  <a:tcPr/>
                </a:tc>
                <a:tc>
                  <a:txBody>
                    <a:bodyPr/>
                    <a:lstStyle/>
                    <a:p>
                      <a:r>
                        <a:rPr lang="en-US" sz="1400" dirty="0" smtClean="0"/>
                        <a:t>IEEE 11073 10101</a:t>
                      </a:r>
                      <a:endParaRPr lang="en-US" sz="1400" dirty="0"/>
                    </a:p>
                  </a:txBody>
                  <a:tcPr/>
                </a:tc>
                <a:tc>
                  <a:txBody>
                    <a:bodyPr/>
                    <a:lstStyle/>
                    <a:p>
                      <a:r>
                        <a:rPr lang="en-US" sz="1400" dirty="0" smtClean="0"/>
                        <a:t>LOINC (observations)</a:t>
                      </a:r>
                    </a:p>
                    <a:p>
                      <a:r>
                        <a:rPr lang="en-US" sz="1400" dirty="0" smtClean="0"/>
                        <a:t>SNOMED (coordination)</a:t>
                      </a:r>
                      <a:endParaRPr lang="en-US" sz="1400" dirty="0"/>
                    </a:p>
                  </a:txBody>
                  <a:tcPr/>
                </a:tc>
              </a:tr>
              <a:tr h="425101">
                <a:tc>
                  <a:txBody>
                    <a:bodyPr/>
                    <a:lstStyle/>
                    <a:p>
                      <a:r>
                        <a:rPr lang="en-US" sz="1400" dirty="0" smtClean="0"/>
                        <a:t>Device Waveforms Export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p>
                  </a:txBody>
                  <a:tcPr/>
                </a:tc>
              </a:tr>
              <a:tr h="517206">
                <a:tc>
                  <a:txBody>
                    <a:bodyPr/>
                    <a:lstStyle/>
                    <a:p>
                      <a:r>
                        <a:rPr lang="en-US" sz="1400" dirty="0" smtClean="0"/>
                        <a:t>Device Annotations Export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p>
                  </a:txBody>
                  <a:tcPr/>
                </a:tc>
              </a:tr>
              <a:tr h="517206">
                <a:tc>
                  <a:txBody>
                    <a:bodyPr/>
                    <a:lstStyle/>
                    <a:p>
                      <a:r>
                        <a:rPr lang="en-US" sz="1400" dirty="0" smtClean="0"/>
                        <a:t>Device Events Export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p>
                  </a:txBody>
                  <a:tcPr/>
                </a:tc>
              </a:tr>
              <a:tr h="517206">
                <a:tc>
                  <a:txBody>
                    <a:bodyPr/>
                    <a:lstStyle/>
                    <a:p>
                      <a:r>
                        <a:rPr lang="en-US" sz="1400" dirty="0" smtClean="0"/>
                        <a:t>Device Alerts Export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IEEE 11073 10101</a:t>
                      </a:r>
                    </a:p>
                  </a:txBody>
                  <a:tcPr/>
                </a:tc>
              </a:tr>
              <a:tr h="517206">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590114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dirty="0">
                <a:solidFill>
                  <a:srgbClr val="000000"/>
                </a:solidFill>
                <a:latin typeface="Calibri" pitchFamily="34" charset="0"/>
                <a:ea typeface="Times New Roman" pitchFamily="18" charset="0"/>
                <a:cs typeface="Arial" pitchFamily="34" charset="0"/>
              </a:rPr>
              <a:t>The initial value </a:t>
            </a:r>
            <a:r>
              <a:rPr lang="en-US" altLang="en-US" dirty="0" smtClean="0">
                <a:solidFill>
                  <a:srgbClr val="000000"/>
                </a:solidFill>
                <a:latin typeface="Calibri" pitchFamily="34" charset="0"/>
                <a:ea typeface="Times New Roman" pitchFamily="18" charset="0"/>
                <a:cs typeface="Arial" pitchFamily="34" charset="0"/>
              </a:rPr>
              <a:t>set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37178057"/>
              </p:ext>
            </p:extLst>
          </p:nvPr>
        </p:nvGraphicFramePr>
        <p:xfrm>
          <a:off x="152400" y="2241550"/>
          <a:ext cx="8762999" cy="2683733"/>
        </p:xfrm>
        <a:graphic>
          <a:graphicData uri="http://schemas.openxmlformats.org/drawingml/2006/table">
            <a:tbl>
              <a:tblPr firstRow="1" firstCol="1" bandRow="1">
                <a:tableStyleId>{5C22544A-7EE6-4342-B048-85BDC9FD1C3A}</a:tableStyleId>
              </a:tblPr>
              <a:tblGrid>
                <a:gridCol w="1507102"/>
                <a:gridCol w="2022688"/>
                <a:gridCol w="5233209"/>
              </a:tblGrid>
              <a:tr h="0">
                <a:tc>
                  <a:txBody>
                    <a:bodyPr/>
                    <a:lstStyle/>
                    <a:p>
                      <a:pPr marL="0" marR="0">
                        <a:lnSpc>
                          <a:spcPct val="115000"/>
                        </a:lnSpc>
                        <a:spcBef>
                          <a:spcPts val="0"/>
                        </a:spcBef>
                        <a:spcAft>
                          <a:spcPts val="0"/>
                        </a:spcAft>
                      </a:pPr>
                      <a:r>
                        <a:rPr lang="en-US" sz="1000" dirty="0">
                          <a:effectLst/>
                          <a:highlight>
                            <a:srgbClr val="FFFF00"/>
                          </a:highlight>
                        </a:rPr>
                        <a:t>LOINC Concept Code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000">
                          <a:effectLst/>
                          <a:highlight>
                            <a:srgbClr val="FFFF00"/>
                          </a:highlight>
                        </a:rPr>
                        <a:t>Concept Name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000" dirty="0">
                          <a:effectLst/>
                          <a:highlight>
                            <a:srgbClr val="FFFF00"/>
                          </a:highlight>
                        </a:rPr>
                        <a:t>Preferred Concept Name</a:t>
                      </a:r>
                      <a:endParaRPr lang="en-US" sz="1100" dirty="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8310-5</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Body Temperature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Body temperature:Temp:Pt:^Patient:Qn: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8462-4</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BP Diastolic</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Intravascular diastolic:Pres:Pt:Arterial system:Qn: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8480-6</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BP Systolic</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Intravascular systolic:Pres:Pt:Arterial system:Qn: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8287-5</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Head Circumference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Circumference.occipital-frontal:Len:Pt:Head:Qn:Tape measure</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8867-4</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Heart Rate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Heart beat:NRat:Pt:XXX:Qn: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8302-2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Height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Body height:Len:Pt:^Patient:Qn: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8306-3</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Height (Lying)</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Body height^lying:Len:Pt:^Patient:Qn: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2710-2</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O2 % BldC Oximetry</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dirty="0">
                          <a:effectLst/>
                          <a:highlight>
                            <a:srgbClr val="FFFF00"/>
                          </a:highlight>
                        </a:rPr>
                        <a:t>Oxygen </a:t>
                      </a:r>
                      <a:r>
                        <a:rPr lang="en-US" sz="900" dirty="0" err="1">
                          <a:effectLst/>
                          <a:highlight>
                            <a:srgbClr val="FFFF00"/>
                          </a:highlight>
                        </a:rPr>
                        <a:t>saturation:SFr:Pt:BldC:Qn:Oximetry</a:t>
                      </a:r>
                      <a:endParaRPr lang="en-US" sz="1100" dirty="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9279-1</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Respiratory Rate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Breaths:NRat:Pt:Respiratory system:Qn:</a:t>
                      </a:r>
                      <a:endParaRPr lang="en-US" sz="1100">
                        <a:effectLst/>
                        <a:latin typeface="Calibri"/>
                        <a:ea typeface="Calibri"/>
                        <a:cs typeface="Times New Roman"/>
                      </a:endParaRPr>
                    </a:p>
                  </a:txBody>
                  <a:tcPr marL="68580" marR="68580" marT="0" marB="0" anchor="b"/>
                </a:tc>
              </a:tr>
              <a:tr h="251876">
                <a:tc>
                  <a:txBody>
                    <a:bodyPr/>
                    <a:lstStyle/>
                    <a:p>
                      <a:pPr marL="0" marR="0">
                        <a:lnSpc>
                          <a:spcPct val="115000"/>
                        </a:lnSpc>
                        <a:spcBef>
                          <a:spcPts val="0"/>
                        </a:spcBef>
                        <a:spcAft>
                          <a:spcPts val="0"/>
                        </a:spcAft>
                      </a:pPr>
                      <a:r>
                        <a:rPr lang="en-US" sz="900">
                          <a:effectLst/>
                          <a:highlight>
                            <a:srgbClr val="FFFF00"/>
                          </a:highlight>
                        </a:rPr>
                        <a:t>3141-9</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a:effectLst/>
                          <a:highlight>
                            <a:srgbClr val="FFFF00"/>
                          </a:highlight>
                        </a:rPr>
                        <a:t>Weight Measured</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900" dirty="0">
                          <a:effectLst/>
                          <a:highlight>
                            <a:srgbClr val="FFFF00"/>
                          </a:highlight>
                        </a:rPr>
                        <a:t>Body </a:t>
                      </a:r>
                      <a:r>
                        <a:rPr lang="en-US" sz="900" dirty="0" err="1">
                          <a:effectLst/>
                          <a:highlight>
                            <a:srgbClr val="FFFF00"/>
                          </a:highlight>
                        </a:rPr>
                        <a:t>weight:Mass:Pt</a:t>
                      </a:r>
                      <a:r>
                        <a:rPr lang="en-US" sz="900" dirty="0">
                          <a:effectLst/>
                          <a:highlight>
                            <a:srgbClr val="FFFF00"/>
                          </a:highlight>
                        </a:rPr>
                        <a:t>:^</a:t>
                      </a:r>
                      <a:r>
                        <a:rPr lang="en-US" sz="900" dirty="0" err="1">
                          <a:effectLst/>
                          <a:highlight>
                            <a:srgbClr val="FFFF00"/>
                          </a:highlight>
                        </a:rPr>
                        <a:t>Patient:Qn:Measured</a:t>
                      </a:r>
                      <a:endParaRPr lang="en-US" sz="1100" dirty="0">
                        <a:effectLst/>
                        <a:latin typeface="Calibri"/>
                        <a:ea typeface="Calibri"/>
                        <a:cs typeface="Times New Roman"/>
                      </a:endParaRPr>
                    </a:p>
                  </a:txBody>
                  <a:tcPr marL="68580" marR="68580" marT="0" marB="0" anchor="b"/>
                </a:tc>
              </a:tr>
            </a:tbl>
          </a:graphicData>
        </a:graphic>
      </p:graphicFrame>
      <p:sp>
        <p:nvSpPr>
          <p:cNvPr id="4" name="Slide Number Placeholder 3"/>
          <p:cNvSpPr>
            <a:spLocks noGrp="1"/>
          </p:cNvSpPr>
          <p:nvPr>
            <p:ph type="sldNum" sz="quarter" idx="12"/>
          </p:nvPr>
        </p:nvSpPr>
        <p:spPr/>
        <p:txBody>
          <a:bodyPr/>
          <a:lstStyle/>
          <a:p>
            <a:fld id="{C645A4B9-7483-426B-A396-A3F803B149D4}" type="slidenum">
              <a:rPr lang="en-US" smtClean="0"/>
              <a:pPr/>
              <a:t>23</a:t>
            </a:fld>
            <a:endParaRPr lang="en-US" dirty="0"/>
          </a:p>
        </p:txBody>
      </p:sp>
      <p:sp>
        <p:nvSpPr>
          <p:cNvPr id="10" name="TextBox 9"/>
          <p:cNvSpPr txBox="1"/>
          <p:nvPr/>
        </p:nvSpPr>
        <p:spPr>
          <a:xfrm>
            <a:off x="152400" y="1123950"/>
            <a:ext cx="8991600" cy="553998"/>
          </a:xfrm>
          <a:prstGeom prst="rect">
            <a:avLst/>
          </a:prstGeom>
          <a:noFill/>
        </p:spPr>
        <p:txBody>
          <a:bodyPr wrap="square" rtlCol="0">
            <a:spAutoFit/>
          </a:bodyPr>
          <a:lstStyle/>
          <a:p>
            <a:pPr lvl="0" fontAlgn="base">
              <a:spcBef>
                <a:spcPct val="0"/>
              </a:spcBef>
              <a:spcAft>
                <a:spcPct val="0"/>
              </a:spcAft>
            </a:pPr>
            <a:r>
              <a:rPr lang="en-US" altLang="en-US" sz="1600" dirty="0" smtClean="0">
                <a:solidFill>
                  <a:srgbClr val="000000"/>
                </a:solidFill>
                <a:latin typeface="Calibri" pitchFamily="34" charset="0"/>
                <a:ea typeface="Times New Roman" pitchFamily="18" charset="0"/>
                <a:cs typeface="Arial" pitchFamily="34" charset="0"/>
              </a:rPr>
              <a:t>Specified </a:t>
            </a:r>
            <a:r>
              <a:rPr lang="en-US" altLang="en-US" sz="1600" dirty="0">
                <a:solidFill>
                  <a:srgbClr val="000000"/>
                </a:solidFill>
                <a:latin typeface="Calibri" pitchFamily="34" charset="0"/>
                <a:ea typeface="Times New Roman" pitchFamily="18" charset="0"/>
                <a:cs typeface="Arial" pitchFamily="34" charset="0"/>
              </a:rPr>
              <a:t>in the HTSP C80 Vital Signs Results value set specification </a:t>
            </a:r>
            <a:r>
              <a:rPr lang="en-US" altLang="en-US" sz="1400" dirty="0">
                <a:solidFill>
                  <a:srgbClr val="000000"/>
                </a:solidFill>
                <a:latin typeface="Calibri" pitchFamily="34" charset="0"/>
                <a:ea typeface="Times New Roman" pitchFamily="18" charset="0"/>
                <a:cs typeface="Arial" pitchFamily="34" charset="0"/>
              </a:rPr>
              <a:t>(</a:t>
            </a:r>
            <a:r>
              <a:rPr lang="en-US" altLang="en-US" sz="1400" dirty="0">
                <a:solidFill>
                  <a:srgbClr val="000000"/>
                </a:solidFill>
                <a:latin typeface="Tahoma" pitchFamily="34" charset="0"/>
                <a:ea typeface="Calibri" pitchFamily="34" charset="0"/>
                <a:cs typeface="Tahoma" pitchFamily="34" charset="0"/>
              </a:rPr>
              <a:t>2.16.840.1.113883.3.88.12.80.62</a:t>
            </a:r>
            <a:r>
              <a:rPr lang="en-US" altLang="en-US" sz="1400" dirty="0">
                <a:solidFill>
                  <a:srgbClr val="000000"/>
                </a:solidFill>
                <a:latin typeface="Calibri" pitchFamily="34" charset="0"/>
                <a:ea typeface="Times New Roman" pitchFamily="18" charset="0"/>
                <a:cs typeface="Arial" pitchFamily="34" charset="0"/>
              </a:rPr>
              <a:t>) :</a:t>
            </a:r>
            <a:endParaRPr lang="en-US" altLang="en-US" sz="1400" dirty="0">
              <a:latin typeface="Arial" pitchFamily="34" charset="0"/>
              <a:cs typeface="Arial" pitchFamily="34" charset="0"/>
            </a:endParaRPr>
          </a:p>
          <a:p>
            <a:pPr lvl="0" eaLnBrk="0" fontAlgn="base" hangingPunct="0">
              <a:spcBef>
                <a:spcPct val="0"/>
              </a:spcBef>
              <a:spcAft>
                <a:spcPct val="0"/>
              </a:spcAft>
            </a:pPr>
            <a:r>
              <a:rPr lang="en-US" altLang="en-US" sz="1400" b="1" dirty="0">
                <a:latin typeface="Calibri" pitchFamily="34" charset="0"/>
                <a:ea typeface="Times New Roman" pitchFamily="18" charset="0"/>
                <a:cs typeface="Arial" pitchFamily="34" charset="0"/>
                <a:hlinkClick r:id="rId2"/>
              </a:rPr>
              <a:t>https://phinvads.cdc.gov/vads/ViewValueSet.action?oid=2.16.840.1.113883.3.88.12.80.62</a:t>
            </a:r>
            <a:endParaRPr lang="en-US" sz="1400" dirty="0"/>
          </a:p>
        </p:txBody>
      </p:sp>
    </p:spTree>
    <p:extLst>
      <p:ext uri="{BB962C8B-B14F-4D97-AF65-F5344CB8AC3E}">
        <p14:creationId xmlns:p14="http://schemas.microsoft.com/office/powerpoint/2010/main" val="3746315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912"/>
            <a:ext cx="8229600" cy="460771"/>
          </a:xfrm>
        </p:spPr>
        <p:txBody>
          <a:bodyPr>
            <a:noAutofit/>
          </a:bodyPr>
          <a:lstStyle/>
          <a:p>
            <a:r>
              <a:rPr lang="en-US" sz="2400" b="1" dirty="0" smtClean="0"/>
              <a:t>Vital Sign Observation Vocabulary Qualifiers / Constraints</a:t>
            </a:r>
            <a:endParaRPr lang="en-US" sz="2400" b="1"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24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67769902"/>
              </p:ext>
            </p:extLst>
          </p:nvPr>
        </p:nvGraphicFramePr>
        <p:xfrm>
          <a:off x="1600200" y="514350"/>
          <a:ext cx="7162800" cy="4556760"/>
        </p:xfrm>
        <a:graphic>
          <a:graphicData uri="http://schemas.openxmlformats.org/drawingml/2006/table">
            <a:tbl>
              <a:tblPr firstRow="1" bandRow="1">
                <a:tableStyleId>{5C22544A-7EE6-4342-B048-85BDC9FD1C3A}</a:tableStyleId>
              </a:tblPr>
              <a:tblGrid>
                <a:gridCol w="2209800"/>
                <a:gridCol w="1981200"/>
                <a:gridCol w="1981200"/>
                <a:gridCol w="990600"/>
              </a:tblGrid>
              <a:tr h="335052">
                <a:tc>
                  <a:txBody>
                    <a:bodyPr/>
                    <a:lstStyle/>
                    <a:p>
                      <a:r>
                        <a:rPr lang="en-US" sz="1400" dirty="0" smtClean="0"/>
                        <a:t>Constraints (MU2 C-CDA)</a:t>
                      </a:r>
                      <a:endParaRPr lang="en-US" sz="1400" dirty="0"/>
                    </a:p>
                  </a:txBody>
                  <a:tcPr/>
                </a:tc>
                <a:tc>
                  <a:txBody>
                    <a:bodyPr/>
                    <a:lstStyle/>
                    <a:p>
                      <a:r>
                        <a:rPr lang="en-US" sz="1400" dirty="0" smtClean="0"/>
                        <a:t>Device Side </a:t>
                      </a:r>
                      <a:r>
                        <a:rPr lang="en-US" sz="1000" dirty="0" smtClean="0"/>
                        <a:t>(MDC Term Codes – IHE PCD Tech Framework Volume 3 Semantic</a:t>
                      </a:r>
                      <a:r>
                        <a:rPr lang="en-US" sz="1000" baseline="0" dirty="0" smtClean="0"/>
                        <a:t> Content</a:t>
                      </a:r>
                      <a:r>
                        <a:rPr lang="en-US" sz="1000" dirty="0" smtClean="0"/>
                        <a:t>)</a:t>
                      </a:r>
                      <a:endParaRPr lang="en-US" sz="1000" dirty="0"/>
                    </a:p>
                  </a:txBody>
                  <a:tcPr/>
                </a:tc>
                <a:tc>
                  <a:txBody>
                    <a:bodyPr/>
                    <a:lstStyle/>
                    <a:p>
                      <a:r>
                        <a:rPr lang="en-US" sz="1400" dirty="0" smtClean="0"/>
                        <a:t>Clinical Side Requirements </a:t>
                      </a:r>
                      <a:r>
                        <a:rPr lang="en-US" sz="1000" dirty="0" smtClean="0"/>
                        <a:t>(assume 1 instance unless otherwise noted)</a:t>
                      </a:r>
                      <a:endParaRPr lang="en-US" sz="1000" dirty="0"/>
                    </a:p>
                  </a:txBody>
                  <a:tcPr/>
                </a:tc>
                <a:tc>
                  <a:txBody>
                    <a:bodyPr/>
                    <a:lstStyle/>
                    <a:p>
                      <a:r>
                        <a:rPr lang="en-US" sz="1200" dirty="0" smtClean="0"/>
                        <a:t>Clinical Side Term Codes</a:t>
                      </a:r>
                      <a:endParaRPr lang="en-US" sz="1200" dirty="0"/>
                    </a:p>
                  </a:txBody>
                  <a:tcPr/>
                </a:tc>
              </a:tr>
              <a:tr h="236954">
                <a:tc>
                  <a:txBody>
                    <a:bodyPr/>
                    <a:lstStyle/>
                    <a:p>
                      <a:r>
                        <a:rPr lang="en-US" sz="1100" dirty="0" smtClean="0"/>
                        <a:t>classCode</a:t>
                      </a:r>
                      <a:endParaRPr lang="en-US" sz="1100" dirty="0"/>
                    </a:p>
                  </a:txBody>
                  <a:tcPr/>
                </a:tc>
                <a:tc>
                  <a:txBody>
                    <a:bodyPr/>
                    <a:lstStyle/>
                    <a:p>
                      <a:endParaRPr lang="en-US" sz="1000" dirty="0"/>
                    </a:p>
                  </a:txBody>
                  <a:tcPr/>
                </a:tc>
                <a:tc>
                  <a:txBody>
                    <a:bodyPr/>
                    <a:lstStyle/>
                    <a:p>
                      <a:r>
                        <a:rPr lang="en-US" sz="1000" dirty="0" smtClean="0"/>
                        <a:t>SHALL</a:t>
                      </a:r>
                      <a:endParaRPr lang="en-US" sz="1000" dirty="0"/>
                    </a:p>
                  </a:txBody>
                  <a:tcPr/>
                </a:tc>
                <a:tc>
                  <a:txBody>
                    <a:bodyPr/>
                    <a:lstStyle/>
                    <a:p>
                      <a:r>
                        <a:rPr lang="en-US" sz="1000" dirty="0" smtClean="0"/>
                        <a:t>OBS</a:t>
                      </a:r>
                      <a:endParaRPr lang="en-US" sz="1000" dirty="0"/>
                    </a:p>
                  </a:txBody>
                  <a:tcPr/>
                </a:tc>
              </a:tr>
              <a:tr h="236954">
                <a:tc>
                  <a:txBody>
                    <a:bodyPr/>
                    <a:lstStyle/>
                    <a:p>
                      <a:r>
                        <a:rPr lang="en-US" sz="1100" dirty="0" smtClean="0"/>
                        <a:t>moodCode</a:t>
                      </a:r>
                      <a:endParaRPr lang="en-US" sz="1100" dirty="0"/>
                    </a:p>
                  </a:txBody>
                  <a:tcPr/>
                </a:tc>
                <a:tc>
                  <a:txBody>
                    <a:bodyPr/>
                    <a:lstStyle/>
                    <a:p>
                      <a:endParaRPr lang="en-US" sz="1000" dirty="0"/>
                    </a:p>
                  </a:txBody>
                  <a:tcPr/>
                </a:tc>
                <a:tc>
                  <a:txBody>
                    <a:bodyPr/>
                    <a:lstStyle/>
                    <a:p>
                      <a:r>
                        <a:rPr lang="en-US" sz="1000" dirty="0" smtClean="0"/>
                        <a:t>SHALL</a:t>
                      </a:r>
                      <a:endParaRPr lang="en-US" sz="1000" dirty="0"/>
                    </a:p>
                  </a:txBody>
                  <a:tcPr/>
                </a:tc>
                <a:tc>
                  <a:txBody>
                    <a:bodyPr/>
                    <a:lstStyle/>
                    <a:p>
                      <a:r>
                        <a:rPr lang="en-US" sz="1000" dirty="0" smtClean="0"/>
                        <a:t>EVN</a:t>
                      </a:r>
                      <a:endParaRPr lang="en-US" sz="1000" dirty="0"/>
                    </a:p>
                  </a:txBody>
                  <a:tcPr/>
                </a:tc>
              </a:tr>
              <a:tr h="236954">
                <a:tc>
                  <a:txBody>
                    <a:bodyPr/>
                    <a:lstStyle/>
                    <a:p>
                      <a:r>
                        <a:rPr lang="en-US" sz="1100" dirty="0" smtClean="0"/>
                        <a:t>templateID</a:t>
                      </a:r>
                      <a:endParaRPr lang="en-US" sz="1100" dirty="0"/>
                    </a:p>
                  </a:txBody>
                  <a:tcPr/>
                </a:tc>
                <a:tc>
                  <a:txBody>
                    <a:bodyPr/>
                    <a:lstStyle/>
                    <a:p>
                      <a:endParaRPr lang="en-US" sz="1000" dirty="0"/>
                    </a:p>
                  </a:txBody>
                  <a:tcPr/>
                </a:tc>
                <a:tc>
                  <a:txBody>
                    <a:bodyPr/>
                    <a:lstStyle/>
                    <a:p>
                      <a:r>
                        <a:rPr lang="en-US" sz="1000" dirty="0" smtClean="0"/>
                        <a:t>SHALL</a:t>
                      </a:r>
                      <a:endParaRPr lang="en-US" sz="1000" dirty="0"/>
                    </a:p>
                  </a:txBody>
                  <a:tcPr/>
                </a:tc>
                <a:tc>
                  <a:txBody>
                    <a:bodyPr/>
                    <a:lstStyle/>
                    <a:p>
                      <a:endParaRPr lang="en-US" sz="1000" dirty="0"/>
                    </a:p>
                  </a:txBody>
                  <a:tcPr/>
                </a:tc>
              </a:tr>
              <a:tr h="236954">
                <a:tc>
                  <a:txBody>
                    <a:bodyPr/>
                    <a:lstStyle/>
                    <a:p>
                      <a:r>
                        <a:rPr lang="en-US" sz="1100" dirty="0" smtClean="0"/>
                        <a:t>Id</a:t>
                      </a:r>
                      <a:endParaRPr lang="en-US" sz="1100" dirty="0"/>
                    </a:p>
                  </a:txBody>
                  <a:tcPr/>
                </a:tc>
                <a:tc>
                  <a:txBody>
                    <a:bodyPr/>
                    <a:lstStyle/>
                    <a:p>
                      <a:endParaRPr lang="en-US" sz="1000" dirty="0"/>
                    </a:p>
                  </a:txBody>
                  <a:tcPr/>
                </a:tc>
                <a:tc>
                  <a:txBody>
                    <a:bodyPr/>
                    <a:lstStyle/>
                    <a:p>
                      <a:r>
                        <a:rPr lang="en-US" sz="1000" dirty="0" smtClean="0"/>
                        <a:t>SHALL / 1 to Many</a:t>
                      </a:r>
                      <a:endParaRPr lang="en-US" sz="1000" dirty="0"/>
                    </a:p>
                  </a:txBody>
                  <a:tcPr/>
                </a:tc>
                <a:tc>
                  <a:txBody>
                    <a:bodyPr/>
                    <a:lstStyle/>
                    <a:p>
                      <a:endParaRPr lang="en-US" sz="1000" dirty="0"/>
                    </a:p>
                  </a:txBody>
                  <a:tcPr/>
                </a:tc>
              </a:tr>
              <a:tr h="236954">
                <a:tc>
                  <a:txBody>
                    <a:bodyPr/>
                    <a:lstStyle/>
                    <a:p>
                      <a:r>
                        <a:rPr lang="en-US" sz="1100" dirty="0" smtClean="0"/>
                        <a:t>Code (vital sign result type)</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SHALL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r>
              <a:tr h="236954">
                <a:tc>
                  <a:txBody>
                    <a:bodyPr/>
                    <a:lstStyle/>
                    <a:p>
                      <a:r>
                        <a:rPr lang="en-US" sz="1000" dirty="0" smtClean="0"/>
                        <a:t>Text</a:t>
                      </a:r>
                      <a:r>
                        <a:rPr lang="en-US" sz="1000" baseline="0" dirty="0" smtClean="0"/>
                        <a:t> (including link potential)</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SHOULD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r>
              <a:tr h="236954">
                <a:tc>
                  <a:txBody>
                    <a:bodyPr/>
                    <a:lstStyle/>
                    <a:p>
                      <a:r>
                        <a:rPr lang="en-US" sz="1000" dirty="0" smtClean="0"/>
                        <a:t>statusCode (completed)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SHALL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(ActStatus) = completed </a:t>
                      </a:r>
                    </a:p>
                  </a:txBody>
                  <a:tcPr/>
                </a:tc>
              </a:tr>
              <a:tr h="236954">
                <a:tc>
                  <a:txBody>
                    <a:bodyPr/>
                    <a:lstStyle/>
                    <a:p>
                      <a:r>
                        <a:rPr lang="en-US" sz="1000" dirty="0" smtClean="0"/>
                        <a:t>effectiveTime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SHALL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r>
              <a:tr h="236954">
                <a:tc>
                  <a:txBody>
                    <a:bodyPr/>
                    <a:lstStyle/>
                    <a:p>
                      <a:r>
                        <a:rPr lang="en-US" sz="1000" dirty="0" smtClean="0"/>
                        <a:t>value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SHALL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r>
              <a:tr h="236954">
                <a:tc>
                  <a:txBody>
                    <a:bodyPr/>
                    <a:lstStyle/>
                    <a:p>
                      <a:r>
                        <a:rPr lang="en-US" sz="1000" dirty="0" smtClean="0"/>
                        <a:t>InterpretationCode (qualifier)</a:t>
                      </a:r>
                      <a:endParaRPr lang="en-US" sz="1000" dirty="0"/>
                    </a:p>
                  </a:txBody>
                  <a:tcPr/>
                </a:tc>
                <a:tc>
                  <a:txBody>
                    <a:bodyPr/>
                    <a:lstStyle/>
                    <a:p>
                      <a:endParaRPr lang="en-US" sz="1000" dirty="0"/>
                    </a:p>
                  </a:txBody>
                  <a:tcPr/>
                </a:tc>
                <a:tc>
                  <a:txBody>
                    <a:bodyPr/>
                    <a:lstStyle/>
                    <a:p>
                      <a:r>
                        <a:rPr lang="en-US" sz="1000" dirty="0" smtClean="0"/>
                        <a:t>MAY</a:t>
                      </a:r>
                      <a:endParaRPr lang="en-US" sz="1000" dirty="0"/>
                    </a:p>
                  </a:txBody>
                  <a:tcPr/>
                </a:tc>
                <a:tc>
                  <a:txBody>
                    <a:bodyPr/>
                    <a:lstStyle/>
                    <a:p>
                      <a:endParaRPr lang="en-US" sz="1000" dirty="0"/>
                    </a:p>
                  </a:txBody>
                  <a:tcPr/>
                </a:tc>
              </a:tr>
              <a:tr h="236954">
                <a:tc>
                  <a:txBody>
                    <a:bodyPr/>
                    <a:lstStyle/>
                    <a:p>
                      <a:r>
                        <a:rPr lang="en-US" sz="1000" dirty="0" smtClean="0"/>
                        <a:t>methodCode (qualifier)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smtClean="0"/>
                        <a:t>MAY</a:t>
                      </a:r>
                      <a:endParaRPr lang="en-US" sz="1000" dirty="0"/>
                    </a:p>
                  </a:txBody>
                  <a:tcPr/>
                </a:tc>
                <a:tc>
                  <a:txBody>
                    <a:bodyPr/>
                    <a:lstStyle/>
                    <a:p>
                      <a:endParaRPr lang="en-US" sz="1000" dirty="0"/>
                    </a:p>
                  </a:txBody>
                  <a:tcPr/>
                </a:tc>
              </a:tr>
              <a:tr h="236954">
                <a:tc>
                  <a:txBody>
                    <a:bodyPr/>
                    <a:lstStyle/>
                    <a:p>
                      <a:r>
                        <a:rPr lang="en-US" sz="1000" dirty="0" smtClean="0"/>
                        <a:t>targetSiteCode (qualifier)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smtClean="0"/>
                        <a:t>MAY</a:t>
                      </a:r>
                      <a:endParaRPr lang="en-US" sz="1000" dirty="0"/>
                    </a:p>
                  </a:txBody>
                  <a:tcPr/>
                </a:tc>
                <a:tc>
                  <a:txBody>
                    <a:bodyPr/>
                    <a:lstStyle/>
                    <a:p>
                      <a:endParaRPr lang="en-US" sz="1000" dirty="0"/>
                    </a:p>
                  </a:txBody>
                  <a:tcPr/>
                </a:tc>
              </a:tr>
              <a:tr h="236954">
                <a:tc>
                  <a:txBody>
                    <a:bodyPr/>
                    <a:lstStyle/>
                    <a:p>
                      <a:r>
                        <a:rPr lang="en-US" sz="1000" dirty="0" smtClean="0"/>
                        <a:t>author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smtClean="0"/>
                        <a:t>MAY</a:t>
                      </a:r>
                      <a:endParaRPr lang="en-US" sz="1000" dirty="0"/>
                    </a:p>
                  </a:txBody>
                  <a:tcPr/>
                </a:tc>
                <a:tc>
                  <a:txBody>
                    <a:bodyPr/>
                    <a:lstStyle/>
                    <a:p>
                      <a:endParaRPr lang="en-US" sz="1000" dirty="0"/>
                    </a:p>
                  </a:txBody>
                  <a:tcPr/>
                </a:tc>
              </a:tr>
              <a:tr h="236954">
                <a:tc>
                  <a:txBody>
                    <a:bodyPr/>
                    <a:lstStyle/>
                    <a:p>
                      <a:r>
                        <a:rPr lang="en-US" sz="1000" dirty="0" smtClean="0"/>
                        <a:t>Encoded</a:t>
                      </a:r>
                      <a:r>
                        <a:rPr lang="en-US" sz="1000" baseline="0" dirty="0" smtClean="0"/>
                        <a:t> values come from SNOMED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endParaRPr lang="en-US" sz="1000" dirty="0"/>
                    </a:p>
                  </a:txBody>
                  <a:tcPr/>
                </a:tc>
                <a:tc>
                  <a:txBody>
                    <a:bodyPr/>
                    <a:lstStyle/>
                    <a:p>
                      <a:endParaRPr lang="en-US" sz="1000" dirty="0"/>
                    </a:p>
                  </a:txBody>
                  <a:tcPr/>
                </a:tc>
              </a:tr>
              <a:tr h="236954">
                <a:tc>
                  <a:txBody>
                    <a:bodyPr/>
                    <a:lstStyle/>
                    <a:p>
                      <a:r>
                        <a:rPr lang="en-US" sz="1000" dirty="0" smtClean="0"/>
                        <a:t>UCUM used for Units of Measure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smtClean="0"/>
                        <a:t>yes</a:t>
                      </a:r>
                      <a:endParaRPr lang="en-US" sz="1000" dirty="0"/>
                    </a:p>
                  </a:txBody>
                  <a:tcPr/>
                </a:tc>
                <a:tc>
                  <a:txBody>
                    <a:bodyPr/>
                    <a:lstStyle/>
                    <a:p>
                      <a:endParaRPr lang="en-US" sz="1000" dirty="0"/>
                    </a:p>
                  </a:txBody>
                  <a:tcPr/>
                </a:tc>
              </a:tr>
            </a:tbl>
          </a:graphicData>
        </a:graphic>
      </p:graphicFrame>
    </p:spTree>
    <p:extLst>
      <p:ext uri="{BB962C8B-B14F-4D97-AF65-F5344CB8AC3E}">
        <p14:creationId xmlns:p14="http://schemas.microsoft.com/office/powerpoint/2010/main" val="3982833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t>The </a:t>
            </a:r>
            <a:r>
              <a:rPr lang="en-US" sz="3200" b="1" dirty="0" smtClean="0"/>
              <a:t>Problem – the </a:t>
            </a:r>
            <a:r>
              <a:rPr lang="en-US" sz="3200" b="1" i="1" dirty="0" smtClean="0"/>
              <a:t>DCB </a:t>
            </a:r>
            <a:r>
              <a:rPr lang="en-US" sz="3200" b="1" dirty="0" smtClean="0"/>
              <a:t>Challenge (1 of 2)</a:t>
            </a:r>
            <a:endParaRPr lang="en-US" sz="3200" b="1" dirty="0"/>
          </a:p>
        </p:txBody>
      </p:sp>
      <p:sp>
        <p:nvSpPr>
          <p:cNvPr id="5" name="Content Placeholder 4"/>
          <p:cNvSpPr>
            <a:spLocks noGrp="1"/>
          </p:cNvSpPr>
          <p:nvPr>
            <p:ph idx="1"/>
          </p:nvPr>
        </p:nvSpPr>
        <p:spPr>
          <a:xfrm>
            <a:off x="457200" y="1200150"/>
            <a:ext cx="8229600" cy="3943350"/>
          </a:xfrm>
        </p:spPr>
        <p:txBody>
          <a:bodyPr>
            <a:normAutofit fontScale="55000" lnSpcReduction="20000"/>
          </a:bodyPr>
          <a:lstStyle/>
          <a:p>
            <a:pPr marL="0" indent="0">
              <a:buNone/>
            </a:pPr>
            <a:r>
              <a:rPr lang="en-US" dirty="0"/>
              <a:t>The general rule today is that while a clinician or provider can view patient data generated by patient care devices in an inpatient setting or outpatient encounter room, </a:t>
            </a:r>
            <a:r>
              <a:rPr lang="en-US" dirty="0" smtClean="0"/>
              <a:t>but when </a:t>
            </a:r>
            <a:r>
              <a:rPr lang="en-US" dirty="0"/>
              <a:t>that same person accesses his or her EHR application that data is not available. Getting semantically correct clinical data from patient care devices into clinical applications is generally not achieved today for a number of reasons: </a:t>
            </a:r>
            <a:endParaRPr lang="en-US" dirty="0" smtClean="0"/>
          </a:p>
          <a:p>
            <a:pPr marL="0" indent="0">
              <a:buNone/>
            </a:pPr>
            <a:endParaRPr lang="en-US" dirty="0"/>
          </a:p>
          <a:p>
            <a:pPr lvl="0"/>
            <a:r>
              <a:rPr lang="en-US" dirty="0"/>
              <a:t>The applicable nomenclature from medical devices, IEEE 11073 10101, is not one of the Meaningful Use (MU) approved nomenclatures, reducing the incentive to use IEEE 11073 data in clinical applications. The update under review, IEEE 11073 10101a, is also not one of the MU approved nomenclatures</a:t>
            </a:r>
            <a:r>
              <a:rPr lang="en-US" dirty="0" smtClean="0"/>
              <a:t>.</a:t>
            </a:r>
          </a:p>
          <a:p>
            <a:pPr lvl="0"/>
            <a:endParaRPr lang="en-US" dirty="0"/>
          </a:p>
          <a:p>
            <a:pPr lvl="0"/>
            <a:r>
              <a:rPr lang="en-US" dirty="0"/>
              <a:t>There are no commonly accepted mappings of IEEE 11073 10101 to Meaningful Use approved nomenclatures (LOINC and SNOMED primarily) for clinical measures although there are vendors who have done so as proprietary interfaces, but there is no reliable way to combine this data given the lack of generally accepted mappings</a:t>
            </a:r>
            <a:r>
              <a:rPr lang="en-US" dirty="0" smtClean="0"/>
              <a:t>.</a:t>
            </a:r>
          </a:p>
          <a:p>
            <a:pPr lvl="0"/>
            <a:endParaRPr lang="en-US"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3</a:t>
            </a:fld>
            <a:endParaRPr lang="en-US" dirty="0"/>
          </a:p>
        </p:txBody>
      </p:sp>
    </p:spTree>
    <p:extLst>
      <p:ext uri="{BB962C8B-B14F-4D97-AF65-F5344CB8AC3E}">
        <p14:creationId xmlns:p14="http://schemas.microsoft.com/office/powerpoint/2010/main" val="385811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t>The </a:t>
            </a:r>
            <a:r>
              <a:rPr lang="en-US" sz="3200" b="1" dirty="0" smtClean="0"/>
              <a:t>Problem – the </a:t>
            </a:r>
            <a:r>
              <a:rPr lang="en-US" sz="3200" b="1" i="1" dirty="0" smtClean="0"/>
              <a:t>DCB </a:t>
            </a:r>
            <a:r>
              <a:rPr lang="en-US" sz="3200" b="1" dirty="0" smtClean="0"/>
              <a:t>Challenge (2 of 2)</a:t>
            </a:r>
            <a:endParaRPr lang="en-US" sz="3200" b="1" dirty="0"/>
          </a:p>
        </p:txBody>
      </p:sp>
      <p:sp>
        <p:nvSpPr>
          <p:cNvPr id="5" name="Content Placeholder 4"/>
          <p:cNvSpPr>
            <a:spLocks noGrp="1"/>
          </p:cNvSpPr>
          <p:nvPr>
            <p:ph idx="1"/>
          </p:nvPr>
        </p:nvSpPr>
        <p:spPr>
          <a:xfrm>
            <a:off x="457200" y="1200150"/>
            <a:ext cx="8229600" cy="3581399"/>
          </a:xfrm>
        </p:spPr>
        <p:txBody>
          <a:bodyPr>
            <a:normAutofit fontScale="77500" lnSpcReduction="20000"/>
          </a:bodyPr>
          <a:lstStyle/>
          <a:p>
            <a:pPr marL="0" lvl="0" indent="0">
              <a:buNone/>
            </a:pPr>
            <a:r>
              <a:rPr lang="en-US" dirty="0" smtClean="0"/>
              <a:t>Note: There </a:t>
            </a:r>
            <a:r>
              <a:rPr lang="en-US" dirty="0"/>
              <a:t>are still many circumstances where the specific numeric measures are not codified in a generally accepted standard, for example the </a:t>
            </a:r>
            <a:r>
              <a:rPr lang="en-US" dirty="0" smtClean="0"/>
              <a:t>on-Going </a:t>
            </a:r>
            <a:r>
              <a:rPr lang="en-US" dirty="0"/>
              <a:t>work with ventilators</a:t>
            </a:r>
            <a:r>
              <a:rPr lang="en-US" dirty="0" smtClean="0"/>
              <a:t>.</a:t>
            </a:r>
          </a:p>
          <a:p>
            <a:pPr lvl="0"/>
            <a:endParaRPr lang="en-US" dirty="0"/>
          </a:p>
          <a:p>
            <a:pPr marL="0" indent="0">
              <a:buNone/>
            </a:pPr>
            <a:r>
              <a:rPr lang="en-US" dirty="0" smtClean="0"/>
              <a:t>The </a:t>
            </a:r>
            <a:r>
              <a:rPr lang="en-US" dirty="0"/>
              <a:t>result is that much of this numeric data generated from medical applications is either not reentered into clinical systems or reentered at significant risk of error. The result is that much of this numeric data generated from medical applications is either not reentered into clinical systems or reentered at significant risk of error. </a:t>
            </a:r>
            <a:endParaRPr lang="en-US" dirty="0"/>
          </a:p>
        </p:txBody>
      </p:sp>
      <p:sp>
        <p:nvSpPr>
          <p:cNvPr id="3" name="Slide Number Placeholder 2"/>
          <p:cNvSpPr>
            <a:spLocks noGrp="1"/>
          </p:cNvSpPr>
          <p:nvPr>
            <p:ph type="sldNum" sz="quarter" idx="12"/>
          </p:nvPr>
        </p:nvSpPr>
        <p:spPr/>
        <p:txBody>
          <a:bodyPr/>
          <a:lstStyle/>
          <a:p>
            <a:fld id="{C645A4B9-7483-426B-A396-A3F803B149D4}" type="slidenum">
              <a:rPr lang="en-US" smtClean="0"/>
              <a:pPr/>
              <a:t>4</a:t>
            </a:fld>
            <a:endParaRPr lang="en-US" dirty="0"/>
          </a:p>
        </p:txBody>
      </p:sp>
    </p:spTree>
    <p:extLst>
      <p:ext uri="{BB962C8B-B14F-4D97-AF65-F5344CB8AC3E}">
        <p14:creationId xmlns:p14="http://schemas.microsoft.com/office/powerpoint/2010/main" val="241160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dirty="0" smtClean="0"/>
              <a:t>The Patient Data is Here....</a:t>
            </a:r>
            <a:endParaRPr lang="en-US" sz="3200" b="1"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5</a:t>
            </a:fld>
            <a:endParaRPr kumimoji="0" lang="en-US" dirty="0"/>
          </a:p>
        </p:txBody>
      </p:sp>
      <p:sp>
        <p:nvSpPr>
          <p:cNvPr id="7" name="AutoShape 2" descr="data:image/jpeg;base64,/9j/4AAQSkZJRgABAQAAAQABAAD/2wCEAAkGBhQSERUUExQWFRUWFxgYFxgXGBwcGBocFxUXFRcaHBoYHCYfHBwjHBcXHy8gJCcqLCwsGB4xNTAqNSYrLCkBCQoKDgwOGg8PGiwkHyQsLCwsLCwsLCwsLCwsLCwsLCwsLCwsLCwsLCwsLCwsLCwsLCwsLCwsLCwsLCwsLCwsLP/AABEIALUBFgMBIgACEQEDEQH/xAAcAAACAgMBAQAAAAAAAAAAAAAEBQMGAAIHAQj/xABOEAACAQIDBAYHAgoHBwMFAAABAgMAEQQSIQUGMUETIlFhcZEHMoGhscHRFFIjQmJjcpKywuHwFSQzU3OCohZDg5Oz0vEXRFQINGR0o//EABoBAAMBAQEBAAAAAAAAAAAAAAECAwAEBQb/xAAqEQACAgICAQQBBAIDAAAAAAAAAQIRAyESMUEEEyJRYTJxofDB0RQjgf/aAAwDAQACEQMRAD8A47GKJjFDpREdRkxkExmplFQx1OlQY6C8LKyG6synkVJB8xVk2fv7jorZcTIR2OQ4/wBYNVdamRqndDHRcB6ZcWv9pHFIO2xU+YJHup7D6XcNKLYjCtb/ACSDybLXIRJUqzVvdmvIeKOlbd2rsZ4i0eHJkPBUDRW7yR1beANUFU9lC/awK3XGikbctsKpByVuKCGMFNdlAOpJidxe11y28NWB91KotuhrIK9D01+yx84Zx/kc/s3qNsJB+dXxjkHxSn9uQOSABJWs+HWQWYX7P5FH/Y8P/fZf0tP2gK3TZ8J9XERn/Mv/AHUeEvo3JFYx+yYkAbMRqBY637hbU+FH4XZzEXY9CnfYyEdw4L7dfCmeO3bMiZVkQ8CPYQRqpPZQUm7+M7Ym9rD4rW4sDJUx0cIIhWxPF21Y95J1oKfEFjdjetzsfGDjEh8HHztUGH2NMz3mBVQfVFrHnyvf203D7NYOpLE5VLW7OHmdKumxtoxwRKZDqRfKNSf57TSedCB1de40jWPF8bK3jYHyvUskLHR007+YdhZkceKgj3GgZ8Rs2U3ZIb9pjynzyj41Qg2J5w38D/E14Z5B60Mg8Bf5Uyk10xXEvY2Thz/ZSuv+HiHt+qWI91RS7GlGq4qTwdI3HmFU++qOdoDmrL4qaxdr29WQjwJFU5vyDiWufD4kc4JPFXQ+4sKXzSTD1sPfvSRW9zZTStNvy8pSfGx+NbHeWa9rK3s+lZO/AGiWXaQHrJKnjGxHmtxQx2wh4SJ4EgHyNqbYWWWRblLeF/iRQuMjH46j22Pxo/H6BbBYps5tYa8xW0uGqLZ+Ei6W6qoKgnqi3EW5ac6YzEVN6ehl+RLNBQE0VPpoaXzw06YrEskdZRksVZVkxSfE+j7aEXr4OfxVCw80vSyXASR+ujIexlK/EU8we820IvUxWIA7OkYjyYkU8w3pR2mos0okHZJEh+ABpXOIKZSEWpkWrz/6jZ/7fZ+Cl7T0WVvPWtv9otlyf2mzDGe2KdvgbCptr7GSZSBUy08242zyoOEXEq9+sJShUDuy6k+2kpIqdhMDV4XrUmoZnNtPdQGGku7+I49E1vZ9aClgdDZ1KnvrouGxzGJT0BUWHF9eHeNaoG+u1CJwFUrZdQ3ieHYKXDOU3RmkjRGq2bnbSxUV+jI6HjZlU3bQXBIJ5eFUOHEOVByjXsq/7s4tRh0zyIO4kArrwOupvfWqSuOzLZcod45TxSM9xiX5AVXNr+k145Mow2FYc7ob3BIOqsKZRY6Mg2lQG2hzKbdhtexrmm0welYtZgWazWsDcnlyPdwNMpt+TUi2H0n344WEfou4+LGvRv1G/rYcfrg/FaqUeARtcoNTjZMf3fjSPKNwLG23sK3rYZf1UPyFeDHYI/7pl8Bb9lhSOHY0f3fefrRSbGT8r9Y0Pef2bghymNwvKSZf+JL/ANxrfpYDwxUg8WB/bQ0lGxl7X/W+te/0IPvP7vpTL1Ege2jMHiJWeUPJlUPaM5Y2zLc6nLa3Lzo5ITzYMe1RYeVzQX9Bj77eQ+lMYMMEUKo0FCeXmGMaPVFbg16FrCtSHMvUbwKeKqfECpAK2C06ABPsmJuMSfqilOKwqQzgXshGa3IakG3lVlAoXamz45EOdb5QSORGnaKZCvZLgNrK6N0Sl1QXYjgB41XsftlJDlXUnS3OrPuJDbZeJP5PyFV3dnBqQ75RmDWB58Bw86pSSslHYwiwwRQoAA7BUTxa00bCseCk+ANexbKkv/Zv+qfpSDtiqWGl88VPdowdEuZxlF7XPfwpUJVkBKm4BtRprYlq6FE0VZRk0OteUbMJYt7yPWgU+DEfG9GQ74wfjQSDwIP0paNgyfcPsK/Wo5tkuguyMB2kaa+FF4Mb8fyxOUh8u82DPHOvin0Jrb+ksI3CVfaCPiKqjQVFLgGHFSPFSPiKVemh4bG9xlwPQn1ZEPgwrVsMO4+2qM8Vqe7uJmVgbgA3zZjxI4WB7qE8HBXyGWS/A1fDittnkRzRuWyhXVibXsAb3tzoDFSZSoyk5jb1m+tTnCP9z/WaRpLtjW34OkDfPDtxxqDxww/dtUc2MwUupxuEY/l4d/qa5u+C/Nj9c/WoxgB/df6j9a0YwQOLOivgMKR1cRs9vY6/umk20d3Y21jkwoP5EpsfYUqox7K46HU6dY6e+i8LgcoBYZiDe1+NjwoycV1/f5Ckw19nvEpRwLlgAVOYHXkbce6pvsZ9XKxB7VNNXx7DDLOYrRdIE49YkanT2Ubs/av2kuYImsiMzcrKvrWJ4kdgoRtvaMVaGNo3AsbHt4jz4jvpqqUNiMckkgK3uOOnxo3Cm9TydlEbxJRSJXkaUQiVIYiyV6qVOI63SOnQCJIjW6x0SkdSLHRMDiGsEFGrFWwhpgWLzh69GHo5o61p0AjTDUXsXApJiVikGZZFcd2iE/KoQaO2BpjMOfynH/8AGT6VSPaFl0VLF+kHCYOSbDxYOUiN3jYGWyNlJQnLqLeIpbF6V0ja8Ozo0PImXXh+hVN9IMWXamNH/wCRL73J+dJIpgBqit3m/wAiK7uCOVtnTpfTPijwhw6+Lk/vCg5vSrjG54ZfYT+8a50tNSL4bQgm/D8b1v55VuP0JKTVFv3d2/Lj8WmHnZGjIdiqIEN0UkagX402+wrHJMiiyrJoOPIGqx6NJmbacZY3bLLc31PVbjertjE/D4j/ABP3RUM3VFILdieaKsomZK9rmssDNilbggXwJobbMl4G8V/aFYgqLax/AnxX9oV1MRiDCp+ET9MftCu3wAlLacO2uHZuY4j610r0eYxnwl2LX6Rwbm54ijjVioD3k3qjikaJcPG7KbFpAuW/ha58xT3H7mRSgMgSI21yKADz1sK5lv8A4U/bZTc6ydvd/Cu1YfRV8B8KpJKSoMbOL707MMeIeHU9GoNx+UAfnW2BwckeTpZ4URgrWd+tlYXBA4013nwsku2WjjzWYRiTL9zIhJPYOFKPSJhBE0OS4Cq0Jv8AmyGHHukrllFOXtjcmlY1ebBjjjEJ7FRj7715isLkOUgg2BINr68tCa53Gb3GvD+PwrpeMxAeLDykjrxJz4tlUW7zcNpUcuFY1oeE3J7AwleZKKQAio3Wuayw0x0b/wBEKerl+0aDXNexPHhane4JvhcSSLWhn+QoKTCtJsiNUUsftRNh2BONe7EBhw0gVOiLjJNmmF2JyhwoKkKWsLagV0xpcf79kX0VvCp1fP4mnGzodL1IMRhEHWw2LAH3XRveRXmCY5XyBwoF16S2a/WPFRqPV9476lkVLsqmHLFUipS/dd5prpIYgcuZXeQR3uzDgRbSw4E8asg2DKqEkxNYEkrNHwHiwFIsU/CNyQqasRqO2psDExp0hhug1ds6dRbcbBiTrYWFK760/FrtGTTGEbURGtARNRsT0AhaJUMmzXk2lDAk+QLHIZky3DSZSyx5vvAWJ7LGiPtXQR9KBeRiUgU8C/Nz+Sg18bV5u0gTEQi92Lt12167o4znUXuTwvzqsNNE5CaXa4UtnVlC2uTYcTb8YjnzoIb1xZrBXI61iAPxMmbS+nrjx1q1bwYJVmljIGUsTbkc3XHxqtbr4FZNpYhB1bi97duXN5kCilujN6sLw2042Krc5iBpYjUjhrTrZa2xOHP523nHIPnRe2d31gheb12QErcW1PDWjdi7HzYeDEto145MvK5IHbw1NWWOSfQjmmj599Kcdtr4wfnSfNQfnVVro/pJ3dkl2ri36ObKWQqUhd1b8El9VFuNV5d0mtqJwSNR9lk+ldnJEG0uytUZhox0bNnAI4KeJ0venC7qnUf1gD/9aT+eVRy7tBRoJ2N//juBbnxFZu+mLy/tB/oq12lH+jJ+wa6Bik/DT/4n7q1UfR9s4ptKMrHIq5JLlkYD1DbiBV2kW8s/+If2Vrn9RopB2K5UrKJmjr2uUqV1XoXbD/gT4j9oUQBXmLjj6N+lLBcpsUAJzfiXuR1c1rnsruaE8FVR9fb866f6OR/Vv+LJ+1XNpMEqySKJo2EZNmUnLJZgOoba3vflwNdL9Hi2wx4H8K5077aVsaoVFO3+X+tvf+9+RrrioWQAEroNRx4d9cr3+TPiZbkLkIte/WIW1hYcSD4aca6xhToveB8KoFHLlSRtoz4kykGGQrbKOuoBULpYcABwqDbOJTHhxLNBCRIHW5sLFChU2BObRTw5UZjsQsP2qReuelYkZScpzuANOVgDfvqnYkR5UlTN0r5TlYjLc6EiwBtfvricG52Gxkm52G546AeBc/BBTV8bBBFAiTLM0L5hkVrWDlvxhyzGlx2HNmjQCNc7qtyTozEAgWB0vfWpdsbK+yuwkZQ6ZSApJBBViTfKAOFrd47KDuS27GVJjva+GEUhy+owDp2ZXFx5cPZQSxgi5AOmt+eqr86gwu3/ALRh47qPwV0Av1rElgC1raW00vamseEUYV5hYnNGq2a9gZAWuOF7jytUIwd0yjlobAsMKBcdGRcIAAA2gJ07eFI8U18JJ/iQ/wDUBovGbSihwhdwVJyqWymxJ1FjwNrHhUHo+wQxuFlExzL0v5V+qqkaqeV9KOHHKXyQjdCfpsksZsx9bRRcn1au2IUKrqCCVS5trxQkcPA+VUreyVsHKIsCzKpF2ZSWLXVLavcgakWFW3bGPMeBikzZpXwpkIaxuRGmtra9Zh51bJ6dySZllo1wUETRxI2VmyubHiuU6g95voO41P8A0VBexjUkKWNhrZePj4Ur9He2JcUmKOIZVESKwPRov4r3HDQdUa91Khvu7YiJFiRlk6IEupzWcC49YgDrGk/4suQfdVFgxGzIrxNGosbtpfWwDDS/bY1Oqa1LvDixBj4cJkU50Lhl0C3ElxlN7+qut+2t0TWklBw0ykZWj1I6YbPwnSOFvYcWJ4KoF2Y9wFzQ8aUZjOrEsI9fEDM/5MIPDxkYeQpY77C2Cy4nppDKAQgGSFfuxg6H9Jz1j4ipYZcjxv8Ackjb2B1J9169CVrNFdGA+6R7qze7B4osW+mHtiAfvIPcSPpVM3NlVNoYuVzlSNGLMeSq73OnctXved+kjw0n30v5qjfOqFurgo5ZdorK/Rxujxu9wMqtLKCbnQceddaX/YRf6C2bd3kw2LwU64aZJSoXNkN7ZiQPOx8qtOydnk7PhiDZT0EYDWvY5QQbc9eVc62Bulh8N0kGDnE5kVJesynMFZk0KgKQCG56E68qtmD3hxEdojGLr1QWK6ZRwJRvZwrolNJtslFOhJtLF7VimeNIelRTo6w6MORFn91J5t+doxvkfDHNoAOhkvcgdjd9XxN65G9XoWPcx4j21XcXip2xIkKxl7hsoa46oA7dBpSxal0zPRXId9sapuIBfUWZ5PbdWk4+IvUO0PSviIjaSONSe0P8moqXdWXpAS7AZjmBlTh8ahbYTR9I7gMoIsSVew17NeN6MtIK2xd/6sTv6qRN7H4+dNsMj5S0mUO5LMFvYE8hfsFqRbT2WUxUDhQFcWBFrXRwTw52NWVq5skm9FEkgOZaytphWVOjFdTC99DbfgthnN+z9oUeqMKD3gv9mk8B+0K7LA1opWHALKORYDzNdr3a2OuGiMaliCxa549a30riWGPXT9IftCu/4Y00RYlL27uDPLK0nThmJv1gB5gC1dAWyJmN7KLmwJOg1sBqfAV4i3NFomtUQTkUe04A+JEsmTpXYgMDqGuOzTiRY2NU7BuzyNGGFlByK2XL1SLat2cauEmDDy4r/Fb4k1S9nqDPICpcWbqggE6jhcGuRL9QB3gN6JcNJaWNZSGMlg9j62bQgEWvyoveHemHaCOTH0LgqUOjMSA3VLaWBJXlzNVpHWObMISAAeqWFwTpckaW17KsWwZUSQyOrZSrWsoYXzAcR7aEuMNjRtkWx8UkEDREev62jG2twQQvEfCiMLio7uC+VGTQBX1cMNTp2Dsqxw70RFMwWS36P8aX7X3xUR3ijJYkeuLC2t+B41Gk5fuUbpG2y9qRTRPAgzBMrC4J1uoPHsI0obYWJkwGElGUSJLIUNmyveRCNOrpovb2UNsneY4WZ5EiOJV0QsblSDmYaZl1ue61HbT2qs+EjsCjDEAkXvbMsjjyvb2VSKlGWumT0xecDHImdL4XL1RFldwQEHXzR3OhBYkinWDwU+LVwzWRUMGHOQhVVWjIzWUNc5R38eylWEmlKNGsUkilX663GpFrXCkc725i/beupbq7Rjh2aWysZ0DtHHISjFiLoCxsoOupv210RlerFcUtnMRipoElgVo2M6sspuWKxopzEBgpBJduRr3AbOeAROxiKBY3tmQNZFUtdWs41SwsD8auW14OnxXSSlDKkMat0b50uS+cAsBcXA5aWqU7IhbV0TXiWF/b/Coz9S4z4pDLEnGznO04ZtqbRDyAwNJEG0DdQKMqjXtAB/zCugQw5bC97AC54mwtehcbPBhxh8VGyvBKzQZgGGS15CTmuT6oFvpRWCx8c6iSJsyEmxsRwNjoalmc2/kqKY+NaLLsLd04hHObJbQaXuSL+7Shm3Olwg68rTlrDpXa7tZeFjwC8AByA7azBbx4nC6RxLLEdbXs4PA+PAUZiN8Uxa9EYnjksbhltYXUkhvZb20E8fCvJvly/AsxAyKzEHqqT2cATSzD4+QTwxvkYTRs/VBGTKFN75iGQ5rBtNRXk+2iu0I8Gw/ASR3djc6tmAUHgOA49tTbYGFwUqmDDhHeEEkWHFmsdb34e6tGOjN7LPjUdMBC0ikGPMoU9iqyqb/lBVOvC9UvcfYv2xdpQO5RpVCMwFwMzu1wCfH2WqDC7wBMIs2MkiVXmmTqiW7yFBmYqCwACsALADW9r1X8NtOARzL9rhyytGTbplfqD9GxHG+YGuiMZKVqLaolJqqOm7qbMw+zwITi43CDKhLqpvmmkeylyBfMo045Be+lKt+N9EwjxyIFnzvJcJINALa3ANxr7qn3c2OqqFlDSI7iYBj0hPSL1CXfXKQNAdTbW9T7eTCQMPVws+UWFohmBFjdWOouONuI508uVdCpooWE9K8en9XdQONnXU3B16o/k1dty96unmE0cdlI6IhmGb1gSRl48KXKqSLcSOf+DBIO/VYzW2HlbDdcSBAtz/8AZgcwAbjLbQk8/A0Izheh60XjH4pWe5DjNG8nqMQFQ9a5AtfXQcTyqv7y4n+qFomYMyo6GzKwDZsp1sQdDpxFL9tekx4gxhnjZVzZM8L9exOWxjfS4+8o48BSVPSRicemU4RJVVgWKy5OOtusSb8ao5toWj3ZzvNhcI8rszgSm7G5N5SguTcmwU00IobBTFkUGD7OqXVUzh9CzPe47Sx07qMNc89ux1pUBTrWVLKtZS0Y5gkmLHB7f51qGbC4h75mBvxvItXBNmQ/3qfz7P5vUgwUA/3q+wH6VB+qf1/BuH5KINiyDUFL/pimf2/HD/3LD/imrUIcOP8AeeSn6VFi4MMVsWY8COqRqDmHwFZeqk/BuC+yt/0hjj/7p/8Amv8AKsbaGO/+VLr+ck+lNhtS0gQBmBt1uqQPEXBofauJxCuzLIAmUWXINO3jr31SOaTdaFoXbJ26kayxzO2eQnrWJ4i3PW99aWbEwWadkVmHFc63uOtxNiLCwJPZVq3bwZxuKERsVydYrlz3JGozi2nEgWNgbdlFS7jthmmjZlR5NI3IOVl9Zhm1ykkC47Ae2i80Y2umzKLDt18aWLLcNh4l16RQ1+y5YXueJqXBYGPFIX6JUu72yswuoawNl05HhSXbuKGEwgw4JDt1pCup1NuI0GlT7ub3YXD4WON5dVBBGVr+sTfQUqx2uSQ90Gx7rBSdbjkLt9aQbQ2UGxBjHVWPK7HtBFrBTzOutP8AE7+YZb6SkjW3RsD/AKrd3nS7DY5Z3Mqg5ZGFgwscsagHgTxa9O00rByN8PsQmSUXBXIgUhSEtnZ7A31Iva3K1KNtdTAqyMLtLcEdgRlv8avGzcjSXb1GsCBpa9xfTzqnb17HaDBYeA2aQFr5eB0LaXt20MTuWwNjHc7Dxz4EGWRQ6u9g5cFtRbrXCka+NENjkjjEbJ0Za6xhJGK5Q/EuhOUm4I18a93Y2VDNgIUxMiRsodbOHGmdyOsCFOjHUai5pVtrdLDwSxJG5bpD68crZVF7a9RrHxI5VZpSYjX2ix4CDq2Egk/BuwzT5ijBiouG1J1zD+GtinhBTUFgCpsOJswNqrGytmpGLK6y2RGDNKCwLPYi3EsBw/Sp1tneCPCx5nJJbRFXVmPIAeJFcue+a4l8aXFgjNG6wQYdMkccgmcMGvZkYKBnHMsTx5UekCoLKoUdgFh5CqJDjMe+IfKioYxCGTMLAZbqCSNdOPjV8Rr0cjbdseCSWhjhDpRIobCUXUQgOO2VHMDnUXtYNbrDssaQYLduWeSIzuX6OVIlBUXMfTaAkHWwYi/YKtthQUGJMaGRLZlluL8NJBxty7qZS4bZqvSDJt0MOUMXQxvEHZgrMQAx42UnS3C/dSU+jbZsn+4UH8iZh+9Wm0N4sfAuZ+hOYm1i3YWI0YcgagwO/wDiGiV3w8T5mKgKTckGwsGBvf5Gu6Gfyczgy94XBlIwiMcoVV66xsSqCyAsApNuVyaSb1ejNdpyrLPiJlZUyDIiZQAS3C1+LHnSnG71hlCYjZZN9bZkA010JVb+dNMFgIUKv/ReNTneOQMNe5MR8q68eS1a/wAk5RrTErf/AE8ofVxsg/SgU/vCrK24GITZv2COeJlC2Durhv7TpNbMQNdNBoKL/p2BR1k2lCBxvFiCB7QHFCDfvActqSKbEhZBlv8A8yEGtKcpakBKujk22dzp45ljdo/xTcEn1rHgQO2nu7Wx+gknTNn/ALMk5couQxIAHK1qa7wzdPjT0VnRejzSAjJoq3CsL5m46D2kV5gNJ8RfmY/+nXLbbZdKkGOBYVG1TOahdqVoxBLWVkhrKNAKjsXYWJlhjdI7qVFjmXUaa8fGm8e5WKI1Ea+Ld3cDRm6m02iiWIWHYPK57O+rNgtqAqSzC/Z2V5UpyvoJXIPR/JfrzKOyyk878TapP9h0GjSOfAAfWrI+1lyGzcKA2ntxAQb8V7aW5mKDvTsQYazI5YE2swF+F+I0tpSWHEZuIvV9xe8OHNs4U2N+R1prsjEQyxLIoUA9wHA+FUWSSj8kOnRW9yAqrKAMj9Ro2t6rKWsfDWxHMMRzp/trbpxEFgtiQQy9jDRgT3Hz0NH4loStmYDvDWI9tVXbDNC6vh3WUMQJVYqDYD1g2gvbQ6a6UI/J2Ly2ULbOCIxIjcnK1iQDw4Dt10AsKcHBYfATRkPNI4Af1UCdbSxDC50HL2UywLMJZZbLd2VrGzWKqBoeXCj8bJDibfaIxcCwYXGniD3867oZop8ZrVeCc1Jq49iz/b9pY2SSG5ZWUkSZQQ3EjqkgkUsXa0cMQAQghbAI2bjqB8DetcXDgxKyI8i5DYllJjLC9lDDUE2NvA1e93dz8HMpY4c2yqdXa+ryLyP5A99dkfYhVJ7/AB/tkOOXJbfgrO7m86NbpWWLUeubXsO06XqHeXafS9C49UtKVP3gAEDDuNjW22Ng4cTyKMNiWUN1VQAoAVB0djc8fZSjeDES5oVELxRRqETPcnUAWJW4vpU5whzuBTGpJfIt2C2Vh58NEJ5EjOXg6SC4JOuYMAQQeIqu7X3Xw8MyJExYMLmSOR8g9bT1TY9UcT+Nwp/HgMJNBEJ50RhGq2eNl0ACjrBhfQLrobWqt7Q3bw6TrHCcykXMkTuUGh00VrHQc+fDhQg9djstGz8IkYdVdJMjqqMZczlboS2Xje11PZrQe1NhyTYyOUkGNWUgHkFF7DvL6+VS4FAgRAVfqqblyXTrEFcpHMAXJtxtTi9cmabU9PwdGOPxPBhEWR3HrSFSx7cq5R7qI6agpcRXkMtzUl0VH+Eko3pKTQSUcsulBi0E9LQmx8P0mJbDk2DuHHblPWa36rVuXpzudgQ+J6UjWNCAf0yB8AaeEebUWLJ8VaGG2twocTH0bPIneLE+9aSYH0VjDaw4hbi9jLFmYX4jMHBroi16a9JYoro5eTOdY7cfFvY58NJa9tZU46ciwo5E2nHp9mhcD7k9v2kFGbyZSdLA9w+Ysap2K2pPHfJM4t+cf4EkU1Sgvgcb9XC6kWSfbONyMrYGYZlIujRva4IvYSa1zDb+xykyT4iCdkRejWN4WQXJJuXLFeZ07hXXdzMXLJhFadzIzM5BNuAIUDh2g0n9K2KtDCnNnLG35K2/eoTnKts6sbUqaOXLjZJWEGG/q6MbFQNFykgksebAHqjiRx4179lOBmilRnMUjtHLmNx62VWPfpf2GrNa8Iy2vlVgR95bMp8wKjfZyYjChGvlcK1x6wuc4IPbepJlmg8vcVGzV5FAI0VF4KAo8ALCtHasY1dqyoZWrKwBbszEmEZGtqdb8Lf+PnU204lUZ09QgX4XW458DbvpHjonkyFXCEG57Ldll40dh0K/jsSeelj26G9XyYI5N+TijkcSP7ctrEsQe0m3vOtRTxRsAWQ27XYqPYCfhSLbjzRzFYS2VgGHRqARe4ILWvxB50rmwGKYZislhcsWbkOOtcfsU+zqUr2WhJ8NqFRWI0NgbebD5USdtZRoAo5aH4kfC1UQYkj8ZRfj1mPwFanFd49i/W1N7F9jWXSbeMDmL+I+ZJpdid5B3E+0/AfOqu2K7z5AfWtBITzJ9v0p1gSNbHQ3oYZgVzI2hGoNiLHXlTHdvaSZrCV+FgjkaeBtrVbj2VM/qwyHwRz8qZbN3VxVwfs09r6nont71oThCmMrvZ0KLYcIiefo1zlWN8uvDXWrDuTiPwN/za/9bEVyjaOGlRCGEwswAvnAHPQHTgKJwG+k8CBFVOqALsCeBZhpcffNTXgsl8Wl5L5JtyBPXkRTYcePAcuNIt4dsQYlBGpznMD6ptYA8yLcxVSfbpZi0iqSTclR8jRMGNVvVPspHyRuFFgy4CSNVmlyFVCkNCbDKAPWU9bh63HhVX2hgcIJ8kfWTS0iiQAk20AOo1JHsrzFrK6kXH5Kj/zrXU/RZ6Plwka4rEgNMwuik3EQI004Zz28uHbV4SpbZCcdm273o9nJuwjWPN1SwcyMgFl0DAIdfqDpVkfcBf71vIH6VZ4cSDzqdXvUZR5u5BT49HOdo7hyLrG4buYZffrSCbZ0sR/CIyjt4jzGldmaAGhsRgVOhF78rfL61vZfgZZGcqil0o2Garli90YX4LkP5PHy4VX8dupLGepaQcwCAw8QSBb21J4pLwUU0xTtXaawQtIeQ0HaTwHnVm9DkMhwTyy3vJIQupPVQBb68y2a9tK5vtHa+XFQySoThYns5ZCyk6huHHLw0vXeNhwqmHiCABcgIAFh1hm4WFuPZXR6eFbI5JWMKHxuICqanLVWN4JpdbIxHcCfhXbZw55uMdCXbONuTVVx0170TtPEm/WFiO24pfCCzhQLlyF0P3iB86ono8Z7Z1LYOHyYWJOyNL8eLdY/GqT6U8TeeNeSxk/rMfkBV5x20osOyLIwXMRbQ6D1Re3AaVyL0u7wiLFOLXYiw7LLZTf2g1yyV6R9FjXEzdnMMLFm42J77FiR7iKcbPTLAg7FA9wpHgt4opIiY7hxHfhZY9LAE8C3YBppflYt9nyFoY9DcopOn5IJpCx67VA71JJQztRARySVlQyPWUAHP5NuygaJY+3/AMUHJvRN4V0XA7qxsNSx7dQNPKrDgd24I2DLDHm5MVBb9Y6/+K0/VxXWyEcf2jley12jMPwMT2P42Sw/WfT31btnejTaEysMRiVjzDQC7Eai/q2HC44njXSMMe0CpxPbQew1yyzt7Wiiiih4P0HYZbdLPLIfycqDysx99WPZnou2ZGQfs+cj+8Zm9xOX3VYFxN+XjW6y24g3pHkm32PR5hdj4WP1MPCtuyNB8qKXCx3uiID3KBf2gVGZ1Pb5cK8Fv54UAhqSHtNqyQkd9C5QeB/nvrZQw50aMRyYa/DyNV3eDdaDEXE8ALcnGjfrLr56VaTcjifd9KikudG1+Naq2w/scqT0SwZyWnly30FlBHcT/CnmA9GGBjIPRs57Xdvgth7quMuzyR1TfuIoAxup08uXlVLkZtmuG2Dh4/UhjH+QfHjRcOCUEFCV7VuShHYVOntFiKyKftGXx4VMGpkq6EPJZGQ3AJW/iR7OYozCbRBFwbjnbl/PChlcio3w6MwYqMw4EXB81IqsWAsOHxNxxB/k3qLFYpRmPE8AL+ff2UnxU1lGRQSOAvf9r60lxGPxTDKqBO9m+Q+tdKoCGW2d6UiXrMF1IHfbsA1PP6VRtv71vOFgizDpXAYc3FtAxHqoOOUcQDc0RiN0JJXzvNduAFtB3AaWqrbU3fxH2oYUzlY3vPGR1bOqhLZgM18vLhxrnyN/+Fo8a12A727Fnw8fR53aM2aWzfg7sxCHKbakg8tO0079Hu3xHlw80mIzSOFjkjmYZcwChShNrX568eFK958HNDg545pmlbNhgrE3IX8M1r2BPA8ar2wEkJRlJD3yxnNorhlysbHMDx5cNa0GuFsDXyO1um04j+DxyyDkJoB72jN/dRDb145VBWODEcLhGMbXIBNsxZdL24jhXKp99Np4eVVmksh5sokBsRfrAZuGvbVnwG+uIkF0XD4gfm5MrfqtqPKqOcdWLxZcV9ILZCcRgZlAIBH4OTje1gDcjQ8BUUG/Wx2kBbJFIpuOkiKEEajgLVW/9sgjXlws8Z4XUZh7iPO1TDfLBS9V5FHdKhH7QtTRlH7ElC+0XqXG7OxzIxlgkK+raQX43sRfUX1sa+cN9J/tG0cQ1zYyvqLEWzWWwuPjXU22Ds/EaqmHY9qZQf8AQQaqW8OLwkBlw8eEu6AgSZtQxW4NzqQLjj2VVdaFAdzyqSTxaSoJIrm2jAO6F7f5r+yugz41VUKB1crWy8TbLf56Vy7YWLKTXVcoWMA6anrKSTrxzX15A1bMRtvqGUeuoNhrw4dmvHlXPOy0aGrSUPJJXhbTWh5JKVBI5ZK9oWSSsogLLhcRr1R4fSnuGDWB5cdf41X4SRw0+v8AGmeFJ0BJN/ca8tadA8WNo5GvyuP5+XuolJCRa388aFSAngTepYsw+n8iqJAJjJb8U1Ok6nSxqJYwR8Dfh7qnjhHtHf3fDjTqLCZ0453HfathMrUQsAP4vjpetlwtja3heqe2zA/2Ze2po8Hfs7iDpRkMWneK1OGUNYjvH8/zxqns+aCD/YyNbnzqSPDE6EnuoqM5ed9bG9aiUWI004fEfLyqiw0AjOFZdQ3PmOdeNg+kF8q5u7S/8amnxQ/039vKlzbcytoBxPPtF6d41FpeA1aIso17uVeZANQbaa9lVfaO+eWWyrfU6Dj6xta3dUEu1cRKNFEa88x14jkKPFG4/ZcAa8ekuAnZV1ZnY8/kBawFbTTH8Zso7z8AKygI0Fy4pV538KCm2gSdNKEfEgAlVLdrNoB4/wATSHaG8qXsZV/RjGY/6daLjRqLDNtDne1VLe/F2MM4veGQXP5LaNUGM28yrmEWQffnYIPYvrGq9jd7c0UkbrmzaBlBCgEacdb3oVaoK0xzvg3Sq4voZcPr3LBK59xrzdzdQxTrK2gylig4BiwyjsNhf20t2HtZZQkcnrGRSSeGWKAA+dvK9XTZ2MEkauAQGFxfsPDzGvtrjk3FKJdU3YbJCrcRqOdJto7qwSnMUAb7y9Vv1l+dNmeo3lpYyaC0V5sDi4P7OfpVH4k4uf8AmLr50kg21PHO5xqXha/+7DKpvpZgDpbtq7NJULqKqpfaFcRPBhMDiNYxGx/IOUj2AgjypdjNyiXJjlsDye5I9vOmOO3cgkNzGFb7ydVvd8xQDYDFQ/2M/SL9yYa/rj+FPH8MDX2KGwYhndM18qAE8LmwY/H3U1RPwJHOw8mkUfOkceKZ55WkUBjnuAbgEKFFj503Ei2W17s0enLQlv3TVH0IPpJaEllrWSehZZaVBZkklZQjy1lEUvezI7px4Ei/6J0NMsMb27xWVledk8fuGPkd4drqp7QPeKJWIX8QPebH5eVZWV0x2KFYeMa+w+dwfhf21NNGLKbDs8wfpXlZV4pUbyDDFZWItpr28jWPtQ2GnO3HtuK9rKtFKhjVttsD6vEdvf4d9CzbfOnV115+HdWVla9DJKyBN42Gbqg8OfcO6luP3hYsbLb2/wAKyspW3Q1KxVJtWTSzEGwF791ePgLm7uzHy+GvvrKyjFJ9gbroMwuEVB1QB4Cp8lZWV0Ii2D7S2l0Kk2Jtyvb5VWcPvNNiJejjyQ30zZc7ebGvKyoSb50MurBN6phh7CUyYhj9+Qqg8EQfOlOH2hIRZCsII4RIFP6xu3vrKyhLVgfggbArqzXZu1jc+ZoaTE5b2AFZWUsdgRXHnLPa5ALHh3mxroWwN4nJWJgCNACNCANB3Gvayo+p6R1+mSalZaw9aOaysrkiZkJNRsaysqqAyJmrXNesrKYUouFN2mbnnf3k0TLhRLkQ3ANvVNjojEW86ysrpJgW0p5cKQBKZFPJx873qbAbWMovltbvrKymX6bF80byTGsrKygKz//Z"/>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4" descr="data:image/jpeg;base64,/9j/4AAQSkZJRgABAQAAAQABAAD/2wCEAAkGBhQSERUUExQWFRUWFxgYFxgXGBwcGBocFxUXFRcaHBoYHCYfHBwjHBcXHy8gJCcqLCwsGB4xNTAqNSYrLCkBCQoKDgwOGg8PGiwkHyQsLCwsLCwsLCwsLCwsLCwsLCwsLCwsLCwsLCwsLCwsLCwsLCwsLCwsLCwsLCwsLCwsLP/AABEIALUBFgMBIgACEQEDEQH/xAAcAAACAgMBAQAAAAAAAAAAAAAEBQMGAAIHAQj/xABOEAACAQIDBAYHAgoHBwMFAAABAgMAEQQSIQUGMUETIlFhcZEHMoGhscHRFFIjQmJjcpKywuHwFSQzU3OCohZDg5Oz0vEXRFQINGR0o//EABoBAAMBAQEBAAAAAAAAAAAAAAECAwAEBQb/xAAqEQACAgICAQQBBAIDAAAAAAAAAQIRAyESMUEEEyJRYTJxofDB0RQjgf/aAAwDAQACEQMRAD8A47GKJjFDpREdRkxkExmplFQx1OlQY6C8LKyG6synkVJB8xVk2fv7jorZcTIR2OQ4/wBYNVdamRqndDHRcB6ZcWv9pHFIO2xU+YJHup7D6XcNKLYjCtb/ACSDybLXIRJUqzVvdmvIeKOlbd2rsZ4i0eHJkPBUDRW7yR1beANUFU9lC/awK3XGikbctsKpByVuKCGMFNdlAOpJidxe11y28NWB91KotuhrIK9D01+yx84Zx/kc/s3qNsJB+dXxjkHxSn9uQOSABJWs+HWQWYX7P5FH/Y8P/fZf0tP2gK3TZ8J9XERn/Mv/AHUeEvo3JFYx+yYkAbMRqBY637hbU+FH4XZzEXY9CnfYyEdw4L7dfCmeO3bMiZVkQ8CPYQRqpPZQUm7+M7Ym9rD4rW4sDJUx0cIIhWxPF21Y95J1oKfEFjdjetzsfGDjEh8HHztUGH2NMz3mBVQfVFrHnyvf203D7NYOpLE5VLW7OHmdKumxtoxwRKZDqRfKNSf57TSedCB1de40jWPF8bK3jYHyvUskLHR007+YdhZkceKgj3GgZ8Rs2U3ZIb9pjynzyj41Qg2J5w38D/E14Z5B60Mg8Bf5Uyk10xXEvY2Thz/ZSuv+HiHt+qWI91RS7GlGq4qTwdI3HmFU++qOdoDmrL4qaxdr29WQjwJFU5vyDiWufD4kc4JPFXQ+4sKXzSTD1sPfvSRW9zZTStNvy8pSfGx+NbHeWa9rK3s+lZO/AGiWXaQHrJKnjGxHmtxQx2wh4SJ4EgHyNqbYWWWRblLeF/iRQuMjH46j22Pxo/H6BbBYps5tYa8xW0uGqLZ+Ei6W6qoKgnqi3EW5ac6YzEVN6ehl+RLNBQE0VPpoaXzw06YrEskdZRksVZVkxSfE+j7aEXr4OfxVCw80vSyXASR+ujIexlK/EU8we820IvUxWIA7OkYjyYkU8w3pR2mos0okHZJEh+ABpXOIKZSEWpkWrz/6jZ/7fZ+Cl7T0WVvPWtv9otlyf2mzDGe2KdvgbCptr7GSZSBUy08242zyoOEXEq9+sJShUDuy6k+2kpIqdhMDV4XrUmoZnNtPdQGGku7+I49E1vZ9aClgdDZ1KnvrouGxzGJT0BUWHF9eHeNaoG+u1CJwFUrZdQ3ieHYKXDOU3RmkjRGq2bnbSxUV+jI6HjZlU3bQXBIJ5eFUOHEOVByjXsq/7s4tRh0zyIO4kArrwOupvfWqSuOzLZcod45TxSM9xiX5AVXNr+k145Mow2FYc7ob3BIOqsKZRY6Mg2lQG2hzKbdhtexrmm0welYtZgWazWsDcnlyPdwNMpt+TUi2H0n344WEfou4+LGvRv1G/rYcfrg/FaqUeARtcoNTjZMf3fjSPKNwLG23sK3rYZf1UPyFeDHYI/7pl8Bb9lhSOHY0f3fefrRSbGT8r9Y0Pef2bghymNwvKSZf+JL/ANxrfpYDwxUg8WB/bQ0lGxl7X/W+te/0IPvP7vpTL1Ege2jMHiJWeUPJlUPaM5Y2zLc6nLa3Lzo5ITzYMe1RYeVzQX9Bj77eQ+lMYMMEUKo0FCeXmGMaPVFbg16FrCtSHMvUbwKeKqfECpAK2C06ABPsmJuMSfqilOKwqQzgXshGa3IakG3lVlAoXamz45EOdb5QSORGnaKZCvZLgNrK6N0Sl1QXYjgB41XsftlJDlXUnS3OrPuJDbZeJP5PyFV3dnBqQ75RmDWB58Bw86pSSslHYwiwwRQoAA7BUTxa00bCseCk+ANexbKkv/Zv+qfpSDtiqWGl88VPdowdEuZxlF7XPfwpUJVkBKm4BtRprYlq6FE0VZRk0OteUbMJYt7yPWgU+DEfG9GQ74wfjQSDwIP0paNgyfcPsK/Wo5tkuguyMB2kaa+FF4Mb8fyxOUh8u82DPHOvin0Jrb+ksI3CVfaCPiKqjQVFLgGHFSPFSPiKVemh4bG9xlwPQn1ZEPgwrVsMO4+2qM8Vqe7uJmVgbgA3zZjxI4WB7qE8HBXyGWS/A1fDittnkRzRuWyhXVibXsAb3tzoDFSZSoyk5jb1m+tTnCP9z/WaRpLtjW34OkDfPDtxxqDxww/dtUc2MwUupxuEY/l4d/qa5u+C/Nj9c/WoxgB/df6j9a0YwQOLOivgMKR1cRs9vY6/umk20d3Y21jkwoP5EpsfYUqox7K46HU6dY6e+i8LgcoBYZiDe1+NjwoycV1/f5Ckw19nvEpRwLlgAVOYHXkbce6pvsZ9XKxB7VNNXx7DDLOYrRdIE49YkanT2Ubs/av2kuYImsiMzcrKvrWJ4kdgoRtvaMVaGNo3AsbHt4jz4jvpqqUNiMckkgK3uOOnxo3Cm9TydlEbxJRSJXkaUQiVIYiyV6qVOI63SOnQCJIjW6x0SkdSLHRMDiGsEFGrFWwhpgWLzh69GHo5o61p0AjTDUXsXApJiVikGZZFcd2iE/KoQaO2BpjMOfynH/8AGT6VSPaFl0VLF+kHCYOSbDxYOUiN3jYGWyNlJQnLqLeIpbF6V0ja8Ozo0PImXXh+hVN9IMWXamNH/wCRL73J+dJIpgBqit3m/wAiK7uCOVtnTpfTPijwhw6+Lk/vCg5vSrjG54ZfYT+8a50tNSL4bQgm/D8b1v55VuP0JKTVFv3d2/Lj8WmHnZGjIdiqIEN0UkagX402+wrHJMiiyrJoOPIGqx6NJmbacZY3bLLc31PVbjertjE/D4j/ABP3RUM3VFILdieaKsomZK9rmssDNilbggXwJobbMl4G8V/aFYgqLax/AnxX9oV1MRiDCp+ET9MftCu3wAlLacO2uHZuY4j610r0eYxnwl2LX6Rwbm54ijjVioD3k3qjikaJcPG7KbFpAuW/ha58xT3H7mRSgMgSI21yKADz1sK5lv8A4U/bZTc6ydvd/Cu1YfRV8B8KpJKSoMbOL707MMeIeHU9GoNx+UAfnW2BwckeTpZ4URgrWd+tlYXBA4013nwsku2WjjzWYRiTL9zIhJPYOFKPSJhBE0OS4Cq0Jv8AmyGHHukrllFOXtjcmlY1ebBjjjEJ7FRj7715isLkOUgg2BINr68tCa53Gb3GvD+PwrpeMxAeLDykjrxJz4tlUW7zcNpUcuFY1oeE3J7AwleZKKQAio3Wuayw0x0b/wBEKerl+0aDXNexPHhane4JvhcSSLWhn+QoKTCtJsiNUUsftRNh2BONe7EBhw0gVOiLjJNmmF2JyhwoKkKWsLagV0xpcf79kX0VvCp1fP4mnGzodL1IMRhEHWw2LAH3XRveRXmCY5XyBwoF16S2a/WPFRqPV9476lkVLsqmHLFUipS/dd5prpIYgcuZXeQR3uzDgRbSw4E8asg2DKqEkxNYEkrNHwHiwFIsU/CNyQqasRqO2psDExp0hhug1ds6dRbcbBiTrYWFK760/FrtGTTGEbURGtARNRsT0AhaJUMmzXk2lDAk+QLHIZky3DSZSyx5vvAWJ7LGiPtXQR9KBeRiUgU8C/Nz+Sg18bV5u0gTEQi92Lt12167o4znUXuTwvzqsNNE5CaXa4UtnVlC2uTYcTb8YjnzoIb1xZrBXI61iAPxMmbS+nrjx1q1bwYJVmljIGUsTbkc3XHxqtbr4FZNpYhB1bi97duXN5kCilujN6sLw2042Krc5iBpYjUjhrTrZa2xOHP523nHIPnRe2d31gheb12QErcW1PDWjdi7HzYeDEto145MvK5IHbw1NWWOSfQjmmj599Kcdtr4wfnSfNQfnVVro/pJ3dkl2ri36ObKWQqUhd1b8El9VFuNV5d0mtqJwSNR9lk+ldnJEG0uytUZhox0bNnAI4KeJ0venC7qnUf1gD/9aT+eVRy7tBRoJ2N//juBbnxFZu+mLy/tB/oq12lH+jJ+wa6Bik/DT/4n7q1UfR9s4ptKMrHIq5JLlkYD1DbiBV2kW8s/+If2Vrn9RopB2K5UrKJmjr2uUqV1XoXbD/gT4j9oUQBXmLjj6N+lLBcpsUAJzfiXuR1c1rnsruaE8FVR9fb866f6OR/Vv+LJ+1XNpMEqySKJo2EZNmUnLJZgOoba3vflwNdL9Hi2wx4H8K5077aVsaoVFO3+X+tvf+9+RrrioWQAEroNRx4d9cr3+TPiZbkLkIte/WIW1hYcSD4aca6xhToveB8KoFHLlSRtoz4kykGGQrbKOuoBULpYcABwqDbOJTHhxLNBCRIHW5sLFChU2BObRTw5UZjsQsP2qReuelYkZScpzuANOVgDfvqnYkR5UlTN0r5TlYjLc6EiwBtfvricG52Gxkm52G546AeBc/BBTV8bBBFAiTLM0L5hkVrWDlvxhyzGlx2HNmjQCNc7qtyTozEAgWB0vfWpdsbK+yuwkZQ6ZSApJBBViTfKAOFrd47KDuS27GVJjva+GEUhy+owDp2ZXFx5cPZQSxgi5AOmt+eqr86gwu3/ALRh47qPwV0Av1rElgC1raW00vamseEUYV5hYnNGq2a9gZAWuOF7jytUIwd0yjlobAsMKBcdGRcIAAA2gJ07eFI8U18JJ/iQ/wDUBovGbSihwhdwVJyqWymxJ1FjwNrHhUHo+wQxuFlExzL0v5V+qqkaqeV9KOHHKXyQjdCfpsksZsx9bRRcn1au2IUKrqCCVS5trxQkcPA+VUreyVsHKIsCzKpF2ZSWLXVLavcgakWFW3bGPMeBikzZpXwpkIaxuRGmtra9Zh51bJ6dySZllo1wUETRxI2VmyubHiuU6g95voO41P8A0VBexjUkKWNhrZePj4Ur9He2JcUmKOIZVESKwPRov4r3HDQdUa91Khvu7YiJFiRlk6IEupzWcC49YgDrGk/4suQfdVFgxGzIrxNGosbtpfWwDDS/bY1Oqa1LvDixBj4cJkU50Lhl0C3ElxlN7+qut+2t0TWklBw0ykZWj1I6YbPwnSOFvYcWJ4KoF2Y9wFzQ8aUZjOrEsI9fEDM/5MIPDxkYeQpY77C2Cy4nppDKAQgGSFfuxg6H9Jz1j4ipYZcjxv8Ackjb2B1J9169CVrNFdGA+6R7qze7B4osW+mHtiAfvIPcSPpVM3NlVNoYuVzlSNGLMeSq73OnctXved+kjw0n30v5qjfOqFurgo5ZdorK/Rxujxu9wMqtLKCbnQceddaX/YRf6C2bd3kw2LwU64aZJSoXNkN7ZiQPOx8qtOydnk7PhiDZT0EYDWvY5QQbc9eVc62Bulh8N0kGDnE5kVJesynMFZk0KgKQCG56E68qtmD3hxEdojGLr1QWK6ZRwJRvZwrolNJtslFOhJtLF7VimeNIelRTo6w6MORFn91J5t+doxvkfDHNoAOhkvcgdjd9XxN65G9XoWPcx4j21XcXip2xIkKxl7hsoa46oA7dBpSxal0zPRXId9sapuIBfUWZ5PbdWk4+IvUO0PSviIjaSONSe0P8moqXdWXpAS7AZjmBlTh8ahbYTR9I7gMoIsSVew17NeN6MtIK2xd/6sTv6qRN7H4+dNsMj5S0mUO5LMFvYE8hfsFqRbT2WUxUDhQFcWBFrXRwTw52NWVq5skm9FEkgOZaytphWVOjFdTC99DbfgthnN+z9oUeqMKD3gv9mk8B+0K7LA1opWHALKORYDzNdr3a2OuGiMaliCxa549a30riWGPXT9IftCu/4Y00RYlL27uDPLK0nThmJv1gB5gC1dAWyJmN7KLmwJOg1sBqfAV4i3NFomtUQTkUe04A+JEsmTpXYgMDqGuOzTiRY2NU7BuzyNGGFlByK2XL1SLat2cauEmDDy4r/Fb4k1S9nqDPICpcWbqggE6jhcGuRL9QB3gN6JcNJaWNZSGMlg9j62bQgEWvyoveHemHaCOTH0LgqUOjMSA3VLaWBJXlzNVpHWObMISAAeqWFwTpckaW17KsWwZUSQyOrZSrWsoYXzAcR7aEuMNjRtkWx8UkEDREev62jG2twQQvEfCiMLio7uC+VGTQBX1cMNTp2Dsqxw70RFMwWS36P8aX7X3xUR3ijJYkeuLC2t+B41Gk5fuUbpG2y9qRTRPAgzBMrC4J1uoPHsI0obYWJkwGElGUSJLIUNmyveRCNOrpovb2UNsneY4WZ5EiOJV0QsblSDmYaZl1ue61HbT2qs+EjsCjDEAkXvbMsjjyvb2VSKlGWumT0xecDHImdL4XL1RFldwQEHXzR3OhBYkinWDwU+LVwzWRUMGHOQhVVWjIzWUNc5R38eylWEmlKNGsUkilX663GpFrXCkc725i/beupbq7Rjh2aWysZ0DtHHISjFiLoCxsoOupv210RlerFcUtnMRipoElgVo2M6sspuWKxopzEBgpBJduRr3AbOeAROxiKBY3tmQNZFUtdWs41SwsD8auW14OnxXSSlDKkMat0b50uS+cAsBcXA5aWqU7IhbV0TXiWF/b/Coz9S4z4pDLEnGznO04ZtqbRDyAwNJEG0DdQKMqjXtAB/zCugQw5bC97AC54mwtehcbPBhxh8VGyvBKzQZgGGS15CTmuT6oFvpRWCx8c6iSJsyEmxsRwNjoalmc2/kqKY+NaLLsLd04hHObJbQaXuSL+7Shm3Olwg68rTlrDpXa7tZeFjwC8AByA7azBbx4nC6RxLLEdbXs4PA+PAUZiN8Uxa9EYnjksbhltYXUkhvZb20E8fCvJvly/AsxAyKzEHqqT2cATSzD4+QTwxvkYTRs/VBGTKFN75iGQ5rBtNRXk+2iu0I8Gw/ASR3djc6tmAUHgOA49tTbYGFwUqmDDhHeEEkWHFmsdb34e6tGOjN7LPjUdMBC0ikGPMoU9iqyqb/lBVOvC9UvcfYv2xdpQO5RpVCMwFwMzu1wCfH2WqDC7wBMIs2MkiVXmmTqiW7yFBmYqCwACsALADW9r1X8NtOARzL9rhyytGTbplfqD9GxHG+YGuiMZKVqLaolJqqOm7qbMw+zwITi43CDKhLqpvmmkeylyBfMo045Be+lKt+N9EwjxyIFnzvJcJINALa3ANxr7qn3c2OqqFlDSI7iYBj0hPSL1CXfXKQNAdTbW9T7eTCQMPVws+UWFohmBFjdWOouONuI508uVdCpooWE9K8en9XdQONnXU3B16o/k1dty96unmE0cdlI6IhmGb1gSRl48KXKqSLcSOf+DBIO/VYzW2HlbDdcSBAtz/8AZgcwAbjLbQk8/A0Izheh60XjH4pWe5DjNG8nqMQFQ9a5AtfXQcTyqv7y4n+qFomYMyo6GzKwDZsp1sQdDpxFL9tekx4gxhnjZVzZM8L9exOWxjfS4+8o48BSVPSRicemU4RJVVgWKy5OOtusSb8ao5toWj3ZzvNhcI8rszgSm7G5N5SguTcmwU00IobBTFkUGD7OqXVUzh9CzPe47Sx07qMNc89ux1pUBTrWVLKtZS0Y5gkmLHB7f51qGbC4h75mBvxvItXBNmQ/3qfz7P5vUgwUA/3q+wH6VB+qf1/BuH5KINiyDUFL/pimf2/HD/3LD/imrUIcOP8AeeSn6VFi4MMVsWY8COqRqDmHwFZeqk/BuC+yt/0hjj/7p/8Amv8AKsbaGO/+VLr+ck+lNhtS0gQBmBt1uqQPEXBofauJxCuzLIAmUWXINO3jr31SOaTdaFoXbJ26kayxzO2eQnrWJ4i3PW99aWbEwWadkVmHFc63uOtxNiLCwJPZVq3bwZxuKERsVydYrlz3JGozi2nEgWNgbdlFS7jthmmjZlR5NI3IOVl9Zhm1ykkC47Ae2i80Y2umzKLDt18aWLLcNh4l16RQ1+y5YXueJqXBYGPFIX6JUu72yswuoawNl05HhSXbuKGEwgw4JDt1pCup1NuI0GlT7ub3YXD4WON5dVBBGVr+sTfQUqx2uSQ90Gx7rBSdbjkLt9aQbQ2UGxBjHVWPK7HtBFrBTzOutP8AE7+YZb6SkjW3RsD/AKrd3nS7DY5Z3Mqg5ZGFgwscsagHgTxa9O00rByN8PsQmSUXBXIgUhSEtnZ7A31Iva3K1KNtdTAqyMLtLcEdgRlv8avGzcjSXb1GsCBpa9xfTzqnb17HaDBYeA2aQFr5eB0LaXt20MTuWwNjHc7Dxz4EGWRQ6u9g5cFtRbrXCka+NENjkjjEbJ0Za6xhJGK5Q/EuhOUm4I18a93Y2VDNgIUxMiRsodbOHGmdyOsCFOjHUai5pVtrdLDwSxJG5bpD68crZVF7a9RrHxI5VZpSYjX2ix4CDq2Egk/BuwzT5ijBiouG1J1zD+GtinhBTUFgCpsOJswNqrGytmpGLK6y2RGDNKCwLPYi3EsBw/Sp1tneCPCx5nJJbRFXVmPIAeJFcue+a4l8aXFgjNG6wQYdMkccgmcMGvZkYKBnHMsTx5UekCoLKoUdgFh5CqJDjMe+IfKioYxCGTMLAZbqCSNdOPjV8Rr0cjbdseCSWhjhDpRIobCUXUQgOO2VHMDnUXtYNbrDssaQYLduWeSIzuX6OVIlBUXMfTaAkHWwYi/YKtthQUGJMaGRLZlluL8NJBxty7qZS4bZqvSDJt0MOUMXQxvEHZgrMQAx42UnS3C/dSU+jbZsn+4UH8iZh+9Wm0N4sfAuZ+hOYm1i3YWI0YcgagwO/wDiGiV3w8T5mKgKTckGwsGBvf5Gu6Gfyczgy94XBlIwiMcoVV66xsSqCyAsApNuVyaSb1ejNdpyrLPiJlZUyDIiZQAS3C1+LHnSnG71hlCYjZZN9bZkA010JVb+dNMFgIUKv/ReNTneOQMNe5MR8q68eS1a/wAk5RrTErf/AE8ofVxsg/SgU/vCrK24GITZv2COeJlC2Durhv7TpNbMQNdNBoKL/p2BR1k2lCBxvFiCB7QHFCDfvActqSKbEhZBlv8A8yEGtKcpakBKujk22dzp45ljdo/xTcEn1rHgQO2nu7Wx+gknTNn/ALMk5couQxIAHK1qa7wzdPjT0VnRejzSAjJoq3CsL5m46D2kV5gNJ8RfmY/+nXLbbZdKkGOBYVG1TOahdqVoxBLWVkhrKNAKjsXYWJlhjdI7qVFjmXUaa8fGm8e5WKI1Ea+Ld3cDRm6m02iiWIWHYPK57O+rNgtqAqSzC/Z2V5UpyvoJXIPR/JfrzKOyyk878TapP9h0GjSOfAAfWrI+1lyGzcKA2ntxAQb8V7aW5mKDvTsQYazI5YE2swF+F+I0tpSWHEZuIvV9xe8OHNs4U2N+R1prsjEQyxLIoUA9wHA+FUWSSj8kOnRW9yAqrKAMj9Ro2t6rKWsfDWxHMMRzp/trbpxEFgtiQQy9jDRgT3Hz0NH4loStmYDvDWI9tVXbDNC6vh3WUMQJVYqDYD1g2gvbQ6a6UI/J2Ly2ULbOCIxIjcnK1iQDw4Dt10AsKcHBYfATRkPNI4Af1UCdbSxDC50HL2UywLMJZZbLd2VrGzWKqBoeXCj8bJDibfaIxcCwYXGniD3867oZop8ZrVeCc1Jq49iz/b9pY2SSG5ZWUkSZQQ3EjqkgkUsXa0cMQAQghbAI2bjqB8DetcXDgxKyI8i5DYllJjLC9lDDUE2NvA1e93dz8HMpY4c2yqdXa+ryLyP5A99dkfYhVJ7/AB/tkOOXJbfgrO7m86NbpWWLUeubXsO06XqHeXafS9C49UtKVP3gAEDDuNjW22Ng4cTyKMNiWUN1VQAoAVB0djc8fZSjeDES5oVELxRRqETPcnUAWJW4vpU5whzuBTGpJfIt2C2Vh58NEJ5EjOXg6SC4JOuYMAQQeIqu7X3Xw8MyJExYMLmSOR8g9bT1TY9UcT+Nwp/HgMJNBEJ50RhGq2eNl0ACjrBhfQLrobWqt7Q3bw6TrHCcykXMkTuUGh00VrHQc+fDhQg9djstGz8IkYdVdJMjqqMZczlboS2Xje11PZrQe1NhyTYyOUkGNWUgHkFF7DvL6+VS4FAgRAVfqqblyXTrEFcpHMAXJtxtTi9cmabU9PwdGOPxPBhEWR3HrSFSx7cq5R7qI6agpcRXkMtzUl0VH+Eko3pKTQSUcsulBi0E9LQmx8P0mJbDk2DuHHblPWa36rVuXpzudgQ+J6UjWNCAf0yB8AaeEebUWLJ8VaGG2twocTH0bPIneLE+9aSYH0VjDaw4hbi9jLFmYX4jMHBroi16a9JYoro5eTOdY7cfFvY58NJa9tZU46ciwo5E2nHp9mhcD7k9v2kFGbyZSdLA9w+Ysap2K2pPHfJM4t+cf4EkU1Sgvgcb9XC6kWSfbONyMrYGYZlIujRva4IvYSa1zDb+xykyT4iCdkRejWN4WQXJJuXLFeZ07hXXdzMXLJhFadzIzM5BNuAIUDh2g0n9K2KtDCnNnLG35K2/eoTnKts6sbUqaOXLjZJWEGG/q6MbFQNFykgksebAHqjiRx4179lOBmilRnMUjtHLmNx62VWPfpf2GrNa8Iy2vlVgR95bMp8wKjfZyYjChGvlcK1x6wuc4IPbepJlmg8vcVGzV5FAI0VF4KAo8ALCtHasY1dqyoZWrKwBbszEmEZGtqdb8Lf+PnU204lUZ09QgX4XW458DbvpHjonkyFXCEG57Ldll40dh0K/jsSeelj26G9XyYI5N+TijkcSP7ctrEsQe0m3vOtRTxRsAWQ27XYqPYCfhSLbjzRzFYS2VgGHRqARe4ILWvxB50rmwGKYZislhcsWbkOOtcfsU+zqUr2WhJ8NqFRWI0NgbebD5USdtZRoAo5aH4kfC1UQYkj8ZRfj1mPwFanFd49i/W1N7F9jWXSbeMDmL+I+ZJpdid5B3E+0/AfOqu2K7z5AfWtBITzJ9v0p1gSNbHQ3oYZgVzI2hGoNiLHXlTHdvaSZrCV+FgjkaeBtrVbj2VM/qwyHwRz8qZbN3VxVwfs09r6nont71oThCmMrvZ0KLYcIiefo1zlWN8uvDXWrDuTiPwN/za/9bEVyjaOGlRCGEwswAvnAHPQHTgKJwG+k8CBFVOqALsCeBZhpcffNTXgsl8Wl5L5JtyBPXkRTYcePAcuNIt4dsQYlBGpznMD6ptYA8yLcxVSfbpZi0iqSTclR8jRMGNVvVPspHyRuFFgy4CSNVmlyFVCkNCbDKAPWU9bh63HhVX2hgcIJ8kfWTS0iiQAk20AOo1JHsrzFrK6kXH5Kj/zrXU/RZ6Plwka4rEgNMwuik3EQI004Zz28uHbV4SpbZCcdm273o9nJuwjWPN1SwcyMgFl0DAIdfqDpVkfcBf71vIH6VZ4cSDzqdXvUZR5u5BT49HOdo7hyLrG4buYZffrSCbZ0sR/CIyjt4jzGldmaAGhsRgVOhF78rfL61vZfgZZGcqil0o2Garli90YX4LkP5PHy4VX8dupLGepaQcwCAw8QSBb21J4pLwUU0xTtXaawQtIeQ0HaTwHnVm9DkMhwTyy3vJIQupPVQBb68y2a9tK5vtHa+XFQySoThYns5ZCyk6huHHLw0vXeNhwqmHiCABcgIAFh1hm4WFuPZXR6eFbI5JWMKHxuICqanLVWN4JpdbIxHcCfhXbZw55uMdCXbONuTVVx0170TtPEm/WFiO24pfCCzhQLlyF0P3iB86ono8Z7Z1LYOHyYWJOyNL8eLdY/GqT6U8TeeNeSxk/rMfkBV5x20osOyLIwXMRbQ6D1Re3AaVyL0u7wiLFOLXYiw7LLZTf2g1yyV6R9FjXEzdnMMLFm42J77FiR7iKcbPTLAg7FA9wpHgt4opIiY7hxHfhZY9LAE8C3YBppflYt9nyFoY9DcopOn5IJpCx67VA71JJQztRARySVlQyPWUAHP5NuygaJY+3/AMUHJvRN4V0XA7qxsNSx7dQNPKrDgd24I2DLDHm5MVBb9Y6/+K0/VxXWyEcf2jley12jMPwMT2P42Sw/WfT31btnejTaEysMRiVjzDQC7Eai/q2HC44njXSMMe0CpxPbQew1yyzt7Wiiiih4P0HYZbdLPLIfycqDysx99WPZnou2ZGQfs+cj+8Zm9xOX3VYFxN+XjW6y24g3pHkm32PR5hdj4WP1MPCtuyNB8qKXCx3uiID3KBf2gVGZ1Pb5cK8Fv54UAhqSHtNqyQkd9C5QeB/nvrZQw50aMRyYa/DyNV3eDdaDEXE8ALcnGjfrLr56VaTcjifd9KikudG1+Naq2w/scqT0SwZyWnly30FlBHcT/CnmA9GGBjIPRs57Xdvgth7quMuzyR1TfuIoAxup08uXlVLkZtmuG2Dh4/UhjH+QfHjRcOCUEFCV7VuShHYVOntFiKyKftGXx4VMGpkq6EPJZGQ3AJW/iR7OYozCbRBFwbjnbl/PChlcio3w6MwYqMw4EXB81IqsWAsOHxNxxB/k3qLFYpRmPE8AL+ff2UnxU1lGRQSOAvf9r60lxGPxTDKqBO9m+Q+tdKoCGW2d6UiXrMF1IHfbsA1PP6VRtv71vOFgizDpXAYc3FtAxHqoOOUcQDc0RiN0JJXzvNduAFtB3AaWqrbU3fxH2oYUzlY3vPGR1bOqhLZgM18vLhxrnyN/+Fo8a12A727Fnw8fR53aM2aWzfg7sxCHKbakg8tO0079Hu3xHlw80mIzSOFjkjmYZcwChShNrX568eFK958HNDg545pmlbNhgrE3IX8M1r2BPA8ar2wEkJRlJD3yxnNorhlysbHMDx5cNa0GuFsDXyO1um04j+DxyyDkJoB72jN/dRDb145VBWODEcLhGMbXIBNsxZdL24jhXKp99Np4eVVmksh5sokBsRfrAZuGvbVnwG+uIkF0XD4gfm5MrfqtqPKqOcdWLxZcV9ILZCcRgZlAIBH4OTje1gDcjQ8BUUG/Wx2kBbJFIpuOkiKEEajgLVW/9sgjXlws8Z4XUZh7iPO1TDfLBS9V5FHdKhH7QtTRlH7ElC+0XqXG7OxzIxlgkK+raQX43sRfUX1sa+cN9J/tG0cQ1zYyvqLEWzWWwuPjXU22Ds/EaqmHY9qZQf8AQQaqW8OLwkBlw8eEu6AgSZtQxW4NzqQLjj2VVdaFAdzyqSTxaSoJIrm2jAO6F7f5r+yugz41VUKB1crWy8TbLf56Vy7YWLKTXVcoWMA6anrKSTrxzX15A1bMRtvqGUeuoNhrw4dmvHlXPOy0aGrSUPJJXhbTWh5JKVBI5ZK9oWSSsogLLhcRr1R4fSnuGDWB5cdf41X4SRw0+v8AGmeFJ0BJN/ca8tadA8WNo5GvyuP5+XuolJCRa388aFSAngTepYsw+n8iqJAJjJb8U1Ok6nSxqJYwR8Dfh7qnjhHtHf3fDjTqLCZ0453HfathMrUQsAP4vjpetlwtja3heqe2zA/2Ze2po8Hfs7iDpRkMWneK1OGUNYjvH8/zxqns+aCD/YyNbnzqSPDE6EnuoqM5ed9bG9aiUWI004fEfLyqiw0AjOFZdQ3PmOdeNg+kF8q5u7S/8amnxQ/039vKlzbcytoBxPPtF6d41FpeA1aIso17uVeZANQbaa9lVfaO+eWWyrfU6Dj6xta3dUEu1cRKNFEa88x14jkKPFG4/ZcAa8ekuAnZV1ZnY8/kBawFbTTH8Zso7z8AKygI0Fy4pV538KCm2gSdNKEfEgAlVLdrNoB4/wATSHaG8qXsZV/RjGY/6daLjRqLDNtDne1VLe/F2MM4veGQXP5LaNUGM28yrmEWQffnYIPYvrGq9jd7c0UkbrmzaBlBCgEacdb3oVaoK0xzvg3Sq4voZcPr3LBK59xrzdzdQxTrK2gylig4BiwyjsNhf20t2HtZZQkcnrGRSSeGWKAA+dvK9XTZ2MEkauAQGFxfsPDzGvtrjk3FKJdU3YbJCrcRqOdJto7qwSnMUAb7y9Vv1l+dNmeo3lpYyaC0V5sDi4P7OfpVH4k4uf8AmLr50kg21PHO5xqXha/+7DKpvpZgDpbtq7NJULqKqpfaFcRPBhMDiNYxGx/IOUj2AgjypdjNyiXJjlsDye5I9vOmOO3cgkNzGFb7ydVvd8xQDYDFQ/2M/SL9yYa/rj+FPH8MDX2KGwYhndM18qAE8LmwY/H3U1RPwJHOw8mkUfOkceKZ55WkUBjnuAbgEKFFj503Ei2W17s0enLQlv3TVH0IPpJaEllrWSehZZaVBZkklZQjy1lEUvezI7px4Ei/6J0NMsMb27xWVledk8fuGPkd4drqp7QPeKJWIX8QPebH5eVZWV0x2KFYeMa+w+dwfhf21NNGLKbDs8wfpXlZV4pUbyDDFZWItpr28jWPtQ2GnO3HtuK9rKtFKhjVttsD6vEdvf4d9CzbfOnV115+HdWVla9DJKyBN42Gbqg8OfcO6luP3hYsbLb2/wAKyspW3Q1KxVJtWTSzEGwF791ePgLm7uzHy+GvvrKyjFJ9gbroMwuEVB1QB4Cp8lZWV0Ii2D7S2l0Kk2Jtyvb5VWcPvNNiJejjyQ30zZc7ebGvKyoSb50MurBN6phh7CUyYhj9+Qqg8EQfOlOH2hIRZCsII4RIFP6xu3vrKyhLVgfggbArqzXZu1jc+ZoaTE5b2AFZWUsdgRXHnLPa5ALHh3mxroWwN4nJWJgCNACNCANB3Gvayo+p6R1+mSalZaw9aOaysrkiZkJNRsaysqqAyJmrXNesrKYUouFN2mbnnf3k0TLhRLkQ3ANvVNjojEW86ysrpJgW0p5cKQBKZFPJx873qbAbWMovltbvrKymX6bF80byTGsrKygKz//Z"/>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1" name="Picture 7" descr="http://tsicuwiki.pbworks.com/f/102_248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1" y="971550"/>
            <a:ext cx="7616825" cy="380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05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But Not Here...............</a:t>
            </a:r>
            <a:endParaRPr lang="en-US" sz="3200" b="1"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6</a:t>
            </a:fld>
            <a:endParaRPr kumimoji="0" lang="en-US" dirty="0"/>
          </a:p>
        </p:txBody>
      </p:sp>
      <p:pic>
        <p:nvPicPr>
          <p:cNvPr id="2050" name="Picture 2" descr="Female doctor in 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2982"/>
            <a:ext cx="7086600" cy="358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5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 Use Case (1 of 2)</a:t>
            </a:r>
            <a:endParaRPr lang="en-US" dirty="0"/>
          </a:p>
        </p:txBody>
      </p:sp>
      <p:sp>
        <p:nvSpPr>
          <p:cNvPr id="6" name="Content Placeholder 5"/>
          <p:cNvSpPr>
            <a:spLocks noGrp="1"/>
          </p:cNvSpPr>
          <p:nvPr>
            <p:ph idx="1"/>
          </p:nvPr>
        </p:nvSpPr>
        <p:spPr>
          <a:xfrm>
            <a:off x="457200" y="1200150"/>
            <a:ext cx="8229600" cy="3943350"/>
          </a:xfrm>
        </p:spPr>
        <p:txBody>
          <a:bodyPr>
            <a:normAutofit fontScale="40000" lnSpcReduction="20000"/>
          </a:bodyPr>
          <a:lstStyle/>
          <a:p>
            <a:pPr marL="0" indent="0">
              <a:buNone/>
            </a:pPr>
            <a:r>
              <a:rPr lang="en-US" sz="4000" dirty="0" smtClean="0"/>
              <a:t>There </a:t>
            </a:r>
            <a:r>
              <a:rPr lang="en-US" sz="4000" dirty="0"/>
              <a:t>are a number of key use case examples, both inpatient and outpatient, all in the clinical environment. </a:t>
            </a:r>
            <a:r>
              <a:rPr lang="en-US" sz="4000" dirty="0" smtClean="0"/>
              <a:t>One </a:t>
            </a:r>
            <a:r>
              <a:rPr lang="en-US" sz="4000" dirty="0"/>
              <a:t>use case was selected based on its relative simplicity in regards to semantic interoperability and also its high volume. That use case involves the monitoring of vital signs in an inpatient setting (ICU, Step Down, Observation, General / Surgical). The patient is transported to a room and is attached to a monitor or monitors to collect the key vital signs as defined by Meaningful Use as a minimum: </a:t>
            </a:r>
          </a:p>
          <a:p>
            <a:pPr marL="0" indent="0">
              <a:buNone/>
            </a:pPr>
            <a:r>
              <a:rPr lang="en-US" dirty="0"/>
              <a:t> </a:t>
            </a:r>
          </a:p>
          <a:p>
            <a:pPr lvl="0"/>
            <a:r>
              <a:rPr lang="en-US" sz="3500" dirty="0"/>
              <a:t>Body Temperature</a:t>
            </a:r>
          </a:p>
          <a:p>
            <a:pPr lvl="0"/>
            <a:r>
              <a:rPr lang="en-US" sz="3500" dirty="0"/>
              <a:t>BP Diastolic</a:t>
            </a:r>
          </a:p>
          <a:p>
            <a:pPr lvl="0"/>
            <a:r>
              <a:rPr lang="en-US" sz="3500" dirty="0"/>
              <a:t>BP Systolic</a:t>
            </a:r>
          </a:p>
          <a:p>
            <a:pPr lvl="0"/>
            <a:r>
              <a:rPr lang="en-US" sz="3500" dirty="0"/>
              <a:t>Head </a:t>
            </a:r>
            <a:r>
              <a:rPr lang="en-US" sz="3500" dirty="0" smtClean="0"/>
              <a:t>Circumference (manual entry)</a:t>
            </a:r>
            <a:endParaRPr lang="en-US" sz="3500" dirty="0"/>
          </a:p>
          <a:p>
            <a:pPr lvl="0"/>
            <a:r>
              <a:rPr lang="en-US" sz="3500" dirty="0"/>
              <a:t>Heart Rate</a:t>
            </a:r>
          </a:p>
          <a:p>
            <a:pPr lvl="0"/>
            <a:r>
              <a:rPr lang="en-US" sz="3500" dirty="0" smtClean="0"/>
              <a:t>Height (manual entry)</a:t>
            </a:r>
            <a:endParaRPr lang="en-US" sz="3500" dirty="0"/>
          </a:p>
          <a:p>
            <a:pPr lvl="0"/>
            <a:r>
              <a:rPr lang="en-US" sz="3500" dirty="0"/>
              <a:t>Height (Lying)</a:t>
            </a:r>
          </a:p>
          <a:p>
            <a:pPr lvl="0"/>
            <a:r>
              <a:rPr lang="en-US" sz="3500" dirty="0"/>
              <a:t>O2 % BldC Oximetry</a:t>
            </a:r>
          </a:p>
          <a:p>
            <a:pPr lvl="0"/>
            <a:r>
              <a:rPr lang="en-US" sz="3500" dirty="0"/>
              <a:t>Respiratory Rate</a:t>
            </a:r>
          </a:p>
          <a:p>
            <a:pPr lvl="0"/>
            <a:r>
              <a:rPr lang="en-US" sz="3500" dirty="0"/>
              <a:t>Weight </a:t>
            </a:r>
            <a:r>
              <a:rPr lang="en-US" sz="3500" dirty="0" smtClean="0"/>
              <a:t>Measured</a:t>
            </a:r>
            <a:r>
              <a:rPr lang="en-US" sz="3500" dirty="0"/>
              <a:t> </a:t>
            </a:r>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7</a:t>
            </a:fld>
            <a:endParaRPr lang="en-US" dirty="0"/>
          </a:p>
        </p:txBody>
      </p:sp>
    </p:spTree>
    <p:extLst>
      <p:ext uri="{BB962C8B-B14F-4D97-AF65-F5344CB8AC3E}">
        <p14:creationId xmlns:p14="http://schemas.microsoft.com/office/powerpoint/2010/main" val="423786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Use Case </a:t>
            </a:r>
            <a:r>
              <a:rPr lang="en-US" dirty="0" smtClean="0"/>
              <a:t>(2 </a:t>
            </a:r>
            <a:r>
              <a:rPr lang="en-US" dirty="0"/>
              <a:t>of 2)</a:t>
            </a:r>
          </a:p>
        </p:txBody>
      </p:sp>
      <p:sp>
        <p:nvSpPr>
          <p:cNvPr id="3" name="Content Placeholder 2"/>
          <p:cNvSpPr>
            <a:spLocks noGrp="1"/>
          </p:cNvSpPr>
          <p:nvPr>
            <p:ph idx="1"/>
          </p:nvPr>
        </p:nvSpPr>
        <p:spPr/>
        <p:txBody>
          <a:bodyPr>
            <a:normAutofit fontScale="62500" lnSpcReduction="20000"/>
          </a:bodyPr>
          <a:lstStyle/>
          <a:p>
            <a:r>
              <a:rPr lang="en-US" dirty="0"/>
              <a:t>Additional vital signs may be monitored depending on the setting and procedure. </a:t>
            </a:r>
            <a:endParaRPr lang="en-US" dirty="0" smtClean="0"/>
          </a:p>
          <a:p>
            <a:r>
              <a:rPr lang="en-US" dirty="0" smtClean="0"/>
              <a:t>The </a:t>
            </a:r>
            <a:r>
              <a:rPr lang="en-US" dirty="0"/>
              <a:t>devices or middleware then collect this data in IEEE 11073-10101 nomenclature for inclusion in PCD-01 Communicate Device Data messages. The PCD Device Observation Filter would filter these messages into an EHR consumable stream of output. A new transaction/profile would convert these data streams into HL7 CDAs accessing a utility that would convert applicable IEEE 1073-10101 nomenclature into LOINC observations and SNOMED post-coordinated applicable nomenclature and constraints. </a:t>
            </a:r>
            <a:endParaRPr lang="en-US" dirty="0" smtClean="0"/>
          </a:p>
          <a:p>
            <a:r>
              <a:rPr lang="en-US" dirty="0" smtClean="0"/>
              <a:t>These </a:t>
            </a:r>
            <a:r>
              <a:rPr lang="en-US" dirty="0"/>
              <a:t>CDAs would then be transmitted to the EHR or other clinical system to populate the patient’s clinical record for care management, accountable care, public health, and CQI research purposes.</a:t>
            </a:r>
          </a:p>
          <a:p>
            <a:endParaRPr lang="en-US" dirty="0"/>
          </a:p>
        </p:txBody>
      </p:sp>
      <p:sp>
        <p:nvSpPr>
          <p:cNvPr id="4" name="Slide Number Placeholder 3"/>
          <p:cNvSpPr>
            <a:spLocks noGrp="1"/>
          </p:cNvSpPr>
          <p:nvPr>
            <p:ph type="sldNum" sz="quarter" idx="12"/>
          </p:nvPr>
        </p:nvSpPr>
        <p:spPr/>
        <p:txBody>
          <a:bodyPr/>
          <a:lstStyle/>
          <a:p>
            <a:fld id="{C645A4B9-7483-426B-A396-A3F803B149D4}" type="slidenum">
              <a:rPr lang="en-US" smtClean="0"/>
              <a:pPr/>
              <a:t>8</a:t>
            </a:fld>
            <a:endParaRPr lang="en-US" dirty="0"/>
          </a:p>
        </p:txBody>
      </p:sp>
    </p:spTree>
    <p:extLst>
      <p:ext uri="{BB962C8B-B14F-4D97-AF65-F5344CB8AC3E}">
        <p14:creationId xmlns:p14="http://schemas.microsoft.com/office/powerpoint/2010/main" val="2554520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397" b="27098"/>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4095750"/>
            <a:ext cx="914400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1" name="Picture 3" descr="C:\artwork\Pegasus-Productions\IHE PCD\PPT template\iStock_000022549294 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319156" cy="4095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0" y="133353"/>
            <a:ext cx="3733800" cy="2062103"/>
          </a:xfrm>
          <a:prstGeom prst="rect">
            <a:avLst/>
          </a:prstGeom>
          <a:noFill/>
        </p:spPr>
        <p:txBody>
          <a:bodyPr wrap="square" rtlCol="0">
            <a:spAutoFit/>
          </a:bodyPr>
          <a:lstStyle/>
          <a:p>
            <a:r>
              <a:rPr lang="en-US" sz="3200" b="1" dirty="0" smtClean="0">
                <a:solidFill>
                  <a:schemeClr val="bg1"/>
                </a:solidFill>
              </a:rPr>
              <a:t>BENEFITS of</a:t>
            </a:r>
          </a:p>
          <a:p>
            <a:r>
              <a:rPr lang="en-US" sz="2400" dirty="0" smtClean="0">
                <a:solidFill>
                  <a:srgbClr val="FFFFFF"/>
                </a:solidFill>
              </a:rPr>
              <a:t>Patient Care Device Clinical and Operations Data Acquisition </a:t>
            </a:r>
            <a:endParaRPr lang="en-US" sz="2400" dirty="0">
              <a:solidFill>
                <a:srgbClr val="FFFFFF"/>
              </a:solidFill>
            </a:endParaRPr>
          </a:p>
          <a:p>
            <a:endParaRPr lang="en-US" sz="2400" dirty="0"/>
          </a:p>
        </p:txBody>
      </p:sp>
      <p:sp>
        <p:nvSpPr>
          <p:cNvPr id="4" name="TextBox 3"/>
          <p:cNvSpPr txBox="1"/>
          <p:nvPr/>
        </p:nvSpPr>
        <p:spPr>
          <a:xfrm>
            <a:off x="5304502" y="1959781"/>
            <a:ext cx="3733800" cy="2135969"/>
          </a:xfrm>
          <a:prstGeom prst="rect">
            <a:avLst/>
          </a:prstGeom>
          <a:noFill/>
        </p:spPr>
        <p:txBody>
          <a:bodyPr wrap="square" rtlCol="0">
            <a:spAutoFit/>
          </a:bodyPr>
          <a:lstStyle/>
          <a:p>
            <a:pPr marL="342900" indent="-342900">
              <a:lnSpc>
                <a:spcPct val="140000"/>
              </a:lnSpc>
              <a:buFont typeface="Arial"/>
              <a:buChar char="•"/>
            </a:pPr>
            <a:r>
              <a:rPr lang="en-US" sz="2400" dirty="0">
                <a:solidFill>
                  <a:srgbClr val="FFFFFF"/>
                </a:solidFill>
              </a:rPr>
              <a:t>Improved workflow</a:t>
            </a:r>
          </a:p>
          <a:p>
            <a:pPr marL="342900" indent="-342900">
              <a:lnSpc>
                <a:spcPct val="140000"/>
              </a:lnSpc>
              <a:buFont typeface="Arial"/>
              <a:buChar char="•"/>
            </a:pPr>
            <a:r>
              <a:rPr lang="en-US" sz="2400" dirty="0" smtClean="0">
                <a:solidFill>
                  <a:srgbClr val="FFFFFF"/>
                </a:solidFill>
              </a:rPr>
              <a:t>Improved </a:t>
            </a:r>
            <a:r>
              <a:rPr lang="en-US" sz="2400" dirty="0">
                <a:solidFill>
                  <a:srgbClr val="FFFFFF"/>
                </a:solidFill>
              </a:rPr>
              <a:t>data collection </a:t>
            </a:r>
            <a:endParaRPr lang="en-US" sz="2400" dirty="0" smtClean="0">
              <a:solidFill>
                <a:srgbClr val="FFFFFF"/>
              </a:solidFill>
            </a:endParaRPr>
          </a:p>
          <a:p>
            <a:pPr marL="342900" indent="-342900">
              <a:lnSpc>
                <a:spcPct val="140000"/>
              </a:lnSpc>
              <a:buFont typeface="Arial"/>
              <a:buChar char="•"/>
            </a:pPr>
            <a:r>
              <a:rPr lang="en-US" sz="2400" dirty="0" smtClean="0">
                <a:solidFill>
                  <a:srgbClr val="FFFFFF"/>
                </a:solidFill>
              </a:rPr>
              <a:t>Improved </a:t>
            </a:r>
            <a:r>
              <a:rPr lang="en-US" sz="2400" dirty="0">
                <a:solidFill>
                  <a:srgbClr val="FFFFFF"/>
                </a:solidFill>
              </a:rPr>
              <a:t>safety </a:t>
            </a:r>
          </a:p>
          <a:p>
            <a:pPr marL="342900" indent="-342900">
              <a:lnSpc>
                <a:spcPct val="140000"/>
              </a:lnSpc>
              <a:buFont typeface="Arial"/>
              <a:buChar char="•"/>
            </a:pPr>
            <a:r>
              <a:rPr lang="en-US" sz="2400" dirty="0">
                <a:solidFill>
                  <a:srgbClr val="FFFFFF"/>
                </a:solidFill>
              </a:rPr>
              <a:t>Improved patient </a:t>
            </a:r>
            <a:r>
              <a:rPr lang="en-US" sz="2400" dirty="0" smtClean="0">
                <a:solidFill>
                  <a:srgbClr val="FFFFFF"/>
                </a:solidFill>
              </a:rPr>
              <a:t>care</a:t>
            </a:r>
            <a:endParaRPr lang="en-US" sz="2400" dirty="0"/>
          </a:p>
        </p:txBody>
      </p:sp>
      <p:pic>
        <p:nvPicPr>
          <p:cNvPr id="12" name="Picture 11" descr="IHE USA Logo full color.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400550"/>
            <a:ext cx="1600200" cy="525118"/>
          </a:xfrm>
          <a:prstGeom prst="rect">
            <a:avLst/>
          </a:prstGeom>
        </p:spPr>
      </p:pic>
    </p:spTree>
    <p:extLst>
      <p:ext uri="{BB962C8B-B14F-4D97-AF65-F5344CB8AC3E}">
        <p14:creationId xmlns:p14="http://schemas.microsoft.com/office/powerpoint/2010/main" val="973460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17135</TotalTime>
  <Words>1890</Words>
  <Application>Microsoft Office PowerPoint</Application>
  <PresentationFormat>On-screen Show (16:9)</PresentationFormat>
  <Paragraphs>326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Presentation1</vt:lpstr>
      <vt:lpstr>PowerPoint Presentation</vt:lpstr>
      <vt:lpstr>Team - Recent</vt:lpstr>
      <vt:lpstr>The Problem – the DCB Challenge (1 of 2)</vt:lpstr>
      <vt:lpstr>The Problem – the DCB Challenge (2 of 2)</vt:lpstr>
      <vt:lpstr>The Patient Data is Here....</vt:lpstr>
      <vt:lpstr>But Not Here...............</vt:lpstr>
      <vt:lpstr>Initial Use Case (1 of 2)</vt:lpstr>
      <vt:lpstr>Initial Use Case (2 of 2)</vt:lpstr>
      <vt:lpstr>PowerPoint Presentation</vt:lpstr>
      <vt:lpstr>Benefits</vt:lpstr>
      <vt:lpstr>Proposed Constraints (1 of 2)</vt:lpstr>
      <vt:lpstr>Proposed Constraints (2 of 2)</vt:lpstr>
      <vt:lpstr>Proposed Division of Labor - The Three Components</vt:lpstr>
      <vt:lpstr>PCD Technical Solution and DCB</vt:lpstr>
      <vt:lpstr>PCD Technical Solution</vt:lpstr>
      <vt:lpstr>PCD IHE Actors Diagram (Current State)</vt:lpstr>
      <vt:lpstr>Use Case Steps</vt:lpstr>
      <vt:lpstr>IHE Actors Diagram (Straw man Future Incremental State)</vt:lpstr>
      <vt:lpstr>Use Case Steps</vt:lpstr>
      <vt:lpstr>Standards &amp; Systems (1 of 2)</vt:lpstr>
      <vt:lpstr>Standards &amp; Systems (2 of 2)</vt:lpstr>
      <vt:lpstr>Content Type and Direction</vt:lpstr>
      <vt:lpstr>The initial value set</vt:lpstr>
      <vt:lpstr>Vital Sign Observation Vocabulary Qualifiers / Constraints</vt:lpstr>
    </vt:vector>
  </TitlesOfParts>
  <Company>HIMSS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Lippitt Jr., Alexander</dc:creator>
  <cp:lastModifiedBy>Lippitt Jr., Alexander</cp:lastModifiedBy>
  <cp:revision>170</cp:revision>
  <cp:lastPrinted>2014-09-30T21:47:23Z</cp:lastPrinted>
  <dcterms:created xsi:type="dcterms:W3CDTF">2014-07-17T14:06:24Z</dcterms:created>
  <dcterms:modified xsi:type="dcterms:W3CDTF">2014-10-23T17:23:32Z</dcterms:modified>
</cp:coreProperties>
</file>