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66" r:id="rId4"/>
    <p:sldId id="281" r:id="rId5"/>
    <p:sldId id="277" r:id="rId6"/>
    <p:sldId id="263" r:id="rId7"/>
    <p:sldId id="282" r:id="rId8"/>
    <p:sldId id="278" r:id="rId9"/>
    <p:sldId id="264" r:id="rId10"/>
    <p:sldId id="283" r:id="rId11"/>
    <p:sldId id="279" r:id="rId12"/>
    <p:sldId id="265" r:id="rId13"/>
    <p:sldId id="284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00"/>
    <a:srgbClr val="FF6600"/>
    <a:srgbClr val="00CC00"/>
    <a:srgbClr val="00FF00"/>
    <a:srgbClr val="33CC33"/>
    <a:srgbClr val="00CC99"/>
    <a:srgbClr val="3399FF"/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1994-4036-4166-AE9F-76E6180A743D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4A88-620A-4B49-A99F-09DAD010D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_Duo_266.jpg"/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PurpleGlob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241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5A4099"/>
                </a:solidFill>
                <a:latin typeface="Arial"/>
                <a:cs typeface="Arial"/>
              </a:rPr>
              <a:t>Remote Patient Monitoring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7871"/>
            <a:ext cx="6400800" cy="1053231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Brian Reinhold</a:t>
            </a:r>
          </a:p>
        </p:txBody>
      </p:sp>
      <p:pic>
        <p:nvPicPr>
          <p:cNvPr id="5" name="Picture 4" descr="ihe-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85" y="1609258"/>
            <a:ext cx="4429454" cy="12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1424" y="279690"/>
            <a:ext cx="8472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Patient Monitoring - Update: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520853"/>
            <a:ext cx="1752600" cy="180249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Source/ Sensor Data 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1953799"/>
            <a:ext cx="1066800" cy="816581"/>
          </a:xfrm>
          <a:prstGeom prst="rect">
            <a:avLst/>
          </a:prstGeom>
          <a:solidFill>
            <a:schemeClr val="accent1">
              <a:alpha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Sensor(s)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5801" y="1802744"/>
            <a:ext cx="1752600" cy="123870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Consumer/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4781006"/>
            <a:ext cx="2064537" cy="13918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1210650"/>
            <a:ext cx="6248400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Callout 31"/>
          <p:cNvSpPr/>
          <p:nvPr/>
        </p:nvSpPr>
        <p:spPr>
          <a:xfrm>
            <a:off x="3378821" y="3724205"/>
            <a:ext cx="2658393" cy="1146048"/>
          </a:xfrm>
          <a:prstGeom prst="wedgeEllipseCallout">
            <a:avLst>
              <a:gd name="adj1" fmla="val -6294"/>
              <a:gd name="adj2" fmla="val -82815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as PHMR/FHIR; add information for universal realm header, synchronize and coordinate time or Patient Resource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6671" y="1802743"/>
            <a:ext cx="1059663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Creator </a:t>
            </a:r>
          </a:p>
        </p:txBody>
      </p:sp>
      <p:sp>
        <p:nvSpPr>
          <p:cNvPr id="12" name="Bent-Up Arrow 36"/>
          <p:cNvSpPr/>
          <p:nvPr/>
        </p:nvSpPr>
        <p:spPr>
          <a:xfrm rot="5400000" flipV="1">
            <a:off x="4777547" y="3746362"/>
            <a:ext cx="1190601" cy="3571599"/>
          </a:xfrm>
          <a:prstGeom prst="bentUp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46040" y="5626178"/>
            <a:ext cx="324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XDSb</a:t>
            </a:r>
            <a:r>
              <a:rPr lang="en-US" dirty="0">
                <a:solidFill>
                  <a:schemeClr val="bg1"/>
                </a:solidFill>
              </a:rPr>
              <a:t> Provide and Register </a:t>
            </a:r>
          </a:p>
        </p:txBody>
      </p:sp>
      <p:sp>
        <p:nvSpPr>
          <p:cNvPr id="14" name="Arrow: Right 13"/>
          <p:cNvSpPr/>
          <p:nvPr/>
        </p:nvSpPr>
        <p:spPr>
          <a:xfrm rot="10800000">
            <a:off x="3578339" y="4936856"/>
            <a:ext cx="3285785" cy="6196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40581" y="5044395"/>
            <a:ext cx="256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FHIR resources: REST</a:t>
            </a:r>
          </a:p>
        </p:txBody>
      </p:sp>
      <p:sp>
        <p:nvSpPr>
          <p:cNvPr id="2" name="Rectangle 1"/>
          <p:cNvSpPr/>
          <p:nvPr/>
        </p:nvSpPr>
        <p:spPr>
          <a:xfrm>
            <a:off x="6862353" y="3724205"/>
            <a:ext cx="296293" cy="12126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11" y="350364"/>
            <a:ext cx="4395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PCHA E2E: Model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520853"/>
            <a:ext cx="1752600" cy="180249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PAN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1953799"/>
            <a:ext cx="1066800" cy="816581"/>
          </a:xfrm>
          <a:prstGeom prst="rect">
            <a:avLst/>
          </a:prstGeom>
          <a:solidFill>
            <a:schemeClr val="accent1">
              <a:alpha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Sensor(s)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5801" y="1802744"/>
            <a:ext cx="1752600" cy="123870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Observation upload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169263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1210650"/>
            <a:ext cx="6248400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rot="5400000" flipV="1">
            <a:off x="4082404" y="3241297"/>
            <a:ext cx="2340695" cy="3647503"/>
          </a:xfrm>
          <a:prstGeom prst="bentUp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99929" y="54864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6671" y="1802743"/>
            <a:ext cx="1059663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58506" y="727245"/>
            <a:ext cx="262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(no PHG, no H&amp;FS)</a:t>
            </a:r>
          </a:p>
        </p:txBody>
      </p:sp>
    </p:spTree>
    <p:extLst>
      <p:ext uri="{BB962C8B-B14F-4D97-AF65-F5344CB8AC3E}">
        <p14:creationId xmlns:p14="http://schemas.microsoft.com/office/powerpoint/2010/main" val="207760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651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Patient Monitoring: 4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137" y="1380477"/>
            <a:ext cx="1752600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Data Consumer/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Reporter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6424" y="1190569"/>
            <a:ext cx="1689423" cy="2057400"/>
            <a:chOff x="215576" y="941331"/>
            <a:chExt cx="1689423" cy="2057400"/>
          </a:xfrm>
        </p:grpSpPr>
        <p:sp>
          <p:nvSpPr>
            <p:cNvPr id="3" name="Rectangle 2"/>
            <p:cNvSpPr/>
            <p:nvPr/>
          </p:nvSpPr>
          <p:spPr>
            <a:xfrm>
              <a:off x="482280" y="1696208"/>
              <a:ext cx="1169039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pulse oximeter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" y="1320494"/>
              <a:ext cx="1066800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weight scale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2438400"/>
              <a:ext cx="838199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BP cuff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4950" y="2057400"/>
              <a:ext cx="1066797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glucometer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215576" y="941331"/>
              <a:ext cx="1689423" cy="2057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0755" y="967780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SDSs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86400" y="1687283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Consumer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Content 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2595" y="5169263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05200" y="1058250"/>
            <a:ext cx="4343400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2200" y="105858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57676" y="1863497"/>
            <a:ext cx="978408" cy="7115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PCHA</a:t>
            </a:r>
          </a:p>
        </p:txBody>
      </p:sp>
      <p:sp>
        <p:nvSpPr>
          <p:cNvPr id="37" name="Bent-Up Arrow 36"/>
          <p:cNvSpPr/>
          <p:nvPr/>
        </p:nvSpPr>
        <p:spPr>
          <a:xfrm rot="5400000" flipV="1">
            <a:off x="4529271" y="3539476"/>
            <a:ext cx="2590801" cy="2979450"/>
          </a:xfrm>
          <a:prstGeom prst="bentUp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0670" y="5486400"/>
            <a:ext cx="26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XDSb</a:t>
            </a:r>
            <a:r>
              <a:rPr lang="en-US" dirty="0">
                <a:solidFill>
                  <a:schemeClr val="bg1"/>
                </a:solidFill>
              </a:rPr>
              <a:t> Provide and Register 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584870" y="3810000"/>
            <a:ext cx="1752599" cy="1146048"/>
          </a:xfrm>
          <a:prstGeom prst="wedgeEllipseCallout">
            <a:avLst>
              <a:gd name="adj1" fmla="val 118092"/>
              <a:gd name="adj2" fmla="val -80837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PHMR; add information for universal realm header and times </a:t>
            </a:r>
          </a:p>
        </p:txBody>
      </p:sp>
    </p:spTree>
    <p:extLst>
      <p:ext uri="{BB962C8B-B14F-4D97-AF65-F5344CB8AC3E}">
        <p14:creationId xmlns:p14="http://schemas.microsoft.com/office/powerpoint/2010/main" val="301106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149" y="255142"/>
            <a:ext cx="8472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Patient Monitoring - Update: 4</a:t>
            </a:r>
          </a:p>
        </p:txBody>
      </p:sp>
      <p:sp>
        <p:nvSpPr>
          <p:cNvPr id="5" name="Rectangle 4"/>
          <p:cNvSpPr/>
          <p:nvPr/>
        </p:nvSpPr>
        <p:spPr>
          <a:xfrm>
            <a:off x="3925753" y="1380477"/>
            <a:ext cx="1791119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Data Consumer/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Reporter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6424" y="1190569"/>
            <a:ext cx="1689423" cy="2057400"/>
            <a:chOff x="215576" y="941331"/>
            <a:chExt cx="1689423" cy="2057400"/>
          </a:xfrm>
        </p:grpSpPr>
        <p:sp>
          <p:nvSpPr>
            <p:cNvPr id="3" name="Rectangle 2"/>
            <p:cNvSpPr/>
            <p:nvPr/>
          </p:nvSpPr>
          <p:spPr>
            <a:xfrm>
              <a:off x="482280" y="1696208"/>
              <a:ext cx="1169039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pulse oximeter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" y="1320494"/>
              <a:ext cx="1066800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weight scale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2438400"/>
              <a:ext cx="838199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BP cuff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4950" y="2057400"/>
              <a:ext cx="1066797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glucometer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215576" y="941331"/>
              <a:ext cx="1689423" cy="2057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0755" y="967780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SDSs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716872" y="1687283"/>
            <a:ext cx="2109912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Consumer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Content 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2595" y="4841966"/>
            <a:ext cx="2064537" cy="133090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48891" y="1058249"/>
            <a:ext cx="4438861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2200" y="105858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57676" y="1863497"/>
            <a:ext cx="978408" cy="7115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PCHA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1884051" y="3486677"/>
            <a:ext cx="2101623" cy="1223307"/>
          </a:xfrm>
          <a:prstGeom prst="wedgeEllipseCallout">
            <a:avLst>
              <a:gd name="adj1" fmla="val 122236"/>
              <a:gd name="adj2" fmla="val -70159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PHMR/FHIR; add information for universal realm header and times or Patient Resource </a:t>
            </a:r>
          </a:p>
        </p:txBody>
      </p:sp>
      <p:sp>
        <p:nvSpPr>
          <p:cNvPr id="23" name="Bent-Up Arrow 36"/>
          <p:cNvSpPr/>
          <p:nvPr/>
        </p:nvSpPr>
        <p:spPr>
          <a:xfrm rot="5400000" flipV="1">
            <a:off x="5291353" y="3765554"/>
            <a:ext cx="1190601" cy="3571599"/>
          </a:xfrm>
          <a:prstGeom prst="bentUp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59846" y="5645370"/>
            <a:ext cx="324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XDSb</a:t>
            </a:r>
            <a:r>
              <a:rPr lang="en-US" dirty="0">
                <a:solidFill>
                  <a:schemeClr val="bg1"/>
                </a:solidFill>
              </a:rPr>
              <a:t> Provide and Register 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4092145" y="4956048"/>
            <a:ext cx="3285785" cy="6196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54387" y="5072296"/>
            <a:ext cx="256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FHIR resources: REST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76159" y="3743397"/>
            <a:ext cx="296293" cy="12126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4254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PCHA E2E: Model 4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9137" y="1380477"/>
            <a:ext cx="1752600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6424" y="1190569"/>
            <a:ext cx="1689423" cy="2057400"/>
            <a:chOff x="215576" y="941331"/>
            <a:chExt cx="1689423" cy="2057400"/>
          </a:xfrm>
        </p:grpSpPr>
        <p:sp>
          <p:nvSpPr>
            <p:cNvPr id="3" name="Rectangle 2"/>
            <p:cNvSpPr/>
            <p:nvPr/>
          </p:nvSpPr>
          <p:spPr>
            <a:xfrm>
              <a:off x="482280" y="1696208"/>
              <a:ext cx="1169039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pulse oximeter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" y="1320494"/>
              <a:ext cx="1066800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weight scale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7700" y="2438400"/>
              <a:ext cx="838199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BP cuff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4950" y="2057400"/>
              <a:ext cx="1066797" cy="2976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glucometer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215576" y="941331"/>
              <a:ext cx="1689423" cy="2057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0755" y="967780"/>
              <a:ext cx="901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Devices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86400" y="1687283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Observation upload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PHG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2595" y="5169263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05200" y="1058250"/>
            <a:ext cx="4343400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2200" y="105858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2357676" y="1863497"/>
            <a:ext cx="978408" cy="7115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</a:t>
            </a:r>
          </a:p>
        </p:txBody>
      </p:sp>
      <p:sp>
        <p:nvSpPr>
          <p:cNvPr id="37" name="Bent-Up Arrow 36"/>
          <p:cNvSpPr/>
          <p:nvPr/>
        </p:nvSpPr>
        <p:spPr>
          <a:xfrm rot="5400000" flipV="1">
            <a:off x="4529271" y="3539476"/>
            <a:ext cx="2590801" cy="2979450"/>
          </a:xfrm>
          <a:prstGeom prst="bentUp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680670" y="5486400"/>
            <a:ext cx="26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58505" y="567021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PHG, no H&amp;FS</a:t>
            </a:r>
          </a:p>
        </p:txBody>
      </p:sp>
    </p:spTree>
    <p:extLst>
      <p:ext uri="{BB962C8B-B14F-4D97-AF65-F5344CB8AC3E}">
        <p14:creationId xmlns:p14="http://schemas.microsoft.com/office/powerpoint/2010/main" val="161425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_Duo_266.jpg"/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ihe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9" y="213052"/>
            <a:ext cx="2299752" cy="6273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3681" y="760941"/>
            <a:ext cx="7364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Patient Monitoring: 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775175"/>
            <a:ext cx="1752600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Data Consumer/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Device Observation Reporter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28" y="2294412"/>
            <a:ext cx="1169039" cy="2976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pulse oximeter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8048" y="1918698"/>
            <a:ext cx="1066800" cy="2976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weight scale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2348" y="3036604"/>
            <a:ext cx="838199" cy="2976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 cuff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9598" y="2655604"/>
            <a:ext cx="1066797" cy="2976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glucometer</a:t>
            </a:r>
          </a:p>
        </p:txBody>
      </p:sp>
      <p:sp>
        <p:nvSpPr>
          <p:cNvPr id="14" name="Oval 13"/>
          <p:cNvSpPr/>
          <p:nvPr/>
        </p:nvSpPr>
        <p:spPr>
          <a:xfrm>
            <a:off x="470224" y="1585267"/>
            <a:ext cx="1689423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3819800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Observation Consumer/Content Creator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1821" y="5652498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1453285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8" name="Right Arrow 28"/>
          <p:cNvSpPr/>
          <p:nvPr/>
        </p:nvSpPr>
        <p:spPr>
          <a:xfrm>
            <a:off x="2281476" y="2258195"/>
            <a:ext cx="978408" cy="7115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PCHA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562599" y="2000184"/>
            <a:ext cx="2978937" cy="1642482"/>
            <a:chOff x="5638799" y="1605486"/>
            <a:chExt cx="2978937" cy="1642482"/>
          </a:xfrm>
        </p:grpSpPr>
        <p:sp>
          <p:nvSpPr>
            <p:cNvPr id="20" name="Down Arrow 32"/>
            <p:cNvSpPr/>
            <p:nvPr/>
          </p:nvSpPr>
          <p:spPr>
            <a:xfrm>
              <a:off x="6885952" y="1981199"/>
              <a:ext cx="484632" cy="126676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8799" y="1605486"/>
              <a:ext cx="2978937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SOAP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638800" y="2198456"/>
              <a:ext cx="2978936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</a:t>
              </a:r>
              <a:r>
                <a:rPr lang="en-US" dirty="0" err="1"/>
                <a:t>hData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10400" y="2571507"/>
              <a:ext cx="21333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20812" y="1966258"/>
              <a:ext cx="213330" cy="2530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67201" y="5300098"/>
            <a:ext cx="3011566" cy="1190601"/>
            <a:chOff x="4343401" y="4905400"/>
            <a:chExt cx="3011566" cy="1190601"/>
          </a:xfrm>
        </p:grpSpPr>
        <p:sp>
          <p:nvSpPr>
            <p:cNvPr id="26" name="Bent-Up Arrow 36"/>
            <p:cNvSpPr/>
            <p:nvPr/>
          </p:nvSpPr>
          <p:spPr>
            <a:xfrm rot="5400000" flipV="1">
              <a:off x="5237825" y="4010976"/>
              <a:ext cx="1190601" cy="2979450"/>
            </a:xfrm>
            <a:prstGeom prst="bentUpArrow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8200" y="5594718"/>
              <a:ext cx="2706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XDSb</a:t>
              </a:r>
              <a:r>
                <a:rPr lang="en-US" dirty="0">
                  <a:solidFill>
                    <a:schemeClr val="bg1"/>
                  </a:solidFill>
                </a:rPr>
                <a:t> Provide and Register </a:t>
              </a:r>
            </a:p>
          </p:txBody>
        </p:sp>
      </p:grpSp>
      <p:sp>
        <p:nvSpPr>
          <p:cNvPr id="28" name="Oval Callout 6"/>
          <p:cNvSpPr/>
          <p:nvPr/>
        </p:nvSpPr>
        <p:spPr>
          <a:xfrm>
            <a:off x="1798686" y="3976098"/>
            <a:ext cx="1752599" cy="1146048"/>
          </a:xfrm>
          <a:prstGeom prst="wedgeEllipseCallout">
            <a:avLst>
              <a:gd name="adj1" fmla="val 53845"/>
              <a:gd name="adj2" fmla="val -9072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PCD01; handle time, add patient name, identifier, affinity domain</a:t>
            </a:r>
          </a:p>
        </p:txBody>
      </p:sp>
      <p:sp>
        <p:nvSpPr>
          <p:cNvPr id="29" name="Oval Callout 31"/>
          <p:cNvSpPr/>
          <p:nvPr/>
        </p:nvSpPr>
        <p:spPr>
          <a:xfrm>
            <a:off x="3810000" y="4121571"/>
            <a:ext cx="1752599" cy="1146048"/>
          </a:xfrm>
          <a:prstGeom prst="wedgeEllipseCallout">
            <a:avLst>
              <a:gd name="adj1" fmla="val 90927"/>
              <a:gd name="adj2" fmla="val 8841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PHMR; add information for universal realm header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814" y="3577670"/>
            <a:ext cx="130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Sensor Data</a:t>
            </a:r>
          </a:p>
          <a:p>
            <a:pPr algn="ctr"/>
            <a:r>
              <a:rPr lang="en-US" dirty="0"/>
              <a:t>Source(s)</a:t>
            </a:r>
          </a:p>
        </p:txBody>
      </p:sp>
    </p:spTree>
    <p:extLst>
      <p:ext uri="{BB962C8B-B14F-4D97-AF65-F5344CB8AC3E}">
        <p14:creationId xmlns:p14="http://schemas.microsoft.com/office/powerpoint/2010/main" val="118147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651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Patient Monitoring: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16832" y="3257091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Observation Consumer/ Content 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85947" y="1022494"/>
            <a:ext cx="1366811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 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6424" y="1515787"/>
            <a:ext cx="3796976" cy="1223137"/>
            <a:chOff x="546424" y="1058587"/>
            <a:chExt cx="4635176" cy="2189382"/>
          </a:xfrm>
        </p:grpSpPr>
        <p:sp>
          <p:nvSpPr>
            <p:cNvPr id="5" name="Rectangle 4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Data Consumer/ Device Observation Reporter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Pulse </a:t>
                </a:r>
                <a:r>
                  <a:rPr lang="en-US" sz="1200" dirty="0" err="1"/>
                  <a:t>oxim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weight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BP cuff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Glucometer</a:t>
                </a: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93914" y="883329"/>
                <a:ext cx="587454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SDSs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PCHA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3897867" y="3026591"/>
            <a:ext cx="2978937" cy="1642482"/>
            <a:chOff x="5638799" y="1605486"/>
            <a:chExt cx="2978937" cy="1642482"/>
          </a:xfrm>
        </p:grpSpPr>
        <p:sp>
          <p:nvSpPr>
            <p:cNvPr id="33" name="Down Arrow 32"/>
            <p:cNvSpPr/>
            <p:nvPr/>
          </p:nvSpPr>
          <p:spPr>
            <a:xfrm>
              <a:off x="6885952" y="1981199"/>
              <a:ext cx="484632" cy="126676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38799" y="1605486"/>
              <a:ext cx="2978937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SOAP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38800" y="2198456"/>
              <a:ext cx="2978936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</a:t>
              </a:r>
              <a:r>
                <a:rPr lang="en-US" dirty="0" err="1"/>
                <a:t>hData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0400" y="2571507"/>
              <a:ext cx="21333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20812" y="1966258"/>
              <a:ext cx="213330" cy="2530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Callout 31"/>
          <p:cNvSpPr/>
          <p:nvPr/>
        </p:nvSpPr>
        <p:spPr>
          <a:xfrm>
            <a:off x="6631919" y="4949952"/>
            <a:ext cx="1752599" cy="1146048"/>
          </a:xfrm>
          <a:prstGeom prst="wedgeEllipseCallout">
            <a:avLst>
              <a:gd name="adj1" fmla="val -3503"/>
              <a:gd name="adj2" fmla="val -10193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PHMR; add information for universal realm header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07173" y="3093599"/>
            <a:ext cx="3796976" cy="1223137"/>
            <a:chOff x="546424" y="1058587"/>
            <a:chExt cx="4635176" cy="2189382"/>
          </a:xfrm>
        </p:grpSpPr>
        <p:sp>
          <p:nvSpPr>
            <p:cNvPr id="40" name="Rectangle 39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Data Consumer/ Device Observation Reporter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Pulse </a:t>
                </a:r>
                <a:r>
                  <a:rPr lang="en-US" sz="1200" dirty="0" err="1"/>
                  <a:t>oxim</a:t>
                </a:r>
                <a:endParaRPr lang="en-US" sz="12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weight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BP cuff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Glucometer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93914" y="883329"/>
                <a:ext cx="587454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SDSs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PCHA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8161" y="4688866"/>
            <a:ext cx="3796976" cy="1223137"/>
            <a:chOff x="546424" y="1058587"/>
            <a:chExt cx="4635176" cy="2189382"/>
          </a:xfrm>
        </p:grpSpPr>
        <p:sp>
          <p:nvSpPr>
            <p:cNvPr id="51" name="Rectangle 50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Data Consumer/ Device Observation Reporter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Pulse </a:t>
                </a:r>
                <a:r>
                  <a:rPr lang="en-US" sz="1200" dirty="0" err="1"/>
                  <a:t>oxim</a:t>
                </a:r>
                <a:endParaRPr lang="en-US" sz="12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weight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BP cuff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Glucometer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93914" y="883329"/>
                <a:ext cx="587454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SDSs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PCHA</a:t>
              </a:r>
            </a:p>
          </p:txBody>
        </p:sp>
      </p:grpSp>
      <p:sp>
        <p:nvSpPr>
          <p:cNvPr id="7" name="Oval Callout 6"/>
          <p:cNvSpPr/>
          <p:nvPr/>
        </p:nvSpPr>
        <p:spPr>
          <a:xfrm>
            <a:off x="3481659" y="6043101"/>
            <a:ext cx="1228095" cy="433899"/>
          </a:xfrm>
          <a:prstGeom prst="wedgeEllipseCallout">
            <a:avLst>
              <a:gd name="adj1" fmla="val -13874"/>
              <a:gd name="adj2" fmla="val -10785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PCD01 translation</a:t>
            </a:r>
          </a:p>
        </p:txBody>
      </p:sp>
      <p:sp>
        <p:nvSpPr>
          <p:cNvPr id="61" name="Oval Callout 60"/>
          <p:cNvSpPr/>
          <p:nvPr/>
        </p:nvSpPr>
        <p:spPr>
          <a:xfrm>
            <a:off x="3284074" y="4358134"/>
            <a:ext cx="1228095" cy="433899"/>
          </a:xfrm>
          <a:prstGeom prst="wedgeEllipseCallout">
            <a:avLst>
              <a:gd name="adj1" fmla="val -5874"/>
              <a:gd name="adj2" fmla="val -100891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PCD01 translation</a:t>
            </a:r>
          </a:p>
        </p:txBody>
      </p:sp>
      <p:sp>
        <p:nvSpPr>
          <p:cNvPr id="62" name="Oval Callout 61"/>
          <p:cNvSpPr/>
          <p:nvPr/>
        </p:nvSpPr>
        <p:spPr>
          <a:xfrm>
            <a:off x="3241009" y="2784593"/>
            <a:ext cx="1228095" cy="433899"/>
          </a:xfrm>
          <a:prstGeom prst="wedgeEllipseCallout">
            <a:avLst>
              <a:gd name="adj1" fmla="val -336"/>
              <a:gd name="adj2" fmla="val -109600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PCD01 translation</a:t>
            </a:r>
          </a:p>
        </p:txBody>
      </p:sp>
      <p:sp>
        <p:nvSpPr>
          <p:cNvPr id="18" name="Down Arrow 17"/>
          <p:cNvSpPr/>
          <p:nvPr/>
        </p:nvSpPr>
        <p:spPr>
          <a:xfrm rot="10800000">
            <a:off x="7741427" y="2082672"/>
            <a:ext cx="655849" cy="85268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741529" y="241310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XDSb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29570" y="1022494"/>
            <a:ext cx="1366811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 a</a:t>
            </a:r>
          </a:p>
        </p:txBody>
      </p:sp>
      <p:sp>
        <p:nvSpPr>
          <p:cNvPr id="64" name="Down Arrow 63"/>
          <p:cNvSpPr/>
          <p:nvPr/>
        </p:nvSpPr>
        <p:spPr>
          <a:xfrm rot="10800000">
            <a:off x="6185050" y="2094377"/>
            <a:ext cx="655849" cy="85268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6185152" y="242480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XDSb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8078" y="2935360"/>
            <a:ext cx="1891522" cy="1453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182" y="209880"/>
            <a:ext cx="8472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Patient Monitoring - Update: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16832" y="3257091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Observation Consumer/ Content Creator PHMR, FHIR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85947" y="1022494"/>
            <a:ext cx="1366811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 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6424" y="1515787"/>
            <a:ext cx="3796976" cy="1223137"/>
            <a:chOff x="546424" y="1058587"/>
            <a:chExt cx="4635176" cy="2189382"/>
          </a:xfrm>
        </p:grpSpPr>
        <p:sp>
          <p:nvSpPr>
            <p:cNvPr id="5" name="Rectangle 4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Data Consumer/ Device Observation Reporter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Pulse </a:t>
                </a:r>
                <a:r>
                  <a:rPr lang="en-US" sz="1200" dirty="0" err="1"/>
                  <a:t>oxim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weight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BP cuff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Glucometer</a:t>
                </a: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93914" y="883329"/>
                <a:ext cx="587454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SDSs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PCHA</a:t>
              </a:r>
            </a:p>
          </p:txBody>
        </p:sp>
      </p:grpSp>
      <p:sp>
        <p:nvSpPr>
          <p:cNvPr id="32" name="Oval Callout 31"/>
          <p:cNvSpPr/>
          <p:nvPr/>
        </p:nvSpPr>
        <p:spPr>
          <a:xfrm>
            <a:off x="5486099" y="5330952"/>
            <a:ext cx="1752599" cy="1146048"/>
          </a:xfrm>
          <a:prstGeom prst="wedgeEllipseCallout">
            <a:avLst>
              <a:gd name="adj1" fmla="val 48671"/>
              <a:gd name="adj2" fmla="val -141832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PHMR; add information for universal realm header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07173" y="3093599"/>
            <a:ext cx="3796976" cy="1223137"/>
            <a:chOff x="546424" y="1058587"/>
            <a:chExt cx="4635176" cy="2189382"/>
          </a:xfrm>
        </p:grpSpPr>
        <p:sp>
          <p:nvSpPr>
            <p:cNvPr id="40" name="Rectangle 39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Data Consumer/ Device Observation Reporter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Pulse </a:t>
                </a:r>
                <a:r>
                  <a:rPr lang="en-US" sz="1200" dirty="0" err="1"/>
                  <a:t>oxim</a:t>
                </a:r>
                <a:endParaRPr lang="en-US" sz="12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weight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BP cuff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Glucometer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93914" y="883329"/>
                <a:ext cx="587454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SDSs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PCHA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8161" y="4688866"/>
            <a:ext cx="3796976" cy="1223137"/>
            <a:chOff x="546424" y="1058587"/>
            <a:chExt cx="4635176" cy="2189382"/>
          </a:xfrm>
        </p:grpSpPr>
        <p:sp>
          <p:nvSpPr>
            <p:cNvPr id="51" name="Rectangle 50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Sensor Data Consumer/ Device Observation Reporter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Pulse </a:t>
                </a:r>
                <a:r>
                  <a:rPr lang="en-US" sz="1200" dirty="0" err="1"/>
                  <a:t>oxim</a:t>
                </a:r>
                <a:endParaRPr lang="en-US" sz="12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weight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BP cuff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Glucometer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93914" y="883329"/>
                <a:ext cx="587454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SDSs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PCHA</a:t>
              </a:r>
            </a:p>
          </p:txBody>
        </p:sp>
      </p:grpSp>
      <p:sp>
        <p:nvSpPr>
          <p:cNvPr id="7" name="Oval Callout 6"/>
          <p:cNvSpPr/>
          <p:nvPr/>
        </p:nvSpPr>
        <p:spPr>
          <a:xfrm>
            <a:off x="3355383" y="6043101"/>
            <a:ext cx="1565018" cy="433899"/>
          </a:xfrm>
          <a:prstGeom prst="wedgeEllipseCallout">
            <a:avLst>
              <a:gd name="adj1" fmla="val -13874"/>
              <a:gd name="adj2" fmla="val -10785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PCD01, FHIR translation</a:t>
            </a:r>
          </a:p>
        </p:txBody>
      </p:sp>
      <p:sp>
        <p:nvSpPr>
          <p:cNvPr id="18" name="Down Arrow 17"/>
          <p:cNvSpPr/>
          <p:nvPr/>
        </p:nvSpPr>
        <p:spPr>
          <a:xfrm rot="10800000">
            <a:off x="7741427" y="2082672"/>
            <a:ext cx="655849" cy="85268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749278" y="244409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FHIR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29570" y="1022494"/>
            <a:ext cx="1366811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 a</a:t>
            </a:r>
          </a:p>
        </p:txBody>
      </p:sp>
      <p:sp>
        <p:nvSpPr>
          <p:cNvPr id="64" name="Down Arrow 63"/>
          <p:cNvSpPr/>
          <p:nvPr/>
        </p:nvSpPr>
        <p:spPr>
          <a:xfrm rot="10800000">
            <a:off x="6185050" y="2094377"/>
            <a:ext cx="655849" cy="85268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6185152" y="242480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XDSb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8078" y="2935360"/>
            <a:ext cx="1891522" cy="1453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Callout 31"/>
          <p:cNvSpPr/>
          <p:nvPr/>
        </p:nvSpPr>
        <p:spPr>
          <a:xfrm>
            <a:off x="7321476" y="4986256"/>
            <a:ext cx="1752599" cy="1146048"/>
          </a:xfrm>
          <a:prstGeom prst="wedgeEllipseCallout">
            <a:avLst>
              <a:gd name="adj1" fmla="val -3503"/>
              <a:gd name="adj2" fmla="val -10193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FHIR; add information for Patient Resource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59629" y="2359627"/>
            <a:ext cx="1693940" cy="2982289"/>
            <a:chOff x="4559629" y="2359627"/>
            <a:chExt cx="1693940" cy="2982289"/>
          </a:xfrm>
        </p:grpSpPr>
        <p:sp>
          <p:nvSpPr>
            <p:cNvPr id="33" name="Down Arrow 32"/>
            <p:cNvSpPr/>
            <p:nvPr/>
          </p:nvSpPr>
          <p:spPr>
            <a:xfrm rot="16200000">
              <a:off x="5352140" y="3193334"/>
              <a:ext cx="484632" cy="131822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3258017" y="3664591"/>
              <a:ext cx="2978937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SOAP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765769" y="3664590"/>
              <a:ext cx="2978936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</a:t>
              </a:r>
              <a:r>
                <a:rPr lang="en-US" dirty="0" err="1"/>
                <a:t>hData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5533285" y="3749350"/>
              <a:ext cx="21333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4940241" y="3726734"/>
              <a:ext cx="213330" cy="2530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4251335" y="3661238"/>
              <a:ext cx="2978936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FHIR</a:t>
              </a:r>
            </a:p>
          </p:txBody>
        </p:sp>
      </p:grpSp>
      <p:sp>
        <p:nvSpPr>
          <p:cNvPr id="68" name="Oval Callout 6"/>
          <p:cNvSpPr/>
          <p:nvPr/>
        </p:nvSpPr>
        <p:spPr>
          <a:xfrm>
            <a:off x="2935196" y="4366590"/>
            <a:ext cx="1565018" cy="433899"/>
          </a:xfrm>
          <a:prstGeom prst="wedgeEllipseCallout">
            <a:avLst>
              <a:gd name="adj1" fmla="val -6447"/>
              <a:gd name="adj2" fmla="val -102500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PCD01, FHIR translation</a:t>
            </a:r>
          </a:p>
        </p:txBody>
      </p:sp>
      <p:sp>
        <p:nvSpPr>
          <p:cNvPr id="69" name="Oval Callout 6"/>
          <p:cNvSpPr/>
          <p:nvPr/>
        </p:nvSpPr>
        <p:spPr>
          <a:xfrm>
            <a:off x="2904958" y="2762867"/>
            <a:ext cx="1565018" cy="433899"/>
          </a:xfrm>
          <a:prstGeom prst="wedgeEllipseCallout">
            <a:avLst>
              <a:gd name="adj1" fmla="val -1990"/>
              <a:gd name="adj2" fmla="val -91784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PCD01, FHIR translation</a:t>
            </a:r>
          </a:p>
        </p:txBody>
      </p:sp>
    </p:spTree>
    <p:extLst>
      <p:ext uri="{BB962C8B-B14F-4D97-AF65-F5344CB8AC3E}">
        <p14:creationId xmlns:p14="http://schemas.microsoft.com/office/powerpoint/2010/main" val="228842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4254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PCHA E2E: Model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16832" y="3257091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H&amp;FS Platform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85947" y="1022494"/>
            <a:ext cx="1366811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 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6424" y="1515787"/>
            <a:ext cx="3796976" cy="1223137"/>
            <a:chOff x="546424" y="1058587"/>
            <a:chExt cx="4635176" cy="2189382"/>
          </a:xfrm>
        </p:grpSpPr>
        <p:sp>
          <p:nvSpPr>
            <p:cNvPr id="5" name="Rectangle 4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PHG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Pulse </a:t>
                </a:r>
                <a:r>
                  <a:rPr lang="en-US" sz="1200" dirty="0" err="1"/>
                  <a:t>oxim</a:t>
                </a:r>
                <a:endParaRPr lang="en-US" sz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weight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BP cuff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Glucometer</a:t>
                </a: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93914" y="883329"/>
                <a:ext cx="809598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Devices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4029238" y="3179378"/>
            <a:ext cx="2978936" cy="1379745"/>
            <a:chOff x="5617383" y="1868223"/>
            <a:chExt cx="2978936" cy="1379745"/>
          </a:xfrm>
        </p:grpSpPr>
        <p:sp>
          <p:nvSpPr>
            <p:cNvPr id="33" name="Down Arrow 32"/>
            <p:cNvSpPr/>
            <p:nvPr/>
          </p:nvSpPr>
          <p:spPr>
            <a:xfrm>
              <a:off x="6885952" y="1981199"/>
              <a:ext cx="484632" cy="126676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17383" y="1868223"/>
              <a:ext cx="2978936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0400" y="2571507"/>
              <a:ext cx="21333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173" y="3093599"/>
            <a:ext cx="3796976" cy="1223137"/>
            <a:chOff x="546424" y="1058587"/>
            <a:chExt cx="4635176" cy="2189382"/>
          </a:xfrm>
        </p:grpSpPr>
        <p:sp>
          <p:nvSpPr>
            <p:cNvPr id="40" name="Rectangle 39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PHG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Pulse </a:t>
                </a:r>
                <a:r>
                  <a:rPr lang="en-US" sz="1200" dirty="0" err="1"/>
                  <a:t>oxim</a:t>
                </a:r>
                <a:endParaRPr lang="en-US" sz="12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weight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BP cuff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Glucometer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93914" y="883329"/>
                <a:ext cx="809598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Devices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8161" y="4688866"/>
            <a:ext cx="3796976" cy="1223137"/>
            <a:chOff x="546424" y="1058587"/>
            <a:chExt cx="4635176" cy="2189382"/>
          </a:xfrm>
        </p:grpSpPr>
        <p:sp>
          <p:nvSpPr>
            <p:cNvPr id="51" name="Rectangle 50"/>
            <p:cNvSpPr/>
            <p:nvPr/>
          </p:nvSpPr>
          <p:spPr>
            <a:xfrm>
              <a:off x="3429000" y="1380477"/>
              <a:ext cx="1752600" cy="180249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PHG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46424" y="1132567"/>
              <a:ext cx="1689423" cy="2115402"/>
              <a:chOff x="215576" y="883329"/>
              <a:chExt cx="1689423" cy="211540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82280" y="1696208"/>
                <a:ext cx="116903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Pulse </a:t>
                </a:r>
                <a:r>
                  <a:rPr lang="en-US" sz="1200" dirty="0" err="1"/>
                  <a:t>oxim</a:t>
                </a:r>
                <a:endParaRPr lang="en-US" sz="1200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33400" y="1320494"/>
                <a:ext cx="1066800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weight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47700" y="2438400"/>
                <a:ext cx="83819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BP cuff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950" y="2057401"/>
                <a:ext cx="1146369" cy="29760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Glucometer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5576" y="941331"/>
                <a:ext cx="1689423" cy="2057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93914" y="883329"/>
                <a:ext cx="809598" cy="495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Devices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362200" y="1058587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</a:t>
              </a: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357676" y="1863497"/>
              <a:ext cx="978408" cy="7115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</a:t>
              </a:r>
            </a:p>
          </p:txBody>
        </p:sp>
      </p:grpSp>
      <p:sp>
        <p:nvSpPr>
          <p:cNvPr id="18" name="Down Arrow 17"/>
          <p:cNvSpPr/>
          <p:nvPr/>
        </p:nvSpPr>
        <p:spPr>
          <a:xfrm rot="10800000">
            <a:off x="7741427" y="2082672"/>
            <a:ext cx="655849" cy="85268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777596" y="241310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29570" y="1022494"/>
            <a:ext cx="1366811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 a</a:t>
            </a:r>
          </a:p>
        </p:txBody>
      </p:sp>
      <p:sp>
        <p:nvSpPr>
          <p:cNvPr id="64" name="Down Arrow 63"/>
          <p:cNvSpPr/>
          <p:nvPr/>
        </p:nvSpPr>
        <p:spPr>
          <a:xfrm rot="10800000">
            <a:off x="6185050" y="2094377"/>
            <a:ext cx="655849" cy="852688"/>
          </a:xfrm>
          <a:prstGeom prst="down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6221219" y="24248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8078" y="2935360"/>
            <a:ext cx="1891522" cy="1453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7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11" y="350364"/>
            <a:ext cx="651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Patient Monitoring: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9646" y="1520853"/>
            <a:ext cx="1524000" cy="180249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Source/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Data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" y="1953799"/>
            <a:ext cx="1066800" cy="816581"/>
          </a:xfrm>
          <a:prstGeom prst="rect">
            <a:avLst/>
          </a:prstGeom>
          <a:solidFill>
            <a:schemeClr val="accent1">
              <a:alpha val="49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461" y="1058250"/>
            <a:ext cx="14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- AHD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199" y="3581400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Observation Consumer/Content 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397194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199" y="1210650"/>
            <a:ext cx="4163819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800600" y="1708853"/>
            <a:ext cx="2978937" cy="1642482"/>
            <a:chOff x="5638799" y="1605486"/>
            <a:chExt cx="2978937" cy="1642482"/>
          </a:xfrm>
        </p:grpSpPr>
        <p:sp>
          <p:nvSpPr>
            <p:cNvPr id="33" name="Down Arrow 32"/>
            <p:cNvSpPr/>
            <p:nvPr/>
          </p:nvSpPr>
          <p:spPr>
            <a:xfrm>
              <a:off x="6885952" y="1981199"/>
              <a:ext cx="484632" cy="126676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38799" y="1605486"/>
              <a:ext cx="2978937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SOAP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38800" y="2198456"/>
              <a:ext cx="2978936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</a:t>
              </a:r>
              <a:r>
                <a:rPr lang="en-US" dirty="0" err="1"/>
                <a:t>hData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0400" y="2571507"/>
              <a:ext cx="21333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20812" y="1966258"/>
              <a:ext cx="213330" cy="2530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52180" y="5044794"/>
            <a:ext cx="3011566" cy="1190601"/>
            <a:chOff x="4343401" y="4905400"/>
            <a:chExt cx="3011566" cy="1190601"/>
          </a:xfrm>
        </p:grpSpPr>
        <p:sp>
          <p:nvSpPr>
            <p:cNvPr id="37" name="Bent-Up Arrow 36"/>
            <p:cNvSpPr/>
            <p:nvPr/>
          </p:nvSpPr>
          <p:spPr>
            <a:xfrm rot="5400000" flipV="1">
              <a:off x="5237825" y="4010976"/>
              <a:ext cx="1190601" cy="2979450"/>
            </a:xfrm>
            <a:prstGeom prst="bentUpArrow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8200" y="5594718"/>
              <a:ext cx="2706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XDSb</a:t>
              </a:r>
              <a:r>
                <a:rPr lang="en-US" dirty="0">
                  <a:solidFill>
                    <a:schemeClr val="bg1"/>
                  </a:solidFill>
                </a:rPr>
                <a:t> Provide and Register </a:t>
              </a:r>
            </a:p>
          </p:txBody>
        </p:sp>
      </p:grpSp>
      <p:sp>
        <p:nvSpPr>
          <p:cNvPr id="7" name="Oval Callout 6"/>
          <p:cNvSpPr/>
          <p:nvPr/>
        </p:nvSpPr>
        <p:spPr>
          <a:xfrm>
            <a:off x="554095" y="3759352"/>
            <a:ext cx="1752599" cy="1146048"/>
          </a:xfrm>
          <a:prstGeom prst="wedgeEllipseCallout">
            <a:avLst>
              <a:gd name="adj1" fmla="val 41341"/>
              <a:gd name="adj2" fmla="val -7951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as PCD01; handle time, add patient name, identifier, affinity domain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3004862" y="3759352"/>
            <a:ext cx="1752599" cy="1146048"/>
          </a:xfrm>
          <a:prstGeom prst="wedgeEllipseCallout">
            <a:avLst>
              <a:gd name="adj1" fmla="val 90927"/>
              <a:gd name="adj2" fmla="val 8841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PHMR; add information for universal realm header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50559" y="1527384"/>
            <a:ext cx="1417289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Observation Reporter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56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268" y="296647"/>
            <a:ext cx="8357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Patient Monitoring- Update: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9646" y="1520853"/>
            <a:ext cx="1524000" cy="180249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Source/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Data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" y="1953799"/>
            <a:ext cx="1066800" cy="816581"/>
          </a:xfrm>
          <a:prstGeom prst="rect">
            <a:avLst/>
          </a:prstGeom>
          <a:solidFill>
            <a:schemeClr val="accent1">
              <a:alpha val="49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461" y="992383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- PHG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199" y="3581400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Observation Consumer/Content 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044792"/>
            <a:ext cx="2064537" cy="135600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199" y="1210650"/>
            <a:ext cx="4163819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rot="5400000" flipV="1">
            <a:off x="4446604" y="4150370"/>
            <a:ext cx="1190601" cy="2979450"/>
          </a:xfrm>
          <a:prstGeom prst="bentUp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56979" y="5734112"/>
            <a:ext cx="270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XDSb</a:t>
            </a:r>
            <a:r>
              <a:rPr lang="en-US" dirty="0">
                <a:solidFill>
                  <a:schemeClr val="bg1"/>
                </a:solidFill>
              </a:rPr>
              <a:t> Provide and Register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54095" y="3759352"/>
            <a:ext cx="1752599" cy="1146048"/>
          </a:xfrm>
          <a:prstGeom prst="wedgeEllipseCallout">
            <a:avLst>
              <a:gd name="adj1" fmla="val 41341"/>
              <a:gd name="adj2" fmla="val -79518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as PCD01; handle time, add patient name, identifier, affinity domain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3004862" y="3759352"/>
            <a:ext cx="1752599" cy="1146048"/>
          </a:xfrm>
          <a:prstGeom prst="wedgeEllipseCallout">
            <a:avLst>
              <a:gd name="adj1" fmla="val 90927"/>
              <a:gd name="adj2" fmla="val 8841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to PHMR/FHIR; add information for universal realm header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50559" y="1527384"/>
            <a:ext cx="1417289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Observation Reporter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Arrow: Right 1"/>
          <p:cNvSpPr/>
          <p:nvPr/>
        </p:nvSpPr>
        <p:spPr>
          <a:xfrm rot="10800000">
            <a:off x="3520062" y="5044792"/>
            <a:ext cx="2725754" cy="6196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39453" y="5161038"/>
            <a:ext cx="214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FHIR resources: REST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00600" y="1363852"/>
            <a:ext cx="2978937" cy="2083504"/>
            <a:chOff x="4800600" y="1363852"/>
            <a:chExt cx="2978937" cy="2083504"/>
          </a:xfrm>
        </p:grpSpPr>
        <p:sp>
          <p:nvSpPr>
            <p:cNvPr id="33" name="Down Arrow 32"/>
            <p:cNvSpPr/>
            <p:nvPr/>
          </p:nvSpPr>
          <p:spPr>
            <a:xfrm>
              <a:off x="6047753" y="1840448"/>
              <a:ext cx="484632" cy="160690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800600" y="1363852"/>
              <a:ext cx="2978937" cy="47659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SOAP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00601" y="2020386"/>
              <a:ext cx="2978936" cy="47659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</a:t>
              </a:r>
              <a:r>
                <a:rPr lang="en-US" dirty="0" err="1"/>
                <a:t>hData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72201" y="2589259"/>
              <a:ext cx="213330" cy="28998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82613" y="1821495"/>
              <a:ext cx="213330" cy="3209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800600" y="2656281"/>
              <a:ext cx="2971800" cy="47882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 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07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11" y="350364"/>
            <a:ext cx="4254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PCHA E2E: Model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9646" y="1520853"/>
            <a:ext cx="1524000" cy="180249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Internal PAN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" y="1953799"/>
            <a:ext cx="1066800" cy="816581"/>
          </a:xfrm>
          <a:prstGeom prst="rect">
            <a:avLst/>
          </a:prstGeom>
          <a:solidFill>
            <a:schemeClr val="accent1">
              <a:alpha val="49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461" y="1058250"/>
            <a:ext cx="17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(no PHG)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10199" y="3581400"/>
            <a:ext cx="2064537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H&amp;FS Platform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397194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199" y="1210650"/>
            <a:ext cx="4163819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800600" y="1708853"/>
            <a:ext cx="2978937" cy="1642482"/>
            <a:chOff x="5638799" y="1605486"/>
            <a:chExt cx="2978937" cy="1642482"/>
          </a:xfrm>
        </p:grpSpPr>
        <p:sp>
          <p:nvSpPr>
            <p:cNvPr id="33" name="Down Arrow 32"/>
            <p:cNvSpPr/>
            <p:nvPr/>
          </p:nvSpPr>
          <p:spPr>
            <a:xfrm>
              <a:off x="6885952" y="1981199"/>
              <a:ext cx="484632" cy="1266769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38799" y="1605486"/>
              <a:ext cx="2978937" cy="37571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Observation upload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10400" y="2571507"/>
              <a:ext cx="21333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20812" y="1966258"/>
              <a:ext cx="213330" cy="2530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52180" y="5044794"/>
            <a:ext cx="2979450" cy="1190601"/>
            <a:chOff x="4343401" y="4905400"/>
            <a:chExt cx="2979450" cy="1190601"/>
          </a:xfrm>
        </p:grpSpPr>
        <p:sp>
          <p:nvSpPr>
            <p:cNvPr id="37" name="Bent-Up Arrow 36"/>
            <p:cNvSpPr/>
            <p:nvPr/>
          </p:nvSpPr>
          <p:spPr>
            <a:xfrm rot="5400000" flipV="1">
              <a:off x="5237825" y="4010976"/>
              <a:ext cx="1190601" cy="2979450"/>
            </a:xfrm>
            <a:prstGeom prst="bentUpArrow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48200" y="559471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HRN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150559" y="1527384"/>
            <a:ext cx="1417289" cy="180249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58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611" y="350364"/>
            <a:ext cx="651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Remote Patient Monitoring: 3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520853"/>
            <a:ext cx="1752600" cy="1802495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Source/ Sensor Data 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1953799"/>
            <a:ext cx="1066800" cy="816581"/>
          </a:xfrm>
          <a:prstGeom prst="rect">
            <a:avLst/>
          </a:prstGeom>
          <a:solidFill>
            <a:schemeClr val="accent1">
              <a:alpha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Sensor(s)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5801" y="1802744"/>
            <a:ext cx="1752600" cy="123870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Device Observation Consumer/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 Creator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5169263"/>
            <a:ext cx="2064537" cy="10036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Consumer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1210650"/>
            <a:ext cx="6248400" cy="2446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rot="5400000" flipV="1">
            <a:off x="4082404" y="3241297"/>
            <a:ext cx="2340695" cy="3647503"/>
          </a:xfrm>
          <a:prstGeom prst="bentUp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99929" y="5486400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XDSb</a:t>
            </a:r>
            <a:r>
              <a:rPr lang="en-US" dirty="0">
                <a:solidFill>
                  <a:schemeClr val="bg1"/>
                </a:solidFill>
              </a:rPr>
              <a:t> Provide and Register Doc.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3229033" y="3810000"/>
            <a:ext cx="2658393" cy="1146048"/>
          </a:xfrm>
          <a:prstGeom prst="wedgeEllipseCallout">
            <a:avLst>
              <a:gd name="adj1" fmla="val -6294"/>
              <a:gd name="adj2" fmla="val -82815"/>
            </a:avLst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as PHMR; add information for universal realm header, synchronize and coordinate time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6671" y="1802743"/>
            <a:ext cx="1059663" cy="123870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Creator </a:t>
            </a:r>
          </a:p>
        </p:txBody>
      </p:sp>
    </p:spTree>
    <p:extLst>
      <p:ext uri="{BB962C8B-B14F-4D97-AF65-F5344CB8AC3E}">
        <p14:creationId xmlns:p14="http://schemas.microsoft.com/office/powerpoint/2010/main" val="134053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722</Words>
  <Application>Microsoft Office PowerPoint</Application>
  <PresentationFormat>On-screen Show (4:3)</PresentationFormat>
  <Paragraphs>238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Remote Patient Monitoring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Lamprey Networks, Incorporated.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 E2E</dc:title>
  <dc:creator>Brian</dc:creator>
  <cp:lastModifiedBy>Jones, Emma</cp:lastModifiedBy>
  <cp:revision>97</cp:revision>
  <dcterms:created xsi:type="dcterms:W3CDTF">2012-06-03T11:53:07Z</dcterms:created>
  <dcterms:modified xsi:type="dcterms:W3CDTF">2016-11-09T16:01:34Z</dcterms:modified>
</cp:coreProperties>
</file>