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85" r:id="rId3"/>
    <p:sldId id="277" r:id="rId4"/>
    <p:sldId id="278" r:id="rId5"/>
    <p:sldId id="289" r:id="rId6"/>
    <p:sldId id="284" r:id="rId7"/>
    <p:sldId id="283" r:id="rId8"/>
    <p:sldId id="290" r:id="rId9"/>
    <p:sldId id="291" r:id="rId10"/>
    <p:sldId id="288" r:id="rId11"/>
    <p:sldId id="280" r:id="rId12"/>
    <p:sldId id="281" r:id="rId13"/>
    <p:sldId id="28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io Buti" initials="FB" lastIdx="1" clrIdx="0">
    <p:extLst>
      <p:ext uri="{19B8F6BF-5375-455C-9EA6-DF929625EA0E}">
        <p15:presenceInfo xmlns:p15="http://schemas.microsoft.com/office/powerpoint/2012/main" userId="Fabio Buti" providerId="None"/>
      </p:ext>
    </p:extLst>
  </p:cmAuthor>
  <p:cmAuthor id="2" name="Parisot, Charles (GE Healthcare)" initials="PC(H" lastIdx="3" clrIdx="1">
    <p:extLst>
      <p:ext uri="{19B8F6BF-5375-455C-9EA6-DF929625EA0E}">
        <p15:presenceInfo xmlns:p15="http://schemas.microsoft.com/office/powerpoint/2012/main" userId="S-1-5-21-3672398596-3227583511-885490141-339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99FFCC"/>
    <a:srgbClr val="5A4099"/>
    <a:srgbClr val="FFFF99"/>
    <a:srgbClr val="FFCCCC"/>
    <a:srgbClr val="FFCCFF"/>
    <a:srgbClr val="FF99FF"/>
    <a:srgbClr val="FFFF66"/>
    <a:srgbClr val="00FFFF"/>
    <a:srgbClr val="241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Stile scuro 1 - Color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984" autoAdjust="0"/>
  </p:normalViewPr>
  <p:slideViewPr>
    <p:cSldViewPr snapToGrid="0" snapToObjects="1">
      <p:cViewPr varScale="1">
        <p:scale>
          <a:sx n="55" d="100"/>
          <a:sy n="55" d="100"/>
        </p:scale>
        <p:origin x="1123"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144C7-80E5-4A4A-9DE5-2197D28374A7}" type="datetimeFigureOut">
              <a:rPr lang="it-IT" smtClean="0"/>
              <a:t>20/07/2017</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D24EE-1770-4893-8834-803C51D91DEB}" type="slidenum">
              <a:rPr lang="it-IT" smtClean="0"/>
              <a:t>‹#›</a:t>
            </a:fld>
            <a:endParaRPr lang="it-IT"/>
          </a:p>
        </p:txBody>
      </p:sp>
    </p:spTree>
    <p:extLst>
      <p:ext uri="{BB962C8B-B14F-4D97-AF65-F5344CB8AC3E}">
        <p14:creationId xmlns:p14="http://schemas.microsoft.com/office/powerpoint/2010/main" val="383637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FB3126-25FB-F241-9D08-EF0C3CBFF311}" type="datetimeFigureOut">
              <a:rPr lang="en-US" smtClean="0"/>
              <a:pPr/>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7/20/2017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29580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B3126-25FB-F241-9D08-EF0C3CBFF311}" type="datetimeFigureOut">
              <a:rPr lang="en-US" smtClean="0"/>
              <a:pPr/>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B3126-25FB-F241-9D08-EF0C3CBFF311}" type="datetimeFigureOut">
              <a:rPr lang="en-US" smtClean="0"/>
              <a:pPr/>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B3126-25FB-F241-9D08-EF0C3CBFF311}" type="datetimeFigureOut">
              <a:rPr lang="en-US" smtClean="0"/>
              <a:pPr/>
              <a:t>7/20/2017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7/20/2017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B3126-25FB-F241-9D08-EF0C3CBFF311}" type="datetimeFigureOut">
              <a:rPr lang="en-US" smtClean="0"/>
              <a:pPr/>
              <a:t>7/20/2017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userDrawn="1"/>
        </p:nvPicPr>
        <p:blipFill>
          <a:blip r:embed="rId14">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B3126-25FB-F241-9D08-EF0C3CBFF311}" type="datetimeFigureOut">
              <a:rPr lang="en-US" smtClean="0"/>
              <a:pPr/>
              <a:t>7/20/2017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07176-4D28-144C-AB30-ACED7F44A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PurpleGlo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3" y="1453"/>
            <a:ext cx="9144000" cy="6858000"/>
          </a:xfrm>
          <a:prstGeom prst="rect">
            <a:avLst/>
          </a:prstGeom>
          <a:noFill/>
        </p:spPr>
      </p:pic>
      <p:sp>
        <p:nvSpPr>
          <p:cNvPr id="2" name="Title 1"/>
          <p:cNvSpPr>
            <a:spLocks noGrp="1"/>
          </p:cNvSpPr>
          <p:nvPr>
            <p:ph type="ctrTitle"/>
          </p:nvPr>
        </p:nvSpPr>
        <p:spPr>
          <a:xfrm>
            <a:off x="231112" y="3149600"/>
            <a:ext cx="8762163" cy="2115213"/>
          </a:xfrm>
        </p:spPr>
        <p:txBody>
          <a:bodyPr>
            <a:noAutofit/>
          </a:bodyPr>
          <a:lstStyle/>
          <a:p>
            <a:pPr>
              <a:spcBef>
                <a:spcPts val="600"/>
              </a:spcBef>
              <a:spcAft>
                <a:spcPts val="600"/>
              </a:spcAft>
            </a:pPr>
            <a:r>
              <a:rPr lang="en-US" sz="2800" dirty="0">
                <a:solidFill>
                  <a:srgbClr val="5A4099"/>
                </a:solidFill>
                <a:latin typeface="Arial"/>
                <a:cs typeface="Arial"/>
              </a:rPr>
              <a:t>IHE ITI/PCC Supplements</a:t>
            </a:r>
            <a:br>
              <a:rPr lang="en-US" sz="3400" dirty="0">
                <a:solidFill>
                  <a:srgbClr val="5A4099"/>
                </a:solidFill>
                <a:latin typeface="Arial"/>
                <a:cs typeface="Arial"/>
              </a:rPr>
            </a:br>
            <a:r>
              <a:rPr lang="en-US" sz="2400" b="1" dirty="0"/>
              <a:t>M</a:t>
            </a:r>
            <a:r>
              <a:rPr lang="en-US" sz="2400" dirty="0"/>
              <a:t>obile </a:t>
            </a:r>
            <a:r>
              <a:rPr lang="en-US" sz="2400" b="1" dirty="0"/>
              <a:t>C</a:t>
            </a:r>
            <a:r>
              <a:rPr lang="en-US" sz="2400" dirty="0"/>
              <a:t>ross-enterprise document </a:t>
            </a:r>
            <a:r>
              <a:rPr lang="en-US" sz="2400" b="1" dirty="0"/>
              <a:t>D</a:t>
            </a:r>
            <a:r>
              <a:rPr lang="en-US" sz="2400" dirty="0"/>
              <a:t>ata element </a:t>
            </a:r>
            <a:r>
              <a:rPr lang="en-US" sz="2400" b="1" dirty="0"/>
              <a:t>E</a:t>
            </a:r>
            <a:r>
              <a:rPr lang="en-US" sz="2400" dirty="0"/>
              <a:t>xtractor (</a:t>
            </a:r>
            <a:r>
              <a:rPr lang="en-US" sz="2400" b="1" dirty="0" err="1"/>
              <a:t>mXDE</a:t>
            </a:r>
            <a:r>
              <a:rPr lang="en-US" sz="2400" dirty="0"/>
              <a:t>)</a:t>
            </a:r>
            <a:br>
              <a:rPr lang="en-US" sz="2800" dirty="0"/>
            </a:br>
            <a:r>
              <a:rPr lang="en-US" sz="2400" b="1" dirty="0"/>
              <a:t>Q</a:t>
            </a:r>
            <a:r>
              <a:rPr lang="en-US" sz="2400" dirty="0"/>
              <a:t>uery for </a:t>
            </a:r>
            <a:r>
              <a:rPr lang="en-US" sz="2400" b="1" dirty="0"/>
              <a:t>E</a:t>
            </a:r>
            <a:r>
              <a:rPr lang="en-US" sz="2400" dirty="0"/>
              <a:t>xisting </a:t>
            </a:r>
            <a:r>
              <a:rPr lang="en-US" sz="2400" b="1" dirty="0"/>
              <a:t>D</a:t>
            </a:r>
            <a:r>
              <a:rPr lang="en-US" sz="2400" dirty="0"/>
              <a:t>ata for </a:t>
            </a:r>
            <a:r>
              <a:rPr lang="en-US" sz="2400" b="1" dirty="0"/>
              <a:t>m</a:t>
            </a:r>
            <a:r>
              <a:rPr lang="en-US" sz="2400" dirty="0"/>
              <a:t>obile (</a:t>
            </a:r>
            <a:r>
              <a:rPr lang="en-US" sz="2400" b="1" dirty="0"/>
              <a:t>QEDm</a:t>
            </a:r>
            <a:r>
              <a:rPr lang="en-US" sz="2400" dirty="0"/>
              <a:t>)</a:t>
            </a:r>
            <a:br>
              <a:rPr lang="en-US" sz="2800" dirty="0"/>
            </a:br>
            <a:endParaRPr lang="en-US" sz="2400" dirty="0">
              <a:solidFill>
                <a:srgbClr val="5A4099"/>
              </a:solidFill>
              <a:latin typeface="Arial"/>
              <a:cs typeface="Arial"/>
            </a:endParaRPr>
          </a:p>
        </p:txBody>
      </p:sp>
      <p:sp>
        <p:nvSpPr>
          <p:cNvPr id="3" name="Subtitle 2"/>
          <p:cNvSpPr>
            <a:spLocks noGrp="1"/>
          </p:cNvSpPr>
          <p:nvPr>
            <p:ph type="subTitle" idx="1"/>
          </p:nvPr>
        </p:nvSpPr>
        <p:spPr>
          <a:xfrm>
            <a:off x="834013" y="5841938"/>
            <a:ext cx="7098808" cy="677859"/>
          </a:xfrm>
        </p:spPr>
        <p:txBody>
          <a:bodyPr>
            <a:normAutofit fontScale="85000" lnSpcReduction="20000"/>
          </a:bodyPr>
          <a:lstStyle/>
          <a:p>
            <a:r>
              <a:rPr lang="en-US" sz="2400" dirty="0">
                <a:solidFill>
                  <a:schemeClr val="tx1">
                    <a:lumMod val="65000"/>
                    <a:lumOff val="35000"/>
                  </a:schemeClr>
                </a:solidFill>
                <a:latin typeface="Arial"/>
                <a:cs typeface="Arial"/>
              </a:rPr>
              <a:t>Refining Provenance</a:t>
            </a:r>
          </a:p>
          <a:p>
            <a:r>
              <a:rPr lang="en-US" sz="2400" dirty="0">
                <a:solidFill>
                  <a:schemeClr val="tx1">
                    <a:lumMod val="65000"/>
                    <a:lumOff val="35000"/>
                  </a:schemeClr>
                </a:solidFill>
                <a:latin typeface="Arial"/>
                <a:cs typeface="Arial"/>
              </a:rPr>
              <a:t>Cardinality &amp; Structured Definition</a:t>
            </a:r>
          </a:p>
        </p:txBody>
      </p:sp>
      <p:pic>
        <p:nvPicPr>
          <p:cNvPr id="5" name="Picture 4" descr="ih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485" y="1609258"/>
            <a:ext cx="4429454" cy="12082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Other Provenance (weeded out if not </a:t>
            </a:r>
            <a:r>
              <a:rPr lang="en-US" dirty="0" err="1"/>
              <a:t>QEDm</a:t>
            </a:r>
            <a:r>
              <a:rPr lang="en-US" dirty="0"/>
              <a:t>/</a:t>
            </a:r>
            <a:r>
              <a:rPr lang="en-US" dirty="0" err="1"/>
              <a:t>mXDE</a:t>
            </a:r>
            <a:r>
              <a:rPr lang="en-US" dirty="0"/>
              <a:t>)</a:t>
            </a:r>
          </a:p>
          <a:p>
            <a:r>
              <a:rPr lang="en-US" dirty="0"/>
              <a:t>Persistency/In Time (out of scope)</a:t>
            </a:r>
          </a:p>
        </p:txBody>
      </p:sp>
    </p:spTree>
    <p:extLst>
      <p:ext uri="{BB962C8B-B14F-4D97-AF65-F5344CB8AC3E}">
        <p14:creationId xmlns:p14="http://schemas.microsoft.com/office/powerpoint/2010/main" val="183325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457"/>
            <a:ext cx="8229600" cy="588247"/>
          </a:xfrm>
        </p:spPr>
        <p:txBody>
          <a:bodyPr>
            <a:normAutofit fontScale="90000"/>
          </a:bodyPr>
          <a:lstStyle/>
          <a:p>
            <a:r>
              <a:rPr lang="en-US" dirty="0"/>
              <a:t>Create a Note/Appendix</a:t>
            </a:r>
          </a:p>
        </p:txBody>
      </p:sp>
      <p:sp>
        <p:nvSpPr>
          <p:cNvPr id="3" name="Content Placeholder 2"/>
          <p:cNvSpPr>
            <a:spLocks noGrp="1"/>
          </p:cNvSpPr>
          <p:nvPr>
            <p:ph idx="1"/>
          </p:nvPr>
        </p:nvSpPr>
        <p:spPr>
          <a:xfrm>
            <a:off x="457200" y="1532586"/>
            <a:ext cx="8229600" cy="4262907"/>
          </a:xfrm>
        </p:spPr>
        <p:txBody>
          <a:bodyPr>
            <a:noAutofit/>
          </a:bodyPr>
          <a:lstStyle/>
          <a:p>
            <a:pPr marL="0" indent="0">
              <a:buNone/>
            </a:pPr>
            <a:r>
              <a:rPr lang="en-US" sz="2800" dirty="0" err="1"/>
              <a:t>QEDm</a:t>
            </a:r>
            <a:r>
              <a:rPr lang="en-US" sz="2800" dirty="0"/>
              <a:t> Clinical Data Sources may take several approaches to extracting Resources from documents, and those approaches may be reflected in how the derived resources are linked back to the source documents via Provenance Resources. </a:t>
            </a:r>
          </a:p>
          <a:p>
            <a:pPr marL="0" indent="0">
              <a:buNone/>
            </a:pPr>
            <a:r>
              <a:rPr lang="en-US" sz="2800" dirty="0"/>
              <a:t>In processing the Provenance Resources matching a data-Element resource in a bundle provided by a </a:t>
            </a:r>
            <a:r>
              <a:rPr lang="en-US" sz="2800" dirty="0" err="1"/>
              <a:t>QEDm</a:t>
            </a:r>
            <a:r>
              <a:rPr lang="en-US" sz="2800" dirty="0"/>
              <a:t> Mobile Query Existing Data transaction, a Data Element Provenance Consumer Actor might encounter: ……</a:t>
            </a:r>
          </a:p>
        </p:txBody>
      </p:sp>
    </p:spTree>
    <p:extLst>
      <p:ext uri="{BB962C8B-B14F-4D97-AF65-F5344CB8AC3E}">
        <p14:creationId xmlns:p14="http://schemas.microsoft.com/office/powerpoint/2010/main" val="71324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2878"/>
            <a:ext cx="9015210" cy="6832244"/>
          </a:xfrm>
        </p:spPr>
        <p:txBody>
          <a:bodyPr>
            <a:noAutofit/>
          </a:bodyPr>
          <a:lstStyle/>
          <a:p>
            <a:pPr marL="360363" indent="-360363">
              <a:buFont typeface="+mj-lt"/>
              <a:buAutoNum type="arabicPeriod"/>
            </a:pPr>
            <a:r>
              <a:rPr lang="en-US" sz="2000" b="1" dirty="0"/>
              <a:t>.. a single Provenance resource, with a single document entity, and multiple different target resources. </a:t>
            </a:r>
            <a:br>
              <a:rPr lang="en-US" sz="2000" dirty="0"/>
            </a:br>
            <a:r>
              <a:rPr lang="en-US" sz="1600" dirty="0">
                <a:solidFill>
                  <a:srgbClr val="FF0000"/>
                </a:solidFill>
              </a:rPr>
              <a:t>This could indicate that multiple target resources were extracted from the document at one time.</a:t>
            </a:r>
            <a:br>
              <a:rPr lang="en-US" sz="1600" dirty="0">
                <a:solidFill>
                  <a:srgbClr val="FF0000"/>
                </a:solidFill>
              </a:rPr>
            </a:br>
            <a:endParaRPr lang="en-US" sz="1000" dirty="0">
              <a:solidFill>
                <a:srgbClr val="FF0000"/>
              </a:solidFill>
            </a:endParaRPr>
          </a:p>
          <a:p>
            <a:pPr marL="360363" indent="-360363">
              <a:buFont typeface="+mj-lt"/>
              <a:buAutoNum type="arabicPeriod"/>
            </a:pPr>
            <a:r>
              <a:rPr lang="en-US" sz="2000" b="1" dirty="0"/>
              <a:t>..multiple Provenance resources, each indicating a different document entity, and each with the same target resource. </a:t>
            </a:r>
            <a:br>
              <a:rPr lang="en-US" sz="1050" dirty="0"/>
            </a:br>
            <a:r>
              <a:rPr lang="en-US" sz="1600" dirty="0">
                <a:solidFill>
                  <a:srgbClr val="FF0000"/>
                </a:solidFill>
              </a:rPr>
              <a:t>This could indicate that the same target resource content was extracted from multiple documents (classical repeated content).</a:t>
            </a:r>
          </a:p>
          <a:p>
            <a:pPr marL="360363" indent="-360363">
              <a:buFont typeface="+mj-lt"/>
              <a:buAutoNum type="arabicPeriod"/>
            </a:pPr>
            <a:endParaRPr lang="en-US" sz="800" dirty="0"/>
          </a:p>
          <a:p>
            <a:pPr marL="360363" indent="-360363">
              <a:buFont typeface="+mj-lt"/>
              <a:buAutoNum type="arabicPeriod"/>
            </a:pPr>
            <a:r>
              <a:rPr lang="en-US" sz="2000" b="1" dirty="0"/>
              <a:t>.. a single Provenance resource, indicating multiple document entities, and with a single target resource. </a:t>
            </a:r>
            <a:br>
              <a:rPr lang="en-US" sz="1200" dirty="0"/>
            </a:br>
            <a:r>
              <a:rPr lang="en-US" sz="1600" dirty="0">
                <a:solidFill>
                  <a:srgbClr val="FF0000"/>
                </a:solidFill>
              </a:rPr>
              <a:t>This could indicate that the target resource content was synthesized from content found in multiple documents.</a:t>
            </a:r>
          </a:p>
          <a:p>
            <a:pPr marL="360363" indent="-360363">
              <a:buFont typeface="+mj-lt"/>
              <a:buAutoNum type="arabicPeriod"/>
            </a:pPr>
            <a:r>
              <a:rPr lang="en-US" sz="2000" b="1" dirty="0"/>
              <a:t>.. multiple Provenance resources, each indicating the same document entity, and each with the same target resource. </a:t>
            </a:r>
            <a:br>
              <a:rPr lang="en-US" sz="2000" dirty="0"/>
            </a:br>
            <a:r>
              <a:rPr lang="en-US" sz="1600" dirty="0">
                <a:solidFill>
                  <a:srgbClr val="FF0000"/>
                </a:solidFill>
              </a:rPr>
              <a:t>This could indicate that various target resources were extracted from the document at various points in time.</a:t>
            </a:r>
          </a:p>
          <a:p>
            <a:pPr marL="360363" indent="-360363">
              <a:buFont typeface="+mj-lt"/>
              <a:buAutoNum type="arabicPeriod"/>
            </a:pPr>
            <a:r>
              <a:rPr lang="en-US" sz="2000" b="1" dirty="0"/>
              <a:t>.. a single Provenance resource, indicating multiple document entities, and with a single synthesized target resource. </a:t>
            </a:r>
            <a:br>
              <a:rPr lang="en-US" sz="1050" dirty="0"/>
            </a:br>
            <a:r>
              <a:rPr lang="en-US" sz="1600" dirty="0">
                <a:solidFill>
                  <a:srgbClr val="FF0000"/>
                </a:solidFill>
              </a:rPr>
              <a:t>This could indicate that the target resource content was extracted from multiple documents.</a:t>
            </a:r>
          </a:p>
          <a:p>
            <a:pPr marL="360363" indent="-360363">
              <a:buFont typeface="+mj-lt"/>
              <a:buAutoNum type="arabicPeriod"/>
            </a:pPr>
            <a:r>
              <a:rPr lang="en-US" sz="2000" b="1" dirty="0"/>
              <a:t>.. multiple Provenance resources, each indicating a different document entity, and each with a different target resource with the same content. </a:t>
            </a:r>
            <a:br>
              <a:rPr lang="en-US" sz="1050" dirty="0"/>
            </a:br>
            <a:r>
              <a:rPr lang="en-US" sz="1600" dirty="0">
                <a:solidFill>
                  <a:srgbClr val="FF0000"/>
                </a:solidFill>
              </a:rPr>
              <a:t>This could indicate that the same content was extracted from multiple documents.</a:t>
            </a:r>
            <a:br>
              <a:rPr lang="en-US" sz="1050" dirty="0"/>
            </a:br>
            <a:endParaRPr lang="en-US" sz="600" dirty="0"/>
          </a:p>
        </p:txBody>
      </p:sp>
    </p:spTree>
    <p:extLst>
      <p:ext uri="{BB962C8B-B14F-4D97-AF65-F5344CB8AC3E}">
        <p14:creationId xmlns:p14="http://schemas.microsoft.com/office/powerpoint/2010/main" val="578711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2878"/>
            <a:ext cx="9015210" cy="6832244"/>
          </a:xfrm>
        </p:spPr>
        <p:txBody>
          <a:bodyPr>
            <a:noAutofit/>
          </a:bodyPr>
          <a:lstStyle/>
          <a:p>
            <a:pPr marL="0" indent="0">
              <a:buNone/>
            </a:pPr>
            <a:r>
              <a:rPr lang="en-US" sz="1800" b="1" dirty="0"/>
              <a:t>0.   .. a target resource may be the target of a single Provenance resource or none. </a:t>
            </a:r>
          </a:p>
          <a:p>
            <a:pPr marL="360363" indent="-360363">
              <a:buFont typeface="+mj-lt"/>
              <a:buAutoNum type="arabicPeriod"/>
            </a:pPr>
            <a:r>
              <a:rPr lang="en-US" sz="1800" b="1" dirty="0"/>
              <a:t>.. a single Provenance resource, with a single document entity, and multiple different target resources. </a:t>
            </a:r>
            <a:br>
              <a:rPr lang="en-US" sz="1800" dirty="0"/>
            </a:br>
            <a:r>
              <a:rPr lang="en-US" sz="1400" dirty="0">
                <a:solidFill>
                  <a:srgbClr val="FF0000"/>
                </a:solidFill>
              </a:rPr>
              <a:t>This could indicate that multiple target resources were extracted from the document at one time.</a:t>
            </a:r>
            <a:br>
              <a:rPr lang="en-US" sz="1400" dirty="0">
                <a:solidFill>
                  <a:srgbClr val="FF0000"/>
                </a:solidFill>
              </a:rPr>
            </a:br>
            <a:endParaRPr lang="en-US" sz="900" dirty="0">
              <a:solidFill>
                <a:srgbClr val="FF0000"/>
              </a:solidFill>
            </a:endParaRPr>
          </a:p>
          <a:p>
            <a:pPr marL="360363" indent="-360363">
              <a:buFont typeface="+mj-lt"/>
              <a:buAutoNum type="arabicPeriod"/>
            </a:pPr>
            <a:r>
              <a:rPr lang="en-US" sz="1800" b="1" dirty="0"/>
              <a:t>..multiple Provenance resources, each indicating a different document entity, and each with the same target resource. </a:t>
            </a:r>
            <a:br>
              <a:rPr lang="en-US" sz="1000" dirty="0"/>
            </a:br>
            <a:r>
              <a:rPr lang="en-US" sz="1400" dirty="0">
                <a:solidFill>
                  <a:srgbClr val="FF0000"/>
                </a:solidFill>
              </a:rPr>
              <a:t>This could indicate that the same target resource content was extracted from multiple documents (classical repeated content).</a:t>
            </a:r>
            <a:endParaRPr lang="en-US" sz="700" dirty="0"/>
          </a:p>
          <a:p>
            <a:pPr marL="360363" indent="-360363">
              <a:buFont typeface="+mj-lt"/>
              <a:buAutoNum type="arabicPeriod"/>
            </a:pPr>
            <a:r>
              <a:rPr lang="en-US" sz="1800" b="1" dirty="0"/>
              <a:t>.. a single Provenance resource, indicating multiple document entities, and with a single target resource. </a:t>
            </a:r>
            <a:br>
              <a:rPr lang="en-US" sz="1100" dirty="0"/>
            </a:br>
            <a:r>
              <a:rPr lang="en-US" sz="1400" dirty="0">
                <a:solidFill>
                  <a:srgbClr val="FF0000"/>
                </a:solidFill>
              </a:rPr>
              <a:t>This could indicate that the target resource content was synthesized from content found in multiple documents.</a:t>
            </a:r>
            <a:br>
              <a:rPr lang="en-US" sz="1400" dirty="0">
                <a:solidFill>
                  <a:srgbClr val="FF0000"/>
                </a:solidFill>
              </a:rPr>
            </a:br>
            <a:endParaRPr lang="en-US" sz="1400" dirty="0">
              <a:solidFill>
                <a:srgbClr val="FF0000"/>
              </a:solidFill>
            </a:endParaRPr>
          </a:p>
          <a:p>
            <a:pPr marL="360363" indent="-360363">
              <a:buFont typeface="+mj-lt"/>
              <a:buAutoNum type="arabicPeriod"/>
            </a:pPr>
            <a:r>
              <a:rPr lang="en-US" sz="1800" b="1" dirty="0"/>
              <a:t>.. multiple Provenance resources, each indicating the same document entity, and each with the same target resource. </a:t>
            </a:r>
            <a:br>
              <a:rPr lang="en-US" sz="1800" dirty="0"/>
            </a:br>
            <a:r>
              <a:rPr lang="en-US" sz="1400" dirty="0">
                <a:solidFill>
                  <a:srgbClr val="FF0000"/>
                </a:solidFill>
              </a:rPr>
              <a:t>This could indicate that various target resources were extracted from the document at various points in time.</a:t>
            </a:r>
            <a:br>
              <a:rPr lang="en-US" sz="1400" dirty="0">
                <a:solidFill>
                  <a:srgbClr val="FF0000"/>
                </a:solidFill>
              </a:rPr>
            </a:br>
            <a:r>
              <a:rPr lang="en-US" sz="1400" b="1" dirty="0">
                <a:solidFill>
                  <a:schemeClr val="tx2">
                    <a:lumMod val="75000"/>
                  </a:schemeClr>
                </a:solidFill>
                <a:sym typeface="Wingdings" panose="05000000000000000000" pitchFamily="2" charset="2"/>
              </a:rPr>
              <a:t> </a:t>
            </a:r>
            <a:r>
              <a:rPr lang="en-US" sz="1400" b="1" dirty="0">
                <a:solidFill>
                  <a:schemeClr val="tx2">
                    <a:lumMod val="75000"/>
                  </a:schemeClr>
                </a:solidFill>
              </a:rPr>
              <a:t>This does not seem likely, as it would imply that a document was duplicated in a different provenance with the exact same content</a:t>
            </a:r>
            <a:endParaRPr lang="en-US" sz="1400" dirty="0">
              <a:solidFill>
                <a:srgbClr val="FF0000"/>
              </a:solidFill>
            </a:endParaRPr>
          </a:p>
          <a:p>
            <a:pPr marL="360363" indent="-360363">
              <a:buFont typeface="+mj-lt"/>
              <a:buAutoNum type="arabicPeriod"/>
            </a:pPr>
            <a:r>
              <a:rPr lang="en-US" sz="1800" b="1" dirty="0"/>
              <a:t>.. a single Provenance resource, indicating multiple document entities, and with a single synthesized target resource. </a:t>
            </a:r>
            <a:br>
              <a:rPr lang="en-US" sz="1000" dirty="0"/>
            </a:br>
            <a:r>
              <a:rPr lang="en-US" sz="1400" dirty="0">
                <a:solidFill>
                  <a:srgbClr val="FF0000"/>
                </a:solidFill>
              </a:rPr>
              <a:t>This could indicate that the target resource content was extracted from multiple documents.</a:t>
            </a:r>
            <a:r>
              <a:rPr lang="en-US" sz="1400" b="1" dirty="0">
                <a:solidFill>
                  <a:schemeClr val="tx2">
                    <a:lumMod val="75000"/>
                  </a:schemeClr>
                </a:solidFill>
                <a:sym typeface="Wingdings" panose="05000000000000000000" pitchFamily="2" charset="2"/>
              </a:rPr>
              <a:t> </a:t>
            </a:r>
            <a:br>
              <a:rPr lang="en-US" sz="1400" b="1" dirty="0">
                <a:solidFill>
                  <a:schemeClr val="tx2">
                    <a:lumMod val="75000"/>
                  </a:schemeClr>
                </a:solidFill>
                <a:sym typeface="Wingdings" panose="05000000000000000000" pitchFamily="2" charset="2"/>
              </a:rPr>
            </a:br>
            <a:r>
              <a:rPr lang="en-US" sz="1400" b="1" dirty="0">
                <a:solidFill>
                  <a:schemeClr val="tx2">
                    <a:lumMod val="75000"/>
                  </a:schemeClr>
                </a:solidFill>
                <a:sym typeface="Wingdings" panose="05000000000000000000" pitchFamily="2" charset="2"/>
              </a:rPr>
              <a:t> </a:t>
            </a:r>
            <a:r>
              <a:rPr lang="en-US" sz="1400" b="1" dirty="0">
                <a:solidFill>
                  <a:schemeClr val="tx2">
                    <a:lumMod val="75000"/>
                  </a:schemeClr>
                </a:solidFill>
              </a:rPr>
              <a:t>This case 6) need not be supported as </a:t>
            </a:r>
            <a:r>
              <a:rPr lang="en-US" sz="1400" b="1" dirty="0" err="1">
                <a:solidFill>
                  <a:schemeClr val="tx2">
                    <a:lumMod val="75000"/>
                  </a:schemeClr>
                </a:solidFill>
              </a:rPr>
              <a:t>mXDE</a:t>
            </a:r>
            <a:r>
              <a:rPr lang="en-US" sz="1400" b="1" dirty="0">
                <a:solidFill>
                  <a:schemeClr val="tx2">
                    <a:lumMod val="75000"/>
                  </a:schemeClr>
                </a:solidFill>
              </a:rPr>
              <a:t> supports only the linkage of a data-element to documents and the deduction of clinical data.</a:t>
            </a:r>
            <a:endParaRPr lang="en-US" sz="1400" dirty="0">
              <a:solidFill>
                <a:srgbClr val="FF0000"/>
              </a:solidFill>
            </a:endParaRPr>
          </a:p>
          <a:p>
            <a:pPr marL="360363" indent="-360363">
              <a:buFont typeface="+mj-lt"/>
              <a:buAutoNum type="arabicPeriod"/>
            </a:pPr>
            <a:r>
              <a:rPr lang="en-US" sz="1800" b="1" dirty="0"/>
              <a:t>.. multiple Provenance resources, each indicating a different document entity, and each with a different target resource with the same content. </a:t>
            </a:r>
            <a:br>
              <a:rPr lang="en-US" sz="1000" dirty="0"/>
            </a:br>
            <a:r>
              <a:rPr lang="en-US" sz="1400" dirty="0">
                <a:solidFill>
                  <a:srgbClr val="FF0000"/>
                </a:solidFill>
              </a:rPr>
              <a:t>This could indicate that the same content was extracted from multiple documents.</a:t>
            </a:r>
            <a:r>
              <a:rPr lang="en-US" sz="1000" b="1" dirty="0">
                <a:solidFill>
                  <a:schemeClr val="tx2">
                    <a:lumMod val="75000"/>
                  </a:schemeClr>
                </a:solidFill>
                <a:sym typeface="Wingdings" panose="05000000000000000000" pitchFamily="2" charset="2"/>
              </a:rPr>
              <a:t> </a:t>
            </a:r>
            <a:br>
              <a:rPr lang="en-US" sz="1000" b="1" dirty="0">
                <a:solidFill>
                  <a:schemeClr val="tx2">
                    <a:lumMod val="75000"/>
                  </a:schemeClr>
                </a:solidFill>
                <a:sym typeface="Wingdings" panose="05000000000000000000" pitchFamily="2" charset="2"/>
              </a:rPr>
            </a:br>
            <a:r>
              <a:rPr lang="en-US" sz="1400" b="1" dirty="0">
                <a:solidFill>
                  <a:schemeClr val="tx2">
                    <a:lumMod val="75000"/>
                  </a:schemeClr>
                </a:solidFill>
                <a:sym typeface="Wingdings" panose="05000000000000000000" pitchFamily="2" charset="2"/>
              </a:rPr>
              <a:t> </a:t>
            </a:r>
            <a:r>
              <a:rPr lang="en-US" sz="1400" b="1" dirty="0">
                <a:solidFill>
                  <a:schemeClr val="tx2">
                    <a:lumMod val="75000"/>
                  </a:schemeClr>
                </a:solidFill>
              </a:rPr>
              <a:t>This case is needed only to support that duplicates across different documents were reconciled.</a:t>
            </a:r>
            <a:br>
              <a:rPr lang="en-US" sz="1000" dirty="0"/>
            </a:br>
            <a:r>
              <a:rPr lang="en-US" sz="1000" dirty="0"/>
              <a:t> </a:t>
            </a:r>
            <a:endParaRPr lang="en-US" sz="500" dirty="0"/>
          </a:p>
        </p:txBody>
      </p:sp>
    </p:spTree>
    <p:extLst>
      <p:ext uri="{BB962C8B-B14F-4D97-AF65-F5344CB8AC3E}">
        <p14:creationId xmlns:p14="http://schemas.microsoft.com/office/powerpoint/2010/main" val="114482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p:cNvSpPr txBox="1"/>
          <p:nvPr/>
        </p:nvSpPr>
        <p:spPr>
          <a:xfrm>
            <a:off x="970055" y="6203143"/>
            <a:ext cx="7375455" cy="461665"/>
          </a:xfrm>
          <a:prstGeom prst="rect">
            <a:avLst/>
          </a:prstGeom>
          <a:noFill/>
        </p:spPr>
        <p:txBody>
          <a:bodyPr wrap="square" rtlCol="0">
            <a:spAutoFit/>
          </a:bodyPr>
          <a:lstStyle/>
          <a:p>
            <a:pPr algn="ctr"/>
            <a:r>
              <a:rPr lang="en-US" sz="2400" dirty="0"/>
              <a:t>A single observation with zero or one document source</a:t>
            </a:r>
            <a:endParaRPr lang="en-CA" sz="2400" dirty="0"/>
          </a:p>
        </p:txBody>
      </p:sp>
      <p:sp>
        <p:nvSpPr>
          <p:cNvPr id="86" name="Rectangle 85"/>
          <p:cNvSpPr/>
          <p:nvPr/>
        </p:nvSpPr>
        <p:spPr>
          <a:xfrm>
            <a:off x="1781994" y="201189"/>
            <a:ext cx="904415" cy="369332"/>
          </a:xfrm>
          <a:prstGeom prst="rect">
            <a:avLst/>
          </a:prstGeom>
        </p:spPr>
        <p:txBody>
          <a:bodyPr wrap="none">
            <a:spAutoFit/>
          </a:bodyPr>
          <a:lstStyle/>
          <a:p>
            <a:r>
              <a:rPr lang="en-US" dirty="0"/>
              <a:t>Case 0a</a:t>
            </a:r>
          </a:p>
        </p:txBody>
      </p:sp>
      <p:grpSp>
        <p:nvGrpSpPr>
          <p:cNvPr id="87" name="Group 86"/>
          <p:cNvGrpSpPr/>
          <p:nvPr/>
        </p:nvGrpSpPr>
        <p:grpSpPr>
          <a:xfrm>
            <a:off x="1431158" y="2095702"/>
            <a:ext cx="1239587" cy="3904530"/>
            <a:chOff x="6618773" y="2088671"/>
            <a:chExt cx="793354" cy="2418634"/>
          </a:xfrm>
        </p:grpSpPr>
        <p:sp>
          <p:nvSpPr>
            <p:cNvPr id="88" name="Rectangle 87"/>
            <p:cNvSpPr/>
            <p:nvPr/>
          </p:nvSpPr>
          <p:spPr>
            <a:xfrm>
              <a:off x="6618773" y="4248513"/>
              <a:ext cx="767165"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sp>
          <p:nvSpPr>
            <p:cNvPr id="89" name="Rectangle 88"/>
            <p:cNvSpPr/>
            <p:nvPr/>
          </p:nvSpPr>
          <p:spPr>
            <a:xfrm>
              <a:off x="6642880" y="2088671"/>
              <a:ext cx="692150"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Document</a:t>
              </a:r>
              <a:endParaRPr lang="en-CA" sz="1400" dirty="0"/>
            </a:p>
          </p:txBody>
        </p:sp>
        <p:cxnSp>
          <p:nvCxnSpPr>
            <p:cNvPr id="94" name="Straight Arrow Connector 93"/>
            <p:cNvCxnSpPr>
              <a:stCxn id="98" idx="2"/>
              <a:endCxn id="88" idx="0"/>
            </p:cNvCxnSpPr>
            <p:nvPr/>
          </p:nvCxnSpPr>
          <p:spPr>
            <a:xfrm>
              <a:off x="6998820" y="3357130"/>
              <a:ext cx="3536" cy="891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004648" y="2663617"/>
              <a:ext cx="407479" cy="180496"/>
            </a:xfrm>
            <a:prstGeom prst="rect">
              <a:avLst/>
            </a:prstGeom>
            <a:noFill/>
          </p:spPr>
          <p:txBody>
            <a:bodyPr wrap="none" rtlCol="0">
              <a:spAutoFit/>
            </a:bodyPr>
            <a:lstStyle/>
            <a:p>
              <a:r>
                <a:rPr lang="en-US" sz="1400" dirty="0"/>
                <a:t>entity</a:t>
              </a:r>
              <a:endParaRPr lang="en-CA" sz="1400" dirty="0"/>
            </a:p>
          </p:txBody>
        </p:sp>
        <p:sp>
          <p:nvSpPr>
            <p:cNvPr id="96" name="TextBox 95"/>
            <p:cNvSpPr txBox="1"/>
            <p:nvPr/>
          </p:nvSpPr>
          <p:spPr>
            <a:xfrm>
              <a:off x="6805556" y="3739383"/>
              <a:ext cx="414559" cy="180496"/>
            </a:xfrm>
            <a:prstGeom prst="rect">
              <a:avLst/>
            </a:prstGeom>
            <a:noFill/>
          </p:spPr>
          <p:txBody>
            <a:bodyPr wrap="none" rtlCol="0">
              <a:spAutoFit/>
            </a:bodyPr>
            <a:lstStyle/>
            <a:p>
              <a:r>
                <a:rPr lang="en-US" sz="1400" dirty="0"/>
                <a:t>target</a:t>
              </a:r>
              <a:endParaRPr lang="en-CA" sz="1400" dirty="0"/>
            </a:p>
          </p:txBody>
        </p:sp>
        <p:sp>
          <p:nvSpPr>
            <p:cNvPr id="98" name="Rectangle 97"/>
            <p:cNvSpPr/>
            <p:nvPr/>
          </p:nvSpPr>
          <p:spPr>
            <a:xfrm>
              <a:off x="6642880" y="3098338"/>
              <a:ext cx="711879"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99" name="Straight Arrow Connector 98"/>
            <p:cNvCxnSpPr>
              <a:stCxn id="98" idx="0"/>
              <a:endCxn id="89" idx="2"/>
            </p:cNvCxnSpPr>
            <p:nvPr/>
          </p:nvCxnSpPr>
          <p:spPr>
            <a:xfrm flipH="1" flipV="1">
              <a:off x="6988955" y="2347463"/>
              <a:ext cx="9865" cy="750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5" name="Rectangle 104"/>
          <p:cNvSpPr/>
          <p:nvPr/>
        </p:nvSpPr>
        <p:spPr>
          <a:xfrm>
            <a:off x="78026" y="509234"/>
            <a:ext cx="4572000" cy="1354217"/>
          </a:xfrm>
          <a:prstGeom prst="rect">
            <a:avLst/>
          </a:prstGeom>
        </p:spPr>
        <p:txBody>
          <a:bodyPr>
            <a:spAutoFit/>
          </a:bodyPr>
          <a:lstStyle/>
          <a:p>
            <a:r>
              <a:rPr lang="en-US" b="1" dirty="0"/>
              <a:t>.. single Provenance resources, indicating the same document entity, and with a single target resource. </a:t>
            </a:r>
            <a:br>
              <a:rPr lang="en-US" dirty="0"/>
            </a:br>
            <a:r>
              <a:rPr lang="en-US" sz="1400" dirty="0">
                <a:solidFill>
                  <a:srgbClr val="FF0000"/>
                </a:solidFill>
              </a:rPr>
              <a:t>This could indicate that various target resources were extracted from the document at various points in time.</a:t>
            </a:r>
            <a:endParaRPr lang="en-US" dirty="0"/>
          </a:p>
        </p:txBody>
      </p:sp>
      <p:sp>
        <p:nvSpPr>
          <p:cNvPr id="23" name="Rectangle 22"/>
          <p:cNvSpPr/>
          <p:nvPr/>
        </p:nvSpPr>
        <p:spPr>
          <a:xfrm>
            <a:off x="6275968" y="201189"/>
            <a:ext cx="915635" cy="369332"/>
          </a:xfrm>
          <a:prstGeom prst="rect">
            <a:avLst/>
          </a:prstGeom>
        </p:spPr>
        <p:txBody>
          <a:bodyPr wrap="none">
            <a:spAutoFit/>
          </a:bodyPr>
          <a:lstStyle/>
          <a:p>
            <a:r>
              <a:rPr lang="en-US" dirty="0"/>
              <a:t>Case 0b</a:t>
            </a:r>
          </a:p>
        </p:txBody>
      </p:sp>
      <p:grpSp>
        <p:nvGrpSpPr>
          <p:cNvPr id="24" name="Group 23"/>
          <p:cNvGrpSpPr/>
          <p:nvPr/>
        </p:nvGrpSpPr>
        <p:grpSpPr>
          <a:xfrm>
            <a:off x="4584393" y="4256857"/>
            <a:ext cx="2099791" cy="1743374"/>
            <a:chOff x="6618773" y="3427384"/>
            <a:chExt cx="1343896" cy="1079921"/>
          </a:xfrm>
        </p:grpSpPr>
        <p:sp>
          <p:nvSpPr>
            <p:cNvPr id="25" name="Rectangle 24"/>
            <p:cNvSpPr/>
            <p:nvPr/>
          </p:nvSpPr>
          <p:spPr>
            <a:xfrm>
              <a:off x="6618773" y="4248513"/>
              <a:ext cx="767165"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cxnSp>
          <p:nvCxnSpPr>
            <p:cNvPr id="27" name="Straight Arrow Connector 26"/>
            <p:cNvCxnSpPr>
              <a:endCxn id="25" idx="0"/>
            </p:cNvCxnSpPr>
            <p:nvPr/>
          </p:nvCxnSpPr>
          <p:spPr>
            <a:xfrm>
              <a:off x="6990252" y="3427384"/>
              <a:ext cx="12104" cy="82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96304" y="3490847"/>
              <a:ext cx="966365" cy="453331"/>
            </a:xfrm>
            <a:prstGeom prst="rect">
              <a:avLst/>
            </a:prstGeom>
            <a:noFill/>
          </p:spPr>
          <p:txBody>
            <a:bodyPr wrap="square" rtlCol="0">
              <a:spAutoFit/>
            </a:bodyPr>
            <a:lstStyle/>
            <a:p>
              <a:r>
                <a:rPr lang="en-US" sz="1400" dirty="0"/>
                <a:t> no provenance resources with a target</a:t>
              </a:r>
              <a:endParaRPr lang="en-CA" sz="1400" dirty="0"/>
            </a:p>
          </p:txBody>
        </p:sp>
      </p:grpSp>
      <p:sp>
        <p:nvSpPr>
          <p:cNvPr id="32" name="Rectangle 31"/>
          <p:cNvSpPr/>
          <p:nvPr/>
        </p:nvSpPr>
        <p:spPr>
          <a:xfrm>
            <a:off x="4572000" y="538574"/>
            <a:ext cx="4572000" cy="1354217"/>
          </a:xfrm>
          <a:prstGeom prst="rect">
            <a:avLst/>
          </a:prstGeom>
        </p:spPr>
        <p:txBody>
          <a:bodyPr>
            <a:spAutoFit/>
          </a:bodyPr>
          <a:lstStyle/>
          <a:p>
            <a:r>
              <a:rPr lang="en-US" b="1" dirty="0"/>
              <a:t>.. no Provenance resources, indicating that the observation was not derived from a document.</a:t>
            </a:r>
            <a:br>
              <a:rPr lang="en-US" dirty="0"/>
            </a:br>
            <a:r>
              <a:rPr lang="en-US" sz="1400" dirty="0">
                <a:solidFill>
                  <a:srgbClr val="FF0000"/>
                </a:solidFill>
              </a:rPr>
              <a:t>This could indicate that various target resources were created by the Clinical Data Source</a:t>
            </a:r>
            <a:endParaRPr lang="en-US" dirty="0"/>
          </a:p>
        </p:txBody>
      </p:sp>
      <p:grpSp>
        <p:nvGrpSpPr>
          <p:cNvPr id="19" name="Group 18"/>
          <p:cNvGrpSpPr/>
          <p:nvPr/>
        </p:nvGrpSpPr>
        <p:grpSpPr>
          <a:xfrm>
            <a:off x="6801115" y="4256852"/>
            <a:ext cx="2099791" cy="1743374"/>
            <a:chOff x="6618773" y="3427384"/>
            <a:chExt cx="1343896" cy="1079921"/>
          </a:xfrm>
        </p:grpSpPr>
        <p:sp>
          <p:nvSpPr>
            <p:cNvPr id="20" name="Rectangle 19"/>
            <p:cNvSpPr/>
            <p:nvPr/>
          </p:nvSpPr>
          <p:spPr>
            <a:xfrm>
              <a:off x="6618773" y="4248513"/>
              <a:ext cx="767165"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cxnSp>
          <p:nvCxnSpPr>
            <p:cNvPr id="21" name="Straight Arrow Connector 20"/>
            <p:cNvCxnSpPr>
              <a:endCxn id="20" idx="0"/>
            </p:cNvCxnSpPr>
            <p:nvPr/>
          </p:nvCxnSpPr>
          <p:spPr>
            <a:xfrm>
              <a:off x="6990252" y="3427384"/>
              <a:ext cx="12104" cy="82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996304" y="3490847"/>
              <a:ext cx="966365" cy="453331"/>
            </a:xfrm>
            <a:prstGeom prst="rect">
              <a:avLst/>
            </a:prstGeom>
            <a:noFill/>
          </p:spPr>
          <p:txBody>
            <a:bodyPr wrap="square" rtlCol="0">
              <a:spAutoFit/>
            </a:bodyPr>
            <a:lstStyle/>
            <a:p>
              <a:r>
                <a:rPr lang="en-US" sz="1400" dirty="0"/>
                <a:t> no provenance resources with a target</a:t>
              </a:r>
              <a:endParaRPr lang="en-CA" sz="1400" dirty="0"/>
            </a:p>
          </p:txBody>
        </p:sp>
      </p:grpSp>
      <p:sp>
        <p:nvSpPr>
          <p:cNvPr id="33" name="Rectangle 32"/>
          <p:cNvSpPr/>
          <p:nvPr/>
        </p:nvSpPr>
        <p:spPr>
          <a:xfrm>
            <a:off x="6858000" y="3315252"/>
            <a:ext cx="1343891" cy="884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p>
          <a:p>
            <a:pPr algn="ctr"/>
            <a:r>
              <a:rPr lang="en-US" sz="1400" dirty="0"/>
              <a:t>(not from a document)</a:t>
            </a:r>
            <a:endParaRPr lang="en-CA" sz="1400" dirty="0"/>
          </a:p>
        </p:txBody>
      </p:sp>
    </p:spTree>
    <p:extLst>
      <p:ext uri="{BB962C8B-B14F-4D97-AF65-F5344CB8AC3E}">
        <p14:creationId xmlns:p14="http://schemas.microsoft.com/office/powerpoint/2010/main" val="372378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8662" y="2153268"/>
            <a:ext cx="4009283" cy="3772128"/>
            <a:chOff x="748339" y="2084358"/>
            <a:chExt cx="2760456" cy="2421866"/>
          </a:xfrm>
        </p:grpSpPr>
        <p:sp>
          <p:nvSpPr>
            <p:cNvPr id="4" name="Rectangle 3"/>
            <p:cNvSpPr/>
            <p:nvPr/>
          </p:nvSpPr>
          <p:spPr>
            <a:xfrm>
              <a:off x="1722713" y="4247432"/>
              <a:ext cx="789044" cy="25879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sp>
          <p:nvSpPr>
            <p:cNvPr id="5" name="Rectangle 4"/>
            <p:cNvSpPr/>
            <p:nvPr/>
          </p:nvSpPr>
          <p:spPr>
            <a:xfrm>
              <a:off x="748339" y="4234493"/>
              <a:ext cx="770027"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sp>
          <p:nvSpPr>
            <p:cNvPr id="6" name="Rectangle 5"/>
            <p:cNvSpPr/>
            <p:nvPr/>
          </p:nvSpPr>
          <p:spPr>
            <a:xfrm>
              <a:off x="2754639" y="4247432"/>
              <a:ext cx="754156" cy="245853"/>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sp>
          <p:nvSpPr>
            <p:cNvPr id="7" name="Rectangle 6"/>
            <p:cNvSpPr/>
            <p:nvPr/>
          </p:nvSpPr>
          <p:spPr>
            <a:xfrm>
              <a:off x="1784787" y="2084358"/>
              <a:ext cx="690527"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Document</a:t>
              </a:r>
              <a:endParaRPr lang="en-CA" sz="1400" dirty="0"/>
            </a:p>
          </p:txBody>
        </p:sp>
        <p:sp>
          <p:nvSpPr>
            <p:cNvPr id="8" name="Rectangle 7"/>
            <p:cNvSpPr/>
            <p:nvPr/>
          </p:nvSpPr>
          <p:spPr>
            <a:xfrm>
              <a:off x="1767052" y="3165895"/>
              <a:ext cx="718495"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10" name="Straight Arrow Connector 9"/>
            <p:cNvCxnSpPr>
              <a:stCxn id="8" idx="2"/>
              <a:endCxn id="6" idx="0"/>
            </p:cNvCxnSpPr>
            <p:nvPr/>
          </p:nvCxnSpPr>
          <p:spPr>
            <a:xfrm>
              <a:off x="2126300" y="3424687"/>
              <a:ext cx="1005417"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a:endCxn id="7" idx="2"/>
            </p:cNvCxnSpPr>
            <p:nvPr/>
          </p:nvCxnSpPr>
          <p:spPr>
            <a:xfrm flipV="1">
              <a:off x="2126300" y="2343150"/>
              <a:ext cx="3751"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5" idx="0"/>
            </p:cNvCxnSpPr>
            <p:nvPr/>
          </p:nvCxnSpPr>
          <p:spPr>
            <a:xfrm flipH="1">
              <a:off x="1133352" y="3424687"/>
              <a:ext cx="992948" cy="809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4" idx="0"/>
            </p:cNvCxnSpPr>
            <p:nvPr/>
          </p:nvCxnSpPr>
          <p:spPr>
            <a:xfrm flipH="1">
              <a:off x="2117236" y="3424687"/>
              <a:ext cx="9064"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11757" y="3731486"/>
              <a:ext cx="295573" cy="148204"/>
            </a:xfrm>
            <a:prstGeom prst="rect">
              <a:avLst/>
            </a:prstGeom>
            <a:noFill/>
          </p:spPr>
          <p:txBody>
            <a:bodyPr wrap="none" rtlCol="0">
              <a:spAutoFit/>
            </a:bodyPr>
            <a:lstStyle/>
            <a:p>
              <a:r>
                <a:rPr lang="en-US" sz="900" dirty="0"/>
                <a:t>target</a:t>
              </a:r>
              <a:endParaRPr lang="en-CA" sz="900" dirty="0"/>
            </a:p>
          </p:txBody>
        </p:sp>
        <p:sp>
          <p:nvSpPr>
            <p:cNvPr id="22" name="TextBox 21"/>
            <p:cNvSpPr txBox="1"/>
            <p:nvPr/>
          </p:nvSpPr>
          <p:spPr>
            <a:xfrm>
              <a:off x="2128567" y="2659304"/>
              <a:ext cx="290515" cy="148204"/>
            </a:xfrm>
            <a:prstGeom prst="rect">
              <a:avLst/>
            </a:prstGeom>
            <a:noFill/>
          </p:spPr>
          <p:txBody>
            <a:bodyPr wrap="none" rtlCol="0">
              <a:spAutoFit/>
            </a:bodyPr>
            <a:lstStyle/>
            <a:p>
              <a:r>
                <a:rPr lang="en-US" sz="900" dirty="0"/>
                <a:t>entity</a:t>
              </a:r>
              <a:endParaRPr lang="en-CA" sz="900" dirty="0"/>
            </a:p>
          </p:txBody>
        </p:sp>
        <p:sp>
          <p:nvSpPr>
            <p:cNvPr id="23" name="TextBox 22"/>
            <p:cNvSpPr txBox="1"/>
            <p:nvPr/>
          </p:nvSpPr>
          <p:spPr>
            <a:xfrm>
              <a:off x="1929475" y="3735070"/>
              <a:ext cx="295573" cy="148204"/>
            </a:xfrm>
            <a:prstGeom prst="rect">
              <a:avLst/>
            </a:prstGeom>
            <a:noFill/>
          </p:spPr>
          <p:txBody>
            <a:bodyPr wrap="none" rtlCol="0">
              <a:spAutoFit/>
            </a:bodyPr>
            <a:lstStyle/>
            <a:p>
              <a:r>
                <a:rPr lang="en-US" sz="900" dirty="0"/>
                <a:t>target</a:t>
              </a:r>
              <a:endParaRPr lang="en-CA" sz="900" dirty="0"/>
            </a:p>
          </p:txBody>
        </p:sp>
        <p:sp>
          <p:nvSpPr>
            <p:cNvPr id="24" name="TextBox 23"/>
            <p:cNvSpPr txBox="1"/>
            <p:nvPr/>
          </p:nvSpPr>
          <p:spPr>
            <a:xfrm>
              <a:off x="1222794" y="3726914"/>
              <a:ext cx="295573" cy="148204"/>
            </a:xfrm>
            <a:prstGeom prst="rect">
              <a:avLst/>
            </a:prstGeom>
            <a:noFill/>
          </p:spPr>
          <p:txBody>
            <a:bodyPr wrap="none" rtlCol="0">
              <a:spAutoFit/>
            </a:bodyPr>
            <a:lstStyle/>
            <a:p>
              <a:r>
                <a:rPr lang="en-US" sz="900" dirty="0"/>
                <a:t>target</a:t>
              </a:r>
              <a:endParaRPr lang="en-CA" sz="900" dirty="0"/>
            </a:p>
          </p:txBody>
        </p:sp>
      </p:grpSp>
      <p:sp>
        <p:nvSpPr>
          <p:cNvPr id="66" name="TextBox 65"/>
          <p:cNvSpPr txBox="1"/>
          <p:nvPr/>
        </p:nvSpPr>
        <p:spPr>
          <a:xfrm>
            <a:off x="1579395" y="6262168"/>
            <a:ext cx="6321987" cy="461665"/>
          </a:xfrm>
          <a:prstGeom prst="rect">
            <a:avLst/>
          </a:prstGeom>
          <a:noFill/>
        </p:spPr>
        <p:txBody>
          <a:bodyPr wrap="none" rtlCol="0">
            <a:spAutoFit/>
          </a:bodyPr>
          <a:lstStyle/>
          <a:p>
            <a:r>
              <a:rPr lang="en-US" sz="2400" dirty="0"/>
              <a:t>Same document source for multiple observations</a:t>
            </a:r>
            <a:endParaRPr lang="en-CA" sz="2400" dirty="0"/>
          </a:p>
        </p:txBody>
      </p:sp>
      <p:sp>
        <p:nvSpPr>
          <p:cNvPr id="65" name="Rectangle 64"/>
          <p:cNvSpPr/>
          <p:nvPr/>
        </p:nvSpPr>
        <p:spPr>
          <a:xfrm>
            <a:off x="1751457" y="209410"/>
            <a:ext cx="904415" cy="369332"/>
          </a:xfrm>
          <a:prstGeom prst="rect">
            <a:avLst/>
          </a:prstGeom>
        </p:spPr>
        <p:txBody>
          <a:bodyPr wrap="none">
            <a:spAutoFit/>
          </a:bodyPr>
          <a:lstStyle/>
          <a:p>
            <a:r>
              <a:rPr lang="en-US" dirty="0"/>
              <a:t>Case 1a</a:t>
            </a:r>
          </a:p>
        </p:txBody>
      </p:sp>
      <p:sp>
        <p:nvSpPr>
          <p:cNvPr id="68" name="Rectangle 67"/>
          <p:cNvSpPr/>
          <p:nvPr/>
        </p:nvSpPr>
        <p:spPr>
          <a:xfrm>
            <a:off x="89792" y="510726"/>
            <a:ext cx="4572000" cy="1354217"/>
          </a:xfrm>
          <a:prstGeom prst="rect">
            <a:avLst/>
          </a:prstGeom>
        </p:spPr>
        <p:txBody>
          <a:bodyPr>
            <a:spAutoFit/>
          </a:bodyPr>
          <a:lstStyle/>
          <a:p>
            <a:r>
              <a:rPr lang="en-US" b="1" dirty="0"/>
              <a:t>.. a single Provenance resource, with a single document entity, and multiple different target resources. </a:t>
            </a:r>
            <a:br>
              <a:rPr lang="en-US" dirty="0"/>
            </a:br>
            <a:r>
              <a:rPr lang="en-US" sz="1400" dirty="0">
                <a:solidFill>
                  <a:srgbClr val="FF0000"/>
                </a:solidFill>
              </a:rPr>
              <a:t>This could indicate that multiple target resources were extracted from the document at one time.</a:t>
            </a:r>
            <a:endParaRPr lang="en-US" dirty="0"/>
          </a:p>
        </p:txBody>
      </p:sp>
      <p:grpSp>
        <p:nvGrpSpPr>
          <p:cNvPr id="88" name="Group 87"/>
          <p:cNvGrpSpPr/>
          <p:nvPr/>
        </p:nvGrpSpPr>
        <p:grpSpPr>
          <a:xfrm>
            <a:off x="4913979" y="2128801"/>
            <a:ext cx="4044927" cy="3802199"/>
            <a:chOff x="5640989" y="2088671"/>
            <a:chExt cx="2753375" cy="2421866"/>
          </a:xfrm>
        </p:grpSpPr>
        <p:sp>
          <p:nvSpPr>
            <p:cNvPr id="89" name="Rectangle 88"/>
            <p:cNvSpPr/>
            <p:nvPr/>
          </p:nvSpPr>
          <p:spPr>
            <a:xfrm>
              <a:off x="6656280" y="4251745"/>
              <a:ext cx="731155" cy="25879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sp>
          <p:nvSpPr>
            <p:cNvPr id="90" name="Rectangle 89"/>
            <p:cNvSpPr/>
            <p:nvPr/>
          </p:nvSpPr>
          <p:spPr>
            <a:xfrm>
              <a:off x="5649076" y="4251745"/>
              <a:ext cx="776743"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sp>
          <p:nvSpPr>
            <p:cNvPr id="91" name="Rectangle 90"/>
            <p:cNvSpPr/>
            <p:nvPr/>
          </p:nvSpPr>
          <p:spPr>
            <a:xfrm>
              <a:off x="7597095" y="4251745"/>
              <a:ext cx="787782" cy="258792"/>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sp>
          <p:nvSpPr>
            <p:cNvPr id="92" name="Rectangle 91"/>
            <p:cNvSpPr/>
            <p:nvPr/>
          </p:nvSpPr>
          <p:spPr>
            <a:xfrm>
              <a:off x="6666843" y="2088671"/>
              <a:ext cx="701669"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Document</a:t>
              </a:r>
              <a:endParaRPr lang="en-CA" sz="1400" dirty="0"/>
            </a:p>
          </p:txBody>
        </p:sp>
        <p:sp>
          <p:nvSpPr>
            <p:cNvPr id="93" name="Rectangle 92"/>
            <p:cNvSpPr/>
            <p:nvPr/>
          </p:nvSpPr>
          <p:spPr>
            <a:xfrm>
              <a:off x="5640989" y="3164816"/>
              <a:ext cx="732774"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94" name="Straight Arrow Connector 93"/>
            <p:cNvCxnSpPr>
              <a:stCxn id="105" idx="2"/>
              <a:endCxn id="91" idx="0"/>
            </p:cNvCxnSpPr>
            <p:nvPr/>
          </p:nvCxnSpPr>
          <p:spPr>
            <a:xfrm>
              <a:off x="7978180" y="3429000"/>
              <a:ext cx="12806"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93" idx="0"/>
              <a:endCxn id="92" idx="2"/>
            </p:cNvCxnSpPr>
            <p:nvPr/>
          </p:nvCxnSpPr>
          <p:spPr>
            <a:xfrm flipV="1">
              <a:off x="6007377" y="2347463"/>
              <a:ext cx="1010301" cy="817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906192" y="3444253"/>
              <a:ext cx="8087" cy="828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02" idx="2"/>
              <a:endCxn id="89" idx="0"/>
            </p:cNvCxnSpPr>
            <p:nvPr/>
          </p:nvCxnSpPr>
          <p:spPr>
            <a:xfrm flipH="1">
              <a:off x="7021858" y="3446250"/>
              <a:ext cx="2622" cy="805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004648" y="2663617"/>
              <a:ext cx="416998" cy="196043"/>
            </a:xfrm>
            <a:prstGeom prst="rect">
              <a:avLst/>
            </a:prstGeom>
            <a:noFill/>
          </p:spPr>
          <p:txBody>
            <a:bodyPr wrap="none" rtlCol="0">
              <a:spAutoFit/>
            </a:bodyPr>
            <a:lstStyle/>
            <a:p>
              <a:r>
                <a:rPr lang="en-US" sz="1400" dirty="0"/>
                <a:t>entity</a:t>
              </a:r>
              <a:endParaRPr lang="en-CA" sz="1400" dirty="0"/>
            </a:p>
          </p:txBody>
        </p:sp>
        <p:sp>
          <p:nvSpPr>
            <p:cNvPr id="99" name="TextBox 98"/>
            <p:cNvSpPr txBox="1"/>
            <p:nvPr/>
          </p:nvSpPr>
          <p:spPr>
            <a:xfrm>
              <a:off x="6717890" y="3739383"/>
              <a:ext cx="424244" cy="196043"/>
            </a:xfrm>
            <a:prstGeom prst="rect">
              <a:avLst/>
            </a:prstGeom>
            <a:noFill/>
          </p:spPr>
          <p:txBody>
            <a:bodyPr wrap="none" rtlCol="0">
              <a:spAutoFit/>
            </a:bodyPr>
            <a:lstStyle/>
            <a:p>
              <a:r>
                <a:rPr lang="en-US" sz="1400" dirty="0"/>
                <a:t>target</a:t>
              </a:r>
              <a:endParaRPr lang="en-CA" sz="1400" dirty="0"/>
            </a:p>
          </p:txBody>
        </p:sp>
        <p:sp>
          <p:nvSpPr>
            <p:cNvPr id="100" name="TextBox 99"/>
            <p:cNvSpPr txBox="1"/>
            <p:nvPr/>
          </p:nvSpPr>
          <p:spPr>
            <a:xfrm>
              <a:off x="5739114" y="3737955"/>
              <a:ext cx="424244" cy="196043"/>
            </a:xfrm>
            <a:prstGeom prst="rect">
              <a:avLst/>
            </a:prstGeom>
            <a:noFill/>
          </p:spPr>
          <p:txBody>
            <a:bodyPr wrap="none" rtlCol="0">
              <a:spAutoFit/>
            </a:bodyPr>
            <a:lstStyle/>
            <a:p>
              <a:r>
                <a:rPr lang="en-US" sz="1400" dirty="0"/>
                <a:t>target</a:t>
              </a:r>
              <a:endParaRPr lang="en-CA" sz="1400" dirty="0"/>
            </a:p>
          </p:txBody>
        </p:sp>
        <p:sp>
          <p:nvSpPr>
            <p:cNvPr id="101" name="TextBox 100"/>
            <p:cNvSpPr txBox="1"/>
            <p:nvPr/>
          </p:nvSpPr>
          <p:spPr>
            <a:xfrm>
              <a:off x="7970120" y="3726396"/>
              <a:ext cx="424244" cy="196043"/>
            </a:xfrm>
            <a:prstGeom prst="rect">
              <a:avLst/>
            </a:prstGeom>
            <a:noFill/>
          </p:spPr>
          <p:txBody>
            <a:bodyPr wrap="none" rtlCol="0">
              <a:spAutoFit/>
            </a:bodyPr>
            <a:lstStyle/>
            <a:p>
              <a:r>
                <a:rPr lang="en-US" sz="1400" dirty="0"/>
                <a:t>target</a:t>
              </a:r>
              <a:endParaRPr lang="en-CA" sz="1400" dirty="0"/>
            </a:p>
          </p:txBody>
        </p:sp>
        <p:sp>
          <p:nvSpPr>
            <p:cNvPr id="102" name="Rectangle 101"/>
            <p:cNvSpPr/>
            <p:nvPr/>
          </p:nvSpPr>
          <p:spPr>
            <a:xfrm>
              <a:off x="6661525" y="3189073"/>
              <a:ext cx="725910" cy="25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103" name="Straight Arrow Connector 102"/>
            <p:cNvCxnSpPr>
              <a:stCxn id="102" idx="0"/>
              <a:endCxn id="92" idx="2"/>
            </p:cNvCxnSpPr>
            <p:nvPr/>
          </p:nvCxnSpPr>
          <p:spPr>
            <a:xfrm flipH="1" flipV="1">
              <a:off x="7017678" y="2347463"/>
              <a:ext cx="6803" cy="84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104437" y="2692641"/>
              <a:ext cx="416998" cy="196043"/>
            </a:xfrm>
            <a:prstGeom prst="rect">
              <a:avLst/>
            </a:prstGeom>
            <a:noFill/>
          </p:spPr>
          <p:txBody>
            <a:bodyPr wrap="none" rtlCol="0">
              <a:spAutoFit/>
            </a:bodyPr>
            <a:lstStyle/>
            <a:p>
              <a:r>
                <a:rPr lang="en-US" sz="1400" dirty="0"/>
                <a:t>entity</a:t>
              </a:r>
              <a:endParaRPr lang="en-CA" sz="1400" dirty="0"/>
            </a:p>
          </p:txBody>
        </p:sp>
        <p:sp>
          <p:nvSpPr>
            <p:cNvPr id="105" name="Rectangle 104"/>
            <p:cNvSpPr/>
            <p:nvPr/>
          </p:nvSpPr>
          <p:spPr>
            <a:xfrm>
              <a:off x="7584423" y="3170208"/>
              <a:ext cx="787514"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106" name="Straight Arrow Connector 105"/>
            <p:cNvCxnSpPr>
              <a:stCxn id="105" idx="0"/>
              <a:endCxn id="92" idx="2"/>
            </p:cNvCxnSpPr>
            <p:nvPr/>
          </p:nvCxnSpPr>
          <p:spPr>
            <a:xfrm flipH="1" flipV="1">
              <a:off x="7017678" y="2347463"/>
              <a:ext cx="960503"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674509" y="2663617"/>
              <a:ext cx="416998" cy="196043"/>
            </a:xfrm>
            <a:prstGeom prst="rect">
              <a:avLst/>
            </a:prstGeom>
            <a:noFill/>
          </p:spPr>
          <p:txBody>
            <a:bodyPr wrap="none" rtlCol="0">
              <a:spAutoFit/>
            </a:bodyPr>
            <a:lstStyle/>
            <a:p>
              <a:r>
                <a:rPr lang="en-US" sz="1400" dirty="0"/>
                <a:t>entity</a:t>
              </a:r>
              <a:endParaRPr lang="en-CA" sz="1400" dirty="0"/>
            </a:p>
          </p:txBody>
        </p:sp>
      </p:grpSp>
      <p:sp>
        <p:nvSpPr>
          <p:cNvPr id="110" name="Rectangle 109"/>
          <p:cNvSpPr/>
          <p:nvPr/>
        </p:nvSpPr>
        <p:spPr>
          <a:xfrm>
            <a:off x="6233665" y="172487"/>
            <a:ext cx="915635" cy="369332"/>
          </a:xfrm>
          <a:prstGeom prst="rect">
            <a:avLst/>
          </a:prstGeom>
        </p:spPr>
        <p:txBody>
          <a:bodyPr wrap="none">
            <a:spAutoFit/>
          </a:bodyPr>
          <a:lstStyle/>
          <a:p>
            <a:r>
              <a:rPr lang="en-US" dirty="0"/>
              <a:t>Case 1b</a:t>
            </a:r>
          </a:p>
        </p:txBody>
      </p:sp>
      <p:sp>
        <p:nvSpPr>
          <p:cNvPr id="111" name="Rectangle 110"/>
          <p:cNvSpPr/>
          <p:nvPr/>
        </p:nvSpPr>
        <p:spPr>
          <a:xfrm>
            <a:off x="4572000" y="525539"/>
            <a:ext cx="4572000" cy="1354217"/>
          </a:xfrm>
          <a:prstGeom prst="rect">
            <a:avLst/>
          </a:prstGeom>
        </p:spPr>
        <p:txBody>
          <a:bodyPr>
            <a:spAutoFit/>
          </a:bodyPr>
          <a:lstStyle/>
          <a:p>
            <a:r>
              <a:rPr lang="en-US" b="1" dirty="0"/>
              <a:t>.. multiple Provenance resource, with a single document entity, and each a different target resources. </a:t>
            </a:r>
            <a:br>
              <a:rPr lang="en-US" dirty="0"/>
            </a:br>
            <a:r>
              <a:rPr lang="en-US" sz="1400" dirty="0">
                <a:solidFill>
                  <a:srgbClr val="FF0000"/>
                </a:solidFill>
              </a:rPr>
              <a:t>This could indicate that multiple target resources were extracted from the document at one time.</a:t>
            </a:r>
            <a:endParaRPr lang="en-US" dirty="0"/>
          </a:p>
        </p:txBody>
      </p:sp>
    </p:spTree>
    <p:extLst>
      <p:ext uri="{BB962C8B-B14F-4D97-AF65-F5344CB8AC3E}">
        <p14:creationId xmlns:p14="http://schemas.microsoft.com/office/powerpoint/2010/main" val="161419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76519" y="2034700"/>
            <a:ext cx="4290336" cy="4131539"/>
            <a:chOff x="5640990" y="2084358"/>
            <a:chExt cx="2853753" cy="2422947"/>
          </a:xfrm>
        </p:grpSpPr>
        <p:sp>
          <p:nvSpPr>
            <p:cNvPr id="26" name="Rectangle 25"/>
            <p:cNvSpPr/>
            <p:nvPr/>
          </p:nvSpPr>
          <p:spPr>
            <a:xfrm>
              <a:off x="6618773" y="4248513"/>
              <a:ext cx="767165"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sp>
          <p:nvSpPr>
            <p:cNvPr id="29" name="Rectangle 28"/>
            <p:cNvSpPr/>
            <p:nvPr/>
          </p:nvSpPr>
          <p:spPr>
            <a:xfrm>
              <a:off x="6642880" y="2088671"/>
              <a:ext cx="692150"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Document</a:t>
              </a:r>
              <a:endParaRPr lang="en-CA" sz="1400" dirty="0"/>
            </a:p>
          </p:txBody>
        </p:sp>
        <p:sp>
          <p:nvSpPr>
            <p:cNvPr id="30" name="Rectangle 29"/>
            <p:cNvSpPr/>
            <p:nvPr/>
          </p:nvSpPr>
          <p:spPr>
            <a:xfrm>
              <a:off x="5640990" y="3164816"/>
              <a:ext cx="748604"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31" name="Straight Arrow Connector 30"/>
            <p:cNvCxnSpPr>
              <a:stCxn id="43" idx="2"/>
              <a:endCxn id="26" idx="0"/>
            </p:cNvCxnSpPr>
            <p:nvPr/>
          </p:nvCxnSpPr>
          <p:spPr>
            <a:xfrm flipH="1">
              <a:off x="7002356" y="3429000"/>
              <a:ext cx="961289" cy="819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0"/>
              <a:endCxn id="52" idx="2"/>
            </p:cNvCxnSpPr>
            <p:nvPr/>
          </p:nvCxnSpPr>
          <p:spPr>
            <a:xfrm flipH="1" flipV="1">
              <a:off x="6012357" y="2343150"/>
              <a:ext cx="2935" cy="821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2"/>
              <a:endCxn id="26" idx="0"/>
            </p:cNvCxnSpPr>
            <p:nvPr/>
          </p:nvCxnSpPr>
          <p:spPr>
            <a:xfrm>
              <a:off x="6015292" y="3423608"/>
              <a:ext cx="987064" cy="82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0" idx="2"/>
              <a:endCxn id="26" idx="0"/>
            </p:cNvCxnSpPr>
            <p:nvPr/>
          </p:nvCxnSpPr>
          <p:spPr>
            <a:xfrm>
              <a:off x="6990252" y="3427384"/>
              <a:ext cx="12104" cy="82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004648" y="2663617"/>
              <a:ext cx="407479" cy="180496"/>
            </a:xfrm>
            <a:prstGeom prst="rect">
              <a:avLst/>
            </a:prstGeom>
            <a:noFill/>
          </p:spPr>
          <p:txBody>
            <a:bodyPr wrap="none" rtlCol="0">
              <a:spAutoFit/>
            </a:bodyPr>
            <a:lstStyle/>
            <a:p>
              <a:r>
                <a:rPr lang="en-US" sz="1400" dirty="0"/>
                <a:t>entity</a:t>
              </a:r>
              <a:endParaRPr lang="en-CA" sz="1400" dirty="0"/>
            </a:p>
          </p:txBody>
        </p:sp>
        <p:sp>
          <p:nvSpPr>
            <p:cNvPr id="37" name="TextBox 36"/>
            <p:cNvSpPr txBox="1"/>
            <p:nvPr/>
          </p:nvSpPr>
          <p:spPr>
            <a:xfrm>
              <a:off x="6805556" y="3739383"/>
              <a:ext cx="414559" cy="180496"/>
            </a:xfrm>
            <a:prstGeom prst="rect">
              <a:avLst/>
            </a:prstGeom>
            <a:noFill/>
          </p:spPr>
          <p:txBody>
            <a:bodyPr wrap="none" rtlCol="0">
              <a:spAutoFit/>
            </a:bodyPr>
            <a:lstStyle/>
            <a:p>
              <a:r>
                <a:rPr lang="en-US" sz="1400" dirty="0"/>
                <a:t>target</a:t>
              </a:r>
              <a:endParaRPr lang="en-CA" sz="1400" dirty="0"/>
            </a:p>
          </p:txBody>
        </p:sp>
        <p:sp>
          <p:nvSpPr>
            <p:cNvPr id="39" name="TextBox 38"/>
            <p:cNvSpPr txBox="1"/>
            <p:nvPr/>
          </p:nvSpPr>
          <p:spPr>
            <a:xfrm>
              <a:off x="7528823" y="3714414"/>
              <a:ext cx="414559" cy="180496"/>
            </a:xfrm>
            <a:prstGeom prst="rect">
              <a:avLst/>
            </a:prstGeom>
            <a:noFill/>
          </p:spPr>
          <p:txBody>
            <a:bodyPr wrap="none" rtlCol="0">
              <a:spAutoFit/>
            </a:bodyPr>
            <a:lstStyle/>
            <a:p>
              <a:r>
                <a:rPr lang="en-US" sz="1400" dirty="0"/>
                <a:t>target</a:t>
              </a:r>
              <a:endParaRPr lang="en-CA" sz="1400" dirty="0"/>
            </a:p>
          </p:txBody>
        </p:sp>
        <p:sp>
          <p:nvSpPr>
            <p:cNvPr id="40" name="Rectangle 39"/>
            <p:cNvSpPr/>
            <p:nvPr/>
          </p:nvSpPr>
          <p:spPr>
            <a:xfrm>
              <a:off x="6634312" y="3168592"/>
              <a:ext cx="711879"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41" name="Straight Arrow Connector 40"/>
            <p:cNvCxnSpPr>
              <a:stCxn id="40" idx="0"/>
              <a:endCxn id="29" idx="2"/>
            </p:cNvCxnSpPr>
            <p:nvPr/>
          </p:nvCxnSpPr>
          <p:spPr>
            <a:xfrm flipH="1" flipV="1">
              <a:off x="6988955" y="2347463"/>
              <a:ext cx="1296" cy="82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04437" y="2692641"/>
              <a:ext cx="407479" cy="180496"/>
            </a:xfrm>
            <a:prstGeom prst="rect">
              <a:avLst/>
            </a:prstGeom>
            <a:noFill/>
          </p:spPr>
          <p:txBody>
            <a:bodyPr wrap="none" rtlCol="0">
              <a:spAutoFit/>
            </a:bodyPr>
            <a:lstStyle/>
            <a:p>
              <a:r>
                <a:rPr lang="en-US" sz="1400" dirty="0"/>
                <a:t>entity</a:t>
              </a:r>
              <a:endParaRPr lang="en-CA" sz="1400" dirty="0"/>
            </a:p>
          </p:txBody>
        </p:sp>
        <p:sp>
          <p:nvSpPr>
            <p:cNvPr id="43" name="Rectangle 42"/>
            <p:cNvSpPr/>
            <p:nvPr/>
          </p:nvSpPr>
          <p:spPr>
            <a:xfrm>
              <a:off x="7615313" y="3170208"/>
              <a:ext cx="696662"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44" name="Straight Arrow Connector 43"/>
            <p:cNvCxnSpPr>
              <a:stCxn id="43" idx="0"/>
              <a:endCxn id="51" idx="2"/>
            </p:cNvCxnSpPr>
            <p:nvPr/>
          </p:nvCxnSpPr>
          <p:spPr>
            <a:xfrm flipH="1" flipV="1">
              <a:off x="7961389" y="2364065"/>
              <a:ext cx="2256" cy="80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087264" y="2663617"/>
              <a:ext cx="407479" cy="180496"/>
            </a:xfrm>
            <a:prstGeom prst="rect">
              <a:avLst/>
            </a:prstGeom>
            <a:noFill/>
          </p:spPr>
          <p:txBody>
            <a:bodyPr wrap="none" rtlCol="0">
              <a:spAutoFit/>
            </a:bodyPr>
            <a:lstStyle/>
            <a:p>
              <a:r>
                <a:rPr lang="en-US" sz="1400" dirty="0"/>
                <a:t>entity</a:t>
              </a:r>
              <a:endParaRPr lang="en-CA" sz="1400" dirty="0"/>
            </a:p>
          </p:txBody>
        </p:sp>
        <p:sp>
          <p:nvSpPr>
            <p:cNvPr id="51" name="Rectangle 50"/>
            <p:cNvSpPr/>
            <p:nvPr/>
          </p:nvSpPr>
          <p:spPr>
            <a:xfrm>
              <a:off x="7558785" y="2105273"/>
              <a:ext cx="805207"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Document</a:t>
              </a:r>
              <a:endParaRPr lang="en-CA" sz="1400" dirty="0"/>
            </a:p>
          </p:txBody>
        </p:sp>
        <p:sp>
          <p:nvSpPr>
            <p:cNvPr id="52" name="Rectangle 51"/>
            <p:cNvSpPr/>
            <p:nvPr/>
          </p:nvSpPr>
          <p:spPr>
            <a:xfrm>
              <a:off x="5669189" y="2084358"/>
              <a:ext cx="686337"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Document</a:t>
              </a:r>
              <a:endParaRPr lang="en-CA" sz="1400" dirty="0"/>
            </a:p>
          </p:txBody>
        </p:sp>
        <p:sp>
          <p:nvSpPr>
            <p:cNvPr id="53" name="TextBox 52"/>
            <p:cNvSpPr txBox="1"/>
            <p:nvPr/>
          </p:nvSpPr>
          <p:spPr>
            <a:xfrm>
              <a:off x="6083999" y="3726396"/>
              <a:ext cx="414559" cy="180496"/>
            </a:xfrm>
            <a:prstGeom prst="rect">
              <a:avLst/>
            </a:prstGeom>
            <a:noFill/>
          </p:spPr>
          <p:txBody>
            <a:bodyPr wrap="none" rtlCol="0">
              <a:spAutoFit/>
            </a:bodyPr>
            <a:lstStyle/>
            <a:p>
              <a:r>
                <a:rPr lang="en-US" sz="1400" dirty="0"/>
                <a:t>target</a:t>
              </a:r>
              <a:endParaRPr lang="en-CA" sz="1400" dirty="0"/>
            </a:p>
          </p:txBody>
        </p:sp>
      </p:grpSp>
      <p:sp>
        <p:nvSpPr>
          <p:cNvPr id="19" name="TextBox 18"/>
          <p:cNvSpPr txBox="1"/>
          <p:nvPr/>
        </p:nvSpPr>
        <p:spPr>
          <a:xfrm>
            <a:off x="1279568" y="6281871"/>
            <a:ext cx="7019294" cy="523220"/>
          </a:xfrm>
          <a:prstGeom prst="rect">
            <a:avLst/>
          </a:prstGeom>
          <a:noFill/>
        </p:spPr>
        <p:txBody>
          <a:bodyPr wrap="none" rtlCol="0">
            <a:spAutoFit/>
          </a:bodyPr>
          <a:lstStyle/>
          <a:p>
            <a:r>
              <a:rPr lang="en-US" sz="2800" dirty="0"/>
              <a:t>Same observation listed in multiple documents</a:t>
            </a:r>
            <a:endParaRPr lang="en-CA" sz="2800" dirty="0"/>
          </a:p>
        </p:txBody>
      </p:sp>
      <p:sp>
        <p:nvSpPr>
          <p:cNvPr id="61" name="Rectangle 60"/>
          <p:cNvSpPr/>
          <p:nvPr/>
        </p:nvSpPr>
        <p:spPr>
          <a:xfrm>
            <a:off x="145787" y="367417"/>
            <a:ext cx="4572000" cy="1569660"/>
          </a:xfrm>
          <a:prstGeom prst="rect">
            <a:avLst/>
          </a:prstGeom>
        </p:spPr>
        <p:txBody>
          <a:bodyPr>
            <a:spAutoFit/>
          </a:bodyPr>
          <a:lstStyle/>
          <a:p>
            <a:r>
              <a:rPr lang="en-US" b="1" dirty="0"/>
              <a:t>..multiple Provenance resources, each indicating a different document entity, and each with the same target resource. </a:t>
            </a:r>
            <a:br>
              <a:rPr lang="en-US" sz="1000" dirty="0"/>
            </a:br>
            <a:r>
              <a:rPr lang="en-US" sz="1400" dirty="0">
                <a:solidFill>
                  <a:srgbClr val="FF0000"/>
                </a:solidFill>
              </a:rPr>
              <a:t>This could indicate that the same target resource content was extracted from multiple documents (classical repeated content).</a:t>
            </a:r>
          </a:p>
        </p:txBody>
      </p:sp>
      <p:sp>
        <p:nvSpPr>
          <p:cNvPr id="84" name="Rectangle 83"/>
          <p:cNvSpPr/>
          <p:nvPr/>
        </p:nvSpPr>
        <p:spPr>
          <a:xfrm>
            <a:off x="1792904" y="109781"/>
            <a:ext cx="793807" cy="369332"/>
          </a:xfrm>
          <a:prstGeom prst="rect">
            <a:avLst/>
          </a:prstGeom>
        </p:spPr>
        <p:txBody>
          <a:bodyPr wrap="none">
            <a:spAutoFit/>
          </a:bodyPr>
          <a:lstStyle/>
          <a:p>
            <a:r>
              <a:rPr lang="en-US" dirty="0"/>
              <a:t>Case 2</a:t>
            </a:r>
          </a:p>
        </p:txBody>
      </p:sp>
      <p:grpSp>
        <p:nvGrpSpPr>
          <p:cNvPr id="85" name="Group 84"/>
          <p:cNvGrpSpPr/>
          <p:nvPr/>
        </p:nvGrpSpPr>
        <p:grpSpPr>
          <a:xfrm>
            <a:off x="4978346" y="2042054"/>
            <a:ext cx="3928058" cy="4124185"/>
            <a:chOff x="1024223" y="2084358"/>
            <a:chExt cx="2484178" cy="2421866"/>
          </a:xfrm>
        </p:grpSpPr>
        <p:sp>
          <p:nvSpPr>
            <p:cNvPr id="86" name="Rectangle 85"/>
            <p:cNvSpPr/>
            <p:nvPr/>
          </p:nvSpPr>
          <p:spPr>
            <a:xfrm>
              <a:off x="1843896" y="4247432"/>
              <a:ext cx="890112"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a:t>
              </a:r>
              <a:endParaRPr lang="en-CA" sz="1600" dirty="0"/>
            </a:p>
          </p:txBody>
        </p:sp>
        <p:sp>
          <p:nvSpPr>
            <p:cNvPr id="87" name="Rectangle 86"/>
            <p:cNvSpPr/>
            <p:nvPr/>
          </p:nvSpPr>
          <p:spPr>
            <a:xfrm>
              <a:off x="1958032" y="2084358"/>
              <a:ext cx="686574" cy="258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Document</a:t>
              </a:r>
              <a:endParaRPr lang="en-CA" sz="1600" dirty="0"/>
            </a:p>
          </p:txBody>
        </p:sp>
        <p:sp>
          <p:nvSpPr>
            <p:cNvPr id="88" name="Rectangle 87"/>
            <p:cNvSpPr/>
            <p:nvPr/>
          </p:nvSpPr>
          <p:spPr>
            <a:xfrm>
              <a:off x="1843896" y="3165895"/>
              <a:ext cx="890112"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Provenance</a:t>
              </a:r>
              <a:endParaRPr lang="en-CA" sz="1600" dirty="0"/>
            </a:p>
          </p:txBody>
        </p:sp>
        <p:cxnSp>
          <p:nvCxnSpPr>
            <p:cNvPr id="89" name="Straight Arrow Connector 88"/>
            <p:cNvCxnSpPr>
              <a:stCxn id="88" idx="0"/>
              <a:endCxn id="87" idx="2"/>
            </p:cNvCxnSpPr>
            <p:nvPr/>
          </p:nvCxnSpPr>
          <p:spPr>
            <a:xfrm flipV="1">
              <a:off x="2288952" y="2343149"/>
              <a:ext cx="12367" cy="82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8" idx="2"/>
              <a:endCxn id="86" idx="0"/>
            </p:cNvCxnSpPr>
            <p:nvPr/>
          </p:nvCxnSpPr>
          <p:spPr>
            <a:xfrm>
              <a:off x="2288952" y="3424686"/>
              <a:ext cx="0" cy="82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128567" y="2659304"/>
              <a:ext cx="539838" cy="298677"/>
            </a:xfrm>
            <a:prstGeom prst="rect">
              <a:avLst/>
            </a:prstGeom>
            <a:noFill/>
          </p:spPr>
          <p:txBody>
            <a:bodyPr wrap="none" rtlCol="0">
              <a:spAutoFit/>
            </a:bodyPr>
            <a:lstStyle/>
            <a:p>
              <a:r>
                <a:rPr lang="en-US" sz="1600" dirty="0"/>
                <a:t>entity</a:t>
              </a:r>
              <a:endParaRPr lang="en-CA" sz="1600" dirty="0"/>
            </a:p>
          </p:txBody>
        </p:sp>
        <p:sp>
          <p:nvSpPr>
            <p:cNvPr id="92" name="TextBox 91"/>
            <p:cNvSpPr txBox="1"/>
            <p:nvPr/>
          </p:nvSpPr>
          <p:spPr>
            <a:xfrm>
              <a:off x="1929475" y="3735070"/>
              <a:ext cx="550326" cy="298677"/>
            </a:xfrm>
            <a:prstGeom prst="rect">
              <a:avLst/>
            </a:prstGeom>
            <a:noFill/>
          </p:spPr>
          <p:txBody>
            <a:bodyPr wrap="none" rtlCol="0">
              <a:spAutoFit/>
            </a:bodyPr>
            <a:lstStyle/>
            <a:p>
              <a:r>
                <a:rPr lang="en-US" sz="1600" dirty="0"/>
                <a:t>target</a:t>
              </a:r>
              <a:endParaRPr lang="en-CA" sz="1600" dirty="0"/>
            </a:p>
          </p:txBody>
        </p:sp>
        <p:sp>
          <p:nvSpPr>
            <p:cNvPr id="93" name="Rectangle 92"/>
            <p:cNvSpPr/>
            <p:nvPr/>
          </p:nvSpPr>
          <p:spPr>
            <a:xfrm>
              <a:off x="1024223" y="2084358"/>
              <a:ext cx="670487"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Document</a:t>
              </a:r>
              <a:endParaRPr lang="en-CA" sz="1600" dirty="0"/>
            </a:p>
          </p:txBody>
        </p:sp>
        <p:cxnSp>
          <p:nvCxnSpPr>
            <p:cNvPr id="94" name="Straight Arrow Connector 93"/>
            <p:cNvCxnSpPr>
              <a:stCxn id="88" idx="0"/>
              <a:endCxn id="93" idx="2"/>
            </p:cNvCxnSpPr>
            <p:nvPr/>
          </p:nvCxnSpPr>
          <p:spPr>
            <a:xfrm flipH="1" flipV="1">
              <a:off x="1359467" y="2343150"/>
              <a:ext cx="929486"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049495" y="2659304"/>
              <a:ext cx="645215" cy="298677"/>
            </a:xfrm>
            <a:prstGeom prst="rect">
              <a:avLst/>
            </a:prstGeom>
            <a:noFill/>
          </p:spPr>
          <p:txBody>
            <a:bodyPr wrap="square" rtlCol="0">
              <a:spAutoFit/>
            </a:bodyPr>
            <a:lstStyle/>
            <a:p>
              <a:r>
                <a:rPr lang="en-US" sz="1600" dirty="0"/>
                <a:t>entity</a:t>
              </a:r>
              <a:endParaRPr lang="en-CA" sz="1600" dirty="0"/>
            </a:p>
          </p:txBody>
        </p:sp>
        <p:sp>
          <p:nvSpPr>
            <p:cNvPr id="96" name="Rectangle 95"/>
            <p:cNvSpPr/>
            <p:nvPr/>
          </p:nvSpPr>
          <p:spPr>
            <a:xfrm>
              <a:off x="2829894" y="2084358"/>
              <a:ext cx="678507"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Document</a:t>
              </a:r>
              <a:endParaRPr lang="en-CA" sz="1600" dirty="0"/>
            </a:p>
          </p:txBody>
        </p:sp>
        <p:cxnSp>
          <p:nvCxnSpPr>
            <p:cNvPr id="97" name="Straight Arrow Connector 96"/>
            <p:cNvCxnSpPr>
              <a:stCxn id="88" idx="0"/>
              <a:endCxn id="96" idx="2"/>
            </p:cNvCxnSpPr>
            <p:nvPr/>
          </p:nvCxnSpPr>
          <p:spPr>
            <a:xfrm flipV="1">
              <a:off x="2288952" y="2343150"/>
              <a:ext cx="880196"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734007" y="2653395"/>
              <a:ext cx="658090" cy="298677"/>
            </a:xfrm>
            <a:prstGeom prst="rect">
              <a:avLst/>
            </a:prstGeom>
            <a:noFill/>
          </p:spPr>
          <p:txBody>
            <a:bodyPr wrap="square" rtlCol="0">
              <a:spAutoFit/>
            </a:bodyPr>
            <a:lstStyle/>
            <a:p>
              <a:r>
                <a:rPr lang="en-US" sz="1600" dirty="0"/>
                <a:t>entity</a:t>
              </a:r>
              <a:endParaRPr lang="en-CA" sz="1600" dirty="0"/>
            </a:p>
          </p:txBody>
        </p:sp>
      </p:grpSp>
      <p:sp>
        <p:nvSpPr>
          <p:cNvPr id="99" name="Rectangle 98"/>
          <p:cNvSpPr/>
          <p:nvPr/>
        </p:nvSpPr>
        <p:spPr>
          <a:xfrm>
            <a:off x="4692174" y="367417"/>
            <a:ext cx="4572000" cy="1354217"/>
          </a:xfrm>
          <a:prstGeom prst="rect">
            <a:avLst/>
          </a:prstGeom>
        </p:spPr>
        <p:txBody>
          <a:bodyPr>
            <a:spAutoFit/>
          </a:bodyPr>
          <a:lstStyle/>
          <a:p>
            <a:r>
              <a:rPr lang="en-US" b="1" dirty="0"/>
              <a:t>.. a single Provenance resource, indicating multiple document entities, and with a single target resource. </a:t>
            </a:r>
            <a:br>
              <a:rPr lang="en-US" sz="1000" dirty="0"/>
            </a:br>
            <a:r>
              <a:rPr lang="en-US" sz="1400" dirty="0">
                <a:solidFill>
                  <a:srgbClr val="FF0000"/>
                </a:solidFill>
              </a:rPr>
              <a:t>This could indicate that the target resource content was extracted from multiple documents.</a:t>
            </a:r>
            <a:endParaRPr lang="en-US" dirty="0"/>
          </a:p>
        </p:txBody>
      </p:sp>
      <p:sp>
        <p:nvSpPr>
          <p:cNvPr id="100" name="Rectangle 99"/>
          <p:cNvSpPr/>
          <p:nvPr/>
        </p:nvSpPr>
        <p:spPr>
          <a:xfrm>
            <a:off x="6409758" y="46997"/>
            <a:ext cx="1021351" cy="369332"/>
          </a:xfrm>
          <a:prstGeom prst="rect">
            <a:avLst/>
          </a:prstGeom>
        </p:spPr>
        <p:txBody>
          <a:bodyPr wrap="square">
            <a:spAutoFit/>
          </a:bodyPr>
          <a:lstStyle/>
          <a:p>
            <a:r>
              <a:rPr lang="en-US" dirty="0"/>
              <a:t>Case 3</a:t>
            </a:r>
          </a:p>
        </p:txBody>
      </p:sp>
    </p:spTree>
    <p:extLst>
      <p:ext uri="{BB962C8B-B14F-4D97-AF65-F5344CB8AC3E}">
        <p14:creationId xmlns:p14="http://schemas.microsoft.com/office/powerpoint/2010/main" val="117455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79568" y="6281871"/>
            <a:ext cx="349776" cy="523220"/>
          </a:xfrm>
          <a:prstGeom prst="rect">
            <a:avLst/>
          </a:prstGeom>
          <a:noFill/>
        </p:spPr>
        <p:txBody>
          <a:bodyPr wrap="none" rtlCol="0">
            <a:spAutoFit/>
          </a:bodyPr>
          <a:lstStyle/>
          <a:p>
            <a:r>
              <a:rPr lang="en-US" sz="2800" dirty="0"/>
              <a:t>S</a:t>
            </a:r>
            <a:endParaRPr lang="en-CA" sz="2800" dirty="0"/>
          </a:p>
        </p:txBody>
      </p:sp>
      <p:grpSp>
        <p:nvGrpSpPr>
          <p:cNvPr id="85" name="Group 84"/>
          <p:cNvGrpSpPr/>
          <p:nvPr/>
        </p:nvGrpSpPr>
        <p:grpSpPr>
          <a:xfrm>
            <a:off x="2469758" y="2042054"/>
            <a:ext cx="4636778" cy="4124185"/>
            <a:chOff x="804598" y="2084358"/>
            <a:chExt cx="2932386" cy="2421866"/>
          </a:xfrm>
        </p:grpSpPr>
        <p:sp>
          <p:nvSpPr>
            <p:cNvPr id="86" name="Rectangle 85"/>
            <p:cNvSpPr/>
            <p:nvPr/>
          </p:nvSpPr>
          <p:spPr>
            <a:xfrm>
              <a:off x="1843896" y="4247432"/>
              <a:ext cx="890112" cy="25879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a:t>
              </a:r>
              <a:endParaRPr lang="en-CA" sz="1600" dirty="0"/>
            </a:p>
          </p:txBody>
        </p:sp>
        <p:sp>
          <p:nvSpPr>
            <p:cNvPr id="87" name="Rectangle 86"/>
            <p:cNvSpPr/>
            <p:nvPr/>
          </p:nvSpPr>
          <p:spPr>
            <a:xfrm>
              <a:off x="1958032" y="2084358"/>
              <a:ext cx="686574" cy="258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Document</a:t>
              </a:r>
              <a:endParaRPr lang="en-CA" sz="1600" dirty="0"/>
            </a:p>
          </p:txBody>
        </p:sp>
        <p:sp>
          <p:nvSpPr>
            <p:cNvPr id="88" name="Rectangle 87"/>
            <p:cNvSpPr/>
            <p:nvPr/>
          </p:nvSpPr>
          <p:spPr>
            <a:xfrm>
              <a:off x="1843896" y="3165895"/>
              <a:ext cx="890112"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Provenance</a:t>
              </a:r>
              <a:endParaRPr lang="en-CA" sz="1600" dirty="0"/>
            </a:p>
          </p:txBody>
        </p:sp>
        <p:cxnSp>
          <p:nvCxnSpPr>
            <p:cNvPr id="89" name="Straight Arrow Connector 88"/>
            <p:cNvCxnSpPr>
              <a:stCxn id="88" idx="0"/>
              <a:endCxn id="87" idx="2"/>
            </p:cNvCxnSpPr>
            <p:nvPr/>
          </p:nvCxnSpPr>
          <p:spPr>
            <a:xfrm flipV="1">
              <a:off x="2288952" y="2343149"/>
              <a:ext cx="12367" cy="82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8" idx="2"/>
              <a:endCxn id="86" idx="0"/>
            </p:cNvCxnSpPr>
            <p:nvPr/>
          </p:nvCxnSpPr>
          <p:spPr>
            <a:xfrm>
              <a:off x="2288952" y="3424686"/>
              <a:ext cx="0" cy="82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128567" y="2659304"/>
              <a:ext cx="539838" cy="298677"/>
            </a:xfrm>
            <a:prstGeom prst="rect">
              <a:avLst/>
            </a:prstGeom>
            <a:noFill/>
          </p:spPr>
          <p:txBody>
            <a:bodyPr wrap="none" rtlCol="0">
              <a:spAutoFit/>
            </a:bodyPr>
            <a:lstStyle/>
            <a:p>
              <a:r>
                <a:rPr lang="en-US" sz="1600" dirty="0"/>
                <a:t>entity</a:t>
              </a:r>
              <a:endParaRPr lang="en-CA" sz="1600" dirty="0"/>
            </a:p>
          </p:txBody>
        </p:sp>
        <p:sp>
          <p:nvSpPr>
            <p:cNvPr id="92" name="TextBox 91"/>
            <p:cNvSpPr txBox="1"/>
            <p:nvPr/>
          </p:nvSpPr>
          <p:spPr>
            <a:xfrm>
              <a:off x="1929475" y="3735070"/>
              <a:ext cx="550326" cy="298677"/>
            </a:xfrm>
            <a:prstGeom prst="rect">
              <a:avLst/>
            </a:prstGeom>
            <a:noFill/>
          </p:spPr>
          <p:txBody>
            <a:bodyPr wrap="none" rtlCol="0">
              <a:spAutoFit/>
            </a:bodyPr>
            <a:lstStyle/>
            <a:p>
              <a:r>
                <a:rPr lang="en-US" sz="1600" dirty="0"/>
                <a:t>target</a:t>
              </a:r>
              <a:endParaRPr lang="en-CA" sz="1600" dirty="0"/>
            </a:p>
          </p:txBody>
        </p:sp>
        <p:sp>
          <p:nvSpPr>
            <p:cNvPr id="93" name="Rectangle 92"/>
            <p:cNvSpPr/>
            <p:nvPr/>
          </p:nvSpPr>
          <p:spPr>
            <a:xfrm>
              <a:off x="1024223" y="2084358"/>
              <a:ext cx="670487"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Document</a:t>
              </a:r>
              <a:endParaRPr lang="en-CA" sz="1600" dirty="0"/>
            </a:p>
          </p:txBody>
        </p:sp>
        <p:cxnSp>
          <p:nvCxnSpPr>
            <p:cNvPr id="94" name="Straight Arrow Connector 93"/>
            <p:cNvCxnSpPr>
              <a:stCxn id="88" idx="0"/>
              <a:endCxn id="93" idx="2"/>
            </p:cNvCxnSpPr>
            <p:nvPr/>
          </p:nvCxnSpPr>
          <p:spPr>
            <a:xfrm flipH="1" flipV="1">
              <a:off x="1359467" y="2343150"/>
              <a:ext cx="929486"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049495" y="2659304"/>
              <a:ext cx="645215" cy="298677"/>
            </a:xfrm>
            <a:prstGeom prst="rect">
              <a:avLst/>
            </a:prstGeom>
            <a:noFill/>
          </p:spPr>
          <p:txBody>
            <a:bodyPr wrap="square" rtlCol="0">
              <a:spAutoFit/>
            </a:bodyPr>
            <a:lstStyle/>
            <a:p>
              <a:r>
                <a:rPr lang="en-US" sz="1600" dirty="0"/>
                <a:t>entity</a:t>
              </a:r>
              <a:endParaRPr lang="en-CA" sz="1600" dirty="0"/>
            </a:p>
          </p:txBody>
        </p:sp>
        <p:sp>
          <p:nvSpPr>
            <p:cNvPr id="96" name="Rectangle 95"/>
            <p:cNvSpPr/>
            <p:nvPr/>
          </p:nvSpPr>
          <p:spPr>
            <a:xfrm>
              <a:off x="2829894" y="2084358"/>
              <a:ext cx="678507"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Document</a:t>
              </a:r>
              <a:endParaRPr lang="en-CA" sz="1600" dirty="0"/>
            </a:p>
          </p:txBody>
        </p:sp>
        <p:cxnSp>
          <p:nvCxnSpPr>
            <p:cNvPr id="97" name="Straight Arrow Connector 96"/>
            <p:cNvCxnSpPr>
              <a:stCxn id="88" idx="0"/>
              <a:endCxn id="96" idx="2"/>
            </p:cNvCxnSpPr>
            <p:nvPr/>
          </p:nvCxnSpPr>
          <p:spPr>
            <a:xfrm flipV="1">
              <a:off x="2288952" y="2343150"/>
              <a:ext cx="880196"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734007" y="2653395"/>
              <a:ext cx="658090" cy="298677"/>
            </a:xfrm>
            <a:prstGeom prst="rect">
              <a:avLst/>
            </a:prstGeom>
            <a:noFill/>
          </p:spPr>
          <p:txBody>
            <a:bodyPr wrap="square" rtlCol="0">
              <a:spAutoFit/>
            </a:bodyPr>
            <a:lstStyle/>
            <a:p>
              <a:r>
                <a:rPr lang="en-US" sz="1600" dirty="0"/>
                <a:t>entity</a:t>
              </a:r>
              <a:endParaRPr lang="en-CA" sz="1600" dirty="0"/>
            </a:p>
          </p:txBody>
        </p:sp>
        <p:sp>
          <p:nvSpPr>
            <p:cNvPr id="46" name="Rectangle 45"/>
            <p:cNvSpPr/>
            <p:nvPr/>
          </p:nvSpPr>
          <p:spPr>
            <a:xfrm>
              <a:off x="804598" y="4247432"/>
              <a:ext cx="890112"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a:t>
              </a:r>
              <a:endParaRPr lang="en-CA" sz="1600" dirty="0"/>
            </a:p>
          </p:txBody>
        </p:sp>
        <p:sp>
          <p:nvSpPr>
            <p:cNvPr id="47" name="Rectangle 46"/>
            <p:cNvSpPr/>
            <p:nvPr/>
          </p:nvSpPr>
          <p:spPr>
            <a:xfrm>
              <a:off x="2846872" y="4230908"/>
              <a:ext cx="890112" cy="25879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a:t>
              </a:r>
              <a:endParaRPr lang="en-CA" sz="1600" dirty="0"/>
            </a:p>
          </p:txBody>
        </p:sp>
        <p:cxnSp>
          <p:nvCxnSpPr>
            <p:cNvPr id="48" name="Straight Arrow Connector 47"/>
            <p:cNvCxnSpPr>
              <a:endCxn id="46" idx="0"/>
            </p:cNvCxnSpPr>
            <p:nvPr/>
          </p:nvCxnSpPr>
          <p:spPr>
            <a:xfrm flipH="1">
              <a:off x="1249654" y="3408162"/>
              <a:ext cx="858532" cy="83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4692174" y="367417"/>
            <a:ext cx="4572000" cy="1077218"/>
          </a:xfrm>
          <a:prstGeom prst="rect">
            <a:avLst/>
          </a:prstGeom>
        </p:spPr>
        <p:txBody>
          <a:bodyPr>
            <a:spAutoFit/>
          </a:bodyPr>
          <a:lstStyle/>
          <a:p>
            <a:r>
              <a:rPr lang="en-US" b="1" dirty="0"/>
              <a:t>.. a single Provenance, this requires the documents to be a </a:t>
            </a:r>
          </a:p>
          <a:p>
            <a:r>
              <a:rPr lang="en-US" sz="1400" b="1" dirty="0">
                <a:solidFill>
                  <a:srgbClr val="FF0000"/>
                </a:solidFill>
              </a:rPr>
              <a:t>Document created after the observations were made in the “local EMR)</a:t>
            </a:r>
            <a:r>
              <a:rPr lang="en-US" sz="1400" dirty="0">
                <a:solidFill>
                  <a:srgbClr val="FF0000"/>
                </a:solidFill>
              </a:rPr>
              <a:t>.- </a:t>
            </a:r>
            <a:endParaRPr lang="en-US" dirty="0"/>
          </a:p>
        </p:txBody>
      </p:sp>
      <p:sp>
        <p:nvSpPr>
          <p:cNvPr id="100" name="Rectangle 99"/>
          <p:cNvSpPr/>
          <p:nvPr/>
        </p:nvSpPr>
        <p:spPr>
          <a:xfrm>
            <a:off x="3713018" y="46997"/>
            <a:ext cx="3718091" cy="369332"/>
          </a:xfrm>
          <a:prstGeom prst="rect">
            <a:avLst/>
          </a:prstGeom>
        </p:spPr>
        <p:txBody>
          <a:bodyPr wrap="square">
            <a:spAutoFit/>
          </a:bodyPr>
          <a:lstStyle/>
          <a:p>
            <a:r>
              <a:rPr lang="en-US" dirty="0"/>
              <a:t>This is a generalization of Case 3</a:t>
            </a:r>
          </a:p>
        </p:txBody>
      </p:sp>
      <p:cxnSp>
        <p:nvCxnSpPr>
          <p:cNvPr id="49" name="Straight Arrow Connector 48"/>
          <p:cNvCxnSpPr>
            <a:endCxn id="47" idx="0"/>
          </p:cNvCxnSpPr>
          <p:nvPr/>
        </p:nvCxnSpPr>
        <p:spPr>
          <a:xfrm>
            <a:off x="5118642" y="4324495"/>
            <a:ext cx="1284158" cy="137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67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p:cNvSpPr txBox="1"/>
          <p:nvPr/>
        </p:nvSpPr>
        <p:spPr>
          <a:xfrm>
            <a:off x="1613999" y="6062679"/>
            <a:ext cx="5907264" cy="830997"/>
          </a:xfrm>
          <a:prstGeom prst="rect">
            <a:avLst/>
          </a:prstGeom>
          <a:noFill/>
        </p:spPr>
        <p:txBody>
          <a:bodyPr wrap="square" rtlCol="0">
            <a:spAutoFit/>
          </a:bodyPr>
          <a:lstStyle/>
          <a:p>
            <a:pPr algn="ctr"/>
            <a:r>
              <a:rPr lang="en-US" sz="2400" dirty="0"/>
              <a:t>Same document source, same observations, but multiple provenances recorded</a:t>
            </a:r>
            <a:endParaRPr lang="en-CA" sz="2400" dirty="0"/>
          </a:p>
        </p:txBody>
      </p:sp>
      <p:sp>
        <p:nvSpPr>
          <p:cNvPr id="86" name="Rectangle 85"/>
          <p:cNvSpPr/>
          <p:nvPr/>
        </p:nvSpPr>
        <p:spPr>
          <a:xfrm>
            <a:off x="2245634" y="90349"/>
            <a:ext cx="793807" cy="369332"/>
          </a:xfrm>
          <a:prstGeom prst="rect">
            <a:avLst/>
          </a:prstGeom>
        </p:spPr>
        <p:txBody>
          <a:bodyPr wrap="none">
            <a:spAutoFit/>
          </a:bodyPr>
          <a:lstStyle/>
          <a:p>
            <a:r>
              <a:rPr lang="en-US" dirty="0"/>
              <a:t>Case 4</a:t>
            </a:r>
          </a:p>
        </p:txBody>
      </p:sp>
      <p:grpSp>
        <p:nvGrpSpPr>
          <p:cNvPr id="87" name="Group 86"/>
          <p:cNvGrpSpPr/>
          <p:nvPr/>
        </p:nvGrpSpPr>
        <p:grpSpPr>
          <a:xfrm>
            <a:off x="411554" y="2144172"/>
            <a:ext cx="4458886" cy="3904530"/>
            <a:chOff x="5640990" y="2088671"/>
            <a:chExt cx="2853753" cy="2418634"/>
          </a:xfrm>
        </p:grpSpPr>
        <p:sp>
          <p:nvSpPr>
            <p:cNvPr id="88" name="Rectangle 87"/>
            <p:cNvSpPr/>
            <p:nvPr/>
          </p:nvSpPr>
          <p:spPr>
            <a:xfrm>
              <a:off x="6618773" y="4248513"/>
              <a:ext cx="767165"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CA" sz="1400" dirty="0"/>
            </a:p>
          </p:txBody>
        </p:sp>
        <p:sp>
          <p:nvSpPr>
            <p:cNvPr id="89" name="Rectangle 88"/>
            <p:cNvSpPr/>
            <p:nvPr/>
          </p:nvSpPr>
          <p:spPr>
            <a:xfrm>
              <a:off x="6642880" y="2088671"/>
              <a:ext cx="692150"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Document</a:t>
              </a:r>
              <a:endParaRPr lang="en-CA" sz="1400" dirty="0"/>
            </a:p>
          </p:txBody>
        </p:sp>
        <p:sp>
          <p:nvSpPr>
            <p:cNvPr id="90" name="Rectangle 89"/>
            <p:cNvSpPr/>
            <p:nvPr/>
          </p:nvSpPr>
          <p:spPr>
            <a:xfrm>
              <a:off x="5640990" y="3164816"/>
              <a:ext cx="748604"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91" name="Straight Arrow Connector 90"/>
            <p:cNvCxnSpPr>
              <a:stCxn id="101" idx="2"/>
              <a:endCxn id="88" idx="0"/>
            </p:cNvCxnSpPr>
            <p:nvPr/>
          </p:nvCxnSpPr>
          <p:spPr>
            <a:xfrm flipH="1">
              <a:off x="7002356" y="3429000"/>
              <a:ext cx="961289" cy="819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90" idx="0"/>
            </p:cNvCxnSpPr>
            <p:nvPr/>
          </p:nvCxnSpPr>
          <p:spPr>
            <a:xfrm flipV="1">
              <a:off x="6015292" y="2347116"/>
              <a:ext cx="842698" cy="81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90" idx="2"/>
              <a:endCxn id="88" idx="0"/>
            </p:cNvCxnSpPr>
            <p:nvPr/>
          </p:nvCxnSpPr>
          <p:spPr>
            <a:xfrm>
              <a:off x="6015292" y="3423608"/>
              <a:ext cx="987064" cy="82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98" idx="2"/>
              <a:endCxn id="88" idx="0"/>
            </p:cNvCxnSpPr>
            <p:nvPr/>
          </p:nvCxnSpPr>
          <p:spPr>
            <a:xfrm>
              <a:off x="6990252" y="3427384"/>
              <a:ext cx="12104" cy="82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004648" y="2663617"/>
              <a:ext cx="407479" cy="180496"/>
            </a:xfrm>
            <a:prstGeom prst="rect">
              <a:avLst/>
            </a:prstGeom>
            <a:noFill/>
          </p:spPr>
          <p:txBody>
            <a:bodyPr wrap="none" rtlCol="0">
              <a:spAutoFit/>
            </a:bodyPr>
            <a:lstStyle/>
            <a:p>
              <a:r>
                <a:rPr lang="en-US" sz="1400" dirty="0"/>
                <a:t>entity</a:t>
              </a:r>
              <a:endParaRPr lang="en-CA" sz="1400" dirty="0"/>
            </a:p>
          </p:txBody>
        </p:sp>
        <p:sp>
          <p:nvSpPr>
            <p:cNvPr id="96" name="TextBox 95"/>
            <p:cNvSpPr txBox="1"/>
            <p:nvPr/>
          </p:nvSpPr>
          <p:spPr>
            <a:xfrm>
              <a:off x="6805556" y="3739383"/>
              <a:ext cx="414559" cy="180496"/>
            </a:xfrm>
            <a:prstGeom prst="rect">
              <a:avLst/>
            </a:prstGeom>
            <a:noFill/>
          </p:spPr>
          <p:txBody>
            <a:bodyPr wrap="none" rtlCol="0">
              <a:spAutoFit/>
            </a:bodyPr>
            <a:lstStyle/>
            <a:p>
              <a:r>
                <a:rPr lang="en-US" sz="1400" dirty="0"/>
                <a:t>target</a:t>
              </a:r>
              <a:endParaRPr lang="en-CA" sz="1400" dirty="0"/>
            </a:p>
          </p:txBody>
        </p:sp>
        <p:sp>
          <p:nvSpPr>
            <p:cNvPr id="97" name="TextBox 96"/>
            <p:cNvSpPr txBox="1"/>
            <p:nvPr/>
          </p:nvSpPr>
          <p:spPr>
            <a:xfrm>
              <a:off x="7528823" y="3714414"/>
              <a:ext cx="414559" cy="180496"/>
            </a:xfrm>
            <a:prstGeom prst="rect">
              <a:avLst/>
            </a:prstGeom>
            <a:noFill/>
          </p:spPr>
          <p:txBody>
            <a:bodyPr wrap="none" rtlCol="0">
              <a:spAutoFit/>
            </a:bodyPr>
            <a:lstStyle/>
            <a:p>
              <a:r>
                <a:rPr lang="en-US" sz="1400" dirty="0"/>
                <a:t>target</a:t>
              </a:r>
              <a:endParaRPr lang="en-CA" sz="1400" dirty="0"/>
            </a:p>
          </p:txBody>
        </p:sp>
        <p:sp>
          <p:nvSpPr>
            <p:cNvPr id="98" name="Rectangle 97"/>
            <p:cNvSpPr/>
            <p:nvPr/>
          </p:nvSpPr>
          <p:spPr>
            <a:xfrm>
              <a:off x="6634312" y="3168592"/>
              <a:ext cx="711879" cy="2587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99" name="Straight Arrow Connector 98"/>
            <p:cNvCxnSpPr>
              <a:stCxn id="98" idx="0"/>
              <a:endCxn id="89" idx="2"/>
            </p:cNvCxnSpPr>
            <p:nvPr/>
          </p:nvCxnSpPr>
          <p:spPr>
            <a:xfrm flipH="1" flipV="1">
              <a:off x="6988955" y="2347463"/>
              <a:ext cx="1296" cy="82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104437" y="2692641"/>
              <a:ext cx="407479" cy="180496"/>
            </a:xfrm>
            <a:prstGeom prst="rect">
              <a:avLst/>
            </a:prstGeom>
            <a:noFill/>
          </p:spPr>
          <p:txBody>
            <a:bodyPr wrap="none" rtlCol="0">
              <a:spAutoFit/>
            </a:bodyPr>
            <a:lstStyle/>
            <a:p>
              <a:r>
                <a:rPr lang="en-US" sz="1400" dirty="0"/>
                <a:t>entity</a:t>
              </a:r>
              <a:endParaRPr lang="en-CA" sz="1400" dirty="0"/>
            </a:p>
          </p:txBody>
        </p:sp>
        <p:sp>
          <p:nvSpPr>
            <p:cNvPr id="101" name="Rectangle 100"/>
            <p:cNvSpPr/>
            <p:nvPr/>
          </p:nvSpPr>
          <p:spPr>
            <a:xfrm>
              <a:off x="7615313" y="3170208"/>
              <a:ext cx="696662" cy="25879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Provenance</a:t>
              </a:r>
              <a:endParaRPr lang="en-CA" sz="1400" dirty="0"/>
            </a:p>
          </p:txBody>
        </p:sp>
        <p:cxnSp>
          <p:nvCxnSpPr>
            <p:cNvPr id="102" name="Straight Arrow Connector 101"/>
            <p:cNvCxnSpPr>
              <a:stCxn id="101" idx="0"/>
            </p:cNvCxnSpPr>
            <p:nvPr/>
          </p:nvCxnSpPr>
          <p:spPr>
            <a:xfrm flipH="1" flipV="1">
              <a:off x="7139190" y="2364065"/>
              <a:ext cx="824455" cy="80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8087264" y="2663617"/>
              <a:ext cx="407479" cy="180496"/>
            </a:xfrm>
            <a:prstGeom prst="rect">
              <a:avLst/>
            </a:prstGeom>
            <a:noFill/>
          </p:spPr>
          <p:txBody>
            <a:bodyPr wrap="none" rtlCol="0">
              <a:spAutoFit/>
            </a:bodyPr>
            <a:lstStyle/>
            <a:p>
              <a:r>
                <a:rPr lang="en-US" sz="1400" dirty="0"/>
                <a:t>entity</a:t>
              </a:r>
              <a:endParaRPr lang="en-CA" sz="1400" dirty="0"/>
            </a:p>
          </p:txBody>
        </p:sp>
        <p:sp>
          <p:nvSpPr>
            <p:cNvPr id="104" name="TextBox 103"/>
            <p:cNvSpPr txBox="1"/>
            <p:nvPr/>
          </p:nvSpPr>
          <p:spPr>
            <a:xfrm>
              <a:off x="6083999" y="3726396"/>
              <a:ext cx="414559" cy="180496"/>
            </a:xfrm>
            <a:prstGeom prst="rect">
              <a:avLst/>
            </a:prstGeom>
            <a:noFill/>
          </p:spPr>
          <p:txBody>
            <a:bodyPr wrap="none" rtlCol="0">
              <a:spAutoFit/>
            </a:bodyPr>
            <a:lstStyle/>
            <a:p>
              <a:r>
                <a:rPr lang="en-US" sz="1400" dirty="0"/>
                <a:t>target</a:t>
              </a:r>
              <a:endParaRPr lang="en-CA" sz="1400" dirty="0"/>
            </a:p>
          </p:txBody>
        </p:sp>
      </p:grpSp>
      <p:sp>
        <p:nvSpPr>
          <p:cNvPr id="105" name="Rectangle 104"/>
          <p:cNvSpPr/>
          <p:nvPr/>
        </p:nvSpPr>
        <p:spPr>
          <a:xfrm>
            <a:off x="541665" y="398394"/>
            <a:ext cx="6979598" cy="1723549"/>
          </a:xfrm>
          <a:prstGeom prst="rect">
            <a:avLst/>
          </a:prstGeom>
        </p:spPr>
        <p:txBody>
          <a:bodyPr wrap="square">
            <a:spAutoFit/>
          </a:bodyPr>
          <a:lstStyle/>
          <a:p>
            <a:r>
              <a:rPr lang="en-US" b="1" dirty="0"/>
              <a:t>.. multiple Provenance resources, each indicating the same document entity, and each with the same target resource. </a:t>
            </a:r>
            <a:br>
              <a:rPr lang="en-US" dirty="0"/>
            </a:br>
            <a:r>
              <a:rPr lang="en-US" sz="1400" dirty="0">
                <a:solidFill>
                  <a:srgbClr val="FF0000"/>
                </a:solidFill>
              </a:rPr>
              <a:t>This could indicate that various target resources were extracted from the document at various points in time</a:t>
            </a:r>
          </a:p>
          <a:p>
            <a:r>
              <a:rPr lang="en-US" sz="1400" dirty="0">
                <a:solidFill>
                  <a:srgbClr val="FF0000"/>
                </a:solidFill>
              </a:rPr>
              <a:t>(e.g. the same document (id) registered with multiple registry entries).</a:t>
            </a:r>
          </a:p>
          <a:p>
            <a:r>
              <a:rPr lang="en-US" sz="1400" dirty="0">
                <a:solidFill>
                  <a:srgbClr val="FF0000"/>
                </a:solidFill>
              </a:rPr>
              <a:t>(e.g. the same observation is present in different parts of the document) </a:t>
            </a:r>
            <a:r>
              <a:rPr lang="en-US" sz="1400" dirty="0">
                <a:solidFill>
                  <a:srgbClr val="FF0000"/>
                </a:solidFill>
                <a:sym typeface="Wingdings" panose="05000000000000000000" pitchFamily="2" charset="2"/>
              </a:rPr>
              <a:t> Ask the extractor to avoid recording multiple provenance from within the document) </a:t>
            </a:r>
            <a:endParaRPr lang="en-US" dirty="0"/>
          </a:p>
        </p:txBody>
      </p:sp>
    </p:spTree>
    <p:extLst>
      <p:ext uri="{BB962C8B-B14F-4D97-AF65-F5344CB8AC3E}">
        <p14:creationId xmlns:p14="http://schemas.microsoft.com/office/powerpoint/2010/main" val="326375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4962" y="1785350"/>
            <a:ext cx="3928058" cy="4124185"/>
            <a:chOff x="1024223" y="2084358"/>
            <a:chExt cx="2484178" cy="2421866"/>
          </a:xfrm>
        </p:grpSpPr>
        <p:sp>
          <p:nvSpPr>
            <p:cNvPr id="4" name="Rectangle 3"/>
            <p:cNvSpPr/>
            <p:nvPr/>
          </p:nvSpPr>
          <p:spPr>
            <a:xfrm>
              <a:off x="1843896" y="4247432"/>
              <a:ext cx="890112" cy="2587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Observation</a:t>
              </a:r>
              <a:endParaRPr lang="en-CA" sz="1600" dirty="0">
                <a:solidFill>
                  <a:schemeClr val="tx1"/>
                </a:solidFill>
              </a:endParaRPr>
            </a:p>
          </p:txBody>
        </p:sp>
        <p:sp>
          <p:nvSpPr>
            <p:cNvPr id="7" name="Rectangle 6"/>
            <p:cNvSpPr/>
            <p:nvPr/>
          </p:nvSpPr>
          <p:spPr>
            <a:xfrm>
              <a:off x="1958032" y="2084358"/>
              <a:ext cx="686574" cy="2587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Document</a:t>
              </a:r>
              <a:endParaRPr lang="en-CA" sz="1600" dirty="0"/>
            </a:p>
          </p:txBody>
        </p:sp>
        <p:sp>
          <p:nvSpPr>
            <p:cNvPr id="8" name="Rectangle 7"/>
            <p:cNvSpPr/>
            <p:nvPr/>
          </p:nvSpPr>
          <p:spPr>
            <a:xfrm>
              <a:off x="1843896" y="3165895"/>
              <a:ext cx="890112" cy="25879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Provenance</a:t>
              </a:r>
              <a:endParaRPr lang="en-CA" sz="1600" dirty="0"/>
            </a:p>
          </p:txBody>
        </p:sp>
        <p:cxnSp>
          <p:nvCxnSpPr>
            <p:cNvPr id="12" name="Straight Arrow Connector 11"/>
            <p:cNvCxnSpPr>
              <a:stCxn id="8" idx="0"/>
              <a:endCxn id="7" idx="2"/>
            </p:cNvCxnSpPr>
            <p:nvPr/>
          </p:nvCxnSpPr>
          <p:spPr>
            <a:xfrm flipV="1">
              <a:off x="2288952" y="2343149"/>
              <a:ext cx="12367" cy="82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4" idx="0"/>
            </p:cNvCxnSpPr>
            <p:nvPr/>
          </p:nvCxnSpPr>
          <p:spPr>
            <a:xfrm>
              <a:off x="2288952" y="3424686"/>
              <a:ext cx="0" cy="82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28567" y="2659304"/>
              <a:ext cx="539838" cy="298677"/>
            </a:xfrm>
            <a:prstGeom prst="rect">
              <a:avLst/>
            </a:prstGeom>
            <a:noFill/>
          </p:spPr>
          <p:txBody>
            <a:bodyPr wrap="none" rtlCol="0">
              <a:spAutoFit/>
            </a:bodyPr>
            <a:lstStyle/>
            <a:p>
              <a:r>
                <a:rPr lang="en-US" sz="1600" dirty="0"/>
                <a:t>entity</a:t>
              </a:r>
              <a:endParaRPr lang="en-CA" sz="1600" dirty="0"/>
            </a:p>
          </p:txBody>
        </p:sp>
        <p:sp>
          <p:nvSpPr>
            <p:cNvPr id="23" name="TextBox 22"/>
            <p:cNvSpPr txBox="1"/>
            <p:nvPr/>
          </p:nvSpPr>
          <p:spPr>
            <a:xfrm>
              <a:off x="1848160" y="3735070"/>
              <a:ext cx="550326" cy="298677"/>
            </a:xfrm>
            <a:prstGeom prst="rect">
              <a:avLst/>
            </a:prstGeom>
            <a:noFill/>
          </p:spPr>
          <p:txBody>
            <a:bodyPr wrap="none" rtlCol="0">
              <a:spAutoFit/>
            </a:bodyPr>
            <a:lstStyle/>
            <a:p>
              <a:r>
                <a:rPr lang="en-US" sz="1600" dirty="0"/>
                <a:t>target</a:t>
              </a:r>
              <a:endParaRPr lang="en-CA" sz="1600" dirty="0"/>
            </a:p>
          </p:txBody>
        </p:sp>
        <p:sp>
          <p:nvSpPr>
            <p:cNvPr id="35" name="Rectangle 34"/>
            <p:cNvSpPr/>
            <p:nvPr/>
          </p:nvSpPr>
          <p:spPr>
            <a:xfrm>
              <a:off x="1024223" y="2084358"/>
              <a:ext cx="670487"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Document</a:t>
              </a:r>
              <a:endParaRPr lang="en-CA" sz="1600" dirty="0"/>
            </a:p>
          </p:txBody>
        </p:sp>
        <p:cxnSp>
          <p:nvCxnSpPr>
            <p:cNvPr id="46" name="Straight Arrow Connector 45"/>
            <p:cNvCxnSpPr>
              <a:stCxn id="8" idx="0"/>
              <a:endCxn id="35" idx="2"/>
            </p:cNvCxnSpPr>
            <p:nvPr/>
          </p:nvCxnSpPr>
          <p:spPr>
            <a:xfrm flipH="1" flipV="1">
              <a:off x="1359467" y="2343150"/>
              <a:ext cx="929486"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49495" y="2659304"/>
              <a:ext cx="645215" cy="298677"/>
            </a:xfrm>
            <a:prstGeom prst="rect">
              <a:avLst/>
            </a:prstGeom>
            <a:noFill/>
          </p:spPr>
          <p:txBody>
            <a:bodyPr wrap="square" rtlCol="0">
              <a:spAutoFit/>
            </a:bodyPr>
            <a:lstStyle/>
            <a:p>
              <a:r>
                <a:rPr lang="en-US" sz="1600" dirty="0"/>
                <a:t>entity</a:t>
              </a:r>
              <a:endParaRPr lang="en-CA" sz="1600" dirty="0"/>
            </a:p>
          </p:txBody>
        </p:sp>
        <p:sp>
          <p:nvSpPr>
            <p:cNvPr id="48" name="Rectangle 47"/>
            <p:cNvSpPr/>
            <p:nvPr/>
          </p:nvSpPr>
          <p:spPr>
            <a:xfrm>
              <a:off x="2829894" y="2084358"/>
              <a:ext cx="678507" cy="258792"/>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Document</a:t>
              </a:r>
              <a:endParaRPr lang="en-CA" sz="1600" dirty="0">
                <a:solidFill>
                  <a:schemeClr val="tx1"/>
                </a:solidFill>
              </a:endParaRPr>
            </a:p>
          </p:txBody>
        </p:sp>
        <p:cxnSp>
          <p:nvCxnSpPr>
            <p:cNvPr id="49" name="Straight Arrow Connector 48"/>
            <p:cNvCxnSpPr>
              <a:stCxn id="8" idx="0"/>
              <a:endCxn id="48" idx="2"/>
            </p:cNvCxnSpPr>
            <p:nvPr/>
          </p:nvCxnSpPr>
          <p:spPr>
            <a:xfrm flipV="1">
              <a:off x="2288952" y="2343150"/>
              <a:ext cx="880196" cy="82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734007" y="2653395"/>
              <a:ext cx="658090" cy="298677"/>
            </a:xfrm>
            <a:prstGeom prst="rect">
              <a:avLst/>
            </a:prstGeom>
            <a:noFill/>
          </p:spPr>
          <p:txBody>
            <a:bodyPr wrap="square" rtlCol="0">
              <a:spAutoFit/>
            </a:bodyPr>
            <a:lstStyle/>
            <a:p>
              <a:r>
                <a:rPr lang="en-US" sz="1600" dirty="0"/>
                <a:t>entity</a:t>
              </a:r>
              <a:endParaRPr lang="en-CA" sz="1600" dirty="0"/>
            </a:p>
          </p:txBody>
        </p:sp>
      </p:grpSp>
      <p:sp>
        <p:nvSpPr>
          <p:cNvPr id="9" name="Rectangle 8"/>
          <p:cNvSpPr/>
          <p:nvPr/>
        </p:nvSpPr>
        <p:spPr>
          <a:xfrm>
            <a:off x="464962" y="410065"/>
            <a:ext cx="4815376" cy="1354217"/>
          </a:xfrm>
          <a:prstGeom prst="rect">
            <a:avLst/>
          </a:prstGeom>
        </p:spPr>
        <p:txBody>
          <a:bodyPr wrap="square">
            <a:spAutoFit/>
          </a:bodyPr>
          <a:lstStyle/>
          <a:p>
            <a:r>
              <a:rPr lang="en-US" b="1" dirty="0"/>
              <a:t>.. a single Provenance resource, indicating multiple document entities, and with a single synthesized target resource.</a:t>
            </a:r>
            <a:br>
              <a:rPr lang="en-US" sz="1000" dirty="0"/>
            </a:br>
            <a:r>
              <a:rPr lang="en-US" sz="1400" dirty="0">
                <a:solidFill>
                  <a:srgbClr val="FF0000"/>
                </a:solidFill>
              </a:rPr>
              <a:t>This could indicate that the target resource content was synthesized from content found in multiple documents</a:t>
            </a:r>
            <a:endParaRPr lang="en-US" dirty="0"/>
          </a:p>
        </p:txBody>
      </p:sp>
      <p:sp>
        <p:nvSpPr>
          <p:cNvPr id="54" name="Rectangle 53"/>
          <p:cNvSpPr/>
          <p:nvPr/>
        </p:nvSpPr>
        <p:spPr>
          <a:xfrm>
            <a:off x="770312" y="148818"/>
            <a:ext cx="3693319" cy="369332"/>
          </a:xfrm>
          <a:prstGeom prst="rect">
            <a:avLst/>
          </a:prstGeom>
        </p:spPr>
        <p:txBody>
          <a:bodyPr wrap="none">
            <a:spAutoFit/>
          </a:bodyPr>
          <a:lstStyle/>
          <a:p>
            <a:r>
              <a:rPr lang="en-US" dirty="0"/>
              <a:t>Case 5 (out of scope of </a:t>
            </a:r>
            <a:r>
              <a:rPr lang="en-US" dirty="0" err="1"/>
              <a:t>QEDm</a:t>
            </a:r>
            <a:r>
              <a:rPr lang="en-US" dirty="0"/>
              <a:t>/</a:t>
            </a:r>
            <a:r>
              <a:rPr lang="en-US" dirty="0" err="1"/>
              <a:t>mXDE</a:t>
            </a:r>
            <a:r>
              <a:rPr lang="en-US" dirty="0"/>
              <a:t>)</a:t>
            </a:r>
          </a:p>
        </p:txBody>
      </p:sp>
      <p:sp>
        <p:nvSpPr>
          <p:cNvPr id="55" name="TextBox 54"/>
          <p:cNvSpPr txBox="1"/>
          <p:nvPr/>
        </p:nvSpPr>
        <p:spPr>
          <a:xfrm>
            <a:off x="504923" y="6294766"/>
            <a:ext cx="8354427" cy="461665"/>
          </a:xfrm>
          <a:prstGeom prst="rect">
            <a:avLst/>
          </a:prstGeom>
          <a:noFill/>
        </p:spPr>
        <p:txBody>
          <a:bodyPr wrap="square" rtlCol="0">
            <a:spAutoFit/>
          </a:bodyPr>
          <a:lstStyle/>
          <a:p>
            <a:r>
              <a:rPr lang="en-US" sz="2400" dirty="0"/>
              <a:t>One or duplicate observation “derived” from multiple documents</a:t>
            </a:r>
            <a:endParaRPr lang="en-CA" sz="2400" dirty="0"/>
          </a:p>
        </p:txBody>
      </p:sp>
      <p:sp>
        <p:nvSpPr>
          <p:cNvPr id="56" name="Rectangle 55"/>
          <p:cNvSpPr/>
          <p:nvPr/>
        </p:nvSpPr>
        <p:spPr>
          <a:xfrm>
            <a:off x="6458019" y="108422"/>
            <a:ext cx="793807" cy="369332"/>
          </a:xfrm>
          <a:prstGeom prst="rect">
            <a:avLst/>
          </a:prstGeom>
        </p:spPr>
        <p:txBody>
          <a:bodyPr wrap="none">
            <a:spAutoFit/>
          </a:bodyPr>
          <a:lstStyle/>
          <a:p>
            <a:r>
              <a:rPr lang="en-US" dirty="0"/>
              <a:t>Case 6</a:t>
            </a:r>
          </a:p>
        </p:txBody>
      </p:sp>
      <p:sp>
        <p:nvSpPr>
          <p:cNvPr id="57" name="Rectangle 56"/>
          <p:cNvSpPr/>
          <p:nvPr/>
        </p:nvSpPr>
        <p:spPr>
          <a:xfrm>
            <a:off x="4953768" y="361053"/>
            <a:ext cx="4190232" cy="2154436"/>
          </a:xfrm>
          <a:prstGeom prst="rect">
            <a:avLst/>
          </a:prstGeom>
        </p:spPr>
        <p:txBody>
          <a:bodyPr wrap="square">
            <a:spAutoFit/>
          </a:bodyPr>
          <a:lstStyle/>
          <a:p>
            <a:r>
              <a:rPr lang="en-US" b="1" dirty="0"/>
              <a:t>.. multiple Provenance resources, each indicating a different document entity, and each with a different target resource with the same content (not really different times). </a:t>
            </a:r>
            <a:br>
              <a:rPr lang="en-US" sz="1000" dirty="0"/>
            </a:br>
            <a:r>
              <a:rPr lang="en-US" sz="1400" dirty="0">
                <a:solidFill>
                  <a:srgbClr val="FF0000"/>
                </a:solidFill>
              </a:rPr>
              <a:t>This could indicate that the same content was extracted from multiple documents.</a:t>
            </a:r>
            <a:r>
              <a:rPr lang="en-US" dirty="0"/>
              <a:t> </a:t>
            </a:r>
            <a:r>
              <a:rPr lang="en-US" sz="1200" dirty="0"/>
              <a:t>Server decides, client accepts)</a:t>
            </a:r>
            <a:endParaRPr lang="en-US" dirty="0"/>
          </a:p>
        </p:txBody>
      </p:sp>
      <p:grpSp>
        <p:nvGrpSpPr>
          <p:cNvPr id="58" name="Group 57"/>
          <p:cNvGrpSpPr/>
          <p:nvPr/>
        </p:nvGrpSpPr>
        <p:grpSpPr>
          <a:xfrm>
            <a:off x="5122740" y="2494468"/>
            <a:ext cx="3726321" cy="3894978"/>
            <a:chOff x="1114436" y="2406019"/>
            <a:chExt cx="2356596" cy="2202433"/>
          </a:xfrm>
        </p:grpSpPr>
        <p:sp>
          <p:nvSpPr>
            <p:cNvPr id="59" name="Rectangle 58"/>
            <p:cNvSpPr/>
            <p:nvPr/>
          </p:nvSpPr>
          <p:spPr>
            <a:xfrm>
              <a:off x="2349458" y="3979985"/>
              <a:ext cx="769100"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a:t>
              </a:r>
              <a:endParaRPr lang="en-CA" sz="1600" dirty="0"/>
            </a:p>
          </p:txBody>
        </p:sp>
        <p:sp>
          <p:nvSpPr>
            <p:cNvPr id="61" name="Rectangle 60"/>
            <p:cNvSpPr/>
            <p:nvPr/>
          </p:nvSpPr>
          <p:spPr>
            <a:xfrm>
              <a:off x="2384838" y="3154392"/>
              <a:ext cx="890112"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Provenance</a:t>
              </a:r>
              <a:endParaRPr lang="en-CA" sz="1600" dirty="0"/>
            </a:p>
          </p:txBody>
        </p:sp>
        <p:cxnSp>
          <p:nvCxnSpPr>
            <p:cNvPr id="63" name="Straight Arrow Connector 62"/>
            <p:cNvCxnSpPr>
              <a:stCxn id="61" idx="2"/>
              <a:endCxn id="59" idx="0"/>
            </p:cNvCxnSpPr>
            <p:nvPr/>
          </p:nvCxnSpPr>
          <p:spPr>
            <a:xfrm flipH="1">
              <a:off x="2734008" y="3413184"/>
              <a:ext cx="95886" cy="566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642848" y="3593294"/>
              <a:ext cx="550326" cy="298677"/>
            </a:xfrm>
            <a:prstGeom prst="rect">
              <a:avLst/>
            </a:prstGeom>
            <a:noFill/>
          </p:spPr>
          <p:txBody>
            <a:bodyPr wrap="none" rtlCol="0">
              <a:spAutoFit/>
            </a:bodyPr>
            <a:lstStyle/>
            <a:p>
              <a:r>
                <a:rPr lang="en-US" sz="1600" dirty="0"/>
                <a:t>target</a:t>
              </a:r>
              <a:endParaRPr lang="en-CA" sz="1600" dirty="0"/>
            </a:p>
          </p:txBody>
        </p:sp>
        <p:sp>
          <p:nvSpPr>
            <p:cNvPr id="66" name="Rectangle 65"/>
            <p:cNvSpPr/>
            <p:nvPr/>
          </p:nvSpPr>
          <p:spPr>
            <a:xfrm>
              <a:off x="1211677" y="2406019"/>
              <a:ext cx="670487" cy="2587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Document</a:t>
              </a:r>
              <a:endParaRPr lang="en-CA" sz="1600" dirty="0"/>
            </a:p>
          </p:txBody>
        </p:sp>
        <p:cxnSp>
          <p:nvCxnSpPr>
            <p:cNvPr id="67" name="Straight Arrow Connector 66"/>
            <p:cNvCxnSpPr>
              <a:stCxn id="80" idx="0"/>
              <a:endCxn id="66" idx="2"/>
            </p:cNvCxnSpPr>
            <p:nvPr/>
          </p:nvCxnSpPr>
          <p:spPr>
            <a:xfrm flipH="1" flipV="1">
              <a:off x="1546920" y="2664811"/>
              <a:ext cx="12572" cy="501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44814" y="2638568"/>
              <a:ext cx="645215" cy="298677"/>
            </a:xfrm>
            <a:prstGeom prst="rect">
              <a:avLst/>
            </a:prstGeom>
            <a:noFill/>
          </p:spPr>
          <p:txBody>
            <a:bodyPr wrap="square" rtlCol="0">
              <a:spAutoFit/>
            </a:bodyPr>
            <a:lstStyle/>
            <a:p>
              <a:r>
                <a:rPr lang="en-US" sz="1600" dirty="0"/>
                <a:t>entity</a:t>
              </a:r>
              <a:endParaRPr lang="en-CA" sz="1600" dirty="0"/>
            </a:p>
          </p:txBody>
        </p:sp>
        <p:sp>
          <p:nvSpPr>
            <p:cNvPr id="69" name="Rectangle 68"/>
            <p:cNvSpPr/>
            <p:nvPr/>
          </p:nvSpPr>
          <p:spPr>
            <a:xfrm>
              <a:off x="2473688" y="2406019"/>
              <a:ext cx="678507" cy="25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Document</a:t>
              </a:r>
              <a:endParaRPr lang="en-CA" sz="1600" dirty="0"/>
            </a:p>
          </p:txBody>
        </p:sp>
        <p:cxnSp>
          <p:nvCxnSpPr>
            <p:cNvPr id="70" name="Straight Arrow Connector 69"/>
            <p:cNvCxnSpPr>
              <a:stCxn id="61" idx="0"/>
              <a:endCxn id="69" idx="2"/>
            </p:cNvCxnSpPr>
            <p:nvPr/>
          </p:nvCxnSpPr>
          <p:spPr>
            <a:xfrm flipH="1" flipV="1">
              <a:off x="2812941" y="2664811"/>
              <a:ext cx="16953" cy="489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812942" y="2653395"/>
              <a:ext cx="658090" cy="298677"/>
            </a:xfrm>
            <a:prstGeom prst="rect">
              <a:avLst/>
            </a:prstGeom>
            <a:noFill/>
          </p:spPr>
          <p:txBody>
            <a:bodyPr wrap="square" rtlCol="0">
              <a:spAutoFit/>
            </a:bodyPr>
            <a:lstStyle/>
            <a:p>
              <a:r>
                <a:rPr lang="en-US" sz="1600" dirty="0"/>
                <a:t>entity</a:t>
              </a:r>
              <a:endParaRPr lang="en-CA" sz="1600" dirty="0"/>
            </a:p>
          </p:txBody>
        </p:sp>
        <p:sp>
          <p:nvSpPr>
            <p:cNvPr id="72" name="Rectangle 71"/>
            <p:cNvSpPr/>
            <p:nvPr/>
          </p:nvSpPr>
          <p:spPr>
            <a:xfrm>
              <a:off x="1341654" y="3979985"/>
              <a:ext cx="769100" cy="2587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a:t>
              </a:r>
              <a:endParaRPr lang="en-CA" sz="1600" dirty="0"/>
            </a:p>
          </p:txBody>
        </p:sp>
        <p:cxnSp>
          <p:nvCxnSpPr>
            <p:cNvPr id="73" name="Straight Arrow Connector 72"/>
            <p:cNvCxnSpPr>
              <a:stCxn id="80" idx="2"/>
              <a:endCxn id="72" idx="0"/>
            </p:cNvCxnSpPr>
            <p:nvPr/>
          </p:nvCxnSpPr>
          <p:spPr>
            <a:xfrm>
              <a:off x="1559492" y="3424687"/>
              <a:ext cx="166712" cy="55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384838" y="3604446"/>
              <a:ext cx="550326" cy="298677"/>
            </a:xfrm>
            <a:prstGeom prst="rect">
              <a:avLst/>
            </a:prstGeom>
            <a:noFill/>
          </p:spPr>
          <p:txBody>
            <a:bodyPr wrap="none" rtlCol="0">
              <a:spAutoFit/>
            </a:bodyPr>
            <a:lstStyle/>
            <a:p>
              <a:r>
                <a:rPr lang="en-US" sz="1600" dirty="0"/>
                <a:t>target</a:t>
              </a:r>
              <a:endParaRPr lang="en-CA" sz="1600" dirty="0"/>
            </a:p>
          </p:txBody>
        </p:sp>
        <p:sp>
          <p:nvSpPr>
            <p:cNvPr id="75" name="Rectangle 74"/>
            <p:cNvSpPr/>
            <p:nvPr/>
          </p:nvSpPr>
          <p:spPr>
            <a:xfrm>
              <a:off x="1859161" y="4349660"/>
              <a:ext cx="769100" cy="258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Content</a:t>
              </a:r>
              <a:endParaRPr lang="en-CA" sz="1600" dirty="0">
                <a:solidFill>
                  <a:schemeClr val="tx1"/>
                </a:solidFill>
              </a:endParaRPr>
            </a:p>
          </p:txBody>
        </p:sp>
        <p:cxnSp>
          <p:nvCxnSpPr>
            <p:cNvPr id="76" name="Straight Arrow Connector 75"/>
            <p:cNvCxnSpPr>
              <a:stCxn id="72" idx="2"/>
            </p:cNvCxnSpPr>
            <p:nvPr/>
          </p:nvCxnSpPr>
          <p:spPr>
            <a:xfrm>
              <a:off x="1726204" y="4238777"/>
              <a:ext cx="521398" cy="12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9" idx="2"/>
              <a:endCxn id="75" idx="0"/>
            </p:cNvCxnSpPr>
            <p:nvPr/>
          </p:nvCxnSpPr>
          <p:spPr>
            <a:xfrm flipH="1">
              <a:off x="2243711" y="4238777"/>
              <a:ext cx="490297" cy="11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114436" y="3165895"/>
              <a:ext cx="890112" cy="2587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Provenance</a:t>
              </a:r>
              <a:endParaRPr lang="en-CA" sz="1600" dirty="0"/>
            </a:p>
          </p:txBody>
        </p:sp>
      </p:grpSp>
    </p:spTree>
    <p:extLst>
      <p:ext uri="{BB962C8B-B14F-4D97-AF65-F5344CB8AC3E}">
        <p14:creationId xmlns:p14="http://schemas.microsoft.com/office/powerpoint/2010/main" val="417258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has the client has to cope with</a:t>
            </a:r>
            <a:br>
              <a:rPr lang="en-US" dirty="0"/>
            </a:br>
            <a:r>
              <a:rPr lang="en-US" sz="3100" dirty="0"/>
              <a:t>(and that the server shall fit its provenance </a:t>
            </a:r>
            <a:r>
              <a:rPr lang="en-US" sz="3100" dirty="0" err="1"/>
              <a:t>mgt</a:t>
            </a:r>
            <a:r>
              <a:rPr lang="en-US" sz="3100" dirty="0"/>
              <a:t>)</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Case 0a and 0b  plus case 2 and 3 from the client point of view.</a:t>
            </a:r>
          </a:p>
          <a:p>
            <a:pPr marL="514350" indent="-514350">
              <a:buFont typeface="+mj-lt"/>
              <a:buAutoNum type="arabicPeriod"/>
            </a:pPr>
            <a:r>
              <a:rPr lang="en-US" dirty="0" err="1"/>
              <a:t>mXDE</a:t>
            </a:r>
            <a:r>
              <a:rPr lang="en-US" dirty="0"/>
              <a:t> should allow in that other Data Elements than those coming form extracted docs be provided (without Provenance in a </a:t>
            </a:r>
            <a:r>
              <a:rPr lang="en-US" dirty="0" err="1"/>
              <a:t>QEDm</a:t>
            </a:r>
            <a:r>
              <a:rPr lang="en-US" dirty="0"/>
              <a:t> sense) </a:t>
            </a:r>
          </a:p>
          <a:p>
            <a:pPr marL="514350" indent="-514350">
              <a:buFont typeface="+mj-lt"/>
              <a:buAutoNum type="arabicPeriod"/>
            </a:pPr>
            <a:r>
              <a:rPr lang="en-US" dirty="0"/>
              <a:t>Traversing provenances requires the client to deal with case 1a and 1bcase 3 generalized, case 4.</a:t>
            </a:r>
          </a:p>
          <a:p>
            <a:pPr marL="514350" indent="-514350">
              <a:buFont typeface="+mj-lt"/>
              <a:buAutoNum type="arabicPeriod"/>
            </a:pPr>
            <a:r>
              <a:rPr lang="en-US" dirty="0"/>
              <a:t>Client may receive other provenances than those being </a:t>
            </a:r>
            <a:r>
              <a:rPr lang="en-US" dirty="0" err="1"/>
              <a:t>QEDm</a:t>
            </a:r>
            <a:r>
              <a:rPr lang="en-US" dirty="0"/>
              <a:t> and </a:t>
            </a:r>
            <a:r>
              <a:rPr lang="en-US" dirty="0" err="1"/>
              <a:t>mXDE</a:t>
            </a:r>
            <a:r>
              <a:rPr lang="en-US" dirty="0"/>
              <a:t> links. Those will not have:</a:t>
            </a:r>
          </a:p>
          <a:p>
            <a:pPr marL="914400" lvl="1" indent="-514350">
              <a:buFont typeface="+mj-lt"/>
              <a:buAutoNum type="arabicPeriod"/>
            </a:pPr>
            <a:r>
              <a:rPr lang="en-US" dirty="0"/>
              <a:t>a role as “source” (case 5 is out of scope for </a:t>
            </a:r>
            <a:r>
              <a:rPr lang="en-US" dirty="0" err="1"/>
              <a:t>mXDE</a:t>
            </a:r>
            <a:r>
              <a:rPr lang="en-US" dirty="0"/>
              <a:t>) because it would be “derived”)</a:t>
            </a:r>
          </a:p>
          <a:p>
            <a:pPr marL="914400" lvl="1" indent="-514350">
              <a:buFont typeface="+mj-lt"/>
              <a:buAutoNum type="arabicPeriod"/>
            </a:pPr>
            <a:r>
              <a:rPr lang="en-US" dirty="0"/>
              <a:t>entity is a document (ref or id)</a:t>
            </a:r>
          </a:p>
        </p:txBody>
      </p:sp>
    </p:spTree>
    <p:extLst>
      <p:ext uri="{BB962C8B-B14F-4D97-AF65-F5344CB8AC3E}">
        <p14:creationId xmlns:p14="http://schemas.microsoft.com/office/powerpoint/2010/main" val="285602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88250"/>
          </a:xfrm>
        </p:spPr>
        <p:txBody>
          <a:bodyPr>
            <a:normAutofit fontScale="90000"/>
          </a:bodyPr>
          <a:lstStyle/>
          <a:p>
            <a:r>
              <a:rPr lang="en-US" dirty="0"/>
              <a:t>Server Side</a:t>
            </a:r>
          </a:p>
        </p:txBody>
      </p:sp>
      <p:sp>
        <p:nvSpPr>
          <p:cNvPr id="6" name="Content Placeholder 5"/>
          <p:cNvSpPr>
            <a:spLocks noGrp="1"/>
          </p:cNvSpPr>
          <p:nvPr>
            <p:ph idx="1"/>
          </p:nvPr>
        </p:nvSpPr>
        <p:spPr>
          <a:xfrm>
            <a:off x="457200" y="962888"/>
            <a:ext cx="8229600" cy="4525963"/>
          </a:xfrm>
        </p:spPr>
        <p:txBody>
          <a:bodyPr/>
          <a:lstStyle/>
          <a:p>
            <a:r>
              <a:rPr lang="en-US" dirty="0"/>
              <a:t>Provenance where entity is a document is a positive indication that the target DE is in a document (that was received or created after the observation) that can be retrieved.</a:t>
            </a:r>
          </a:p>
          <a:p>
            <a:r>
              <a:rPr lang="en-US" dirty="0"/>
              <a:t> </a:t>
            </a:r>
          </a:p>
        </p:txBody>
      </p:sp>
    </p:spTree>
    <p:extLst>
      <p:ext uri="{BB962C8B-B14F-4D97-AF65-F5344CB8AC3E}">
        <p14:creationId xmlns:p14="http://schemas.microsoft.com/office/powerpoint/2010/main" val="2805329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39399</TotalTime>
  <Words>702</Words>
  <Application>Microsoft Office PowerPoint</Application>
  <PresentationFormat>On-screen Show (4:3)</PresentationFormat>
  <Paragraphs>158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IHE ITI/PCC Supplements Mobile Cross-enterprise document Data element Extractor (mXDE) Query for Existing Data for mobile (QEDm) </vt:lpstr>
      <vt:lpstr>PowerPoint Presentation</vt:lpstr>
      <vt:lpstr>PowerPoint Presentation</vt:lpstr>
      <vt:lpstr>PowerPoint Presentation</vt:lpstr>
      <vt:lpstr>PowerPoint Presentation</vt:lpstr>
      <vt:lpstr>PowerPoint Presentation</vt:lpstr>
      <vt:lpstr>PowerPoint Presentation</vt:lpstr>
      <vt:lpstr>What has the client has to cope with (and that the server shall fit its provenance mgt)</vt:lpstr>
      <vt:lpstr>Server Side</vt:lpstr>
      <vt:lpstr>PowerPoint Presentation</vt:lpstr>
      <vt:lpstr>Create a Note/Appendix</vt:lpstr>
      <vt:lpstr>PowerPoint Presentation</vt:lpstr>
      <vt:lpstr>PowerPoint Presentation</vt:lpstr>
    </vt:vector>
  </TitlesOfParts>
  <Company>RSNA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mstanits</dc:creator>
  <cp:lastModifiedBy>Parisot, Charles (GE Healthcare)</cp:lastModifiedBy>
  <cp:revision>699</cp:revision>
  <cp:lastPrinted>2013-02-21T14:05:33Z</cp:lastPrinted>
  <dcterms:created xsi:type="dcterms:W3CDTF">2011-05-17T16:43:13Z</dcterms:created>
  <dcterms:modified xsi:type="dcterms:W3CDTF">2017-07-31T21:21:13Z</dcterms:modified>
</cp:coreProperties>
</file>