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9" d="100"/>
          <a:sy n="119" d="100"/>
        </p:scale>
        <p:origin x="-76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CA"/>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CA"/>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CA"/>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76653F0-8936-4D74-A2A0-C2C6F43FCBE6}"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F5405D4F-A32B-4A3C-B409-4CD8C862C201}" type="slidenum">
              <a:rPr lang="en-CA"/>
              <a:pPr/>
              <a:t>1</a:t>
            </a:fld>
            <a:endParaRPr lang="en-CA"/>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0DF414D7-F3D7-4297-A87D-E4A0C392773D}" type="slidenum">
              <a:rPr lang="en-CA"/>
              <a:pPr/>
              <a:t>2</a:t>
            </a:fld>
            <a:endParaRPr lang="en-CA"/>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F08B9555-592F-44D8-AF62-12E743279C2A}" type="slidenum">
              <a:rPr lang="en-CA"/>
              <a:pPr/>
              <a:t>3</a:t>
            </a:fld>
            <a:endParaRPr lang="en-CA"/>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4E3BE27A-8ACD-4A6F-AB67-DF26EACCC767}" type="slidenum">
              <a:rPr lang="en-CA"/>
              <a:pPr/>
              <a:t>4</a:t>
            </a:fld>
            <a:endParaRPr lang="en-CA"/>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0114FFCC-D9EC-487A-AFF1-FAD39AE520E7}" type="slidenum">
              <a:rPr lang="en-CA"/>
              <a:pPr/>
              <a:t>5</a:t>
            </a:fld>
            <a:endParaRPr lang="en-CA"/>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895600" y="6324600"/>
            <a:ext cx="6019800" cy="366713"/>
          </a:xfrm>
          <a:prstGeom prst="rect">
            <a:avLst/>
          </a:prstGeom>
          <a:noFill/>
          <a:ln w="9525">
            <a:noFill/>
            <a:miter lim="800000"/>
            <a:headEnd/>
            <a:tailEnd/>
          </a:ln>
          <a:effectLst/>
        </p:spPr>
        <p:txBody>
          <a:bodyPr>
            <a:spAutoFit/>
          </a:bodyPr>
          <a:lstStyle/>
          <a:p>
            <a:pPr>
              <a:spcBef>
                <a:spcPct val="50000"/>
              </a:spcBef>
              <a:defRPr/>
            </a:pPr>
            <a:endParaRPr lang="en-US" sz="1800" i="1">
              <a:solidFill>
                <a:schemeClr val="bg1"/>
              </a:solidFill>
              <a:latin typeface="AGaramond Bold" pitchFamily="18" charset="0"/>
            </a:endParaRPr>
          </a:p>
        </p:txBody>
      </p:sp>
      <p:pic>
        <p:nvPicPr>
          <p:cNvPr id="5" name="Picture 5" descr="PowerPoint_Interop_cover"/>
          <p:cNvPicPr>
            <a:picLocks noChangeAspect="1" noChangeArrowheads="1"/>
          </p:cNvPicPr>
          <p:nvPr/>
        </p:nvPicPr>
        <p:blipFill>
          <a:blip r:embed="rId2" cstate="print"/>
          <a:srcRect/>
          <a:stretch>
            <a:fillRect/>
          </a:stretch>
        </p:blipFill>
        <p:spPr bwMode="auto">
          <a:xfrm>
            <a:off x="0" y="0"/>
            <a:ext cx="9144000" cy="7067550"/>
          </a:xfrm>
          <a:prstGeom prst="rect">
            <a:avLst/>
          </a:prstGeom>
          <a:noFill/>
          <a:ln w="9525">
            <a:noFill/>
            <a:miter lim="800000"/>
            <a:headEnd/>
            <a:tailEnd/>
          </a:ln>
        </p:spPr>
      </p:pic>
      <p:sp>
        <p:nvSpPr>
          <p:cNvPr id="5123" name="Rectangle 3"/>
          <p:cNvSpPr>
            <a:spLocks noGrp="1" noChangeArrowheads="1"/>
          </p:cNvSpPr>
          <p:nvPr>
            <p:ph type="ctrTitle" hasCustomPrompt="1"/>
          </p:nvPr>
        </p:nvSpPr>
        <p:spPr>
          <a:xfrm>
            <a:off x="838200" y="2057400"/>
            <a:ext cx="7772400" cy="1143000"/>
          </a:xfrm>
        </p:spPr>
        <p:txBody>
          <a:bodyPr/>
          <a:lstStyle>
            <a:lvl1pPr>
              <a:defRPr b="0"/>
            </a:lvl1pPr>
          </a:lstStyle>
          <a:p>
            <a:r>
              <a:rPr lang="en-CA" dirty="0" err="1" smtClean="0"/>
              <a:t>PostPartum</a:t>
            </a:r>
            <a:r>
              <a:rPr lang="en-CA" dirty="0" smtClean="0"/>
              <a:t> Profile</a:t>
            </a:r>
            <a:endParaRPr lang="en-CA" dirty="0"/>
          </a:p>
        </p:txBody>
      </p:sp>
      <p:sp>
        <p:nvSpPr>
          <p:cNvPr id="5124" name="Rectangle 4"/>
          <p:cNvSpPr>
            <a:spLocks noGrp="1" noChangeArrowheads="1"/>
          </p:cNvSpPr>
          <p:nvPr>
            <p:ph type="subTitle" idx="1" hasCustomPrompt="1"/>
          </p:nvPr>
        </p:nvSpPr>
        <p:spPr>
          <a:xfrm>
            <a:off x="1524000" y="3886200"/>
            <a:ext cx="6400800" cy="1752600"/>
          </a:xfrm>
        </p:spPr>
        <p:txBody>
          <a:bodyPr/>
          <a:lstStyle>
            <a:lvl1pPr marL="0" indent="0" algn="ctr">
              <a:buFontTx/>
              <a:buNone/>
              <a:defRPr b="1"/>
            </a:lvl1pPr>
          </a:lstStyle>
          <a:p>
            <a:r>
              <a:rPr lang="en-CA" dirty="0" smtClean="0"/>
              <a:t>Completing the OB Workflow</a:t>
            </a:r>
          </a:p>
          <a:p>
            <a:endParaRPr lang="en-CA" dirty="0" smtClean="0"/>
          </a:p>
          <a:p>
            <a:r>
              <a:rPr lang="en-CA" dirty="0" smtClean="0"/>
              <a:t>Michael J. McCoy, MD, FACOG</a:t>
            </a:r>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CA" dirty="0" err="1" smtClean="0"/>
              <a:t>PostPartum</a:t>
            </a:r>
            <a:r>
              <a:rPr lang="en-CA" dirty="0" smtClean="0"/>
              <a:t> Profile Proposal</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877050" y="-152400"/>
            <a:ext cx="2190750" cy="6096000"/>
          </a:xfrm>
        </p:spPr>
        <p:txBody>
          <a:bodyPr vert="eaVert"/>
          <a:lstStyle/>
          <a:p>
            <a:r>
              <a:rPr lang="en-CA" dirty="0" err="1" smtClean="0"/>
              <a:t>PostPartum</a:t>
            </a:r>
            <a:r>
              <a:rPr lang="en-CA" dirty="0" smtClean="0"/>
              <a:t> Profile Proposal</a:t>
            </a:r>
            <a:endParaRPr lang="en-US" dirty="0"/>
          </a:p>
        </p:txBody>
      </p:sp>
      <p:sp>
        <p:nvSpPr>
          <p:cNvPr id="3" name="Vertical Text Placeholder 2"/>
          <p:cNvSpPr>
            <a:spLocks noGrp="1"/>
          </p:cNvSpPr>
          <p:nvPr>
            <p:ph type="body" orient="vert" idx="1"/>
          </p:nvPr>
        </p:nvSpPr>
        <p:spPr>
          <a:xfrm>
            <a:off x="304800" y="-152400"/>
            <a:ext cx="64198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CA" dirty="0" err="1" smtClean="0"/>
              <a:t>PostPartum</a:t>
            </a:r>
            <a:r>
              <a:rPr lang="en-CA" dirty="0" smtClean="0"/>
              <a:t> Profile Proposal</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CA" dirty="0" err="1" smtClean="0"/>
              <a:t>PostPartum</a:t>
            </a:r>
            <a:r>
              <a:rPr lang="en-CA" dirty="0" smtClean="0"/>
              <a:t> Profile Proposal</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CA" dirty="0" err="1" smtClean="0"/>
              <a:t>PostPartum</a:t>
            </a:r>
            <a:r>
              <a:rPr lang="en-CA" dirty="0" smtClean="0"/>
              <a:t> Profile Proposal</a:t>
            </a:r>
            <a:endParaRPr lang="en-US" dirty="0"/>
          </a:p>
        </p:txBody>
      </p:sp>
      <p:sp>
        <p:nvSpPr>
          <p:cNvPr id="3" name="Content Placeholder 2"/>
          <p:cNvSpPr>
            <a:spLocks noGrp="1"/>
          </p:cNvSpPr>
          <p:nvPr>
            <p:ph sz="half" idx="1"/>
          </p:nvPr>
        </p:nvSpPr>
        <p:spPr>
          <a:xfrm>
            <a:off x="304800" y="1371600"/>
            <a:ext cx="4191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0"/>
            <a:ext cx="8229600" cy="1143000"/>
          </a:xfrm>
        </p:spPr>
        <p:txBody>
          <a:bodyPr/>
          <a:lstStyle>
            <a:lvl1pPr>
              <a:defRPr/>
            </a:lvl1pPr>
          </a:lstStyle>
          <a:p>
            <a:r>
              <a:rPr lang="en-CA" dirty="0" err="1" smtClean="0"/>
              <a:t>PostPartum</a:t>
            </a:r>
            <a:r>
              <a:rPr lang="en-CA" dirty="0" smtClean="0"/>
              <a:t> Profile Proposal</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CA" dirty="0" err="1" smtClean="0"/>
              <a:t>PostPartum</a:t>
            </a:r>
            <a:r>
              <a:rPr lang="en-CA" dirty="0" smtClean="0"/>
              <a:t> Profile Proposal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E97CC"/>
        </a:solidFill>
        <a:effectLst/>
      </p:bgPr>
    </p:bg>
    <p:spTree>
      <p:nvGrpSpPr>
        <p:cNvPr id="1" name=""/>
        <p:cNvGrpSpPr/>
        <p:nvPr/>
      </p:nvGrpSpPr>
      <p:grpSpPr>
        <a:xfrm>
          <a:off x="0" y="0"/>
          <a:ext cx="0" cy="0"/>
          <a:chOff x="0" y="0"/>
          <a:chExt cx="0" cy="0"/>
        </a:xfrm>
      </p:grpSpPr>
      <p:pic>
        <p:nvPicPr>
          <p:cNvPr id="1026" name="Picture 2" descr="subpage_tagline"/>
          <p:cNvPicPr>
            <a:picLocks noChangeAspect="1" noChangeArrowheads="1"/>
          </p:cNvPicPr>
          <p:nvPr/>
        </p:nvPicPr>
        <p:blipFill>
          <a:blip r:embed="rId13" cstate="print"/>
          <a:srcRect/>
          <a:stretch>
            <a:fillRect/>
          </a:stretch>
        </p:blipFill>
        <p:spPr bwMode="auto">
          <a:xfrm>
            <a:off x="-76200" y="6170613"/>
            <a:ext cx="9296400" cy="687387"/>
          </a:xfrm>
          <a:prstGeom prst="rect">
            <a:avLst/>
          </a:prstGeom>
          <a:noFill/>
          <a:ln w="9525">
            <a:noFill/>
            <a:miter lim="800000"/>
            <a:headEnd/>
            <a:tailEnd/>
          </a:ln>
        </p:spPr>
      </p:pic>
      <p:pic>
        <p:nvPicPr>
          <p:cNvPr id="1027" name="Picture 3" descr="PowerPoint_Interop_subpage"/>
          <p:cNvPicPr>
            <a:picLocks noChangeAspect="1" noChangeArrowheads="1"/>
          </p:cNvPicPr>
          <p:nvPr/>
        </p:nvPicPr>
        <p:blipFill>
          <a:blip r:embed="rId14" cstate="print"/>
          <a:srcRect/>
          <a:stretch>
            <a:fillRect/>
          </a:stretch>
        </p:blipFill>
        <p:spPr bwMode="auto">
          <a:xfrm>
            <a:off x="0" y="0"/>
            <a:ext cx="9144000" cy="914400"/>
          </a:xfrm>
          <a:prstGeom prst="rect">
            <a:avLst/>
          </a:prstGeom>
          <a:noFill/>
          <a:ln w="9525">
            <a:noFill/>
            <a:miter lim="800000"/>
            <a:headEnd/>
            <a:tailEnd/>
          </a:ln>
        </p:spPr>
      </p:pic>
      <p:sp>
        <p:nvSpPr>
          <p:cNvPr id="1028" name="Rectangle 4"/>
          <p:cNvSpPr>
            <a:spLocks noGrp="1" noChangeArrowheads="1"/>
          </p:cNvSpPr>
          <p:nvPr>
            <p:ph type="title"/>
          </p:nvPr>
        </p:nvSpPr>
        <p:spPr bwMode="auto">
          <a:xfrm>
            <a:off x="2590800" y="-152400"/>
            <a:ext cx="6477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dirty="0" err="1" smtClean="0"/>
              <a:t>PostPartum</a:t>
            </a:r>
            <a:r>
              <a:rPr lang="en-CA" dirty="0" smtClean="0"/>
              <a:t> Profile Proposal</a:t>
            </a:r>
          </a:p>
        </p:txBody>
      </p:sp>
      <p:sp>
        <p:nvSpPr>
          <p:cNvPr id="4101" name="Rectangle 5"/>
          <p:cNvSpPr>
            <a:spLocks noGrp="1" noChangeArrowheads="1"/>
          </p:cNvSpPr>
          <p:nvPr>
            <p:ph type="body" idx="1"/>
          </p:nvPr>
        </p:nvSpPr>
        <p:spPr bwMode="auto">
          <a:xfrm>
            <a:off x="304800" y="1371600"/>
            <a:ext cx="85344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4102" name="Line 6"/>
          <p:cNvSpPr>
            <a:spLocks noChangeShapeType="1"/>
          </p:cNvSpPr>
          <p:nvPr/>
        </p:nvSpPr>
        <p:spPr bwMode="auto">
          <a:xfrm>
            <a:off x="0" y="914400"/>
            <a:ext cx="9144000" cy="0"/>
          </a:xfrm>
          <a:prstGeom prst="line">
            <a:avLst/>
          </a:prstGeom>
          <a:noFill/>
          <a:ln w="38100">
            <a:solidFill>
              <a:srgbClr val="003399"/>
            </a:solidFill>
            <a:round/>
            <a:headEnd/>
            <a:tailEnd/>
          </a:ln>
          <a:effectLst/>
        </p:spPr>
        <p:txBody>
          <a:bodyPr/>
          <a:lstStyle/>
          <a:p>
            <a:pPr>
              <a:defRPr/>
            </a:pPr>
            <a:endParaRPr lang="en-US"/>
          </a:p>
        </p:txBody>
      </p:sp>
      <p:sp>
        <p:nvSpPr>
          <p:cNvPr id="4103" name="Text Box 7"/>
          <p:cNvSpPr txBox="1">
            <a:spLocks noChangeArrowheads="1"/>
          </p:cNvSpPr>
          <p:nvPr userDrawn="1"/>
        </p:nvSpPr>
        <p:spPr bwMode="auto">
          <a:xfrm>
            <a:off x="2955925" y="6411913"/>
            <a:ext cx="3906838" cy="307975"/>
          </a:xfrm>
          <a:prstGeom prst="rect">
            <a:avLst/>
          </a:prstGeom>
          <a:noFill/>
          <a:ln w="9525">
            <a:noFill/>
            <a:miter lim="800000"/>
            <a:headEnd/>
            <a:tailEnd/>
          </a:ln>
          <a:effectLst/>
        </p:spPr>
        <p:txBody>
          <a:bodyPr wrap="none">
            <a:spAutoFit/>
          </a:bodyPr>
          <a:lstStyle/>
          <a:p>
            <a:pPr>
              <a:defRPr/>
            </a:pPr>
            <a:r>
              <a:rPr lang="en-CA" sz="1400" dirty="0">
                <a:solidFill>
                  <a:srgbClr val="FF9900"/>
                </a:solidFill>
                <a:effectLst>
                  <a:outerShdw blurRad="38100" dist="38100" dir="2700000" algn="tl">
                    <a:srgbClr val="000000"/>
                  </a:outerShdw>
                </a:effectLst>
              </a:rPr>
              <a:t>Patient </a:t>
            </a:r>
            <a:r>
              <a:rPr lang="en-CA" sz="1400">
                <a:solidFill>
                  <a:srgbClr val="FF9900"/>
                </a:solidFill>
                <a:effectLst>
                  <a:outerShdw blurRad="38100" dist="38100" dir="2700000" algn="tl">
                    <a:srgbClr val="000000"/>
                  </a:outerShdw>
                </a:effectLst>
              </a:rPr>
              <a:t>Care Coordination Planning </a:t>
            </a:r>
            <a:r>
              <a:rPr lang="en-CA" sz="1400" dirty="0">
                <a:solidFill>
                  <a:srgbClr val="FF9900"/>
                </a:solidFill>
                <a:effectLst>
                  <a:outerShdw blurRad="38100" dist="38100" dir="2700000" algn="tl">
                    <a:srgbClr val="000000"/>
                  </a:outerShdw>
                </a:effectLst>
              </a:rPr>
              <a:t>Committee</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charset="0"/>
        </a:defRPr>
      </a:lvl2pPr>
      <a:lvl3pPr algn="r" rtl="0" eaLnBrk="0" fontAlgn="base" hangingPunct="0">
        <a:spcBef>
          <a:spcPct val="0"/>
        </a:spcBef>
        <a:spcAft>
          <a:spcPct val="0"/>
        </a:spcAft>
        <a:defRPr sz="3200" b="1">
          <a:solidFill>
            <a:schemeClr val="bg1"/>
          </a:solidFill>
          <a:latin typeface="Arial" charset="0"/>
        </a:defRPr>
      </a:lvl3pPr>
      <a:lvl4pPr algn="r" rtl="0" eaLnBrk="0" fontAlgn="base" hangingPunct="0">
        <a:spcBef>
          <a:spcPct val="0"/>
        </a:spcBef>
        <a:spcAft>
          <a:spcPct val="0"/>
        </a:spcAft>
        <a:defRPr sz="3200" b="1">
          <a:solidFill>
            <a:schemeClr val="bg1"/>
          </a:solidFill>
          <a:latin typeface="Arial" charset="0"/>
        </a:defRPr>
      </a:lvl4pPr>
      <a:lvl5pPr algn="r" rtl="0" eaLnBrk="0" fontAlgn="base" hangingPunct="0">
        <a:spcBef>
          <a:spcPct val="0"/>
        </a:spcBef>
        <a:spcAft>
          <a:spcPct val="0"/>
        </a:spcAft>
        <a:defRPr sz="3200" b="1">
          <a:solidFill>
            <a:schemeClr val="bg1"/>
          </a:solidFill>
          <a:latin typeface="Arial" charset="0"/>
        </a:defRPr>
      </a:lvl5pPr>
      <a:lvl6pPr marL="457200" algn="r" rtl="0" fontAlgn="base">
        <a:spcBef>
          <a:spcPct val="0"/>
        </a:spcBef>
        <a:spcAft>
          <a:spcPct val="0"/>
        </a:spcAft>
        <a:defRPr sz="3200" b="1">
          <a:solidFill>
            <a:schemeClr val="bg1"/>
          </a:solidFill>
          <a:latin typeface="Arial" charset="0"/>
        </a:defRPr>
      </a:lvl6pPr>
      <a:lvl7pPr marL="914400" algn="r" rtl="0" fontAlgn="base">
        <a:spcBef>
          <a:spcPct val="0"/>
        </a:spcBef>
        <a:spcAft>
          <a:spcPct val="0"/>
        </a:spcAft>
        <a:defRPr sz="3200" b="1">
          <a:solidFill>
            <a:schemeClr val="bg1"/>
          </a:solidFill>
          <a:latin typeface="Arial" charset="0"/>
        </a:defRPr>
      </a:lvl7pPr>
      <a:lvl8pPr marL="1371600" algn="r" rtl="0" fontAlgn="base">
        <a:spcBef>
          <a:spcPct val="0"/>
        </a:spcBef>
        <a:spcAft>
          <a:spcPct val="0"/>
        </a:spcAft>
        <a:defRPr sz="3200" b="1">
          <a:solidFill>
            <a:schemeClr val="bg1"/>
          </a:solidFill>
          <a:latin typeface="Arial" charset="0"/>
        </a:defRPr>
      </a:lvl8pPr>
      <a:lvl9pPr marL="1828800" algn="r"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000">
          <a:solidFill>
            <a:schemeClr val="bg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a:solidFill>
            <a:schemeClr val="bg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1600">
          <a:solidFill>
            <a:schemeClr val="bg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1600">
          <a:solidFill>
            <a:schemeClr val="bg1"/>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1600">
          <a:solidFill>
            <a:schemeClr val="bg1"/>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1600">
          <a:solidFill>
            <a:schemeClr val="bg1"/>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1600">
          <a:solidFill>
            <a:schemeClr val="bg1"/>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1600">
          <a:solidFill>
            <a:schemeClr val="bg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CA" b="1" dirty="0" smtClean="0">
                <a:solidFill>
                  <a:srgbClr val="FF9900"/>
                </a:solidFill>
                <a:effectLst>
                  <a:outerShdw blurRad="38100" dist="38100" dir="2700000" algn="tl">
                    <a:srgbClr val="000000"/>
                  </a:outerShdw>
                </a:effectLst>
              </a:rPr>
              <a:t>Post Partum Profile Proposal </a:t>
            </a:r>
            <a:endParaRPr lang="en-CA" b="1" dirty="0" smtClean="0">
              <a:solidFill>
                <a:srgbClr val="FF9900"/>
              </a:solidFill>
              <a:effectLst>
                <a:outerShdw blurRad="38100" dist="38100" dir="2700000" algn="tl">
                  <a:srgbClr val="000000"/>
                </a:outerShdw>
              </a:effectLst>
            </a:endParaRPr>
          </a:p>
        </p:txBody>
      </p:sp>
      <p:sp>
        <p:nvSpPr>
          <p:cNvPr id="2051" name="Rectangle 3"/>
          <p:cNvSpPr>
            <a:spLocks noGrp="1" noChangeArrowheads="1"/>
          </p:cNvSpPr>
          <p:nvPr>
            <p:ph type="subTitle" idx="1"/>
          </p:nvPr>
        </p:nvSpPr>
        <p:spPr>
          <a:xfrm>
            <a:off x="1447800" y="4114800"/>
            <a:ext cx="6400800" cy="1752600"/>
          </a:xfrm>
        </p:spPr>
        <p:txBody>
          <a:bodyPr/>
          <a:lstStyle/>
          <a:p>
            <a:pPr eaLnBrk="1" hangingPunct="1">
              <a:lnSpc>
                <a:spcPct val="80000"/>
              </a:lnSpc>
              <a:defRPr/>
            </a:pPr>
            <a:r>
              <a:rPr lang="en-CA" sz="1800" dirty="0" smtClean="0"/>
              <a:t>Brief Profile Proposal for </a:t>
            </a:r>
            <a:r>
              <a:rPr lang="en-CA" sz="1800" dirty="0" smtClean="0"/>
              <a:t>2009/10</a:t>
            </a:r>
            <a:endParaRPr lang="en-CA" sz="1800" dirty="0" smtClean="0"/>
          </a:p>
          <a:p>
            <a:pPr eaLnBrk="1" hangingPunct="1">
              <a:lnSpc>
                <a:spcPct val="80000"/>
              </a:lnSpc>
              <a:defRPr/>
            </a:pPr>
            <a:r>
              <a:rPr lang="en-CA" sz="1800" i="1" dirty="0" smtClean="0"/>
              <a:t>presented to the</a:t>
            </a:r>
          </a:p>
          <a:p>
            <a:pPr eaLnBrk="1" hangingPunct="1">
              <a:lnSpc>
                <a:spcPct val="80000"/>
              </a:lnSpc>
              <a:defRPr/>
            </a:pPr>
            <a:r>
              <a:rPr lang="en-CA" sz="1800" i="1" dirty="0" smtClean="0"/>
              <a:t>PCC Planning </a:t>
            </a:r>
            <a:r>
              <a:rPr lang="en-CA" sz="1800" i="1" dirty="0" smtClean="0"/>
              <a:t>Committee</a:t>
            </a:r>
          </a:p>
          <a:p>
            <a:pPr eaLnBrk="1" hangingPunct="1">
              <a:lnSpc>
                <a:spcPct val="80000"/>
              </a:lnSpc>
              <a:defRPr/>
            </a:pPr>
            <a:endParaRPr lang="en-CA" sz="1800" dirty="0" smtClean="0"/>
          </a:p>
          <a:p>
            <a:pPr eaLnBrk="1" hangingPunct="1">
              <a:lnSpc>
                <a:spcPct val="80000"/>
              </a:lnSpc>
              <a:defRPr/>
            </a:pPr>
            <a:r>
              <a:rPr lang="en-CA" sz="1800" dirty="0" smtClean="0">
                <a:solidFill>
                  <a:srgbClr val="FF9900"/>
                </a:solidFill>
              </a:rPr>
              <a:t>Michael J. McCoy, MD, FACOG</a:t>
            </a:r>
            <a:endParaRPr lang="en-CA" sz="1800" dirty="0" smtClean="0">
              <a:solidFill>
                <a:srgbClr val="FF9900"/>
              </a:solidFill>
            </a:endParaRPr>
          </a:p>
          <a:p>
            <a:pPr eaLnBrk="1" hangingPunct="1">
              <a:lnSpc>
                <a:spcPct val="80000"/>
              </a:lnSpc>
              <a:defRPr/>
            </a:pPr>
            <a:r>
              <a:rPr lang="en-CA" sz="1800" dirty="0" smtClean="0">
                <a:solidFill>
                  <a:srgbClr val="FF9900"/>
                </a:solidFill>
              </a:rPr>
              <a:t>9/1/2009</a:t>
            </a:r>
            <a:endParaRPr lang="en-CA" sz="1800" dirty="0" smtClean="0">
              <a:solidFill>
                <a:srgbClr val="FF99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CA" smtClean="0"/>
              <a:t>The Problem</a:t>
            </a:r>
          </a:p>
        </p:txBody>
      </p:sp>
      <p:sp>
        <p:nvSpPr>
          <p:cNvPr id="6147" name="Rectangle 3"/>
          <p:cNvSpPr>
            <a:spLocks noGrp="1" noChangeArrowheads="1"/>
          </p:cNvSpPr>
          <p:nvPr>
            <p:ph type="body" idx="1"/>
          </p:nvPr>
        </p:nvSpPr>
        <p:spPr/>
        <p:txBody>
          <a:bodyPr/>
          <a:lstStyle/>
          <a:p>
            <a:pPr eaLnBrk="1" hangingPunct="1">
              <a:defRPr/>
            </a:pPr>
            <a:r>
              <a:rPr lang="en-CA" dirty="0" smtClean="0"/>
              <a:t>The normal workflow for pregnancy care includes antepartum care performed in the office (covered by the APS Profile), delivery and subsequent care in the birthing facility (covered by the LDR Profile), and then care to the point of return in the office for conclusion of the post-partum care (not yet covered).</a:t>
            </a:r>
            <a:endParaRPr lang="en-CA" dirty="0" smtClean="0"/>
          </a:p>
          <a:p>
            <a:pPr eaLnBrk="1" hangingPunct="1">
              <a:defRPr/>
            </a:pPr>
            <a:r>
              <a:rPr lang="en-CA" dirty="0" smtClean="0"/>
              <a:t>Current IHE profiles omit the maternal care delivered subsequent to discharge from birthing facilities and concluded with the final visit to the physician office.</a:t>
            </a:r>
            <a:endParaRPr lang="en-CA" dirty="0" smtClean="0"/>
          </a:p>
          <a:p>
            <a:pPr eaLnBrk="1" hangingPunct="1">
              <a:defRPr/>
            </a:pPr>
            <a:r>
              <a:rPr lang="en-CA" dirty="0" smtClean="0"/>
              <a:t>To complete the workflow and close the loop, this gap needs to be addressed</a:t>
            </a:r>
            <a:endParaRPr lang="en-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CA" smtClean="0"/>
              <a:t>Use Case</a:t>
            </a:r>
          </a:p>
        </p:txBody>
      </p:sp>
      <p:sp>
        <p:nvSpPr>
          <p:cNvPr id="54275" name="Rectangle 3"/>
          <p:cNvSpPr>
            <a:spLocks noGrp="1" noChangeArrowheads="1"/>
          </p:cNvSpPr>
          <p:nvPr>
            <p:ph type="body" idx="1"/>
          </p:nvPr>
        </p:nvSpPr>
        <p:spPr/>
        <p:txBody>
          <a:bodyPr/>
          <a:lstStyle/>
          <a:p>
            <a:pPr eaLnBrk="1" hangingPunct="1">
              <a:defRPr/>
            </a:pPr>
            <a:r>
              <a:rPr lang="en-CA" dirty="0" smtClean="0"/>
              <a:t>Sally Brown delivered via C-section, and had a healthy baby delivered without any complications during the hospital stay.  Soon after discharge from the facility, though, and while visiting relatives in another town, a significant urinary tract infection developed, requiring IV antibiotics.  The care she received after discharge and remote from her usual physician is captured and incorporated in the post-partum details for her 6 week postpartum visit.</a:t>
            </a:r>
            <a:endParaRPr lang="en-CA"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CA" smtClean="0"/>
              <a:t>Proposed Standards &amp; Systems</a:t>
            </a:r>
          </a:p>
        </p:txBody>
      </p:sp>
      <p:sp>
        <p:nvSpPr>
          <p:cNvPr id="55299" name="Rectangle 3"/>
          <p:cNvSpPr>
            <a:spLocks noGrp="1" noChangeArrowheads="1"/>
          </p:cNvSpPr>
          <p:nvPr>
            <p:ph type="body" idx="1"/>
          </p:nvPr>
        </p:nvSpPr>
        <p:spPr/>
        <p:txBody>
          <a:bodyPr/>
          <a:lstStyle/>
          <a:p>
            <a:pPr eaLnBrk="1" hangingPunct="1">
              <a:defRPr/>
            </a:pPr>
            <a:r>
              <a:rPr lang="en-CA" dirty="0" smtClean="0"/>
              <a:t>The Post Partum Profile should build upon and incorporate the precedent work from the APS and LDR Profiles, and incorporate ACOG constructs.</a:t>
            </a:r>
            <a:endParaRPr lang="en-CA" dirty="0" smtClean="0"/>
          </a:p>
          <a:p>
            <a:pPr eaLnBrk="1" hangingPunct="1">
              <a:defRPr/>
            </a:pPr>
            <a:endParaRPr lang="en-CA"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smtClean="0"/>
              <a:t>Discussion</a:t>
            </a:r>
          </a:p>
        </p:txBody>
      </p:sp>
      <p:sp>
        <p:nvSpPr>
          <p:cNvPr id="56323" name="Rectangle 3"/>
          <p:cNvSpPr>
            <a:spLocks noGrp="1" noChangeArrowheads="1"/>
          </p:cNvSpPr>
          <p:nvPr>
            <p:ph type="body" idx="1"/>
          </p:nvPr>
        </p:nvSpPr>
        <p:spPr/>
        <p:txBody>
          <a:bodyPr/>
          <a:lstStyle/>
          <a:p>
            <a:pPr eaLnBrk="1" hangingPunct="1">
              <a:defRPr/>
            </a:pPr>
            <a:r>
              <a:rPr lang="en-CA" dirty="0" smtClean="0"/>
              <a:t>The level of effort for this work should be low, as the majority of data elements have already been established in the precedent Profiles</a:t>
            </a:r>
            <a:endParaRPr lang="en-CA" dirty="0" smtClean="0"/>
          </a:p>
          <a:p>
            <a:pPr eaLnBrk="1" hangingPunct="1">
              <a:defRPr/>
            </a:pPr>
            <a:r>
              <a:rPr lang="en-CA" dirty="0" smtClean="0"/>
              <a:t>ACOG will support, and other Profile Editors that assisted with the creation of the LDR and APS Profiles should be available as additional resources.</a:t>
            </a:r>
            <a:endParaRPr lang="en-CA" dirty="0" smtClean="0"/>
          </a:p>
          <a:p>
            <a:pPr eaLnBrk="1" hangingPunct="1">
              <a:defRPr/>
            </a:pPr>
            <a:r>
              <a:rPr lang="en-CA" dirty="0" smtClean="0"/>
              <a:t>Also would ideally incorporate the Newborn Discharge Summary Profile (another to be created with support from </a:t>
            </a:r>
            <a:r>
              <a:rPr lang="en-CA" dirty="0" err="1" smtClean="0"/>
              <a:t>Pediatrics</a:t>
            </a:r>
            <a:r>
              <a:rPr lang="en-CA" dirty="0" smtClean="0"/>
              <a:t>)</a:t>
            </a:r>
            <a:endParaRPr lang="en-CA" dirty="0" smtClean="0"/>
          </a:p>
        </p:txBody>
      </p:sp>
    </p:spTree>
  </p:cSld>
  <p:clrMapOvr>
    <a:masterClrMapping/>
  </p:clrMapOvr>
</p:sld>
</file>

<file path=ppt/theme/theme1.xml><?xml version="1.0" encoding="utf-8"?>
<a:theme xmlns:a="http://schemas.openxmlformats.org/drawingml/2006/main" name="HIMSS template 1.1">
  <a:themeElements>
    <a:clrScheme name="HIMSS template 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IMSS template 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IMSS template 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MSS template 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MSS template 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MSS template 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MSS template 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MSS template 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MSS template 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IHE Interoperability Showcase - TEMPLATE 2</Template>
  <TotalTime>57</TotalTime>
  <Words>304</Words>
  <Application>Microsoft Office PowerPoint</Application>
  <PresentationFormat>On-screen Show (4:3)</PresentationFormat>
  <Paragraphs>24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Times New Roman</vt:lpstr>
      <vt:lpstr>AGaramond Bold</vt:lpstr>
      <vt:lpstr>HIMSS template 1.1</vt:lpstr>
      <vt:lpstr>Post Partum Profile Proposal </vt:lpstr>
      <vt:lpstr>The Problem</vt:lpstr>
      <vt:lpstr>Use Case</vt:lpstr>
      <vt:lpstr>Proposed Standards &amp; Systems</vt:lpstr>
      <vt:lpstr>Discussion</vt:lpstr>
    </vt:vector>
  </TitlesOfParts>
  <Company>MH Nusbaum &amp; Associates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Profile Proposal Name&gt;</dc:title>
  <dc:creator>Michael Nusbaum</dc:creator>
  <cp:lastModifiedBy>Michael J. McCoy, M.D.</cp:lastModifiedBy>
  <cp:revision>9</cp:revision>
  <dcterms:created xsi:type="dcterms:W3CDTF">2008-09-10T19:33:23Z</dcterms:created>
  <dcterms:modified xsi:type="dcterms:W3CDTF">2009-09-01T14:43:12Z</dcterms:modified>
</cp:coreProperties>
</file>