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7" r:id="rId2"/>
    <p:sldId id="263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DCEA-30BD-4EC0-9A61-88C35B79E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757B-4CEB-4D52-AA09-F2507C71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35CB-8FC6-480E-9654-5E967B1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753D-7414-4A62-A069-FEAFF5DC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EF75-8AB0-4AE5-87D5-8706000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7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98AC-32C0-45D5-8CF6-17DFAAA7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6197A-4A1D-4021-9D2F-862BABC92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ACC2-CD53-45AD-AABF-147E5023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62E4-FB3F-4FFA-9EF7-1388B920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C4DD-F161-4415-87D0-488B4858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0BF74-AB77-45F5-B89B-0B12C1CEA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089DC-A94F-4B97-BC96-79463EF9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61F8-A0A6-4B4E-9962-DA2EA3A4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B541-C5B4-4CCC-BE01-DA051368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1E0C-E982-404B-B15F-DC768008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39A4-5009-4C3A-8D84-7657F419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6CFF-2BE6-4672-A662-E76062A1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D884-E5B5-4CDE-A4B5-1EB36AD3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1498-2D9C-42E4-B8C1-15EEE3C9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7349-C517-4A44-BF0F-E6DD175C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A081-CBDA-4E10-9383-21E71226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F1E8-59B0-46C7-9396-55EBCD18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63FE-15A6-41ED-BBCA-5BC2C7FB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27B-A7B4-45F8-9406-16EE42D5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0905-04CD-44DA-8F0E-B518292D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2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CCAC-8A1D-4F89-A442-9DD41D53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18EC-019C-4E22-B696-9496B97C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2FA9-4461-46F9-B25C-C053EE09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B311-C8B5-49EC-9AD7-DE8CD3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E6E6-9755-43E1-BBE9-666A7BCB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FD6E-38F5-4237-BA66-B8D6CFD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A1B3-7334-4AB9-852E-BEAEAE5B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F942-CA23-4859-BE64-436F5060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E7588-9E8A-4DED-B0C3-A71517C33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C3A2-5D03-4379-B9D1-F4F39AA4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1DBFC-2B95-49CF-B824-CBE5D2EA6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22B34-5B3E-4310-826D-F06E07A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3EFEE-6761-4F79-9A53-324BE656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7665-3E9A-4238-89D5-E43169FA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7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F17-D471-4B8A-954C-47DD64F9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197E-4820-4225-B6F0-9499343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CB382-2194-4ABE-9D22-11319A83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EB8B9-3490-4B85-A808-65B7AF6E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5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44AC4-6A54-4E6B-B8C9-209E428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50C35-6AEB-4445-971B-0655DF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585A-93F2-48E1-B7FC-F2194B6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7EB3-27C3-4D81-8C18-11517A13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2F1F-CBDF-41BB-80F4-77BB7BC1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3503-0358-4937-8D85-8C4FAD17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6D15D-BCCB-4C93-AAB2-C1F70404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B53CB-5AB7-4D38-A35D-B430F853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D538F-C2B6-4CBF-B246-9BD63CB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2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FCF5-36F6-46C4-B27F-BEF2AD93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AB005-A741-4311-ADA7-ABA2C68EF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0FA15-B6C7-4490-AC72-1C97F05C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E7C27-AD7B-4661-A5C7-10C9C979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0CDE-D89C-401F-BD15-452C0975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5BA86-E74E-4123-9FDF-264D2BFA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6A5BF-38FE-40D0-8D4B-DD195C5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2E09-A99E-48BD-8265-D30480C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0001-E5E8-4E66-BA45-39182F58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68B-94DB-4C1C-9BDA-54C6791B159C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BC3-60E3-4411-AD58-6D722A7F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01F-16E8-4E6C-83E7-C47E12B6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B770477-ED0F-4207-80F7-A508DADB1558}"/>
              </a:ext>
            </a:extLst>
          </p:cNvPr>
          <p:cNvSpPr/>
          <p:nvPr/>
        </p:nvSpPr>
        <p:spPr>
          <a:xfrm>
            <a:off x="6271640" y="590788"/>
            <a:ext cx="4674527" cy="3298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A4BF9-BAA1-4BEB-83E0-F361806545FF}"/>
              </a:ext>
            </a:extLst>
          </p:cNvPr>
          <p:cNvSpPr txBox="1"/>
          <p:nvPr/>
        </p:nvSpPr>
        <p:spPr>
          <a:xfrm>
            <a:off x="3638750" y="690898"/>
            <a:ext cx="2111486" cy="1508105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 Course Summary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(how to treat, covering a 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 radiotherapy treatment)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ractions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 Volume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2E46DF-7122-4780-BA61-36B6ECEB6F6D}"/>
              </a:ext>
            </a:extLst>
          </p:cNvPr>
          <p:cNvSpPr txBox="1"/>
          <p:nvPr/>
        </p:nvSpPr>
        <p:spPr>
          <a:xfrm>
            <a:off x="2456500" y="5504812"/>
            <a:ext cx="3361631" cy="769441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 F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b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request to treat a single fraction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tion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Resumption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if specific plan(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D33D3-1E48-461C-B7B9-4B44DD0494B3}"/>
              </a:ext>
            </a:extLst>
          </p:cNvPr>
          <p:cNvSpPr txBox="1"/>
          <p:nvPr/>
        </p:nvSpPr>
        <p:spPr>
          <a:xfrm>
            <a:off x="8777206" y="690898"/>
            <a:ext cx="2021834" cy="1446550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 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Summary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Fractions per Volume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8A5E45-7DE6-410A-BD25-B63498F58981}"/>
              </a:ext>
            </a:extLst>
          </p:cNvPr>
          <p:cNvSpPr txBox="1"/>
          <p:nvPr/>
        </p:nvSpPr>
        <p:spPr>
          <a:xfrm>
            <a:off x="8356685" y="2912340"/>
            <a:ext cx="2243938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800" kern="0" dirty="0" err="1">
                <a:solidFill>
                  <a:srgbClr val="00A9E0"/>
                </a:solidFill>
                <a:latin typeface="Arial" panose="020B0604020202020204"/>
              </a:rPr>
              <a:t>Teleradiotherapy</a:t>
            </a:r>
            <a:r>
              <a:rPr lang="en-US" sz="800" kern="0" dirty="0">
                <a:solidFill>
                  <a:srgbClr val="00A9E0"/>
                </a:solidFill>
                <a:latin typeface="Arial" panose="020B0604020202020204"/>
              </a:rPr>
              <a:t> or Brachytherapy</a:t>
            </a:r>
            <a:br>
              <a:rPr lang="en-US" sz="800" b="1" kern="0" dirty="0">
                <a:solidFill>
                  <a:srgbClr val="00A9E0"/>
                </a:solidFill>
                <a:latin typeface="Arial" panose="020B0604020202020204"/>
              </a:rPr>
            </a:br>
            <a:r>
              <a:rPr lang="en-US" sz="1200" b="1" kern="0" dirty="0">
                <a:solidFill>
                  <a:srgbClr val="00A9E0"/>
                </a:solidFill>
                <a:latin typeface="Arial" panose="020B0604020202020204"/>
              </a:rPr>
              <a:t>Delivered </a:t>
            </a:r>
            <a:r>
              <a:rPr lang="en-CH" sz="1200" b="1" kern="0" dirty="0">
                <a:solidFill>
                  <a:srgbClr val="00A9E0"/>
                </a:solidFill>
                <a:latin typeface="Arial" panose="020B0604020202020204"/>
              </a:rPr>
              <a:t>Phase</a:t>
            </a:r>
            <a:endParaRPr lang="en-US" sz="1200" b="1" kern="0" dirty="0">
              <a:solidFill>
                <a:srgbClr val="00A9E0"/>
              </a:solidFill>
              <a:latin typeface="Arial" panose="020B060402020202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13426-F4F3-45EA-A069-AF4F27BBE25E}"/>
              </a:ext>
            </a:extLst>
          </p:cNvPr>
          <p:cNvSpPr txBox="1"/>
          <p:nvPr/>
        </p:nvSpPr>
        <p:spPr>
          <a:xfrm>
            <a:off x="8067426" y="5366312"/>
            <a:ext cx="2780029" cy="1015663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raction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 Fraction Dose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ype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record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(Phase)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(Plan)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Resumption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DICOM Refer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C3C905-B815-4664-8991-653B0CBCCB57}"/>
              </a:ext>
            </a:extLst>
          </p:cNvPr>
          <p:cNvCxnSpPr>
            <a:cxnSpLocks/>
          </p:cNvCxnSpPr>
          <p:nvPr/>
        </p:nvCxnSpPr>
        <p:spPr>
          <a:xfrm flipH="1">
            <a:off x="5756679" y="997629"/>
            <a:ext cx="3006370" cy="0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FD7FC3-6564-4491-AB35-E09A3A5A3035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2903462" y="1444951"/>
            <a:ext cx="735288" cy="5914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CFD2D1-BE42-474D-9AA6-33BE04CE6C1D}"/>
              </a:ext>
            </a:extLst>
          </p:cNvPr>
          <p:cNvCxnSpPr>
            <a:cxnSpLocks/>
            <a:stCxn id="53" idx="1"/>
            <a:endCxn id="50" idx="3"/>
          </p:cNvCxnSpPr>
          <p:nvPr/>
        </p:nvCxnSpPr>
        <p:spPr>
          <a:xfrm flipH="1">
            <a:off x="5818131" y="5874144"/>
            <a:ext cx="2249295" cy="15389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0C8AF1-E4FC-4DB1-A1AE-6BC054EACD44}"/>
              </a:ext>
            </a:extLst>
          </p:cNvPr>
          <p:cNvSpPr txBox="1"/>
          <p:nvPr/>
        </p:nvSpPr>
        <p:spPr>
          <a:xfrm>
            <a:off x="192815" y="758367"/>
            <a:ext cx="2710647" cy="1384995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nt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RadiotherapyIntent</a:t>
            </a:r>
            <a:b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intent to treat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with radiotherapy)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Number of Sessions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37A2B9-A74A-43C5-81E3-4D7F6F676546}"/>
              </a:ext>
            </a:extLst>
          </p:cNvPr>
          <p:cNvSpPr txBox="1"/>
          <p:nvPr/>
        </p:nvSpPr>
        <p:spPr>
          <a:xfrm>
            <a:off x="3638749" y="2656204"/>
            <a:ext cx="2162277" cy="1138773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/>
            <a:r>
              <a:rPr kumimoji="0" lang="en-US" sz="800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Teleradiotherapy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or Brachytherapy </a:t>
            </a:r>
            <a:b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 Phase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to a set of volumes)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lang="en-US" sz="800" b="1" kern="0" dirty="0" err="1">
                <a:solidFill>
                  <a:srgbClr val="000000"/>
                </a:solidFill>
                <a:latin typeface="Arial" panose="020B0604020202020204"/>
              </a:rPr>
              <a:t>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lann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3FE25C-2A71-45FE-9A16-97CC5F8B5FD2}"/>
              </a:ext>
            </a:extLst>
          </p:cNvPr>
          <p:cNvCxnSpPr>
            <a:cxnSpLocks/>
          </p:cNvCxnSpPr>
          <p:nvPr/>
        </p:nvCxnSpPr>
        <p:spPr>
          <a:xfrm flipH="1">
            <a:off x="5319818" y="4744882"/>
            <a:ext cx="2770616" cy="711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66F80-845E-4B02-AD54-1B6A0B54983A}"/>
              </a:ext>
            </a:extLst>
          </p:cNvPr>
          <p:cNvCxnSpPr>
            <a:cxnSpLocks/>
          </p:cNvCxnSpPr>
          <p:nvPr/>
        </p:nvCxnSpPr>
        <p:spPr>
          <a:xfrm>
            <a:off x="4795784" y="2199003"/>
            <a:ext cx="0" cy="43824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65E012-AAD8-4226-8C8C-5558D3E64252}"/>
              </a:ext>
            </a:extLst>
          </p:cNvPr>
          <p:cNvCxnSpPr>
            <a:cxnSpLocks/>
          </p:cNvCxnSpPr>
          <p:nvPr/>
        </p:nvCxnSpPr>
        <p:spPr>
          <a:xfrm>
            <a:off x="3730423" y="3794977"/>
            <a:ext cx="0" cy="444264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720450-1B56-474D-831D-C75C2C641835}"/>
              </a:ext>
            </a:extLst>
          </p:cNvPr>
          <p:cNvCxnSpPr>
            <a:cxnSpLocks/>
          </p:cNvCxnSpPr>
          <p:nvPr/>
        </p:nvCxnSpPr>
        <p:spPr>
          <a:xfrm>
            <a:off x="10369409" y="3821552"/>
            <a:ext cx="0" cy="1544760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578A30-79CA-446E-B21C-73BD209E5929}"/>
              </a:ext>
            </a:extLst>
          </p:cNvPr>
          <p:cNvCxnSpPr>
            <a:cxnSpLocks/>
          </p:cNvCxnSpPr>
          <p:nvPr/>
        </p:nvCxnSpPr>
        <p:spPr>
          <a:xfrm>
            <a:off x="10697819" y="2137448"/>
            <a:ext cx="0" cy="323774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EECD0F2-B207-40E8-A1A5-473F6F4160AC}"/>
              </a:ext>
            </a:extLst>
          </p:cNvPr>
          <p:cNvSpPr txBox="1"/>
          <p:nvPr/>
        </p:nvSpPr>
        <p:spPr>
          <a:xfrm>
            <a:off x="6390975" y="1265443"/>
            <a:ext cx="1416538" cy="1077218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Radiotherapy Volume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Targets or OARs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 Identifier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Type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location / anatomy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52BA76-9720-4014-820D-96FCB5635CD8}"/>
              </a:ext>
            </a:extLst>
          </p:cNvPr>
          <p:cNvCxnSpPr>
            <a:cxnSpLocks/>
            <a:stCxn id="51" idx="1"/>
            <a:endCxn id="64" idx="3"/>
          </p:cNvCxnSpPr>
          <p:nvPr/>
        </p:nvCxnSpPr>
        <p:spPr>
          <a:xfrm flipH="1">
            <a:off x="7807513" y="1414173"/>
            <a:ext cx="969693" cy="389879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1DC0A4-D6B7-430F-AB21-289D21FEE26F}"/>
              </a:ext>
            </a:extLst>
          </p:cNvPr>
          <p:cNvCxnSpPr>
            <a:cxnSpLocks/>
            <a:stCxn id="52" idx="1"/>
            <a:endCxn id="64" idx="3"/>
          </p:cNvCxnSpPr>
          <p:nvPr/>
        </p:nvCxnSpPr>
        <p:spPr>
          <a:xfrm flipH="1" flipV="1">
            <a:off x="7807513" y="1804052"/>
            <a:ext cx="549172" cy="1554564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C61DEA-4198-411E-8153-806E7EC3A264}"/>
              </a:ext>
            </a:extLst>
          </p:cNvPr>
          <p:cNvCxnSpPr>
            <a:cxnSpLocks/>
            <a:stCxn id="71" idx="1"/>
            <a:endCxn id="64" idx="2"/>
          </p:cNvCxnSpPr>
          <p:nvPr/>
        </p:nvCxnSpPr>
        <p:spPr>
          <a:xfrm flipH="1" flipV="1">
            <a:off x="7099244" y="2342661"/>
            <a:ext cx="982339" cy="2181027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7AE743-BCEB-4E48-9431-71105F4085AF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 flipV="1">
            <a:off x="5801026" y="1804052"/>
            <a:ext cx="589949" cy="1421539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013524-DFD9-45E9-A18A-01E27D6A09C9}"/>
              </a:ext>
            </a:extLst>
          </p:cNvPr>
          <p:cNvCxnSpPr>
            <a:cxnSpLocks/>
            <a:stCxn id="49" idx="3"/>
            <a:endCxn id="64" idx="1"/>
          </p:cNvCxnSpPr>
          <p:nvPr/>
        </p:nvCxnSpPr>
        <p:spPr>
          <a:xfrm>
            <a:off x="5750236" y="1444951"/>
            <a:ext cx="640739" cy="359101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51">
            <a:extLst>
              <a:ext uri="{FF2B5EF4-FFF2-40B4-BE49-F238E27FC236}">
                <a16:creationId xmlns:a16="http://schemas.microsoft.com/office/drawing/2014/main" id="{86BAD3A2-3DE7-4F73-9CB0-FE2209F53E13}"/>
              </a:ext>
            </a:extLst>
          </p:cNvPr>
          <p:cNvCxnSpPr>
            <a:cxnSpLocks/>
            <a:stCxn id="57" idx="2"/>
            <a:endCxn id="64" idx="1"/>
          </p:cNvCxnSpPr>
          <p:nvPr/>
        </p:nvCxnSpPr>
        <p:spPr>
          <a:xfrm rot="5400000" flipH="1" flipV="1">
            <a:off x="3799902" y="-447711"/>
            <a:ext cx="339310" cy="4842836"/>
          </a:xfrm>
          <a:prstGeom prst="bentConnector4">
            <a:avLst>
              <a:gd name="adj1" fmla="val -67372"/>
              <a:gd name="adj2" fmla="val 63993"/>
            </a:avLst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88FE23-27B4-4E12-8E64-7769F160A50D}"/>
              </a:ext>
            </a:extLst>
          </p:cNvPr>
          <p:cNvSpPr txBox="1"/>
          <p:nvPr/>
        </p:nvSpPr>
        <p:spPr>
          <a:xfrm>
            <a:off x="8081583" y="4077412"/>
            <a:ext cx="1971847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 Plan</a:t>
            </a:r>
            <a:endParaRPr kumimoji="0" lang="en-CH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DICOM Refer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F12A4-2223-4CE7-B3E0-FE45C0545214}"/>
              </a:ext>
            </a:extLst>
          </p:cNvPr>
          <p:cNvSpPr txBox="1"/>
          <p:nvPr/>
        </p:nvSpPr>
        <p:spPr>
          <a:xfrm>
            <a:off x="3018264" y="4258963"/>
            <a:ext cx="2301554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</a:t>
            </a:r>
            <a:endParaRPr kumimoji="0" lang="en-CH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F53F88-849A-4D1F-B944-B141742E7E33}"/>
              </a:ext>
            </a:extLst>
          </p:cNvPr>
          <p:cNvCxnSpPr>
            <a:cxnSpLocks/>
          </p:cNvCxnSpPr>
          <p:nvPr/>
        </p:nvCxnSpPr>
        <p:spPr>
          <a:xfrm>
            <a:off x="5517853" y="3794977"/>
            <a:ext cx="0" cy="1709835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557F5E-BBE9-4366-85BD-CA5523F04358}"/>
              </a:ext>
            </a:extLst>
          </p:cNvPr>
          <p:cNvCxnSpPr>
            <a:cxnSpLocks/>
          </p:cNvCxnSpPr>
          <p:nvPr/>
        </p:nvCxnSpPr>
        <p:spPr>
          <a:xfrm>
            <a:off x="8972962" y="4969964"/>
            <a:ext cx="0" cy="39882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8B029C-A624-4AC5-A9E7-F316BEC70810}"/>
              </a:ext>
            </a:extLst>
          </p:cNvPr>
          <p:cNvCxnSpPr>
            <a:cxnSpLocks/>
            <a:stCxn id="53" idx="1"/>
            <a:endCxn id="64" idx="2"/>
          </p:cNvCxnSpPr>
          <p:nvPr/>
        </p:nvCxnSpPr>
        <p:spPr>
          <a:xfrm flipH="1" flipV="1">
            <a:off x="7099244" y="2342661"/>
            <a:ext cx="968182" cy="3531483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643A87-0366-40DF-BF33-79C01C2DFD22}"/>
              </a:ext>
            </a:extLst>
          </p:cNvPr>
          <p:cNvCxnSpPr>
            <a:cxnSpLocks/>
            <a:stCxn id="72" idx="3"/>
            <a:endCxn id="64" idx="2"/>
          </p:cNvCxnSpPr>
          <p:nvPr/>
        </p:nvCxnSpPr>
        <p:spPr>
          <a:xfrm flipV="1">
            <a:off x="5319818" y="2342661"/>
            <a:ext cx="1779426" cy="2362578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84E764-BFC9-4044-AC24-E78864314E96}"/>
              </a:ext>
            </a:extLst>
          </p:cNvPr>
          <p:cNvSpPr txBox="1"/>
          <p:nvPr/>
        </p:nvSpPr>
        <p:spPr>
          <a:xfrm>
            <a:off x="2791999" y="4025771"/>
            <a:ext cx="964565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by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42CF20-8BB8-4DF8-8D2B-19DDE35DCE96}"/>
              </a:ext>
            </a:extLst>
          </p:cNvPr>
          <p:cNvSpPr txBox="1"/>
          <p:nvPr/>
        </p:nvSpPr>
        <p:spPr>
          <a:xfrm>
            <a:off x="2835959" y="1014064"/>
            <a:ext cx="868593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9ECE01-50C6-4B92-99C1-DF4DC9AB1F58}"/>
              </a:ext>
            </a:extLst>
          </p:cNvPr>
          <p:cNvSpPr txBox="1"/>
          <p:nvPr/>
        </p:nvSpPr>
        <p:spPr>
          <a:xfrm>
            <a:off x="6134580" y="4357566"/>
            <a:ext cx="899832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79E119-9DB2-46C2-B58C-C882600A5822}"/>
              </a:ext>
            </a:extLst>
          </p:cNvPr>
          <p:cNvSpPr txBox="1"/>
          <p:nvPr/>
        </p:nvSpPr>
        <p:spPr>
          <a:xfrm>
            <a:off x="6683503" y="573701"/>
            <a:ext cx="899832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2AB6D5-FAFD-47A3-8341-79F61FDDF345}"/>
              </a:ext>
            </a:extLst>
          </p:cNvPr>
          <p:cNvSpPr txBox="1"/>
          <p:nvPr/>
        </p:nvSpPr>
        <p:spPr>
          <a:xfrm>
            <a:off x="7476313" y="2788352"/>
            <a:ext cx="89983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6DCD5C-5849-4C67-8AB0-D39FE4EA87DD}"/>
              </a:ext>
            </a:extLst>
          </p:cNvPr>
          <p:cNvSpPr txBox="1"/>
          <p:nvPr/>
        </p:nvSpPr>
        <p:spPr>
          <a:xfrm>
            <a:off x="7719566" y="1249469"/>
            <a:ext cx="89983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 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ECC0D-7C15-434E-AE2E-27C94BDFFCC1}"/>
              </a:ext>
            </a:extLst>
          </p:cNvPr>
          <p:cNvSpPr txBox="1"/>
          <p:nvPr/>
        </p:nvSpPr>
        <p:spPr>
          <a:xfrm>
            <a:off x="5748560" y="1189734"/>
            <a:ext cx="766365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6C850D-4F9C-4CB1-AE52-3CEDFBD60D4E}"/>
              </a:ext>
            </a:extLst>
          </p:cNvPr>
          <p:cNvSpPr txBox="1"/>
          <p:nvPr/>
        </p:nvSpPr>
        <p:spPr>
          <a:xfrm>
            <a:off x="5653558" y="2685185"/>
            <a:ext cx="766365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083A3F-4F13-4FC0-8BD8-5902BAFD557A}"/>
              </a:ext>
            </a:extLst>
          </p:cNvPr>
          <p:cNvSpPr txBox="1"/>
          <p:nvPr/>
        </p:nvSpPr>
        <p:spPr>
          <a:xfrm>
            <a:off x="2223408" y="2421341"/>
            <a:ext cx="109936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defines intended dose to 1..*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793D66-E92C-4B06-995D-4826A3A568C6}"/>
              </a:ext>
            </a:extLst>
          </p:cNvPr>
          <p:cNvSpPr txBox="1"/>
          <p:nvPr/>
        </p:nvSpPr>
        <p:spPr>
          <a:xfrm>
            <a:off x="7322906" y="3327718"/>
            <a:ext cx="89983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53223F-C4F7-45A0-9683-C69C6A83FFD5}"/>
              </a:ext>
            </a:extLst>
          </p:cNvPr>
          <p:cNvSpPr txBox="1"/>
          <p:nvPr/>
        </p:nvSpPr>
        <p:spPr>
          <a:xfrm>
            <a:off x="9012445" y="5017611"/>
            <a:ext cx="854893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ACEFF1-A506-4662-8287-8F20F28588E3}"/>
              </a:ext>
            </a:extLst>
          </p:cNvPr>
          <p:cNvSpPr txBox="1"/>
          <p:nvPr/>
        </p:nvSpPr>
        <p:spPr>
          <a:xfrm>
            <a:off x="6812431" y="3821552"/>
            <a:ext cx="89983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records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0FFA87-EDD9-485C-85E2-616655EF2A56}"/>
              </a:ext>
            </a:extLst>
          </p:cNvPr>
          <p:cNvSpPr txBox="1"/>
          <p:nvPr/>
        </p:nvSpPr>
        <p:spPr>
          <a:xfrm>
            <a:off x="6552574" y="5417797"/>
            <a:ext cx="740428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0..1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983B9-E616-4EA9-BC31-DD772222FC3E}"/>
              </a:ext>
            </a:extLst>
          </p:cNvPr>
          <p:cNvSpPr txBox="1"/>
          <p:nvPr/>
        </p:nvSpPr>
        <p:spPr>
          <a:xfrm>
            <a:off x="5437448" y="4940153"/>
            <a:ext cx="964565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by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0A2F5-D942-428D-8DF1-DABEC95DE727}"/>
              </a:ext>
            </a:extLst>
          </p:cNvPr>
          <p:cNvSpPr txBox="1"/>
          <p:nvPr/>
        </p:nvSpPr>
        <p:spPr>
          <a:xfrm>
            <a:off x="3747384" y="2421341"/>
            <a:ext cx="947179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in 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8EC9F6-0A4E-4442-963F-36A71446F898}"/>
              </a:ext>
            </a:extLst>
          </p:cNvPr>
          <p:cNvSpPr txBox="1"/>
          <p:nvPr/>
        </p:nvSpPr>
        <p:spPr>
          <a:xfrm>
            <a:off x="10400785" y="4569589"/>
            <a:ext cx="597664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C5E7AD-60A1-4FAF-B27B-44B2858474FF}"/>
              </a:ext>
            </a:extLst>
          </p:cNvPr>
          <p:cNvSpPr txBox="1"/>
          <p:nvPr/>
        </p:nvSpPr>
        <p:spPr>
          <a:xfrm>
            <a:off x="10037646" y="4088280"/>
            <a:ext cx="631961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E5DBCF-F223-4A2A-B7C5-E8C15249A5B2}"/>
              </a:ext>
            </a:extLst>
          </p:cNvPr>
          <p:cNvSpPr txBox="1"/>
          <p:nvPr/>
        </p:nvSpPr>
        <p:spPr>
          <a:xfrm>
            <a:off x="5848480" y="3302535"/>
            <a:ext cx="739868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plans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2B37F1D-56B9-4F99-B7CF-52D70156DA99}"/>
              </a:ext>
            </a:extLst>
          </p:cNvPr>
          <p:cNvSpPr txBox="1">
            <a:spLocks/>
          </p:cNvSpPr>
          <p:nvPr/>
        </p:nvSpPr>
        <p:spPr>
          <a:xfrm>
            <a:off x="6158015" y="251665"/>
            <a:ext cx="4812982" cy="484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A9E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 XRTS Scope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A024BF84-ECD7-4752-BD7B-4EA8E5D9718A}"/>
              </a:ext>
            </a:extLst>
          </p:cNvPr>
          <p:cNvSpPr txBox="1">
            <a:spLocks/>
          </p:cNvSpPr>
          <p:nvPr/>
        </p:nvSpPr>
        <p:spPr>
          <a:xfrm>
            <a:off x="0" y="31653"/>
            <a:ext cx="11242646" cy="617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Subset for overview in XRTS, Martin von Siebenthal, Jul 30, 2021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28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3454-C004-4527-9F38-8956C2D6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0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B770477-ED0F-4207-80F7-A508DADB1558}"/>
              </a:ext>
            </a:extLst>
          </p:cNvPr>
          <p:cNvSpPr/>
          <p:nvPr/>
        </p:nvSpPr>
        <p:spPr>
          <a:xfrm>
            <a:off x="7583336" y="590788"/>
            <a:ext cx="3362831" cy="32538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77DAFC-452C-4877-91B2-4A43B492F91C}"/>
              </a:ext>
            </a:extLst>
          </p:cNvPr>
          <p:cNvSpPr/>
          <p:nvPr/>
        </p:nvSpPr>
        <p:spPr>
          <a:xfrm>
            <a:off x="3480579" y="590788"/>
            <a:ext cx="3188768" cy="3410118"/>
          </a:xfrm>
          <a:prstGeom prst="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A4BF9-BAA1-4BEB-83E0-F361806545FF}"/>
              </a:ext>
            </a:extLst>
          </p:cNvPr>
          <p:cNvSpPr txBox="1"/>
          <p:nvPr/>
        </p:nvSpPr>
        <p:spPr>
          <a:xfrm>
            <a:off x="3638750" y="690898"/>
            <a:ext cx="2111486" cy="1508105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 P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ption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how to treat, covering a 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 radiotherapy treatment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bed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ractions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 Volume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2E46DF-7122-4780-BA61-36B6ECEB6F6D}"/>
              </a:ext>
            </a:extLst>
          </p:cNvPr>
          <p:cNvSpPr txBox="1"/>
          <p:nvPr/>
        </p:nvSpPr>
        <p:spPr>
          <a:xfrm>
            <a:off x="2456500" y="5504812"/>
            <a:ext cx="3361631" cy="769441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Request</a:t>
            </a:r>
            <a:b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request to treat a single fraction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tion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Resumption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if specific plan(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D33D3-1E48-461C-B7B9-4B44DD0494B3}"/>
              </a:ext>
            </a:extLst>
          </p:cNvPr>
          <p:cNvSpPr txBox="1"/>
          <p:nvPr/>
        </p:nvSpPr>
        <p:spPr>
          <a:xfrm>
            <a:off x="8777206" y="690898"/>
            <a:ext cx="2021834" cy="1261884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Summary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Fractions per Volume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8A5E45-7DE6-410A-BD25-B63498F58981}"/>
              </a:ext>
            </a:extLst>
          </p:cNvPr>
          <p:cNvSpPr txBox="1"/>
          <p:nvPr/>
        </p:nvSpPr>
        <p:spPr>
          <a:xfrm>
            <a:off x="8375727" y="2752517"/>
            <a:ext cx="2243938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800" kern="0" dirty="0" err="1">
                <a:solidFill>
                  <a:srgbClr val="00A9E0"/>
                </a:solidFill>
                <a:latin typeface="Arial" panose="020B0604020202020204"/>
              </a:rPr>
              <a:t>Teleradiotherapy</a:t>
            </a:r>
            <a:r>
              <a:rPr lang="en-US" sz="800" kern="0" dirty="0">
                <a:solidFill>
                  <a:srgbClr val="00A9E0"/>
                </a:solidFill>
                <a:latin typeface="Arial" panose="020B0604020202020204"/>
              </a:rPr>
              <a:t> or Brachytherapy</a:t>
            </a:r>
            <a:br>
              <a:rPr lang="en-US" sz="800" b="1" kern="0" dirty="0">
                <a:solidFill>
                  <a:srgbClr val="00A9E0"/>
                </a:solidFill>
                <a:latin typeface="Arial" panose="020B0604020202020204"/>
              </a:rPr>
            </a:br>
            <a:r>
              <a:rPr lang="en-CH" sz="1200" b="1" kern="0" dirty="0">
                <a:solidFill>
                  <a:srgbClr val="00A9E0"/>
                </a:solidFill>
                <a:latin typeface="Arial" panose="020B0604020202020204"/>
              </a:rPr>
              <a:t>Treatment Phase</a:t>
            </a:r>
            <a:endParaRPr lang="en-US" sz="1200" b="1" kern="0" dirty="0">
              <a:solidFill>
                <a:srgbClr val="00A9E0"/>
              </a:solidFill>
              <a:latin typeface="Arial" panose="020B060402020202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13426-F4F3-45EA-A069-AF4F27BBE25E}"/>
              </a:ext>
            </a:extLst>
          </p:cNvPr>
          <p:cNvSpPr txBox="1"/>
          <p:nvPr/>
        </p:nvSpPr>
        <p:spPr>
          <a:xfrm>
            <a:off x="8067426" y="5366312"/>
            <a:ext cx="2780029" cy="1015663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raction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 Fraction Dose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ype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record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(Phase)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(Plan)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Resumption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DICOM Refer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C3C905-B815-4664-8991-653B0CBCCB57}"/>
              </a:ext>
            </a:extLst>
          </p:cNvPr>
          <p:cNvCxnSpPr>
            <a:cxnSpLocks/>
          </p:cNvCxnSpPr>
          <p:nvPr/>
        </p:nvCxnSpPr>
        <p:spPr>
          <a:xfrm flipH="1">
            <a:off x="5756679" y="997629"/>
            <a:ext cx="3006370" cy="0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FD7FC3-6564-4491-AB35-E09A3A5A3035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2903462" y="1444951"/>
            <a:ext cx="735288" cy="5914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CFD2D1-BE42-474D-9AA6-33BE04CE6C1D}"/>
              </a:ext>
            </a:extLst>
          </p:cNvPr>
          <p:cNvCxnSpPr>
            <a:cxnSpLocks/>
            <a:stCxn id="53" idx="1"/>
            <a:endCxn id="50" idx="3"/>
          </p:cNvCxnSpPr>
          <p:nvPr/>
        </p:nvCxnSpPr>
        <p:spPr>
          <a:xfrm flipH="1">
            <a:off x="5818131" y="5874144"/>
            <a:ext cx="2249295" cy="15389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0C8AF1-E4FC-4DB1-A1AE-6BC054EACD44}"/>
              </a:ext>
            </a:extLst>
          </p:cNvPr>
          <p:cNvSpPr txBox="1"/>
          <p:nvPr/>
        </p:nvSpPr>
        <p:spPr>
          <a:xfrm>
            <a:off x="192815" y="758367"/>
            <a:ext cx="2710647" cy="1384995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nt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RadiotherapyIntent</a:t>
            </a:r>
            <a:b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intent to treat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with radiotherapy)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Number of Sessions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Volume 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37A2B9-A74A-43C5-81E3-4D7F6F676546}"/>
              </a:ext>
            </a:extLst>
          </p:cNvPr>
          <p:cNvSpPr txBox="1"/>
          <p:nvPr/>
        </p:nvSpPr>
        <p:spPr>
          <a:xfrm>
            <a:off x="3638750" y="2656204"/>
            <a:ext cx="2096476" cy="1138773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/>
            <a:r>
              <a:rPr kumimoji="0" lang="en-US" sz="800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Teleradiotherapy</a:t>
            </a: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or Brachytherapy </a:t>
            </a:r>
            <a:br>
              <a:rPr kumimoji="0" lang="en-US" sz="8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Phase</a:t>
            </a:r>
            <a:r>
              <a:rPr kumimoji="0" lang="en-CH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Prescription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to a (sub-)set of volumes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bed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3FE25C-2A71-45FE-9A16-97CC5F8B5FD2}"/>
              </a:ext>
            </a:extLst>
          </p:cNvPr>
          <p:cNvCxnSpPr>
            <a:cxnSpLocks/>
          </p:cNvCxnSpPr>
          <p:nvPr/>
        </p:nvCxnSpPr>
        <p:spPr>
          <a:xfrm flipH="1">
            <a:off x="5319818" y="4744882"/>
            <a:ext cx="2770616" cy="711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66F80-845E-4B02-AD54-1B6A0B54983A}"/>
              </a:ext>
            </a:extLst>
          </p:cNvPr>
          <p:cNvCxnSpPr>
            <a:cxnSpLocks/>
          </p:cNvCxnSpPr>
          <p:nvPr/>
        </p:nvCxnSpPr>
        <p:spPr>
          <a:xfrm>
            <a:off x="4795784" y="2199003"/>
            <a:ext cx="0" cy="43824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65E012-AAD8-4226-8C8C-5558D3E64252}"/>
              </a:ext>
            </a:extLst>
          </p:cNvPr>
          <p:cNvCxnSpPr>
            <a:cxnSpLocks/>
          </p:cNvCxnSpPr>
          <p:nvPr/>
        </p:nvCxnSpPr>
        <p:spPr>
          <a:xfrm>
            <a:off x="3730423" y="3794977"/>
            <a:ext cx="0" cy="444264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720450-1B56-474D-831D-C75C2C641835}"/>
              </a:ext>
            </a:extLst>
          </p:cNvPr>
          <p:cNvCxnSpPr>
            <a:cxnSpLocks/>
          </p:cNvCxnSpPr>
          <p:nvPr/>
        </p:nvCxnSpPr>
        <p:spPr>
          <a:xfrm>
            <a:off x="10369409" y="3645069"/>
            <a:ext cx="0" cy="1721243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578A30-79CA-446E-B21C-73BD209E5929}"/>
              </a:ext>
            </a:extLst>
          </p:cNvPr>
          <p:cNvCxnSpPr>
            <a:cxnSpLocks/>
          </p:cNvCxnSpPr>
          <p:nvPr/>
        </p:nvCxnSpPr>
        <p:spPr>
          <a:xfrm>
            <a:off x="10697819" y="1952782"/>
            <a:ext cx="0" cy="3422408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EECD0F2-B207-40E8-A1A5-473F6F4160AC}"/>
              </a:ext>
            </a:extLst>
          </p:cNvPr>
          <p:cNvSpPr txBox="1"/>
          <p:nvPr/>
        </p:nvSpPr>
        <p:spPr>
          <a:xfrm>
            <a:off x="6390975" y="1834633"/>
            <a:ext cx="1416538" cy="1077218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Radiotherapy Volume</a:t>
            </a:r>
            <a:endParaRPr kumimoji="0" lang="en-CH" sz="12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Targets or OARs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 Identifier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Type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location / anatomy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852BA76-9720-4014-820D-96FCB5635CD8}"/>
              </a:ext>
            </a:extLst>
          </p:cNvPr>
          <p:cNvCxnSpPr>
            <a:cxnSpLocks/>
            <a:stCxn id="51" idx="1"/>
            <a:endCxn id="64" idx="3"/>
          </p:cNvCxnSpPr>
          <p:nvPr/>
        </p:nvCxnSpPr>
        <p:spPr>
          <a:xfrm flipH="1">
            <a:off x="7807513" y="1321840"/>
            <a:ext cx="969693" cy="105140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1DC0A4-D6B7-430F-AB21-289D21FEE26F}"/>
              </a:ext>
            </a:extLst>
          </p:cNvPr>
          <p:cNvCxnSpPr>
            <a:cxnSpLocks/>
            <a:stCxn id="52" idx="1"/>
            <a:endCxn id="64" idx="3"/>
          </p:cNvCxnSpPr>
          <p:nvPr/>
        </p:nvCxnSpPr>
        <p:spPr>
          <a:xfrm flipH="1" flipV="1">
            <a:off x="7807513" y="2373242"/>
            <a:ext cx="568214" cy="825551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C61DEA-4198-411E-8153-806E7EC3A264}"/>
              </a:ext>
            </a:extLst>
          </p:cNvPr>
          <p:cNvCxnSpPr>
            <a:cxnSpLocks/>
            <a:stCxn id="71" idx="1"/>
            <a:endCxn id="64" idx="2"/>
          </p:cNvCxnSpPr>
          <p:nvPr/>
        </p:nvCxnSpPr>
        <p:spPr>
          <a:xfrm flipH="1" flipV="1">
            <a:off x="7099244" y="2911851"/>
            <a:ext cx="982339" cy="1611837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7AE743-BCEB-4E48-9431-71105F4085AF}"/>
              </a:ext>
            </a:extLst>
          </p:cNvPr>
          <p:cNvCxnSpPr>
            <a:cxnSpLocks/>
            <a:stCxn id="58" idx="3"/>
            <a:endCxn id="64" idx="1"/>
          </p:cNvCxnSpPr>
          <p:nvPr/>
        </p:nvCxnSpPr>
        <p:spPr>
          <a:xfrm flipV="1">
            <a:off x="5735226" y="2373242"/>
            <a:ext cx="655749" cy="852349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013524-DFD9-45E9-A18A-01E27D6A09C9}"/>
              </a:ext>
            </a:extLst>
          </p:cNvPr>
          <p:cNvCxnSpPr>
            <a:cxnSpLocks/>
            <a:stCxn id="49" idx="3"/>
            <a:endCxn id="64" idx="1"/>
          </p:cNvCxnSpPr>
          <p:nvPr/>
        </p:nvCxnSpPr>
        <p:spPr>
          <a:xfrm>
            <a:off x="5750236" y="1444951"/>
            <a:ext cx="640739" cy="928291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Straight Arrow Connector 51">
            <a:extLst>
              <a:ext uri="{FF2B5EF4-FFF2-40B4-BE49-F238E27FC236}">
                <a16:creationId xmlns:a16="http://schemas.microsoft.com/office/drawing/2014/main" id="{86BAD3A2-3DE7-4F73-9CB0-FE2209F53E13}"/>
              </a:ext>
            </a:extLst>
          </p:cNvPr>
          <p:cNvCxnSpPr>
            <a:cxnSpLocks/>
            <a:stCxn id="57" idx="2"/>
            <a:endCxn id="64" idx="1"/>
          </p:cNvCxnSpPr>
          <p:nvPr/>
        </p:nvCxnSpPr>
        <p:spPr>
          <a:xfrm rot="16200000" flipH="1">
            <a:off x="3854617" y="-163116"/>
            <a:ext cx="229880" cy="4842836"/>
          </a:xfrm>
          <a:prstGeom prst="bentConnector2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388FE23-27B4-4E12-8E64-7769F160A50D}"/>
              </a:ext>
            </a:extLst>
          </p:cNvPr>
          <p:cNvSpPr txBox="1"/>
          <p:nvPr/>
        </p:nvSpPr>
        <p:spPr>
          <a:xfrm>
            <a:off x="8081583" y="4077412"/>
            <a:ext cx="1971847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 Delivery</a:t>
            </a:r>
            <a:endParaRPr kumimoji="0" lang="en-CH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DICOM Refer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F12A4-2223-4CE7-B3E0-FE45C0545214}"/>
              </a:ext>
            </a:extLst>
          </p:cNvPr>
          <p:cNvSpPr txBox="1"/>
          <p:nvPr/>
        </p:nvSpPr>
        <p:spPr>
          <a:xfrm>
            <a:off x="1958187" y="4258963"/>
            <a:ext cx="3361631" cy="89255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</a:t>
            </a:r>
            <a:endParaRPr kumimoji="0" lang="en-CH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Planned</a:t>
            </a:r>
            <a:r>
              <a:rPr kumimoji="0" lang="en-CH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F53F88-849A-4D1F-B944-B141742E7E33}"/>
              </a:ext>
            </a:extLst>
          </p:cNvPr>
          <p:cNvCxnSpPr>
            <a:cxnSpLocks/>
          </p:cNvCxnSpPr>
          <p:nvPr/>
        </p:nvCxnSpPr>
        <p:spPr>
          <a:xfrm>
            <a:off x="5517853" y="3794977"/>
            <a:ext cx="0" cy="1709835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557F5E-BBE9-4366-85BD-CA5523F04358}"/>
              </a:ext>
            </a:extLst>
          </p:cNvPr>
          <p:cNvCxnSpPr>
            <a:cxnSpLocks/>
          </p:cNvCxnSpPr>
          <p:nvPr/>
        </p:nvCxnSpPr>
        <p:spPr>
          <a:xfrm>
            <a:off x="8972962" y="4969964"/>
            <a:ext cx="0" cy="39882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8B029C-A624-4AC5-A9E7-F316BEC70810}"/>
              </a:ext>
            </a:extLst>
          </p:cNvPr>
          <p:cNvCxnSpPr>
            <a:cxnSpLocks/>
            <a:stCxn id="53" idx="1"/>
            <a:endCxn id="64" idx="2"/>
          </p:cNvCxnSpPr>
          <p:nvPr/>
        </p:nvCxnSpPr>
        <p:spPr>
          <a:xfrm flipH="1" flipV="1">
            <a:off x="7099244" y="2911851"/>
            <a:ext cx="968182" cy="2962293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643A87-0366-40DF-BF33-79C01C2DFD22}"/>
              </a:ext>
            </a:extLst>
          </p:cNvPr>
          <p:cNvCxnSpPr>
            <a:cxnSpLocks/>
            <a:stCxn id="72" idx="3"/>
            <a:endCxn id="64" idx="2"/>
          </p:cNvCxnSpPr>
          <p:nvPr/>
        </p:nvCxnSpPr>
        <p:spPr>
          <a:xfrm flipV="1">
            <a:off x="5319818" y="2911851"/>
            <a:ext cx="1779426" cy="1793388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84E764-BFC9-4044-AC24-E78864314E96}"/>
              </a:ext>
            </a:extLst>
          </p:cNvPr>
          <p:cNvSpPr txBox="1"/>
          <p:nvPr/>
        </p:nvSpPr>
        <p:spPr>
          <a:xfrm>
            <a:off x="2791999" y="4025771"/>
            <a:ext cx="964565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by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42CF20-8BB8-4DF8-8D2B-19DDE35DCE96}"/>
              </a:ext>
            </a:extLst>
          </p:cNvPr>
          <p:cNvSpPr txBox="1"/>
          <p:nvPr/>
        </p:nvSpPr>
        <p:spPr>
          <a:xfrm>
            <a:off x="2835959" y="1014064"/>
            <a:ext cx="868593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9ECE01-50C6-4B92-99C1-DF4DC9AB1F58}"/>
              </a:ext>
            </a:extLst>
          </p:cNvPr>
          <p:cNvSpPr txBox="1"/>
          <p:nvPr/>
        </p:nvSpPr>
        <p:spPr>
          <a:xfrm>
            <a:off x="6134580" y="4357566"/>
            <a:ext cx="899832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79E119-9DB2-46C2-B58C-C882600A5822}"/>
              </a:ext>
            </a:extLst>
          </p:cNvPr>
          <p:cNvSpPr txBox="1"/>
          <p:nvPr/>
        </p:nvSpPr>
        <p:spPr>
          <a:xfrm>
            <a:off x="6683503" y="573701"/>
            <a:ext cx="899832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2AB6D5-FAFD-47A3-8341-79F61FDDF345}"/>
              </a:ext>
            </a:extLst>
          </p:cNvPr>
          <p:cNvSpPr txBox="1"/>
          <p:nvPr/>
        </p:nvSpPr>
        <p:spPr>
          <a:xfrm>
            <a:off x="7863217" y="2202437"/>
            <a:ext cx="89983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6DCD5C-5849-4C67-8AB0-D39FE4EA87DD}"/>
              </a:ext>
            </a:extLst>
          </p:cNvPr>
          <p:cNvSpPr txBox="1"/>
          <p:nvPr/>
        </p:nvSpPr>
        <p:spPr>
          <a:xfrm>
            <a:off x="7719566" y="1249469"/>
            <a:ext cx="89983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 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BECC0D-7C15-434E-AE2E-27C94BDFFCC1}"/>
              </a:ext>
            </a:extLst>
          </p:cNvPr>
          <p:cNvSpPr txBox="1"/>
          <p:nvPr/>
        </p:nvSpPr>
        <p:spPr>
          <a:xfrm>
            <a:off x="5818131" y="1314488"/>
            <a:ext cx="766365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6C850D-4F9C-4CB1-AE52-3CEDFBD60D4E}"/>
              </a:ext>
            </a:extLst>
          </p:cNvPr>
          <p:cNvSpPr txBox="1"/>
          <p:nvPr/>
        </p:nvSpPr>
        <p:spPr>
          <a:xfrm>
            <a:off x="5653558" y="2685185"/>
            <a:ext cx="766365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083A3F-4F13-4FC0-8BD8-5902BAFD557A}"/>
              </a:ext>
            </a:extLst>
          </p:cNvPr>
          <p:cNvSpPr txBox="1"/>
          <p:nvPr/>
        </p:nvSpPr>
        <p:spPr>
          <a:xfrm>
            <a:off x="2223408" y="2421341"/>
            <a:ext cx="109936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defines intended dose to 1..*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(optional)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793D66-E92C-4B06-995D-4826A3A568C6}"/>
              </a:ext>
            </a:extLst>
          </p:cNvPr>
          <p:cNvSpPr txBox="1"/>
          <p:nvPr/>
        </p:nvSpPr>
        <p:spPr>
          <a:xfrm>
            <a:off x="7483573" y="3147038"/>
            <a:ext cx="89983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53223F-C4F7-45A0-9683-C69C6A83FFD5}"/>
              </a:ext>
            </a:extLst>
          </p:cNvPr>
          <p:cNvSpPr txBox="1"/>
          <p:nvPr/>
        </p:nvSpPr>
        <p:spPr>
          <a:xfrm>
            <a:off x="9012445" y="5017611"/>
            <a:ext cx="854893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ACEFF1-A506-4662-8287-8F20F28588E3}"/>
              </a:ext>
            </a:extLst>
          </p:cNvPr>
          <p:cNvSpPr txBox="1"/>
          <p:nvPr/>
        </p:nvSpPr>
        <p:spPr>
          <a:xfrm>
            <a:off x="6812431" y="3821552"/>
            <a:ext cx="899832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records dose delivered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0FFA87-EDD9-485C-85E2-616655EF2A56}"/>
              </a:ext>
            </a:extLst>
          </p:cNvPr>
          <p:cNvSpPr txBox="1"/>
          <p:nvPr/>
        </p:nvSpPr>
        <p:spPr>
          <a:xfrm>
            <a:off x="6552574" y="5417797"/>
            <a:ext cx="740428" cy="3385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 0..1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983B9-E616-4EA9-BC31-DD772222FC3E}"/>
              </a:ext>
            </a:extLst>
          </p:cNvPr>
          <p:cNvSpPr txBox="1"/>
          <p:nvPr/>
        </p:nvSpPr>
        <p:spPr>
          <a:xfrm>
            <a:off x="5437448" y="4940153"/>
            <a:ext cx="964565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by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E0A2F5-D942-428D-8DF1-DABEC95DE727}"/>
              </a:ext>
            </a:extLst>
          </p:cNvPr>
          <p:cNvSpPr txBox="1"/>
          <p:nvPr/>
        </p:nvSpPr>
        <p:spPr>
          <a:xfrm>
            <a:off x="3747384" y="2421341"/>
            <a:ext cx="947179" cy="21544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in 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8EC9F6-0A4E-4442-963F-36A71446F898}"/>
              </a:ext>
            </a:extLst>
          </p:cNvPr>
          <p:cNvSpPr txBox="1"/>
          <p:nvPr/>
        </p:nvSpPr>
        <p:spPr>
          <a:xfrm>
            <a:off x="10400785" y="4569589"/>
            <a:ext cx="597664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C5E7AD-60A1-4FAF-B27B-44B2858474FF}"/>
              </a:ext>
            </a:extLst>
          </p:cNvPr>
          <p:cNvSpPr txBox="1"/>
          <p:nvPr/>
        </p:nvSpPr>
        <p:spPr>
          <a:xfrm>
            <a:off x="10037646" y="4088280"/>
            <a:ext cx="631961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akes</a:t>
            </a:r>
            <a:r>
              <a:rPr kumimoji="0" lang="en-CH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into account 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E5DBCF-F223-4A2A-B7C5-E8C15249A5B2}"/>
              </a:ext>
            </a:extLst>
          </p:cNvPr>
          <p:cNvSpPr txBox="1"/>
          <p:nvPr/>
        </p:nvSpPr>
        <p:spPr>
          <a:xfrm>
            <a:off x="5848480" y="3302535"/>
            <a:ext cx="739868" cy="4616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plans</a:t>
            </a:r>
            <a:b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32B37F1D-56B9-4F99-B7CF-52D70156DA99}"/>
              </a:ext>
            </a:extLst>
          </p:cNvPr>
          <p:cNvSpPr txBox="1">
            <a:spLocks/>
          </p:cNvSpPr>
          <p:nvPr/>
        </p:nvSpPr>
        <p:spPr>
          <a:xfrm>
            <a:off x="7527431" y="242041"/>
            <a:ext cx="3725705" cy="484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A9E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STU 2 Scope (Summary of Delivery)</a:t>
            </a: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5830DCFC-8C06-4072-93FA-D6CE6D03B385}"/>
              </a:ext>
            </a:extLst>
          </p:cNvPr>
          <p:cNvSpPr txBox="1">
            <a:spLocks/>
          </p:cNvSpPr>
          <p:nvPr/>
        </p:nvSpPr>
        <p:spPr>
          <a:xfrm>
            <a:off x="7926229" y="6512915"/>
            <a:ext cx="3019938" cy="484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A9E0"/>
              </a:buClr>
              <a:buFont typeface="Arial"/>
              <a:buNone/>
            </a:pPr>
            <a:r>
              <a:rPr lang="en-CH" sz="1200" dirty="0">
                <a:solidFill>
                  <a:srgbClr val="33CC33"/>
                </a:solidFill>
                <a:latin typeface="Arial" panose="020B0604020202020204"/>
              </a:rPr>
              <a:t>Include for Session Summary</a:t>
            </a:r>
            <a:r>
              <a:rPr lang="en-US" sz="1200" dirty="0">
                <a:solidFill>
                  <a:srgbClr val="33CC33"/>
                </a:solidFill>
                <a:latin typeface="Arial" panose="020B0604020202020204"/>
              </a:rPr>
              <a:t> (future)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C9B76B-3613-435E-8497-0EDCFFAB68B8}"/>
              </a:ext>
            </a:extLst>
          </p:cNvPr>
          <p:cNvSpPr/>
          <p:nvPr/>
        </p:nvSpPr>
        <p:spPr>
          <a:xfrm>
            <a:off x="7950460" y="3990935"/>
            <a:ext cx="2995708" cy="2558092"/>
          </a:xfrm>
          <a:prstGeom prst="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3CB78359-3547-488A-B07B-630943E355D7}"/>
              </a:ext>
            </a:extLst>
          </p:cNvPr>
          <p:cNvSpPr txBox="1">
            <a:spLocks/>
          </p:cNvSpPr>
          <p:nvPr/>
        </p:nvSpPr>
        <p:spPr>
          <a:xfrm>
            <a:off x="3459742" y="242041"/>
            <a:ext cx="2828525" cy="484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A9E0"/>
              </a:buClr>
              <a:buFont typeface="Arial"/>
              <a:buNone/>
            </a:pPr>
            <a:r>
              <a:rPr lang="en-CH" sz="1200" dirty="0">
                <a:solidFill>
                  <a:srgbClr val="33CC33"/>
                </a:solidFill>
                <a:latin typeface="Arial" panose="020B0604020202020204"/>
              </a:rPr>
              <a:t>Prescription Summary</a:t>
            </a:r>
            <a:endParaRPr lang="en-US" sz="1200" dirty="0">
              <a:solidFill>
                <a:srgbClr val="33CC33"/>
              </a:solidFill>
              <a:latin typeface="Arial" panose="020B0604020202020204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A024BF84-ECD7-4752-BD7B-4EA8E5D9718A}"/>
              </a:ext>
            </a:extLst>
          </p:cNvPr>
          <p:cNvSpPr txBox="1">
            <a:spLocks/>
          </p:cNvSpPr>
          <p:nvPr/>
        </p:nvSpPr>
        <p:spPr>
          <a:xfrm>
            <a:off x="0" y="31653"/>
            <a:ext cx="11242646" cy="617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RTSummaryModel.svg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, Martin von Siebenthal, Jun 02, 2021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508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FED1E77-2C78-4070-8A57-4802CDB1D89E}"/>
              </a:ext>
            </a:extLst>
          </p:cNvPr>
          <p:cNvSpPr txBox="1">
            <a:spLocks/>
          </p:cNvSpPr>
          <p:nvPr/>
        </p:nvSpPr>
        <p:spPr>
          <a:xfrm>
            <a:off x="0" y="31653"/>
            <a:ext cx="11242646" cy="617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400" b="0" dirty="0" err="1">
                <a:solidFill>
                  <a:srgbClr val="000000"/>
                </a:solidFill>
                <a:latin typeface="Arial" panose="020B0604020202020204"/>
              </a:rPr>
              <a:t>XRTSScope</a:t>
            </a:r>
            <a:r>
              <a:rPr lang="en-US" sz="1400" b="0" dirty="0">
                <a:solidFill>
                  <a:srgbClr val="000000"/>
                </a:solidFill>
                <a:latin typeface="Arial" panose="020B0604020202020204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svg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, Martin von Siebenthal, Jun 02, 2021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j-ea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606CB-B921-4CB2-8CD8-A7D539CCCC4A}"/>
              </a:ext>
            </a:extLst>
          </p:cNvPr>
          <p:cNvSpPr txBox="1"/>
          <p:nvPr/>
        </p:nvSpPr>
        <p:spPr>
          <a:xfrm>
            <a:off x="4037050" y="863217"/>
            <a:ext cx="2258939" cy="1846659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</a:t>
            </a:r>
            <a:r>
              <a:rPr lang="en-GB" sz="1400" b="1" kern="0" dirty="0">
                <a:solidFill>
                  <a:srgbClr val="00A9E0"/>
                </a:solidFill>
                <a:latin typeface="Arial" panose="020B0604020202020204"/>
              </a:rPr>
              <a:t>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ption</a:t>
            </a: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 to treat, covering a 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 radiotherapy treatment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 (optional)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Prescribed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bed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ractions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 Volume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81D01-2AC9-4889-B7EA-8986B12E0C57}"/>
              </a:ext>
            </a:extLst>
          </p:cNvPr>
          <p:cNvSpPr txBox="1"/>
          <p:nvPr/>
        </p:nvSpPr>
        <p:spPr>
          <a:xfrm>
            <a:off x="9569440" y="807423"/>
            <a:ext cx="2206313" cy="1538883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Course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Summary</a:t>
            </a:r>
            <a:endParaRPr kumimoji="0" lang="en-CH" sz="14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ite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GB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Therapeutic Intent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Modalities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Sessions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Fractions per Volume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92678A-4D12-48A5-9B0B-C3886978DA15}"/>
              </a:ext>
            </a:extLst>
          </p:cNvPr>
          <p:cNvSpPr txBox="1"/>
          <p:nvPr/>
        </p:nvSpPr>
        <p:spPr>
          <a:xfrm>
            <a:off x="8821090" y="3020857"/>
            <a:ext cx="2635231" cy="1107996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Teleradiotherapy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or Brachytherapy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Treatment Phase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Number of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Delivered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Dose per Volume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0175D-F023-46DB-BDD9-92534CBB50B9}"/>
              </a:ext>
            </a:extLst>
          </p:cNvPr>
          <p:cNvCxnSpPr>
            <a:cxnSpLocks/>
          </p:cNvCxnSpPr>
          <p:nvPr/>
        </p:nvCxnSpPr>
        <p:spPr>
          <a:xfrm flipH="1">
            <a:off x="6313101" y="1182305"/>
            <a:ext cx="3256340" cy="0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E0C0FA-010C-45FD-91B0-1CFC832A2FC7}"/>
              </a:ext>
            </a:extLst>
          </p:cNvPr>
          <p:cNvSpPr txBox="1">
            <a:spLocks/>
          </p:cNvSpPr>
          <p:nvPr/>
        </p:nvSpPr>
        <p:spPr>
          <a:xfrm>
            <a:off x="7900904" y="279454"/>
            <a:ext cx="3899048" cy="484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A9E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STU 2 Scope (Summary of Delivery)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921EA-1F06-4109-B3E9-4929981C5B46}"/>
              </a:ext>
            </a:extLst>
          </p:cNvPr>
          <p:cNvSpPr/>
          <p:nvPr/>
        </p:nvSpPr>
        <p:spPr>
          <a:xfrm>
            <a:off x="7975681" y="683405"/>
            <a:ext cx="4105164" cy="35643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5E4BD2-83AA-430D-8F96-8CFDCAD60145}"/>
              </a:ext>
            </a:extLst>
          </p:cNvPr>
          <p:cNvSpPr txBox="1"/>
          <p:nvPr/>
        </p:nvSpPr>
        <p:spPr>
          <a:xfrm>
            <a:off x="3748925" y="3102978"/>
            <a:ext cx="2564176" cy="141577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/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Teleradiotherapy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or Brachytherapy </a:t>
            </a:r>
            <a:b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Phase</a:t>
            </a:r>
            <a:r>
              <a:rPr kumimoji="0" lang="en-CH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Prescription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 panose="020B0604020202020204"/>
              </a:rPr>
              <a:t>A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ies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a (sub-)set of volumes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Modality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Techniques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bed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 Fractions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r>
              <a:rPr kumimoji="0" lang="en-CH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Volume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ABF35-ACEE-409F-853C-C5A484F128FC}"/>
              </a:ext>
            </a:extLst>
          </p:cNvPr>
          <p:cNvSpPr txBox="1"/>
          <p:nvPr/>
        </p:nvSpPr>
        <p:spPr>
          <a:xfrm>
            <a:off x="4718698" y="2871280"/>
            <a:ext cx="1199671" cy="24622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fulfilled in 1..*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6F9340-C529-44B7-9906-B156AC151DA7}"/>
              </a:ext>
            </a:extLst>
          </p:cNvPr>
          <p:cNvCxnSpPr>
            <a:cxnSpLocks/>
          </p:cNvCxnSpPr>
          <p:nvPr/>
        </p:nvCxnSpPr>
        <p:spPr>
          <a:xfrm flipH="1">
            <a:off x="6313101" y="4008422"/>
            <a:ext cx="2507991" cy="0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58BE41-DCE8-452F-9B2B-1EA790917588}"/>
              </a:ext>
            </a:extLst>
          </p:cNvPr>
          <p:cNvCxnSpPr>
            <a:cxnSpLocks/>
          </p:cNvCxnSpPr>
          <p:nvPr/>
        </p:nvCxnSpPr>
        <p:spPr>
          <a:xfrm>
            <a:off x="5777574" y="2709876"/>
            <a:ext cx="0" cy="39310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39EC50-F77C-4A9A-8A51-486C5D3D0004}"/>
              </a:ext>
            </a:extLst>
          </p:cNvPr>
          <p:cNvSpPr txBox="1">
            <a:spLocks/>
          </p:cNvSpPr>
          <p:nvPr/>
        </p:nvSpPr>
        <p:spPr>
          <a:xfrm>
            <a:off x="3625281" y="331924"/>
            <a:ext cx="2960126" cy="484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Clr>
                <a:schemeClr val="tx2"/>
              </a:buClr>
              <a:buSzTx/>
              <a:buFont typeface="Helvetica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A9E0"/>
              </a:buClr>
              <a:buFont typeface="Arial"/>
              <a:buNone/>
            </a:pPr>
            <a:r>
              <a:rPr lang="en-CH" sz="1400" dirty="0">
                <a:solidFill>
                  <a:srgbClr val="33CC33"/>
                </a:solidFill>
                <a:latin typeface="Arial" panose="020B0604020202020204"/>
              </a:rPr>
              <a:t>Prescription Summary</a:t>
            </a:r>
            <a:endParaRPr lang="en-US" sz="1400" dirty="0">
              <a:solidFill>
                <a:srgbClr val="33CC33"/>
              </a:solidFill>
              <a:latin typeface="Arial" panose="020B060402020202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E2932D-B89F-4729-AE04-2C96096E46EE}"/>
              </a:ext>
            </a:extLst>
          </p:cNvPr>
          <p:cNvSpPr/>
          <p:nvPr/>
        </p:nvSpPr>
        <p:spPr>
          <a:xfrm>
            <a:off x="3645247" y="737727"/>
            <a:ext cx="3650471" cy="3956255"/>
          </a:xfrm>
          <a:prstGeom prst="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ABFB9-D1EA-4768-B533-E28B8CA7C199}"/>
              </a:ext>
            </a:extLst>
          </p:cNvPr>
          <p:cNvSpPr txBox="1"/>
          <p:nvPr/>
        </p:nvSpPr>
        <p:spPr>
          <a:xfrm>
            <a:off x="6956515" y="1790692"/>
            <a:ext cx="1545787" cy="1292662"/>
          </a:xfrm>
          <a:prstGeom prst="rect">
            <a:avLst/>
          </a:prstGeom>
          <a:solidFill>
            <a:srgbClr val="A3BAC3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00A9E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Radiotherapy Volume</a:t>
            </a:r>
            <a:endParaRPr kumimoji="0" lang="en-CH" sz="1400" b="1" i="0" u="none" strike="noStrike" kern="0" cap="none" spc="0" normalizeH="0" baseline="0" noProof="0" dirty="0">
              <a:ln>
                <a:noFill/>
              </a:ln>
              <a:solidFill>
                <a:srgbClr val="00A9E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Targets or OARs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Name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 Identifier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Type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location / anatomy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B608F6-1B87-47A5-9B32-CD9E5470A89C}"/>
              </a:ext>
            </a:extLst>
          </p:cNvPr>
          <p:cNvCxnSpPr>
            <a:cxnSpLocks/>
            <a:stCxn id="28" idx="1"/>
            <a:endCxn id="41" idx="3"/>
          </p:cNvCxnSpPr>
          <p:nvPr/>
        </p:nvCxnSpPr>
        <p:spPr>
          <a:xfrm flipH="1">
            <a:off x="8502302" y="1576865"/>
            <a:ext cx="1067138" cy="860158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08E019-557F-4FAA-9F0B-33C07BC19F2F}"/>
              </a:ext>
            </a:extLst>
          </p:cNvPr>
          <p:cNvSpPr txBox="1"/>
          <p:nvPr/>
        </p:nvSpPr>
        <p:spPr>
          <a:xfrm>
            <a:off x="6879934" y="3811980"/>
            <a:ext cx="981935" cy="4001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06341-8953-46B0-BBF1-05F81C1F8630}"/>
              </a:ext>
            </a:extLst>
          </p:cNvPr>
          <p:cNvSpPr txBox="1"/>
          <p:nvPr/>
        </p:nvSpPr>
        <p:spPr>
          <a:xfrm>
            <a:off x="7941271" y="754771"/>
            <a:ext cx="981935" cy="4001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en-GB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</a:t>
            </a:r>
            <a:r>
              <a:rPr kumimoji="0" lang="en-CH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lment</a:t>
            </a:r>
            <a:r>
              <a:rPr kumimoji="0" lang="en-CH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463F84-15E7-434E-9801-F70B5DE52271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 flipV="1">
            <a:off x="8502302" y="2437023"/>
            <a:ext cx="318788" cy="1137832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BC831F-7E22-4752-A623-5099577BC84E}"/>
              </a:ext>
            </a:extLst>
          </p:cNvPr>
          <p:cNvSpPr txBox="1"/>
          <p:nvPr/>
        </p:nvSpPr>
        <p:spPr>
          <a:xfrm>
            <a:off x="8382863" y="2530513"/>
            <a:ext cx="1467565" cy="4001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 1..*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1E9A1A-FC93-48B0-8ED1-707259F625FF}"/>
              </a:ext>
            </a:extLst>
          </p:cNvPr>
          <p:cNvSpPr txBox="1"/>
          <p:nvPr/>
        </p:nvSpPr>
        <p:spPr>
          <a:xfrm>
            <a:off x="8489190" y="1394206"/>
            <a:ext cx="981935" cy="7078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summarizes dose delivered to 1..*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BB445-AF6D-4746-A8CF-8DBACE8C9D13}"/>
              </a:ext>
            </a:extLst>
          </p:cNvPr>
          <p:cNvSpPr txBox="1"/>
          <p:nvPr/>
        </p:nvSpPr>
        <p:spPr>
          <a:xfrm>
            <a:off x="6331403" y="1537348"/>
            <a:ext cx="836291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D0E9B6-0226-452F-8EA7-A7E52A6807D5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6313101" y="2437023"/>
            <a:ext cx="643414" cy="1373841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015C82-021F-49DE-97C5-C53B590CA33E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6295989" y="1786547"/>
            <a:ext cx="660526" cy="650476"/>
          </a:xfrm>
          <a:prstGeom prst="straightConnector1">
            <a:avLst/>
          </a:prstGeom>
          <a:noFill/>
          <a:ln w="6350" cap="flat" cmpd="sng" algn="ctr">
            <a:solidFill>
              <a:srgbClr val="00A9E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600A1DD-993F-4EA5-874F-4E07CFF0F8DB}"/>
              </a:ext>
            </a:extLst>
          </p:cNvPr>
          <p:cNvSpPr txBox="1"/>
          <p:nvPr/>
        </p:nvSpPr>
        <p:spPr>
          <a:xfrm>
            <a:off x="6222912" y="2992759"/>
            <a:ext cx="836291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prescribes dose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1..*</a:t>
            </a:r>
            <a:endParaRPr kumimoji="0" lang="en-CH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14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1505</Words>
  <Application>Microsoft Office PowerPoint</Application>
  <PresentationFormat>Widescreen</PresentationFormat>
  <Paragraphs>249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Previous Versions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von Siebenthal</dc:creator>
  <cp:lastModifiedBy>Martin von Siebenthal</cp:lastModifiedBy>
  <cp:revision>15</cp:revision>
  <dcterms:created xsi:type="dcterms:W3CDTF">2021-06-02T08:51:29Z</dcterms:created>
  <dcterms:modified xsi:type="dcterms:W3CDTF">2021-07-31T06:12:17Z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fb6f85-364c-432f-a1e0-22ee4b6e966c_Enabled">
    <vt:lpwstr>true</vt:lpwstr>
  </property>
  <property fmtid="{D5CDD505-2E9C-101B-9397-08002B2CF9AE}" pid="3" name="MSIP_Label_05fb6f85-364c-432f-a1e0-22ee4b6e966c_SetDate">
    <vt:lpwstr>2021-06-02T08:51:29Z</vt:lpwstr>
  </property>
  <property fmtid="{D5CDD505-2E9C-101B-9397-08002B2CF9AE}" pid="4" name="MSIP_Label_05fb6f85-364c-432f-a1e0-22ee4b6e966c_Method">
    <vt:lpwstr>Standard</vt:lpwstr>
  </property>
  <property fmtid="{D5CDD505-2E9C-101B-9397-08002B2CF9AE}" pid="5" name="MSIP_Label_05fb6f85-364c-432f-a1e0-22ee4b6e966c_Name">
    <vt:lpwstr>05fb6f85-364c-432f-a1e0-22ee4b6e966c</vt:lpwstr>
  </property>
  <property fmtid="{D5CDD505-2E9C-101B-9397-08002B2CF9AE}" pid="6" name="MSIP_Label_05fb6f85-364c-432f-a1e0-22ee4b6e966c_SiteId">
    <vt:lpwstr>c49d9c49-4b11-4ccd-b137-72f88c68a252</vt:lpwstr>
  </property>
  <property fmtid="{D5CDD505-2E9C-101B-9397-08002B2CF9AE}" pid="7" name="MSIP_Label_05fb6f85-364c-432f-a1e0-22ee4b6e966c_ActionId">
    <vt:lpwstr>77f14dad-e8f0-4a1f-8476-44d781a2c789</vt:lpwstr>
  </property>
  <property fmtid="{D5CDD505-2E9C-101B-9397-08002B2CF9AE}" pid="8" name="MSIP_Label_05fb6f85-364c-432f-a1e0-22ee4b6e966c_ContentBits">
    <vt:lpwstr>0</vt:lpwstr>
  </property>
</Properties>
</file>