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5008-8419-4006-A447-E87B765D1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13576-0C5B-4DFB-8CE4-FFD33B329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1165-7EF8-4955-9295-DA354EC4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68D9-DEF5-4F1C-8F46-610F6D29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FC977-5CC9-4657-9F0C-50621AAD5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D6A0-26F9-4796-8E5E-DD4CFF85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CEA2F-3D7C-48AE-A6BB-6ADEB66F6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5A55-05E8-41D0-B965-C51BF6EE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E464A-4626-4D56-975A-4249D0D4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B61D6-4319-4655-996A-9C35F6AB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6A720-D5F6-4ED5-B305-F48193BFB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DDD34-17DF-4AC0-9622-811F39360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CD156-D1BA-4973-8CEE-766B66AA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80CE6-C498-46D7-838A-3B4D396A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425D-877D-4429-A249-5124E5B0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B62F-DEA1-4613-91F5-92B172CD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8D05-7CF3-415C-A43B-A60FD231B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62EA-2536-4B7F-85E4-33915A0F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FEEF4-C1F0-41CC-A0FC-BAB0A655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F9B0-501B-48C2-BDB5-8A8A7CFB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7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4A0D-2B09-46F2-A547-26768961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1AB5-E858-4804-B04F-C0CF45A10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A840-0EB7-4B07-A95E-05F4DF39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25221-07CD-4EDB-AD6F-A57AAC1E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728B-A1FD-4E2C-A790-28B16A65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F3C7-6AA1-4817-8222-1121A54E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F383-52AA-4BE5-B346-BFC85B77A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A4315-85EC-48FD-A465-5C3F0CE4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40B64-14CF-46BE-9BFA-5B262E50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5818F-AC44-411A-B2B6-3A7113F5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C3CF4-97AE-4198-BE8A-3159FF57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8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CB48-8A9A-4A7E-BD6B-1A113E57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EA20-B06B-4245-A992-9D5B630E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9E028-9810-4F73-9D64-1BB459723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A63E1-21AC-41D2-894C-9F97F040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82946-2BB6-45C8-9E85-A3E6E56E1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011C4-F18C-413B-99BF-4C120B3B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1A44A-113F-405B-9AC5-A2ADAB6B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BE151-2E1D-41DB-9C6A-BEE0B5FB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8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F4BC-F86D-46EA-9D92-69765035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2254A-0746-49B8-8924-CFA9E1B0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08B78-1C96-4677-AD63-E9C5A6F7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09CC-6B02-4959-AD19-F058B677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4670F-F12C-43A2-81A3-256C1819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7DF2A-640E-44EF-9D65-5ED6F1A4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876A9-3336-48E9-8202-63D60D18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43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CC09-85CC-445A-8C06-B374337C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D699-7F4C-4826-8E17-98221AE1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16EA8-9AF9-46D6-A2A8-E8536AB74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875A4-6E2D-43BD-8296-A510075B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DF5FA-81E0-4C28-9062-20B10DA8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7A0B7-F5CF-4719-87F6-AA7B7FBB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0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DAD-904D-4DC0-A0B3-E59B79FC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AD296-01EA-487F-A2DB-9C37BB6CB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75A82-972D-4BFE-B8D8-0F14B37B3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223E8-FB11-4C4B-9504-0C5FF0FA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9990A-DDA1-49D3-B983-3BE757AA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CD37E-DFC8-4C6F-A225-C659C8A4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5C062-7A8C-48F8-BBC3-34982021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51237-477A-4FF3-85D7-4979FA5C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09B2D-3770-4C0E-8C1E-586FB2C02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E75DA-AF37-4AB8-B561-DDB51AEEFEE7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A1FEB-E078-4F7B-B5AA-864A56CEE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2E921-FD5F-4791-9E2C-08A7235A3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D74AF-130C-4C94-BF21-37AAE126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E83C39F-0064-4A54-87ED-FA43482EDD5F}"/>
              </a:ext>
            </a:extLst>
          </p:cNvPr>
          <p:cNvGrpSpPr>
            <a:grpSpLocks noChangeAspect="1"/>
          </p:cNvGrpSpPr>
          <p:nvPr/>
        </p:nvGrpSpPr>
        <p:grpSpPr>
          <a:xfrm>
            <a:off x="584709" y="419396"/>
            <a:ext cx="10598090" cy="6041797"/>
            <a:chOff x="55563" y="438150"/>
            <a:chExt cx="8010842" cy="4566848"/>
          </a:xfrm>
        </p:grpSpPr>
        <p:grpSp>
          <p:nvGrpSpPr>
            <p:cNvPr id="4" name="Group 35">
              <a:extLst>
                <a:ext uri="{FF2B5EF4-FFF2-40B4-BE49-F238E27FC236}">
                  <a16:creationId xmlns:a16="http://schemas.microsoft.com/office/drawing/2014/main" id="{54D2AE57-5FB0-4511-85B0-E37CCEDE4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8763" y="438150"/>
              <a:ext cx="2519362" cy="1933575"/>
              <a:chOff x="2253" y="894"/>
              <a:chExt cx="1587" cy="1218"/>
            </a:xfrm>
          </p:grpSpPr>
          <p:sp>
            <p:nvSpPr>
              <p:cNvPr id="5" name="Rectangle 42">
                <a:extLst>
                  <a:ext uri="{FF2B5EF4-FFF2-40B4-BE49-F238E27FC236}">
                    <a16:creationId xmlns:a16="http://schemas.microsoft.com/office/drawing/2014/main" id="{3A8747C6-3439-4149-8FA9-FAFDFFEF6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440"/>
                <a:ext cx="1066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9CC8B08F-A5FA-4823-BE5B-7172B78F46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967"/>
                <a:ext cx="1539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Retrieve Information</a:t>
                </a:r>
                <a:b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kumimoji="0" lang="en-US" altLang="en-US" b="1" i="1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for Display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Rectangle 40">
                <a:extLst>
                  <a:ext uri="{FF2B5EF4-FFF2-40B4-BE49-F238E27FC236}">
                    <a16:creationId xmlns:a16="http://schemas.microsoft.com/office/drawing/2014/main" id="{99D62D73-A38E-4792-A978-02BBE91B5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8" y="1403"/>
                <a:ext cx="1526" cy="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Access a patient’s clinical information and documents in a format ready to be presented</a:t>
                </a:r>
                <a:b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kumimoji="0" lang="en-US" altLang="en-US" sz="1400" b="1" i="0" u="none" strike="noStrike" cap="none" normalizeH="0" baseline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 the requesting user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39">
                <a:extLst>
                  <a:ext uri="{FF2B5EF4-FFF2-40B4-BE49-F238E27FC236}">
                    <a16:creationId xmlns:a16="http://schemas.microsoft.com/office/drawing/2014/main" id="{D21B4595-2F5E-4D85-8B4D-BB0D7BC3F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440"/>
                <a:ext cx="1066" cy="5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" name="Rectangle 38">
                <a:extLst>
                  <a:ext uri="{FF2B5EF4-FFF2-40B4-BE49-F238E27FC236}">
                    <a16:creationId xmlns:a16="http://schemas.microsoft.com/office/drawing/2014/main" id="{AD96F4F4-006D-4E47-AF2A-22D73D777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894"/>
                <a:ext cx="1536" cy="1218"/>
              </a:xfrm>
              <a:prstGeom prst="rect">
                <a:avLst/>
              </a:prstGeom>
              <a:solidFill>
                <a:srgbClr val="FF9900"/>
              </a:solidFill>
              <a:ln w="3111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0" name="Rectangle 37">
                <a:extLst>
                  <a:ext uri="{FF2B5EF4-FFF2-40B4-BE49-F238E27FC236}">
                    <a16:creationId xmlns:a16="http://schemas.microsoft.com/office/drawing/2014/main" id="{B168AD3C-95A5-443F-B5E4-D36680ABC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971"/>
                <a:ext cx="1539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1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Retrieve Information</a:t>
                </a:r>
                <a:br>
                  <a:rPr kumimoji="0" lang="en-US" altLang="en-US" b="1" i="1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kumimoji="0" lang="en-US" altLang="en-US" b="1" i="1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for Display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36">
                <a:extLst>
                  <a:ext uri="{FF2B5EF4-FFF2-40B4-BE49-F238E27FC236}">
                    <a16:creationId xmlns:a16="http://schemas.microsoft.com/office/drawing/2014/main" id="{2EBFC3AF-09D1-48B9-AF59-50399078E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1444"/>
                <a:ext cx="1394" cy="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Access a patient’s clinical information and documents in a format ready to be presented</a:t>
                </a:r>
                <a:b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to the requesting user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(RID, QEDm, mXDE)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EF8C5EF8-6608-460C-B1B5-0AAE24AD1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863" y="3579813"/>
              <a:ext cx="2032000" cy="57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Patient Identifier Cross-referencing for MPI</a:t>
              </a:r>
              <a:endPara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id="{A4823DA0-34BD-4D81-B19E-FF1B03A1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3" y="2548823"/>
              <a:ext cx="2438400" cy="1626301"/>
            </a:xfrm>
            <a:prstGeom prst="rect">
              <a:avLst/>
            </a:prstGeom>
            <a:solidFill>
              <a:srgbClr val="FF99CC"/>
            </a:solidFill>
            <a:ln w="3111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" name="Rectangle 30">
              <a:extLst>
                <a:ext uri="{FF2B5EF4-FFF2-40B4-BE49-F238E27FC236}">
                  <a16:creationId xmlns:a16="http://schemas.microsoft.com/office/drawing/2014/main" id="{B30613A8-4D63-441F-AED2-FF337712B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01" y="2701223"/>
              <a:ext cx="2151062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Patient Identity Management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7C8291D-2750-48F6-9BF3-F08886211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6" y="3286676"/>
              <a:ext cx="2016125" cy="72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Map patient identifiers across independent identification domains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(PDQ, PDQm, PIX, PIXm, PAM, PMIR, XCPD)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1" name="Group 22">
              <a:extLst>
                <a:ext uri="{FF2B5EF4-FFF2-40B4-BE49-F238E27FC236}">
                  <a16:creationId xmlns:a16="http://schemas.microsoft.com/office/drawing/2014/main" id="{3616BC9D-499A-4207-A726-208AB4D439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98" y="4325548"/>
              <a:ext cx="2438400" cy="679450"/>
              <a:chOff x="1418" y="3264"/>
              <a:chExt cx="993" cy="668"/>
            </a:xfrm>
          </p:grpSpPr>
          <p:sp>
            <p:nvSpPr>
              <p:cNvPr id="22" name="Rectangle 25">
                <a:extLst>
                  <a:ext uri="{FF2B5EF4-FFF2-40B4-BE49-F238E27FC236}">
                    <a16:creationId xmlns:a16="http://schemas.microsoft.com/office/drawing/2014/main" id="{7AD62D85-C9C6-4CC8-BAD8-D7862E9E4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8" y="3264"/>
                <a:ext cx="993" cy="66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11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3" name="Rectangle 24">
                <a:extLst>
                  <a:ext uri="{FF2B5EF4-FFF2-40B4-BE49-F238E27FC236}">
                    <a16:creationId xmlns:a16="http://schemas.microsoft.com/office/drawing/2014/main" id="{DC1863C4-4FD0-4696-B9C1-ED643C411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2" y="3264"/>
                <a:ext cx="910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sz="2000" b="1" i="1" dirty="0">
                    <a:solidFill>
                      <a:srgbClr val="0000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Scheduling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B207C31-F580-41A2-9DDD-9DDB82793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2" y="3564"/>
                <a:ext cx="910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Enabling Scheduling API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8D8D3E97-0956-4801-9437-8B54F2F4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88" y="1152525"/>
              <a:ext cx="1692275" cy="88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" name="Rectangle 19">
              <a:extLst>
                <a:ext uri="{FF2B5EF4-FFF2-40B4-BE49-F238E27FC236}">
                  <a16:creationId xmlns:a16="http://schemas.microsoft.com/office/drawing/2014/main" id="{6E27913B-32C0-448F-AA31-CD3E51604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88" y="1152525"/>
              <a:ext cx="1692275" cy="881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29" name="Group 14">
              <a:extLst>
                <a:ext uri="{FF2B5EF4-FFF2-40B4-BE49-F238E27FC236}">
                  <a16:creationId xmlns:a16="http://schemas.microsoft.com/office/drawing/2014/main" id="{D678CFE3-540A-460F-97AD-BF2BC4A40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8005" y="444500"/>
              <a:ext cx="2438400" cy="1927225"/>
              <a:chOff x="5799" y="498"/>
              <a:chExt cx="1440" cy="1214"/>
            </a:xfrm>
          </p:grpSpPr>
          <p:sp>
            <p:nvSpPr>
              <p:cNvPr id="30" name="Rectangle 17">
                <a:extLst>
                  <a:ext uri="{FF2B5EF4-FFF2-40B4-BE49-F238E27FC236}">
                    <a16:creationId xmlns:a16="http://schemas.microsoft.com/office/drawing/2014/main" id="{A202E7CB-6592-4E4D-A168-889279DE1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" y="498"/>
                <a:ext cx="1440" cy="1214"/>
              </a:xfrm>
              <a:prstGeom prst="rect">
                <a:avLst/>
              </a:prstGeom>
              <a:solidFill>
                <a:srgbClr val="C0C0C0"/>
              </a:solidFill>
              <a:ln w="3111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1" name="Rectangle 16">
                <a:extLst>
                  <a:ext uri="{FF2B5EF4-FFF2-40B4-BE49-F238E27FC236}">
                    <a16:creationId xmlns:a16="http://schemas.microsoft.com/office/drawing/2014/main" id="{BE49BD0A-C350-4F48-8A46-CC18F6AEA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7" y="546"/>
                <a:ext cx="1142" cy="288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1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Core Security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15">
                <a:extLst>
                  <a:ext uri="{FF2B5EF4-FFF2-40B4-BE49-F238E27FC236}">
                    <a16:creationId xmlns:a16="http://schemas.microsoft.com/office/drawing/2014/main" id="{393D98BD-3CCD-4B3D-B216-C46F27C70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5" y="882"/>
                <a:ext cx="1395" cy="480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Protection of confidentiality, integrity, and availability; including  audit trail, </a:t>
                </a:r>
                <a:r>
                  <a:rPr lang="en-US" altLang="en-US" sz="1400" b="1" dirty="0">
                    <a:solidFill>
                      <a:srgbClr val="00008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encryption, and signatures.</a:t>
                </a:r>
                <a:endPara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0080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(ATNA, BALP, CT, DSG, DEN)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7">
              <a:extLst>
                <a:ext uri="{FF2B5EF4-FFF2-40B4-BE49-F238E27FC236}">
                  <a16:creationId xmlns:a16="http://schemas.microsoft.com/office/drawing/2014/main" id="{005F1191-E1FA-4F25-8CB1-4130CEE751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63" y="438150"/>
              <a:ext cx="2438400" cy="1960563"/>
              <a:chOff x="317" y="942"/>
              <a:chExt cx="1536" cy="1235"/>
            </a:xfrm>
          </p:grpSpPr>
          <p:sp>
            <p:nvSpPr>
              <p:cNvPr id="37" name="Rectangle 10">
                <a:extLst>
                  <a:ext uri="{FF2B5EF4-FFF2-40B4-BE49-F238E27FC236}">
                    <a16:creationId xmlns:a16="http://schemas.microsoft.com/office/drawing/2014/main" id="{38DE3BCB-1B86-4CC2-9B4E-2BC897B3E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" y="942"/>
                <a:ext cx="1536" cy="1235"/>
              </a:xfrm>
              <a:prstGeom prst="rect">
                <a:avLst/>
              </a:prstGeom>
              <a:solidFill>
                <a:srgbClr val="66FF33"/>
              </a:solidFill>
              <a:ln w="31115">
                <a:solidFill>
                  <a:srgbClr val="FF0033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8" name="Rectangle 9">
                <a:extLst>
                  <a:ext uri="{FF2B5EF4-FFF2-40B4-BE49-F238E27FC236}">
                    <a16:creationId xmlns:a16="http://schemas.microsoft.com/office/drawing/2014/main" id="{0E3320A4-ABC9-4315-9C00-6CB6AA018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" y="1017"/>
                <a:ext cx="1443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33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1" u="none" strike="noStrike" cap="none" normalizeH="0" baseline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Document Sharing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8">
                <a:extLst>
                  <a:ext uri="{FF2B5EF4-FFF2-40B4-BE49-F238E27FC236}">
                    <a16:creationId xmlns:a16="http://schemas.microsoft.com/office/drawing/2014/main" id="{57B56563-950A-4069-9F45-9714164DE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" y="1266"/>
                <a:ext cx="1344" cy="7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CC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33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Registration, distribution and access across health enterprises of clinical documents forming a patient electronic health record </a:t>
                </a:r>
                <a:b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(XDS, XDR, XCA, XDM, MHD, MHDS, MPQ, DSUB, </a:t>
                </a:r>
                <a:r>
                  <a:rPr kumimoji="0" lang="en-US" altLang="en-US" sz="1400" b="1" i="0" u="none" strike="noStrike" cap="none" normalizeH="0" baseline="0" dirty="0" err="1">
                    <a:ln>
                      <a:noFill/>
                    </a:ln>
                    <a:solidFill>
                      <a:srgbClr val="00339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DSUBm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RMU, XDS-SD, XDW, </a:t>
                </a:r>
                <a:r>
                  <a:rPr kumimoji="0" lang="en-US" altLang="en-US" sz="1400" b="1" i="0" u="none" strike="noStrike" cap="none" normalizeH="0" baseline="0" dirty="0" err="1">
                    <a:ln>
                      <a:noFill/>
                    </a:ln>
                    <a:solidFill>
                      <a:srgbClr val="00339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sIPS</a:t>
                </a:r>
                <a:r>
                  <a:rPr kumimoji="0" lang="en-US" altLang="en-US" sz="1400" b="1" i="0" u="none" strike="noStrike" cap="none" normalizeH="0" baseline="0" dirty="0">
                    <a:ln>
                      <a:noFill/>
                    </a:ln>
                    <a:solidFill>
                      <a:srgbClr val="003399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)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6111DA25-6BB1-466C-B95D-6B3B0D03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2721" y="3589138"/>
              <a:ext cx="2438400" cy="1358900"/>
            </a:xfrm>
            <a:prstGeom prst="rect">
              <a:avLst/>
            </a:prstGeom>
            <a:solidFill>
              <a:srgbClr val="00FFFF"/>
            </a:solidFill>
            <a:ln w="3111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AD05CE59-47D4-4A3F-A736-F67976C4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634" y="3627238"/>
              <a:ext cx="23241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User Authentication / Authorization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82B3A15E-22DA-4DC3-A712-7EFF24246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921" y="4173338"/>
              <a:ext cx="23622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Provide users a single name</a:t>
              </a:r>
              <a:b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and centralized authentication</a:t>
              </a:r>
              <a:b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across all systems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(XUA, IUA, EUA, </a:t>
              </a:r>
              <a:r>
                <a:rPr kumimoji="0" lang="en-US" altLang="en-US" sz="1400" b="1" i="0" u="none" strike="noStrike" cap="none" normalizeH="0" baseline="0" dirty="0" err="1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SeR</a:t>
              </a: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0BA8691D-B2A5-4E07-B06D-2AFAAAE0B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806" y="2542942"/>
              <a:ext cx="2438399" cy="1078562"/>
            </a:xfrm>
            <a:prstGeom prst="rect">
              <a:avLst/>
            </a:prstGeom>
            <a:solidFill>
              <a:srgbClr val="CC9900"/>
            </a:solidFill>
            <a:ln w="3111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916C6E55-0A15-46ED-9611-600EDFC13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563" y="2638065"/>
              <a:ext cx="2274887" cy="304800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1" i="1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Provider Director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1">
              <a:extLst>
                <a:ext uri="{FF2B5EF4-FFF2-40B4-BE49-F238E27FC236}">
                  <a16:creationId xmlns:a16="http://schemas.microsoft.com/office/drawing/2014/main" id="{6B216D19-6BAC-495E-AF05-0C57DF41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083" y="3020163"/>
              <a:ext cx="2288366" cy="484187"/>
            </a:xfrm>
            <a:prstGeom prst="rect">
              <a:avLst/>
            </a:prstGeom>
            <a:solidFill>
              <a:srgbClr val="CC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Access to directories</a:t>
              </a:r>
              <a:b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</a:b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contact information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rgbClr val="00008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(HPD, PWP, CSD, mCSD)</a:t>
              </a:r>
              <a:endPara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46" name="Rectangle 43">
            <a:extLst>
              <a:ext uri="{FF2B5EF4-FFF2-40B4-BE49-F238E27FC236}">
                <a16:creationId xmlns:a16="http://schemas.microsoft.com/office/drawing/2014/main" id="{77540152-B680-4DEE-92C1-CF831EDC2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A87DD86D-50B9-F124-67AF-05D18B724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6653" y="3201610"/>
            <a:ext cx="3246146" cy="12146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11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AF434B80-9CF0-6B73-E2E9-52A415E99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888" y="3248470"/>
            <a:ext cx="2558339" cy="604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Privacy Consent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0F3A8DBA-CAA2-2D62-D2A9-4ABBBF317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757" y="3632153"/>
            <a:ext cx="3125116" cy="784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Privacy Consent Management and enforcement.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(BPPC, APPC, PCF)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8A7A6E7D-3A0B-FEB6-7679-7AD446F9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938" y="4957841"/>
            <a:ext cx="3225926" cy="8988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11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50" name="Rectangle 24">
            <a:extLst>
              <a:ext uri="{FF2B5EF4-FFF2-40B4-BE49-F238E27FC236}">
                <a16:creationId xmlns:a16="http://schemas.microsoft.com/office/drawing/2014/main" id="{1EABA16C-F131-DEB0-8D8A-7030B700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906" y="4957841"/>
            <a:ext cx="2956287" cy="32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Finance and Insurance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978118F-E247-A947-0C75-E551CDB5F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906" y="5361535"/>
            <a:ext cx="2956287" cy="44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Clinical activities finance and insurance (FAIS)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2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2</cp:revision>
  <dcterms:created xsi:type="dcterms:W3CDTF">2020-08-26T20:05:40Z</dcterms:created>
  <dcterms:modified xsi:type="dcterms:W3CDTF">2024-11-14T15:28:11Z</dcterms:modified>
</cp:coreProperties>
</file>