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5008-8419-4006-A447-E87B765D1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13576-0C5B-4DFB-8CE4-FFD33B329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1165-7EF8-4955-9295-DA354EC4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68D9-DEF5-4F1C-8F46-610F6D29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C977-5CC9-4657-9F0C-50621AAD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D6A0-26F9-4796-8E5E-DD4CFF85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CEA2F-3D7C-48AE-A6BB-6ADEB66F6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5A55-05E8-41D0-B965-C51BF6EE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464A-4626-4D56-975A-4249D0D4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61D6-4319-4655-996A-9C35F6AB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6A720-D5F6-4ED5-B305-F48193BFB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DD34-17DF-4AC0-9622-811F3936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D156-D1BA-4973-8CEE-766B66AA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80CE6-C498-46D7-838A-3B4D396A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425D-877D-4429-A249-5124E5B0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B62F-DEA1-4613-91F5-92B172CD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8D05-7CF3-415C-A43B-A60FD231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62EA-2536-4B7F-85E4-33915A0F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EEF4-C1F0-41CC-A0FC-BAB0A655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F9B0-501B-48C2-BDB5-8A8A7CFB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A0D-2B09-46F2-A547-26768961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1AB5-E858-4804-B04F-C0CF45A1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A840-0EB7-4B07-A95E-05F4DF39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5221-07CD-4EDB-AD6F-A57AAC1E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728B-A1FD-4E2C-A790-28B16A65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F3C7-6AA1-4817-8222-1121A54E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F383-52AA-4BE5-B346-BFC85B77A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A4315-85EC-48FD-A465-5C3F0CE4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0B64-14CF-46BE-9BFA-5B262E5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5818F-AC44-411A-B2B6-3A7113F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C3CF4-97AE-4198-BE8A-3159FF57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CB48-8A9A-4A7E-BD6B-1A113E57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EA20-B06B-4245-A992-9D5B630E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E028-9810-4F73-9D64-1BB459723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A63E1-21AC-41D2-894C-9F97F040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82946-2BB6-45C8-9E85-A3E6E56E1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011C4-F18C-413B-99BF-4C120B3B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1A44A-113F-405B-9AC5-A2ADAB6B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BE151-2E1D-41DB-9C6A-BEE0B5FB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F4BC-F86D-46EA-9D92-69765035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254A-0746-49B8-8924-CFA9E1B0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08B78-1C96-4677-AD63-E9C5A6F7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9CC-6B02-4959-AD19-F058B677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4670F-F12C-43A2-81A3-256C1819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DF2A-640E-44EF-9D65-5ED6F1A4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76A9-3336-48E9-8202-63D60D18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4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CC09-85CC-445A-8C06-B374337C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D699-7F4C-4826-8E17-98221AE1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16EA8-9AF9-46D6-A2A8-E8536AB7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875A4-6E2D-43BD-8296-A510075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F5FA-81E0-4C28-9062-20B10DA8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7A0B7-F5CF-4719-87F6-AA7B7FBB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0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DAD-904D-4DC0-A0B3-E59B79FC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AD296-01EA-487F-A2DB-9C37BB6CB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75A82-972D-4BFE-B8D8-0F14B37B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223E8-FB11-4C4B-9504-0C5FF0FA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990A-DDA1-49D3-B983-3BE757AA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D37E-DFC8-4C6F-A225-C659C8A4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5C062-7A8C-48F8-BBC3-34982021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51237-477A-4FF3-85D7-4979FA5C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9B2D-3770-4C0E-8C1E-586FB2C02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75DA-AF37-4AB8-B561-DDB51AEEFE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1FEB-E078-4F7B-B5AA-864A56CE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E921-FD5F-4791-9E2C-08A7235A3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E83C39F-0064-4A54-87ED-FA43482EDD5F}"/>
              </a:ext>
            </a:extLst>
          </p:cNvPr>
          <p:cNvGrpSpPr>
            <a:grpSpLocks noChangeAspect="1"/>
          </p:cNvGrpSpPr>
          <p:nvPr/>
        </p:nvGrpSpPr>
        <p:grpSpPr>
          <a:xfrm>
            <a:off x="380584" y="457200"/>
            <a:ext cx="10887499" cy="5943600"/>
            <a:chOff x="9525" y="466725"/>
            <a:chExt cx="8229600" cy="4492625"/>
          </a:xfrm>
        </p:grpSpPr>
        <p:grpSp>
          <p:nvGrpSpPr>
            <p:cNvPr id="4" name="Group 35">
              <a:extLst>
                <a:ext uri="{FF2B5EF4-FFF2-40B4-BE49-F238E27FC236}">
                  <a16:creationId xmlns:a16="http://schemas.microsoft.com/office/drawing/2014/main" id="{54D2AE57-5FB0-4511-85B0-E37CCEDE4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8763" y="466725"/>
              <a:ext cx="2519362" cy="1905000"/>
              <a:chOff x="2253" y="912"/>
              <a:chExt cx="1587" cy="1200"/>
            </a:xfrm>
          </p:grpSpPr>
          <p:sp>
            <p:nvSpPr>
              <p:cNvPr id="5" name="Rectangle 42">
                <a:extLst>
                  <a:ext uri="{FF2B5EF4-FFF2-40B4-BE49-F238E27FC236}">
                    <a16:creationId xmlns:a16="http://schemas.microsoft.com/office/drawing/2014/main" id="{3A8747C6-3439-4149-8FA9-FAFDFFEF6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440"/>
                <a:ext cx="1066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9CC8B08F-A5FA-4823-BE5B-7172B78F4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967"/>
                <a:ext cx="1539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Retrieve Information</a:t>
                </a:r>
                <a:b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for Display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40">
                <a:extLst>
                  <a:ext uri="{FF2B5EF4-FFF2-40B4-BE49-F238E27FC236}">
                    <a16:creationId xmlns:a16="http://schemas.microsoft.com/office/drawing/2014/main" id="{99D62D73-A38E-4792-A978-02BBE91B5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1403"/>
                <a:ext cx="1526" cy="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Access a patient’s clinical information and documents in a format ready to be presented</a:t>
                </a:r>
                <a:b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 the requesting user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39">
                <a:extLst>
                  <a:ext uri="{FF2B5EF4-FFF2-40B4-BE49-F238E27FC236}">
                    <a16:creationId xmlns:a16="http://schemas.microsoft.com/office/drawing/2014/main" id="{D21B4595-2F5E-4D85-8B4D-BB0D7BC3F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440"/>
                <a:ext cx="1066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AD96F4F4-006D-4E47-AF2A-22D73D777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912"/>
                <a:ext cx="1536" cy="1200"/>
              </a:xfrm>
              <a:prstGeom prst="rect">
                <a:avLst/>
              </a:prstGeom>
              <a:solidFill>
                <a:srgbClr val="FF9900"/>
              </a:solidFill>
              <a:ln w="3111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0" name="Rectangle 37">
                <a:extLst>
                  <a:ext uri="{FF2B5EF4-FFF2-40B4-BE49-F238E27FC236}">
                    <a16:creationId xmlns:a16="http://schemas.microsoft.com/office/drawing/2014/main" id="{B168AD3C-95A5-443F-B5E4-D36680ABC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1008"/>
                <a:ext cx="1539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Retrieve Information</a:t>
                </a:r>
                <a:b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for Display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36">
                <a:extLst>
                  <a:ext uri="{FF2B5EF4-FFF2-40B4-BE49-F238E27FC236}">
                    <a16:creationId xmlns:a16="http://schemas.microsoft.com/office/drawing/2014/main" id="{2EBFC3AF-09D1-48B9-AF59-50399078E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444"/>
                <a:ext cx="1394" cy="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Access a patient’s clinical information and documents in a format ready to be presented</a:t>
                </a:r>
                <a:b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 the requesting user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Rectangle 34">
              <a:extLst>
                <a:ext uri="{FF2B5EF4-FFF2-40B4-BE49-F238E27FC236}">
                  <a16:creationId xmlns:a16="http://schemas.microsoft.com/office/drawing/2014/main" id="{4C167BFC-4D23-49C2-9011-A4289CA3F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25" y="3438525"/>
              <a:ext cx="2176463" cy="1520825"/>
            </a:xfrm>
            <a:prstGeom prst="rect">
              <a:avLst/>
            </a:prstGeom>
            <a:solidFill>
              <a:srgbClr val="FF99CC"/>
            </a:solidFill>
            <a:ln w="3111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EF8C5EF8-6608-460C-B1B5-0AAE24AD1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3" y="3579813"/>
              <a:ext cx="2032000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Patient Identifier Cross-referencing for MPI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32">
              <a:extLst>
                <a:ext uri="{FF2B5EF4-FFF2-40B4-BE49-F238E27FC236}">
                  <a16:creationId xmlns:a16="http://schemas.microsoft.com/office/drawing/2014/main" id="{F8BA2015-AB2D-471E-8DDC-E92D09357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38" y="4344988"/>
              <a:ext cx="2016125" cy="547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Map patient identifiers across independent identification domains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A4823DA0-34BD-4D81-B19E-FF1B03A1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" y="3209925"/>
              <a:ext cx="2438400" cy="1749425"/>
            </a:xfrm>
            <a:prstGeom prst="rect">
              <a:avLst/>
            </a:prstGeom>
            <a:solidFill>
              <a:srgbClr val="FF99CC"/>
            </a:solidFill>
            <a:ln w="3111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B30613A8-4D63-441F-AED2-FF337712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63" y="3362325"/>
              <a:ext cx="2151062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Patient Identifier Cross-referencing for MPI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7C8291D-2750-48F6-9BF3-F08886211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8" y="4200525"/>
              <a:ext cx="2016125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Map patient identifiers across independent identification domains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F1947CD4-C083-4C35-8750-A00AD4CB4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5" y="2295525"/>
              <a:ext cx="2438400" cy="1092200"/>
            </a:xfrm>
            <a:prstGeom prst="rect">
              <a:avLst/>
            </a:prstGeom>
            <a:solidFill>
              <a:srgbClr val="FFFF00"/>
            </a:solidFill>
            <a:ln w="3111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2171BF2-4867-49FA-A683-76CFED02C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350" y="2819400"/>
              <a:ext cx="2390775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Synchronize multiple applications on a desktop to the same patient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75E4F1BE-8A10-4313-8A72-E5E5A432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263" y="2325688"/>
              <a:ext cx="2211387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Patient Synchronized Applications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1" name="Group 22">
              <a:extLst>
                <a:ext uri="{FF2B5EF4-FFF2-40B4-BE49-F238E27FC236}">
                  <a16:creationId xmlns:a16="http://schemas.microsoft.com/office/drawing/2014/main" id="{3616BC9D-499A-4207-A726-208AB4D43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9725" y="4276725"/>
              <a:ext cx="2438400" cy="679450"/>
              <a:chOff x="2568" y="3216"/>
              <a:chExt cx="993" cy="668"/>
            </a:xfrm>
          </p:grpSpPr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7AD62D85-C9C6-4CC8-BAD8-D7862E9E4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3216"/>
                <a:ext cx="993" cy="668"/>
              </a:xfrm>
              <a:prstGeom prst="rect">
                <a:avLst/>
              </a:prstGeom>
              <a:solidFill>
                <a:srgbClr val="969696"/>
              </a:solidFill>
              <a:ln w="3111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C1863C4-4FD0-4696-B9C1-ED643C411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910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Consistent Time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207C31-F580-41A2-9DDD-9DDB82793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516"/>
                <a:ext cx="910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Coordinate time across networked systems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1902C09D-2EDF-4C9D-8159-8DEA9E7C8F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5553075" y="4333875"/>
              <a:ext cx="0" cy="495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8D8D3E97-0956-4801-9437-8B54F2F4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88" y="1152525"/>
              <a:ext cx="1692275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6E27913B-32C0-448F-AA31-CD3E5160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88" y="1152525"/>
              <a:ext cx="1692275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AFF372E5-B1C4-420D-996F-9760B9B82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125" y="4048125"/>
              <a:ext cx="0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D678CFE3-540A-460F-97AD-BF2BC4A40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9725" y="2625725"/>
              <a:ext cx="2438400" cy="1397000"/>
              <a:chOff x="4176" y="1872"/>
              <a:chExt cx="1440" cy="880"/>
            </a:xfrm>
          </p:grpSpPr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A202E7CB-6592-4E4D-A168-889279DE1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72"/>
                <a:ext cx="1440" cy="880"/>
              </a:xfrm>
              <a:prstGeom prst="rect">
                <a:avLst/>
              </a:prstGeom>
              <a:solidFill>
                <a:srgbClr val="C0C0C0"/>
              </a:solidFill>
              <a:ln w="3111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1" name="Rectangle 16">
                <a:extLst>
                  <a:ext uri="{FF2B5EF4-FFF2-40B4-BE49-F238E27FC236}">
                    <a16:creationId xmlns:a16="http://schemas.microsoft.com/office/drawing/2014/main" id="{BE49BD0A-C350-4F48-8A46-CC18F6AEA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920"/>
                <a:ext cx="1142" cy="28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Audit Trail &amp; Node Authentication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5">
                <a:extLst>
                  <a:ext uri="{FF2B5EF4-FFF2-40B4-BE49-F238E27FC236}">
                    <a16:creationId xmlns:a16="http://schemas.microsoft.com/office/drawing/2014/main" id="{393D98BD-3CCD-4B3D-B216-C46F27C70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256"/>
                <a:ext cx="1395" cy="48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Centralized privacy audit trail and node to node authentication to create a secured domain.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825D6464-0BDA-4239-A87C-1AE5F8D7A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600" y="1457325"/>
              <a:ext cx="2384425" cy="609600"/>
            </a:xfrm>
            <a:prstGeom prst="rect">
              <a:avLst/>
            </a:prstGeom>
            <a:solidFill>
              <a:srgbClr val="FF6699"/>
            </a:solidFill>
            <a:ln w="3111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6C96DC0E-4878-4DBA-BB4B-FC8FCF4E2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925" y="1533525"/>
              <a:ext cx="2286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Patient Demographics Query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3982F627-4C52-4541-8ACE-58E4A29DE8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638425" y="2511425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36" name="Group 7">
              <a:extLst>
                <a:ext uri="{FF2B5EF4-FFF2-40B4-BE49-F238E27FC236}">
                  <a16:creationId xmlns:a16="http://schemas.microsoft.com/office/drawing/2014/main" id="{005F1191-E1FA-4F25-8CB1-4130CEE75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5" y="466725"/>
              <a:ext cx="2438400" cy="2362200"/>
              <a:chOff x="288" y="960"/>
              <a:chExt cx="1536" cy="1488"/>
            </a:xfrm>
          </p:grpSpPr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38DE3BCB-1B86-4CC2-9B4E-2BC897B3E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960"/>
                <a:ext cx="1536" cy="1488"/>
              </a:xfrm>
              <a:prstGeom prst="rect">
                <a:avLst/>
              </a:prstGeom>
              <a:solidFill>
                <a:srgbClr val="66FF33"/>
              </a:solidFill>
              <a:ln w="31115">
                <a:solidFill>
                  <a:srgbClr val="FF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8" name="Rectangle 9">
                <a:extLst>
                  <a:ext uri="{FF2B5EF4-FFF2-40B4-BE49-F238E27FC236}">
                    <a16:creationId xmlns:a16="http://schemas.microsoft.com/office/drawing/2014/main" id="{0E3320A4-ABC9-4315-9C00-6CB6AA018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" y="1104"/>
                <a:ext cx="1443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33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Cross-Enterprise Document Sharing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57B56563-950A-4069-9F45-9714164DE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610"/>
                <a:ext cx="1344" cy="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33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Registration, distribution and access across health enterprises of clinical documents forming a patient electronic health record 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6111DA25-6BB1-466C-B95D-6B3B0D03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5" y="3590925"/>
              <a:ext cx="2438400" cy="1358900"/>
            </a:xfrm>
            <a:prstGeom prst="rect">
              <a:avLst/>
            </a:prstGeom>
            <a:solidFill>
              <a:srgbClr val="00FFFF"/>
            </a:solidFill>
            <a:ln w="3111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D05CE59-47D4-4A3F-A736-F67976C4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638" y="3629025"/>
              <a:ext cx="23241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Enterprise User Authentication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82B3A15E-22DA-4DC3-A712-7EFF2424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925" y="4175125"/>
              <a:ext cx="23622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Provide users a single name</a:t>
              </a:r>
              <a:b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and centralized authentication process</a:t>
              </a:r>
              <a:b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across all systems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0BA8691D-B2A5-4E07-B06D-2AFAAAE0B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425" y="466725"/>
              <a:ext cx="2352675" cy="844550"/>
            </a:xfrm>
            <a:prstGeom prst="rect">
              <a:avLst/>
            </a:prstGeom>
            <a:solidFill>
              <a:srgbClr val="CC9900"/>
            </a:solidFill>
            <a:ln w="3111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916C6E55-0A15-46ED-9611-600EDFC13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638" y="554038"/>
              <a:ext cx="2274887" cy="3048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Personnel White Page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">
              <a:extLst>
                <a:ext uri="{FF2B5EF4-FFF2-40B4-BE49-F238E27FC236}">
                  <a16:creationId xmlns:a16="http://schemas.microsoft.com/office/drawing/2014/main" id="{6B216D19-6BAC-495E-AF05-0C57DF41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925" y="827088"/>
              <a:ext cx="2244725" cy="484187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Access to workforce</a:t>
              </a:r>
              <a:b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contact information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6" name="Rectangle 43">
            <a:extLst>
              <a:ext uri="{FF2B5EF4-FFF2-40B4-BE49-F238E27FC236}">
                <a16:creationId xmlns:a16="http://schemas.microsoft.com/office/drawing/2014/main" id="{77540152-B680-4DEE-92C1-CF831EDC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2020-08-26T20:05:40Z</dcterms:created>
  <dcterms:modified xsi:type="dcterms:W3CDTF">2020-08-26T20:07:09Z</dcterms:modified>
</cp:coreProperties>
</file>