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10" r:id="rId3"/>
    <p:sldId id="2524" r:id="rId4"/>
    <p:sldId id="2525" r:id="rId5"/>
    <p:sldId id="2526" r:id="rId6"/>
    <p:sldId id="2527" r:id="rId7"/>
    <p:sldId id="2528" r:id="rId8"/>
    <p:sldId id="252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072E-162D-46ED-A5CB-0F20C9B31254}" type="datetimeFigureOut">
              <a:rPr lang="en-US" smtClean="0"/>
              <a:t>2021-04-09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2DBAB-E6F2-40CE-A001-719C7DCF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8832-86D4-4947-8176-9676E6075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865E3-B08D-4732-A38B-3409D76F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9418-3CBF-4798-A546-24E4338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2EEC94F7-949D-476A-A216-B4C0495AF0A9}" type="datetime1">
              <a:rPr lang="en-US" smtClean="0"/>
              <a:t>2021-04-09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EFF0-B2DE-45BE-8B10-34269A08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6295" y="6489700"/>
            <a:ext cx="5466303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CA50-B382-4AF6-8AB1-6920776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9050" y="6473825"/>
            <a:ext cx="74295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8D614-3C4D-4A4B-A272-824F496CAD9E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AB55-26D0-4B7B-A874-92F7DE2E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0515600" cy="8064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7585-9381-4D7F-A416-19E21B41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144F-2655-4F97-A8F9-26E3CD6C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12191999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9EC5-F4DE-431B-B01F-AE3FF2F2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9474" y="6489700"/>
            <a:ext cx="1152525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fld id="{4B2B13E8-E2F1-42A7-A4D7-4750DA1EC7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57021D-A398-4F40-8099-3EB3AA14C4EC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9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9B27-28FD-453E-A773-9C10682F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2379-3603-4E5F-AE5C-1D826787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6C67-9C62-414A-9087-770C753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7C7B-DB6C-4979-B431-8A70B6AA02C0}" type="datetime1">
              <a:rPr lang="en-US" smtClean="0"/>
              <a:t>2021-04-09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E0E8-356B-46B5-BC36-A6AF2F8B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9F6F2-910F-4EDC-8B76-5C896DF2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9105-658A-4D81-A1BF-3E9CBEAB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63D6-0186-4A59-9AB3-265381E8B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8C52C-C176-46A7-A19F-DE6D3D98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812F2-D2DF-466A-9C9C-E552B94A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B30D-439E-4AB2-AA68-B23618995FD5}" type="datetime1">
              <a:rPr lang="en-US" smtClean="0"/>
              <a:t>2021-04-09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BDDF-C3B6-469E-8861-3B31FC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DDF076B-0598-4AD3-8494-AB00E722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11190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72E5-AF6C-4DC0-8911-5A723BB5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AE85-BA2E-4F40-9A21-95E1F955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8AABE-0F1C-4BD7-AB7C-3640E41F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C055A-EB08-460B-8C1F-51C3147A7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F58FB-6FB1-4CE8-B50A-F6B00121D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A8226-2A81-4396-824D-9A731A9D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0575-BBBA-48FF-AA29-1886450D5040}" type="datetime1">
              <a:rPr lang="en-US" smtClean="0"/>
              <a:t>2021-04-09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5BB0B-FF0F-4B8C-836E-086D1DB3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9AB1E71-A5CA-45B3-8FB4-5082FBA6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42541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8A77-C05E-4F82-9883-D5498B86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7F331-9EBC-4DA5-9FCF-65CC9DE3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4"/>
            <a:ext cx="2743200" cy="365125"/>
          </a:xfrm>
        </p:spPr>
        <p:txBody>
          <a:bodyPr/>
          <a:lstStyle/>
          <a:p>
            <a:fld id="{BC5FA200-2376-48FE-AF10-E289A555E233}" type="datetime1">
              <a:rPr lang="en-US" smtClean="0"/>
              <a:t>2021-04-09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6807D-4067-49EC-9ED7-C63745C9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974"/>
            <a:ext cx="274320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6173A8-E1E4-4CB0-9A52-143E254E83C7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855EC3-8247-43A9-AEB1-7840A4A6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8970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324756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191F3-7974-4507-85DC-0AD15A0E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C7E2-5F5A-44A4-9515-26CB28336B65}" type="datetime1">
              <a:rPr lang="en-US" smtClean="0"/>
              <a:t>2021-04-09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F79F-8611-4D62-949D-C3FADF5D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B704-C3F2-4ABA-AF5A-CA481481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21084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53381-62E1-4F6B-9985-142C8B59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BEF89-C9CE-457B-B340-403D63CC7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FEBF-27C7-4DCF-99DB-058809551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822-F1C2-4EED-8632-36F6A3080457}" type="datetime1">
              <a:rPr lang="en-US" smtClean="0"/>
              <a:t>2021-04-09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BAAA-1CA8-4777-9CB8-53C88F1EC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SES SDC-SDPi Device Interoperability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0CA7-BF79-4458-A0AC-A964A3847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9F2307A-9783-493F-B188-F551BA2B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  <p:pic>
        <p:nvPicPr>
          <p:cNvPr id="14" name="Picture 2" descr="Bildergebnis für fhir">
            <a:extLst>
              <a:ext uri="{FF2B5EF4-FFF2-40B4-BE49-F238E27FC236}">
                <a16:creationId xmlns:a16="http://schemas.microsoft.com/office/drawing/2014/main" id="{7249CB08-62FC-4201-B007-578DCF81E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97" y="440480"/>
            <a:ext cx="4111479" cy="99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9F9B21B1-78D1-4557-A551-4ECF2D1D9314}"/>
              </a:ext>
            </a:extLst>
          </p:cNvPr>
          <p:cNvSpPr txBox="1">
            <a:spLocks/>
          </p:cNvSpPr>
          <p:nvPr/>
        </p:nvSpPr>
        <p:spPr>
          <a:xfrm>
            <a:off x="1064831" y="6013835"/>
            <a:ext cx="4111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FHIR is a trademark of Health Level 7, International.</a:t>
            </a:r>
          </a:p>
        </p:txBody>
      </p:sp>
      <p:pic>
        <p:nvPicPr>
          <p:cNvPr id="20" name="Picture 2" descr="https://ornet.org/wp-content/uploads/2019/04/Logo_gro%C3%9F.jpg">
            <a:extLst>
              <a:ext uri="{FF2B5EF4-FFF2-40B4-BE49-F238E27FC236}">
                <a16:creationId xmlns:a16="http://schemas.microsoft.com/office/drawing/2014/main" id="{90B40514-FF24-4A3A-A94E-F7DBF1D7D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23" y="5903097"/>
            <a:ext cx="2423977" cy="58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E06D206-129B-45F7-9F7D-FE93F4FF8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6383"/>
            <a:ext cx="121920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IHE &amp; </a:t>
            </a:r>
            <a:r>
              <a:rPr lang="en-US" b="1" dirty="0" err="1">
                <a:solidFill>
                  <a:srgbClr val="0070C0"/>
                </a:solidFill>
              </a:rPr>
              <a:t>SysML</a:t>
            </a:r>
            <a:r>
              <a:rPr lang="en-US" b="1" dirty="0">
                <a:solidFill>
                  <a:srgbClr val="0070C0"/>
                </a:solidFill>
              </a:rPr>
              <a:t>/MBSE –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i="1" dirty="0">
                <a:solidFill>
                  <a:srgbClr val="0070C0"/>
                </a:solidFill>
              </a:rPr>
              <a:t>Moving from Doc to Model Centric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6A05AF5-7D44-4C2C-B0E1-E0A8C77606F3}"/>
              </a:ext>
            </a:extLst>
          </p:cNvPr>
          <p:cNvSpPr txBox="1">
            <a:spLocks/>
          </p:cNvSpPr>
          <p:nvPr/>
        </p:nvSpPr>
        <p:spPr>
          <a:xfrm>
            <a:off x="0" y="3841038"/>
            <a:ext cx="12192000" cy="141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considering </a:t>
            </a:r>
          </a:p>
          <a:p>
            <a:r>
              <a:rPr lang="en-US" sz="3200" i="1" dirty="0"/>
              <a:t>Unity Consulting’s MBSE 2021.03.25 Webinar Perspectives 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4D9DD7-780D-4090-87BD-27E958837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938" y="440480"/>
            <a:ext cx="2460997" cy="89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4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789CB-BBBB-40B9-845C-C15CED3B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Gemini SES MDI SDPi+FHIR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FF831-9CD7-4214-A8B2-8130263A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E397AC-0CAF-44A9-A91E-6C746872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806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IHE TF Development Process </a:t>
            </a:r>
            <a:r>
              <a:rPr lang="en-US" i="1" dirty="0">
                <a:solidFill>
                  <a:srgbClr val="0070C0"/>
                </a:solidFill>
              </a:rPr>
              <a:t>– 20+ Years 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5BFB7-11E2-49E8-99FD-4A236AD73AEE}"/>
              </a:ext>
            </a:extLst>
          </p:cNvPr>
          <p:cNvSpPr txBox="1"/>
          <p:nvPr/>
        </p:nvSpPr>
        <p:spPr>
          <a:xfrm>
            <a:off x="1219199" y="1351508"/>
            <a:ext cx="1097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Consider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IHE’s TF Development process is rooted in life 20+ years ago (Document Centric)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To support more complex heterogeneous SES MDI environments … 				The IHE processes must align with state-of-the-art 						</a:t>
            </a:r>
            <a:r>
              <a:rPr lang="en-US" sz="2400" b="1" i="1" dirty="0">
                <a:solidFill>
                  <a:srgbClr val="0070C0"/>
                </a:solidFill>
              </a:rPr>
              <a:t>MedTech</a:t>
            </a:r>
            <a:r>
              <a:rPr lang="en-US" sz="2400" dirty="0">
                <a:solidFill>
                  <a:srgbClr val="0070C0"/>
                </a:solidFill>
              </a:rPr>
              <a:t> product development tools &amp; processes 					supporting the </a:t>
            </a:r>
            <a:r>
              <a:rPr lang="en-US" sz="2400" b="1" i="1" dirty="0">
                <a:solidFill>
                  <a:srgbClr val="0070C0"/>
                </a:solidFill>
              </a:rPr>
              <a:t>Total Product Lifecycle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Recognizing there is a tension between …							</a:t>
            </a:r>
            <a:r>
              <a:rPr lang="en-US" sz="2400" b="1" i="1" dirty="0" err="1">
                <a:solidFill>
                  <a:srgbClr val="0070C0"/>
                </a:solidFill>
              </a:rPr>
              <a:t>SysML</a:t>
            </a:r>
            <a:r>
              <a:rPr lang="en-US" sz="2400" b="1" i="1" dirty="0">
                <a:solidFill>
                  <a:srgbClr val="0070C0"/>
                </a:solidFill>
              </a:rPr>
              <a:t> / MBSE (OMG’s Systems Modeling Language &amp; 							Model Based System Engineering)</a:t>
            </a:r>
            <a:r>
              <a:rPr lang="en-US" sz="2400" dirty="0">
                <a:solidFill>
                  <a:srgbClr val="0070C0"/>
                </a:solidFill>
              </a:rPr>
              <a:t>				TDD / ATDD / BDD (Test / Acceptance Test / Behavior Driven						Development – agile methods)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Safety Critical / </a:t>
            </a:r>
            <a:r>
              <a:rPr lang="en-US" sz="2400" b="1" i="1" dirty="0">
                <a:solidFill>
                  <a:srgbClr val="0070C0"/>
                </a:solidFill>
              </a:rPr>
              <a:t>“regulatory submission ready” </a:t>
            </a:r>
            <a:r>
              <a:rPr lang="en-US" sz="2400" dirty="0">
                <a:solidFill>
                  <a:srgbClr val="0070C0"/>
                </a:solidFill>
              </a:rPr>
              <a:t>IHE solutions must include MBSE</a:t>
            </a:r>
          </a:p>
        </p:txBody>
      </p:sp>
    </p:spTree>
    <p:extLst>
      <p:ext uri="{BB962C8B-B14F-4D97-AF65-F5344CB8AC3E}">
        <p14:creationId xmlns:p14="http://schemas.microsoft.com/office/powerpoint/2010/main" val="393840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93F8-3829-4D20-8558-94E16717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3819"/>
            <a:ext cx="11353799" cy="806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MBSE @ Unity:</a:t>
            </a:r>
            <a:r>
              <a:rPr lang="en-US" i="1" dirty="0">
                <a:solidFill>
                  <a:srgbClr val="0070C0"/>
                </a:solidFill>
              </a:rPr>
              <a:t>  Serendipitously Timely Webinar!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FBC5-2606-4410-8A73-816F486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22028620-180A-4ABB-BAB9-5C11BBD6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fr-FR" dirty="0"/>
              <a:t>Gemini SES MDI </a:t>
            </a:r>
            <a:r>
              <a:rPr lang="fr-FR" dirty="0" err="1"/>
              <a:t>SDPi+FHIR</a:t>
            </a:r>
            <a:r>
              <a:rPr lang="fr-FR" dirty="0"/>
              <a:t> Project</a:t>
            </a:r>
          </a:p>
        </p:txBody>
      </p:sp>
      <p:pic>
        <p:nvPicPr>
          <p:cNvPr id="4" name="Picture 3" descr="A rocket blasting off&#10;&#10;Description automatically generated with low confidence">
            <a:extLst>
              <a:ext uri="{FF2B5EF4-FFF2-40B4-BE49-F238E27FC236}">
                <a16:creationId xmlns:a16="http://schemas.microsoft.com/office/drawing/2014/main" id="{EE04727F-94D8-49D5-ADDF-9FA237732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14" y="981075"/>
            <a:ext cx="10539621" cy="580310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210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93F8-3829-4D20-8558-94E16717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44"/>
            <a:ext cx="11353799" cy="8064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MBSE @ Unity:  </a:t>
            </a:r>
            <a:r>
              <a:rPr lang="en-US" i="1" dirty="0">
                <a:solidFill>
                  <a:srgbClr val="0070C0"/>
                </a:solidFill>
              </a:rPr>
              <a:t>Complexity @ Autonomous Systems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FBC5-2606-4410-8A73-816F486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22028620-180A-4ABB-BAB9-5C11BBD6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fr-FR" dirty="0"/>
              <a:t>Gemini SES MDI </a:t>
            </a:r>
            <a:r>
              <a:rPr lang="fr-FR" dirty="0" err="1"/>
              <a:t>SDPi+FHIR</a:t>
            </a:r>
            <a:r>
              <a:rPr lang="fr-FR" dirty="0"/>
              <a:t> Project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803855B-08E1-4E62-BCF5-23C1A48DC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2" y="904577"/>
            <a:ext cx="10401301" cy="587960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88FFC3-17CA-417A-AFA9-90ADB2E8B4A6}"/>
              </a:ext>
            </a:extLst>
          </p:cNvPr>
          <p:cNvSpPr/>
          <p:nvPr/>
        </p:nvSpPr>
        <p:spPr>
          <a:xfrm>
            <a:off x="2196778" y="2202324"/>
            <a:ext cx="1914525" cy="581025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F5A721-2657-4985-A7F3-024EAE294593}"/>
              </a:ext>
            </a:extLst>
          </p:cNvPr>
          <p:cNvSpPr/>
          <p:nvPr/>
        </p:nvSpPr>
        <p:spPr>
          <a:xfrm>
            <a:off x="4224276" y="1788492"/>
            <a:ext cx="1120937" cy="413832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A28A6E-14A7-4106-B761-51529C921122}"/>
              </a:ext>
            </a:extLst>
          </p:cNvPr>
          <p:cNvSpPr/>
          <p:nvPr/>
        </p:nvSpPr>
        <p:spPr>
          <a:xfrm>
            <a:off x="1730226" y="1262939"/>
            <a:ext cx="6682277" cy="413832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8CE5D-C848-43B9-A070-31E872B4BD4F}"/>
              </a:ext>
            </a:extLst>
          </p:cNvPr>
          <p:cNvSpPr txBox="1"/>
          <p:nvPr/>
        </p:nvSpPr>
        <p:spPr>
          <a:xfrm>
            <a:off x="0" y="3306366"/>
            <a:ext cx="144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JHU/APL MDIRA Objective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436BF0-B040-4722-964A-7A7ACD7B58D6}"/>
              </a:ext>
            </a:extLst>
          </p:cNvPr>
          <p:cNvCxnSpPr>
            <a:cxnSpLocks/>
          </p:cNvCxnSpPr>
          <p:nvPr/>
        </p:nvCxnSpPr>
        <p:spPr>
          <a:xfrm flipV="1">
            <a:off x="1247775" y="2783349"/>
            <a:ext cx="863277" cy="6456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5C85CD-2630-435C-8C0F-555A2C5E9D90}"/>
              </a:ext>
            </a:extLst>
          </p:cNvPr>
          <p:cNvSpPr txBox="1"/>
          <p:nvPr/>
        </p:nvSpPr>
        <p:spPr>
          <a:xfrm>
            <a:off x="-1" y="1008190"/>
            <a:ext cx="144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Reality for SDC/SDPi Ecosystems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1563D6-43DC-4ED4-97AE-5C1F917C0C93}"/>
              </a:ext>
            </a:extLst>
          </p:cNvPr>
          <p:cNvCxnSpPr>
            <a:cxnSpLocks/>
          </p:cNvCxnSpPr>
          <p:nvPr/>
        </p:nvCxnSpPr>
        <p:spPr>
          <a:xfrm>
            <a:off x="1333500" y="1192075"/>
            <a:ext cx="369063" cy="1533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5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93F8-3829-4D20-8558-94E16717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3819"/>
            <a:ext cx="11353799" cy="806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MBSE @ Unity:  </a:t>
            </a:r>
            <a:r>
              <a:rPr lang="en-US" i="1" dirty="0">
                <a:solidFill>
                  <a:srgbClr val="0070C0"/>
                </a:solidFill>
              </a:rPr>
              <a:t>Address TPL $$$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FBC5-2606-4410-8A73-816F486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22028620-180A-4ABB-BAB9-5C11BBD6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fr-FR" dirty="0"/>
              <a:t>Gemini SES MDI </a:t>
            </a:r>
            <a:r>
              <a:rPr lang="fr-FR" dirty="0" err="1"/>
              <a:t>SDPi+FHIR</a:t>
            </a:r>
            <a:r>
              <a:rPr lang="fr-FR" dirty="0"/>
              <a:t> Project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4B84C8D9-7A4E-4F78-AA89-C8F30D0D5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052036"/>
            <a:ext cx="10115550" cy="573214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8B8CF0-F6E9-4ABB-996F-C0316E27329E}"/>
              </a:ext>
            </a:extLst>
          </p:cNvPr>
          <p:cNvSpPr/>
          <p:nvPr/>
        </p:nvSpPr>
        <p:spPr>
          <a:xfrm>
            <a:off x="3750077" y="2897905"/>
            <a:ext cx="1875219" cy="1222682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62EDF5-C2C8-4A35-B78E-24B2C6AE628E}"/>
              </a:ext>
            </a:extLst>
          </p:cNvPr>
          <p:cNvSpPr/>
          <p:nvPr/>
        </p:nvSpPr>
        <p:spPr>
          <a:xfrm rot="20099218">
            <a:off x="6541005" y="3537226"/>
            <a:ext cx="2087294" cy="391707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FE2DA-CB6D-4B44-AD59-6309C9B4C284}"/>
              </a:ext>
            </a:extLst>
          </p:cNvPr>
          <p:cNvSpPr txBox="1"/>
          <p:nvPr/>
        </p:nvSpPr>
        <p:spPr>
          <a:xfrm>
            <a:off x="76200" y="1781176"/>
            <a:ext cx="2409825" cy="2308324"/>
          </a:xfrm>
          <a:prstGeom prst="rect">
            <a:avLst/>
          </a:prstGeom>
          <a:solidFill>
            <a:schemeClr val="bg1"/>
          </a:solidFill>
          <a:ln w="158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help MedTech developers adopt / implement / support IHE-based technologies …</a:t>
            </a:r>
          </a:p>
          <a:p>
            <a:r>
              <a:rPr lang="en-US" dirty="0">
                <a:solidFill>
                  <a:srgbClr val="FF0000"/>
                </a:solidFill>
              </a:rPr>
              <a:t>TPL development costs must be directly impacted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1A7A1A-E881-496C-AD01-08D0D6FD0789}"/>
              </a:ext>
            </a:extLst>
          </p:cNvPr>
          <p:cNvCxnSpPr>
            <a:cxnSpLocks/>
          </p:cNvCxnSpPr>
          <p:nvPr/>
        </p:nvCxnSpPr>
        <p:spPr>
          <a:xfrm>
            <a:off x="2486026" y="2569580"/>
            <a:ext cx="1264051" cy="5447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A55FB-DA4B-4757-914F-B9D73387BFD0}"/>
              </a:ext>
            </a:extLst>
          </p:cNvPr>
          <p:cNvCxnSpPr>
            <a:cxnSpLocks/>
          </p:cNvCxnSpPr>
          <p:nvPr/>
        </p:nvCxnSpPr>
        <p:spPr>
          <a:xfrm>
            <a:off x="2486025" y="2106592"/>
            <a:ext cx="4227291" cy="17246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35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93F8-3829-4D20-8558-94E16717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7206"/>
            <a:ext cx="11353799" cy="806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MBSE @ Unity: </a:t>
            </a:r>
            <a:r>
              <a:rPr lang="en-US" i="1" dirty="0">
                <a:solidFill>
                  <a:srgbClr val="0070C0"/>
                </a:solidFill>
              </a:rPr>
              <a:t>From Doc to Model-Based SE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FBC5-2606-4410-8A73-816F486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22028620-180A-4ABB-BAB9-5C11BBD6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fr-FR" dirty="0"/>
              <a:t>Gemini SES MDI </a:t>
            </a:r>
            <a:r>
              <a:rPr lang="fr-FR" dirty="0" err="1"/>
              <a:t>SDPi+FHIR</a:t>
            </a:r>
            <a:r>
              <a:rPr lang="fr-FR" dirty="0"/>
              <a:t> Project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FAC50C4-FF37-492B-A2F3-7C917947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24" y="880269"/>
            <a:ext cx="10363201" cy="585746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9D2336-EC7D-4779-9157-B10B0610E574}"/>
              </a:ext>
            </a:extLst>
          </p:cNvPr>
          <p:cNvSpPr txBox="1"/>
          <p:nvPr/>
        </p:nvSpPr>
        <p:spPr>
          <a:xfrm>
            <a:off x="416689" y="1527858"/>
            <a:ext cx="392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IHE 20+ Year History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F95E59-C490-45F3-935B-526B3BBDED3A}"/>
              </a:ext>
            </a:extLst>
          </p:cNvPr>
          <p:cNvCxnSpPr>
            <a:cxnSpLocks/>
          </p:cNvCxnSpPr>
          <p:nvPr/>
        </p:nvCxnSpPr>
        <p:spPr>
          <a:xfrm>
            <a:off x="2187615" y="1989523"/>
            <a:ext cx="810228" cy="14394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6366EC-8106-4828-8E0B-63B591F6BEF8}"/>
              </a:ext>
            </a:extLst>
          </p:cNvPr>
          <p:cNvSpPr txBox="1"/>
          <p:nvPr/>
        </p:nvSpPr>
        <p:spPr>
          <a:xfrm>
            <a:off x="7199458" y="1545256"/>
            <a:ext cx="45013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IHE Model-based Source of Truth!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C1555C-9735-4B07-9187-FA80D854FE02}"/>
              </a:ext>
            </a:extLst>
          </p:cNvPr>
          <p:cNvCxnSpPr>
            <a:cxnSpLocks/>
          </p:cNvCxnSpPr>
          <p:nvPr/>
        </p:nvCxnSpPr>
        <p:spPr>
          <a:xfrm flipH="1">
            <a:off x="8810625" y="1989523"/>
            <a:ext cx="1193760" cy="13324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E1809E-4A89-4470-8954-E69ADF940216}"/>
              </a:ext>
            </a:extLst>
          </p:cNvPr>
          <p:cNvSpPr/>
          <p:nvPr/>
        </p:nvSpPr>
        <p:spPr>
          <a:xfrm>
            <a:off x="999367" y="1005847"/>
            <a:ext cx="5297261" cy="413832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93F8-3829-4D20-8558-94E16717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3" y="27519"/>
            <a:ext cx="11196575" cy="6206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MBSE @ Unity: </a:t>
            </a:r>
            <a:r>
              <a:rPr lang="en-US" i="1" dirty="0" err="1">
                <a:solidFill>
                  <a:srgbClr val="0070C0"/>
                </a:solidFill>
              </a:rPr>
              <a:t>SysML</a:t>
            </a:r>
            <a:r>
              <a:rPr lang="en-US" i="1" dirty="0">
                <a:solidFill>
                  <a:srgbClr val="0070C0"/>
                </a:solidFill>
              </a:rPr>
              <a:t>/MBSE … starting @ RI Today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FBC5-2606-4410-8A73-816F486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22028620-180A-4ABB-BAB9-5C11BBD6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fr-FR" dirty="0"/>
              <a:t>Gemini SES MDI </a:t>
            </a:r>
            <a:r>
              <a:rPr lang="fr-FR" dirty="0" err="1"/>
              <a:t>SDPi+FHIR</a:t>
            </a:r>
            <a:r>
              <a:rPr lang="fr-FR" dirty="0"/>
              <a:t> Project</a:t>
            </a: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F28EA63-3E15-401C-A153-342A1BC8C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68" y="855160"/>
            <a:ext cx="10504060" cy="592902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B036FB-6C02-473B-97FE-651F197B092D}"/>
              </a:ext>
            </a:extLst>
          </p:cNvPr>
          <p:cNvSpPr/>
          <p:nvPr/>
        </p:nvSpPr>
        <p:spPr>
          <a:xfrm>
            <a:off x="2187495" y="1507843"/>
            <a:ext cx="1914525" cy="581025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625BF-E382-4AF8-84B5-AEA3B734B685}"/>
              </a:ext>
            </a:extLst>
          </p:cNvPr>
          <p:cNvSpPr txBox="1"/>
          <p:nvPr/>
        </p:nvSpPr>
        <p:spPr>
          <a:xfrm>
            <a:off x="7334250" y="969963"/>
            <a:ext cx="2781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“Requirements Interoperability” </a:t>
            </a:r>
            <a:r>
              <a:rPr lang="en-US" dirty="0">
                <a:solidFill>
                  <a:srgbClr val="FF0000"/>
                </a:solidFill>
              </a:rPr>
              <a:t>(incl. ReqIF) is a primary focus for </a:t>
            </a:r>
            <a:r>
              <a:rPr lang="en-US" dirty="0" err="1">
                <a:solidFill>
                  <a:srgbClr val="FF0000"/>
                </a:solidFill>
              </a:rPr>
              <a:t>Gemnini</a:t>
            </a:r>
            <a:r>
              <a:rPr lang="en-US" dirty="0">
                <a:solidFill>
                  <a:srgbClr val="FF0000"/>
                </a:solidFill>
              </a:rPr>
              <a:t> SDC/SDPi+FHIR project today.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252A61-AA0C-4099-9770-EB60A8414EF7}"/>
              </a:ext>
            </a:extLst>
          </p:cNvPr>
          <p:cNvCxnSpPr>
            <a:cxnSpLocks/>
          </p:cNvCxnSpPr>
          <p:nvPr/>
        </p:nvCxnSpPr>
        <p:spPr>
          <a:xfrm flipH="1">
            <a:off x="4102020" y="1132149"/>
            <a:ext cx="3302040" cy="4379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48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789CB-BBBB-40B9-845C-C15CED3B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Gemini SES MDI SDPi+FHIR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FF831-9CD7-4214-A8B2-8130263A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E397AC-0CAF-44A9-A91E-6C746872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806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IHE TF Development Process </a:t>
            </a:r>
            <a:r>
              <a:rPr lang="en-US" i="1" dirty="0">
                <a:solidFill>
                  <a:srgbClr val="0070C0"/>
                </a:solidFill>
              </a:rPr>
              <a:t>– 20+ Years 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5BFB7-11E2-49E8-99FD-4A236AD73AEE}"/>
              </a:ext>
            </a:extLst>
          </p:cNvPr>
          <p:cNvSpPr txBox="1"/>
          <p:nvPr/>
        </p:nvSpPr>
        <p:spPr>
          <a:xfrm>
            <a:off x="609600" y="1027658"/>
            <a:ext cx="115823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Conclusions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MBSE / </a:t>
            </a:r>
            <a:r>
              <a:rPr lang="en-US" sz="2400" dirty="0" err="1">
                <a:solidFill>
                  <a:srgbClr val="0070C0"/>
                </a:solidFill>
              </a:rPr>
              <a:t>SysML</a:t>
            </a:r>
            <a:r>
              <a:rPr lang="en-US" sz="2400" dirty="0">
                <a:solidFill>
                  <a:srgbClr val="0070C0"/>
                </a:solidFill>
              </a:rPr>
              <a:t> hits at the core value propositions for the </a:t>
            </a:r>
            <a:r>
              <a:rPr lang="en-US" sz="2400" b="1" i="1" dirty="0">
                <a:solidFill>
                  <a:srgbClr val="0070C0"/>
                </a:solidFill>
              </a:rPr>
              <a:t>IHE MedTech community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“Interoperable” MBSE / </a:t>
            </a:r>
            <a:r>
              <a:rPr lang="en-US" sz="2400" dirty="0" err="1">
                <a:solidFill>
                  <a:srgbClr val="0070C0"/>
                </a:solidFill>
              </a:rPr>
              <a:t>SysML</a:t>
            </a:r>
            <a:r>
              <a:rPr lang="en-US" sz="2400" dirty="0">
                <a:solidFill>
                  <a:srgbClr val="0070C0"/>
                </a:solidFill>
              </a:rPr>
              <a:t> is a “futures” proposition … but we can start today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0070C0"/>
                </a:solidFill>
              </a:rPr>
              <a:t>Requirements Interoperability </a:t>
            </a:r>
            <a:r>
              <a:rPr lang="en-US" sz="2400" dirty="0">
                <a:solidFill>
                  <a:srgbClr val="0070C0"/>
                </a:solidFill>
              </a:rPr>
              <a:t>is a “safe” next step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“Model Repositories” as IHE TF Artifacts represent a 							“single COMPUTABLE source of truth”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MBSE can lower the cost-barrier-of-entry for the adoption / implementation of IHE-based solutions … starting with the development costs at the earliest stages of design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Unity:  “The main function of SE is to facilitate communication!” 					</a:t>
            </a:r>
            <a:endParaRPr lang="en-US" sz="600" dirty="0">
              <a:solidFill>
                <a:srgbClr val="0070C0"/>
              </a:solidFill>
            </a:endParaRPr>
          </a:p>
          <a:p>
            <a:pPr lvl="1" algn="ctr"/>
            <a:r>
              <a:rPr lang="en-US" sz="3200" b="1" i="1" dirty="0">
                <a:solidFill>
                  <a:srgbClr val="0070C0"/>
                </a:solidFill>
              </a:rPr>
              <a:t>IHE TF Solutions are 100% about … COMMUNICATION!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4EB26-5323-4D5D-8BBB-7FF79D593B08}"/>
              </a:ext>
            </a:extLst>
          </p:cNvPr>
          <p:cNvSpPr txBox="1"/>
          <p:nvPr/>
        </p:nvSpPr>
        <p:spPr>
          <a:xfrm>
            <a:off x="609600" y="5305752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Challenge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MedTech Developers cannot / will not do the heavy lifting – research! – to get critical mass on Interoperable MBSE / </a:t>
            </a:r>
            <a:r>
              <a:rPr lang="en-US" sz="2400" dirty="0" err="1">
                <a:solidFill>
                  <a:srgbClr val="0070C0"/>
                </a:solidFill>
              </a:rPr>
              <a:t>SysML</a:t>
            </a:r>
            <a:r>
              <a:rPr lang="en-US" sz="2400" dirty="0">
                <a:solidFill>
                  <a:srgbClr val="0070C0"/>
                </a:solidFill>
              </a:rPr>
              <a:t> artifacts … </a:t>
            </a:r>
            <a:r>
              <a:rPr lang="en-US" sz="2400" b="1" i="1" dirty="0">
                <a:solidFill>
                  <a:srgbClr val="0070C0"/>
                </a:solidFill>
              </a:rPr>
              <a:t>Catalytic project support necessary!</a:t>
            </a:r>
          </a:p>
        </p:txBody>
      </p:sp>
    </p:spTree>
    <p:extLst>
      <p:ext uri="{BB962C8B-B14F-4D97-AF65-F5344CB8AC3E}">
        <p14:creationId xmlns:p14="http://schemas.microsoft.com/office/powerpoint/2010/main" val="292578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67196</TotalTime>
  <Words>511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IHE &amp; SysML/MBSE –  Moving from Doc to Model Centric</vt:lpstr>
      <vt:lpstr>IHE TF Development Process – 20+ Years On!</vt:lpstr>
      <vt:lpstr>MBSE @ Unity:  Serendipitously Timely Webinar!  </vt:lpstr>
      <vt:lpstr>MBSE @ Unity:  Complexity @ Autonomous Systems  </vt:lpstr>
      <vt:lpstr>MBSE @ Unity:  Address TPL $$$</vt:lpstr>
      <vt:lpstr>MBSE @ Unity: From Doc to Model-Based SE </vt:lpstr>
      <vt:lpstr>MBSE @ Unity: SysML/MBSE … starting @ RI Today </vt:lpstr>
      <vt:lpstr>IHE TF Development Process – 20+ Years 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IHE Process &amp; SysML / MBSE</dc:title>
  <dc:creator>Todd Cooper</dc:creator>
  <cp:keywords>IEEE 11073 SDC, HL7 FHIR, IHE SDPi Safe Effective Secure, Medical Device Interoperability</cp:keywords>
  <cp:lastModifiedBy>Todd Cooper</cp:lastModifiedBy>
  <cp:revision>629</cp:revision>
  <cp:lastPrinted>2020-07-06T13:59:03Z</cp:lastPrinted>
  <dcterms:created xsi:type="dcterms:W3CDTF">2020-04-13T18:21:36Z</dcterms:created>
  <dcterms:modified xsi:type="dcterms:W3CDTF">2021-04-09T16:55:44Z</dcterms:modified>
</cp:coreProperties>
</file>