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8" r:id="rId4"/>
    <p:sldId id="287" r:id="rId5"/>
    <p:sldId id="286" r:id="rId6"/>
    <p:sldId id="282" r:id="rId7"/>
    <p:sldId id="283" r:id="rId8"/>
    <p:sldId id="284" r:id="rId9"/>
    <p:sldId id="277" r:id="rId10"/>
    <p:sldId id="276" r:id="rId11"/>
    <p:sldId id="275" r:id="rId12"/>
    <p:sldId id="285" r:id="rId13"/>
    <p:sldId id="281" r:id="rId14"/>
    <p:sldId id="270" r:id="rId15"/>
    <p:sldId id="273" r:id="rId16"/>
    <p:sldId id="272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2021-02-18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2021-02-18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2021-02-18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2021-02-18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2021-02-18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BF5A-0FDF-4430-9226-8884F8914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MDIRA Profile Supplement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3B58F-62F6-4C69-A700-792BB4AB3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9726"/>
            <a:ext cx="9144000" cy="1158073"/>
          </a:xfrm>
        </p:spPr>
        <p:txBody>
          <a:bodyPr/>
          <a:lstStyle/>
          <a:p>
            <a:r>
              <a:rPr lang="en-US" dirty="0"/>
              <a:t>(For Use in IHE DEV MDIRA Profile Documents &amp; Confluence Pages)</a:t>
            </a:r>
          </a:p>
        </p:txBody>
      </p:sp>
    </p:spTree>
    <p:extLst>
      <p:ext uri="{BB962C8B-B14F-4D97-AF65-F5344CB8AC3E}">
        <p14:creationId xmlns:p14="http://schemas.microsoft.com/office/powerpoint/2010/main" val="90941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SDC Ref. Implementation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2021.01.22A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CD92F-91BD-408E-8E74-17BBCB2C5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58" y="866251"/>
            <a:ext cx="9919484" cy="56480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38FEBA-4E7B-4E70-B2DD-8CF16A536905}"/>
              </a:ext>
            </a:extLst>
          </p:cNvPr>
          <p:cNvSpPr txBox="1"/>
          <p:nvPr/>
        </p:nvSpPr>
        <p:spPr>
          <a:xfrm>
            <a:off x="60288" y="6581663"/>
            <a:ext cx="776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 IHE DEV “MDIRA Brief Profile Proposal”, 2020.09.</a:t>
            </a:r>
          </a:p>
        </p:txBody>
      </p:sp>
    </p:spTree>
    <p:extLst>
      <p:ext uri="{BB962C8B-B14F-4D97-AF65-F5344CB8AC3E}">
        <p14:creationId xmlns:p14="http://schemas.microsoft.com/office/powerpoint/2010/main" val="81815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4661"/>
            <a:ext cx="12192000" cy="150255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Diagram Archive &amp; Stuff</a:t>
            </a:r>
          </a:p>
        </p:txBody>
      </p:sp>
    </p:spTree>
    <p:extLst>
      <p:ext uri="{BB962C8B-B14F-4D97-AF65-F5344CB8AC3E}">
        <p14:creationId xmlns:p14="http://schemas.microsoft.com/office/powerpoint/2010/main" val="195777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2021.01.28A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DCBA3-91AC-4393-9774-8472DEA28EB1}"/>
              </a:ext>
            </a:extLst>
          </p:cNvPr>
          <p:cNvSpPr/>
          <p:nvPr/>
        </p:nvSpPr>
        <p:spPr>
          <a:xfrm>
            <a:off x="924606" y="1087117"/>
            <a:ext cx="1694751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Supervisor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795F04-B0D1-4C7F-B715-91EAAA700212}"/>
              </a:ext>
            </a:extLst>
          </p:cNvPr>
          <p:cNvSpPr/>
          <p:nvPr/>
        </p:nvSpPr>
        <p:spPr>
          <a:xfrm>
            <a:off x="4499886" y="1087117"/>
            <a:ext cx="1694751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Data Logger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48796-9974-4FA7-81DD-F801B1646904}"/>
              </a:ext>
            </a:extLst>
          </p:cNvPr>
          <p:cNvSpPr/>
          <p:nvPr/>
        </p:nvSpPr>
        <p:spPr>
          <a:xfrm>
            <a:off x="921983" y="3032968"/>
            <a:ext cx="168950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System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(MEE/MES)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51763-CDAF-4191-8521-4C6EBCCD4663}"/>
              </a:ext>
            </a:extLst>
          </p:cNvPr>
          <p:cNvSpPr/>
          <p:nvPr/>
        </p:nvSpPr>
        <p:spPr>
          <a:xfrm>
            <a:off x="2709622" y="1087341"/>
            <a:ext cx="1694751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User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(optional)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9265E-C67F-42EF-A517-3DAB58D75A6A}"/>
              </a:ext>
            </a:extLst>
          </p:cNvPr>
          <p:cNvSpPr/>
          <p:nvPr/>
        </p:nvSpPr>
        <p:spPr>
          <a:xfrm>
            <a:off x="9976515" y="2739154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Data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3D926-97C7-4DD1-8C43-2167911D8775}"/>
              </a:ext>
            </a:extLst>
          </p:cNvPr>
          <p:cNvSpPr txBox="1"/>
          <p:nvPr/>
        </p:nvSpPr>
        <p:spPr>
          <a:xfrm>
            <a:off x="442126" y="6260123"/>
            <a:ext cx="116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MDIRA RI Systems (e.g., Therapy Coordinator SAMD) would be discussed in the Use Case / application sections.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7578DB-00AF-440B-A9DB-9E8DDD5FF062}"/>
              </a:ext>
            </a:extLst>
          </p:cNvPr>
          <p:cNvSpPr/>
          <p:nvPr/>
        </p:nvSpPr>
        <p:spPr>
          <a:xfrm>
            <a:off x="4497261" y="3056772"/>
            <a:ext cx="168950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Equipment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(non-medical)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0B56D-7F64-4BC9-BB75-D8237199519F}"/>
              </a:ext>
            </a:extLst>
          </p:cNvPr>
          <p:cNvSpPr/>
          <p:nvPr/>
        </p:nvSpPr>
        <p:spPr>
          <a:xfrm>
            <a:off x="7271452" y="978961"/>
            <a:ext cx="2122267" cy="325139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Connector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BC5BD7-C3EE-4EE5-9061-D2839AFFB674}"/>
              </a:ext>
            </a:extLst>
          </p:cNvPr>
          <p:cNvSpPr/>
          <p:nvPr/>
        </p:nvSpPr>
        <p:spPr>
          <a:xfrm>
            <a:off x="7463638" y="1950714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Device Adaptor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5335F-F898-42B6-BC39-5C2E278748A6}"/>
              </a:ext>
            </a:extLst>
          </p:cNvPr>
          <p:cNvSpPr/>
          <p:nvPr/>
        </p:nvSpPr>
        <p:spPr>
          <a:xfrm>
            <a:off x="546802" y="834014"/>
            <a:ext cx="9127604" cy="40713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Component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C5BA92-B6D5-4A27-A1FB-374419CC5220}"/>
              </a:ext>
            </a:extLst>
          </p:cNvPr>
          <p:cNvCxnSpPr>
            <a:cxnSpLocks/>
          </p:cNvCxnSpPr>
          <p:nvPr/>
        </p:nvCxnSpPr>
        <p:spPr>
          <a:xfrm>
            <a:off x="9393719" y="3429000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BAA80BB-B41F-44CE-AC05-31DEA2365226}"/>
              </a:ext>
            </a:extLst>
          </p:cNvPr>
          <p:cNvSpPr/>
          <p:nvPr/>
        </p:nvSpPr>
        <p:spPr>
          <a:xfrm>
            <a:off x="2709622" y="3043415"/>
            <a:ext cx="168950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(incl. SAMD)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34F6-FFD4-49C0-BF36-7BDD5663A8ED}"/>
              </a:ext>
            </a:extLst>
          </p:cNvPr>
          <p:cNvSpPr/>
          <p:nvPr/>
        </p:nvSpPr>
        <p:spPr>
          <a:xfrm>
            <a:off x="7442439" y="2891836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  <a:r>
              <a:rPr lang="en-US" b="1" dirty="0" err="1">
                <a:solidFill>
                  <a:schemeClr val="tx1"/>
                </a:solidFill>
              </a:rPr>
              <a:t>xyz</a:t>
            </a:r>
            <a:r>
              <a:rPr lang="en-US" b="1" dirty="0">
                <a:solidFill>
                  <a:schemeClr val="tx1"/>
                </a:solidFill>
              </a:rPr>
              <a:t>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03426-126F-4D36-81F0-8AE9F8ADFF38}"/>
              </a:ext>
            </a:extLst>
          </p:cNvPr>
          <p:cNvSpPr/>
          <p:nvPr/>
        </p:nvSpPr>
        <p:spPr>
          <a:xfrm>
            <a:off x="9976514" y="1510863"/>
            <a:ext cx="1668683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Non-MDIRA Equipment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7342EF-4074-4A22-9F56-107AB3B4D3DE}"/>
              </a:ext>
            </a:extLst>
          </p:cNvPr>
          <p:cNvCxnSpPr>
            <a:cxnSpLocks/>
          </p:cNvCxnSpPr>
          <p:nvPr/>
        </p:nvCxnSpPr>
        <p:spPr>
          <a:xfrm>
            <a:off x="9393719" y="1951516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2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2021.01.22A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DCBA3-91AC-4393-9774-8472DEA28EB1}"/>
              </a:ext>
            </a:extLst>
          </p:cNvPr>
          <p:cNvSpPr/>
          <p:nvPr/>
        </p:nvSpPr>
        <p:spPr>
          <a:xfrm>
            <a:off x="924606" y="1087117"/>
            <a:ext cx="1694751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Supervisor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795F04-B0D1-4C7F-B715-91EAAA700212}"/>
              </a:ext>
            </a:extLst>
          </p:cNvPr>
          <p:cNvSpPr/>
          <p:nvPr/>
        </p:nvSpPr>
        <p:spPr>
          <a:xfrm>
            <a:off x="4499886" y="1087117"/>
            <a:ext cx="1694751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Data Logger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48796-9974-4FA7-81DD-F801B1646904}"/>
              </a:ext>
            </a:extLst>
          </p:cNvPr>
          <p:cNvSpPr/>
          <p:nvPr/>
        </p:nvSpPr>
        <p:spPr>
          <a:xfrm>
            <a:off x="924606" y="3217962"/>
            <a:ext cx="168950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System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(MEE/MES)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51763-CDAF-4191-8521-4C6EBCCD4663}"/>
              </a:ext>
            </a:extLst>
          </p:cNvPr>
          <p:cNvSpPr/>
          <p:nvPr/>
        </p:nvSpPr>
        <p:spPr>
          <a:xfrm>
            <a:off x="2709622" y="1087341"/>
            <a:ext cx="1694751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User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(optional)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9265E-C67F-42EF-A517-3DAB58D75A6A}"/>
              </a:ext>
            </a:extLst>
          </p:cNvPr>
          <p:cNvSpPr/>
          <p:nvPr/>
        </p:nvSpPr>
        <p:spPr>
          <a:xfrm>
            <a:off x="9976515" y="2739154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Data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3D926-97C7-4DD1-8C43-2167911D8775}"/>
              </a:ext>
            </a:extLst>
          </p:cNvPr>
          <p:cNvSpPr txBox="1"/>
          <p:nvPr/>
        </p:nvSpPr>
        <p:spPr>
          <a:xfrm>
            <a:off x="442126" y="6260123"/>
            <a:ext cx="116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MDIRA RI Systems (e.g., Therapy Coordinator SAMD) would be discussed in the Use Case / application sections.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7578DB-00AF-440B-A9DB-9E8DDD5FF062}"/>
              </a:ext>
            </a:extLst>
          </p:cNvPr>
          <p:cNvSpPr/>
          <p:nvPr/>
        </p:nvSpPr>
        <p:spPr>
          <a:xfrm>
            <a:off x="4499884" y="3241766"/>
            <a:ext cx="168950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Equipment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(non-medical)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0B56D-7F64-4BC9-BB75-D8237199519F}"/>
              </a:ext>
            </a:extLst>
          </p:cNvPr>
          <p:cNvSpPr/>
          <p:nvPr/>
        </p:nvSpPr>
        <p:spPr>
          <a:xfrm>
            <a:off x="7271452" y="978961"/>
            <a:ext cx="2122267" cy="325139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Connector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BC5BD7-C3EE-4EE5-9061-D2839AFFB674}"/>
              </a:ext>
            </a:extLst>
          </p:cNvPr>
          <p:cNvSpPr/>
          <p:nvPr/>
        </p:nvSpPr>
        <p:spPr>
          <a:xfrm>
            <a:off x="7463638" y="1522089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Device Adaptor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5335F-F898-42B6-BC39-5C2E278748A6}"/>
              </a:ext>
            </a:extLst>
          </p:cNvPr>
          <p:cNvSpPr/>
          <p:nvPr/>
        </p:nvSpPr>
        <p:spPr>
          <a:xfrm>
            <a:off x="546802" y="834013"/>
            <a:ext cx="9127604" cy="436098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C5BA92-B6D5-4A27-A1FB-374419CC5220}"/>
              </a:ext>
            </a:extLst>
          </p:cNvPr>
          <p:cNvCxnSpPr>
            <a:cxnSpLocks/>
          </p:cNvCxnSpPr>
          <p:nvPr/>
        </p:nvCxnSpPr>
        <p:spPr>
          <a:xfrm>
            <a:off x="9393719" y="3429000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21FFDF6-B54E-4818-8CA3-650A0390FCC8}"/>
              </a:ext>
            </a:extLst>
          </p:cNvPr>
          <p:cNvSpPr/>
          <p:nvPr/>
        </p:nvSpPr>
        <p:spPr>
          <a:xfrm>
            <a:off x="707574" y="978961"/>
            <a:ext cx="5680842" cy="194511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ICE Management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AA80BB-B41F-44CE-AC05-31DEA2365226}"/>
              </a:ext>
            </a:extLst>
          </p:cNvPr>
          <p:cNvSpPr/>
          <p:nvPr/>
        </p:nvSpPr>
        <p:spPr>
          <a:xfrm>
            <a:off x="2712245" y="3228409"/>
            <a:ext cx="168950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(incl. SAMD)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34F6-FFD4-49C0-BF36-7BDD5663A8ED}"/>
              </a:ext>
            </a:extLst>
          </p:cNvPr>
          <p:cNvSpPr/>
          <p:nvPr/>
        </p:nvSpPr>
        <p:spPr>
          <a:xfrm>
            <a:off x="7442439" y="2891836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  <a:r>
              <a:rPr lang="en-US" b="1" dirty="0" err="1">
                <a:solidFill>
                  <a:schemeClr val="tx1"/>
                </a:solidFill>
              </a:rPr>
              <a:t>xyz</a:t>
            </a:r>
            <a:r>
              <a:rPr lang="en-US" b="1" dirty="0">
                <a:solidFill>
                  <a:schemeClr val="tx1"/>
                </a:solidFill>
              </a:rPr>
              <a:t>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03426-126F-4D36-81F0-8AE9F8ADFF38}"/>
              </a:ext>
            </a:extLst>
          </p:cNvPr>
          <p:cNvSpPr/>
          <p:nvPr/>
        </p:nvSpPr>
        <p:spPr>
          <a:xfrm>
            <a:off x="9976514" y="1510863"/>
            <a:ext cx="1668683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Equipment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7342EF-4074-4A22-9F56-107AB3B4D3DE}"/>
              </a:ext>
            </a:extLst>
          </p:cNvPr>
          <p:cNvCxnSpPr>
            <a:cxnSpLocks/>
          </p:cNvCxnSpPr>
          <p:nvPr/>
        </p:nvCxnSpPr>
        <p:spPr>
          <a:xfrm>
            <a:off x="9263863" y="1945654"/>
            <a:ext cx="712651" cy="58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696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794453" y="2574933"/>
            <a:ext cx="2571746" cy="17383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113915" y="3147298"/>
            <a:ext cx="2732771" cy="1738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463638" y="2516876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546802" y="1828800"/>
            <a:ext cx="9127604" cy="43710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9976515" y="1979413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393719" y="2218224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66199" y="4016453"/>
            <a:ext cx="7477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367107" y="2880494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846686" y="4016453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2020.08.28A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463638" y="3408770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271452" y="1973749"/>
            <a:ext cx="2122267" cy="40854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Connector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402AF-66DB-443A-A9A9-D940B9418B89}"/>
              </a:ext>
            </a:extLst>
          </p:cNvPr>
          <p:cNvSpPr/>
          <p:nvPr/>
        </p:nvSpPr>
        <p:spPr>
          <a:xfrm>
            <a:off x="7463638" y="4297639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9F24DC-904E-4385-8A2B-D8314948B8C3}"/>
              </a:ext>
            </a:extLst>
          </p:cNvPr>
          <p:cNvSpPr/>
          <p:nvPr/>
        </p:nvSpPr>
        <p:spPr>
          <a:xfrm>
            <a:off x="7463638" y="5186508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Smart App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0CFC0-0DFE-4AED-B6F2-9CF7935DA266}"/>
              </a:ext>
            </a:extLst>
          </p:cNvPr>
          <p:cNvSpPr/>
          <p:nvPr/>
        </p:nvSpPr>
        <p:spPr>
          <a:xfrm>
            <a:off x="9976515" y="5190401"/>
            <a:ext cx="1668683" cy="7381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Apps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(incl. SAMD)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329CC-1BF9-43FF-BE25-2C0D5F19C53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9263863" y="5555573"/>
            <a:ext cx="712652" cy="3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14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2020.09.11A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BFB6EAC-0223-4251-A38B-1F0E7F9D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SDPi-R Actor Diagram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82AC2A2-1A51-46F3-BCC4-4391E7B69BFC}"/>
              </a:ext>
            </a:extLst>
          </p:cNvPr>
          <p:cNvGrpSpPr/>
          <p:nvPr/>
        </p:nvGrpSpPr>
        <p:grpSpPr>
          <a:xfrm>
            <a:off x="1862432" y="5382866"/>
            <a:ext cx="2885277" cy="1155560"/>
            <a:chOff x="1244961" y="4280606"/>
            <a:chExt cx="2885277" cy="1155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AA06D7-31A3-4EDC-9911-E37AD67868D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B6E5DB-CD87-4B34-BE02-80D401362ABA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Data Provider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BEA5D8-9A62-4F17-A63E-E720906BD762}"/>
              </a:ext>
            </a:extLst>
          </p:cNvPr>
          <p:cNvGrpSpPr/>
          <p:nvPr/>
        </p:nvGrpSpPr>
        <p:grpSpPr>
          <a:xfrm>
            <a:off x="1862432" y="2405465"/>
            <a:ext cx="2880755" cy="1155560"/>
            <a:chOff x="827087" y="2944167"/>
            <a:chExt cx="2880755" cy="11555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224676-2C51-4F4B-BEE0-2BC26A972EB1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8E025D-6ABB-429E-921F-14918D418BD3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Data Consumer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4EA269-3812-434A-896C-EBDA441F21C0}"/>
              </a:ext>
            </a:extLst>
          </p:cNvPr>
          <p:cNvGrpSpPr/>
          <p:nvPr/>
        </p:nvGrpSpPr>
        <p:grpSpPr>
          <a:xfrm>
            <a:off x="6772081" y="2405465"/>
            <a:ext cx="1534304" cy="1580281"/>
            <a:chOff x="4921028" y="4684863"/>
            <a:chExt cx="1534304" cy="158028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56F0B1-98ED-4708-8FEF-2ED01D133833}"/>
                </a:ext>
              </a:extLst>
            </p:cNvPr>
            <p:cNvSpPr/>
            <p:nvPr/>
          </p:nvSpPr>
          <p:spPr>
            <a:xfrm>
              <a:off x="4921790" y="5639446"/>
              <a:ext cx="1533542" cy="6256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FHIR Gateway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C5EF45-5240-4D89-A9F9-88506654CBA7}"/>
                </a:ext>
              </a:extLst>
            </p:cNvPr>
            <p:cNvSpPr/>
            <p:nvPr/>
          </p:nvSpPr>
          <p:spPr>
            <a:xfrm>
              <a:off x="4921028" y="4684863"/>
              <a:ext cx="1534050" cy="9512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FHIR Medical Data Gateway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B55EE8-F063-4184-BCB7-716B279F2A6F}"/>
              </a:ext>
            </a:extLst>
          </p:cNvPr>
          <p:cNvGrpSpPr/>
          <p:nvPr/>
        </p:nvGrpSpPr>
        <p:grpSpPr>
          <a:xfrm>
            <a:off x="9176533" y="4490595"/>
            <a:ext cx="1668684" cy="1867685"/>
            <a:chOff x="10304711" y="3759392"/>
            <a:chExt cx="1668684" cy="18676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54214D-4B0F-4572-A6C5-3185392F483C}"/>
                </a:ext>
              </a:extLst>
            </p:cNvPr>
            <p:cNvSpPr/>
            <p:nvPr/>
          </p:nvSpPr>
          <p:spPr>
            <a:xfrm>
              <a:off x="10304711" y="3759392"/>
              <a:ext cx="1668683" cy="88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 DEC Device Observation Reporter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7965B6A-96D9-43DD-9EAB-F5EEB8A38EDD}"/>
                </a:ext>
              </a:extLst>
            </p:cNvPr>
            <p:cNvSpPr/>
            <p:nvPr/>
          </p:nvSpPr>
          <p:spPr>
            <a:xfrm>
              <a:off x="10304712" y="4746171"/>
              <a:ext cx="1668683" cy="88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 DEC Device Observation Consumer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7A4FE6-F54F-40CD-99F7-CD1A5FB8E5C1}"/>
              </a:ext>
            </a:extLst>
          </p:cNvPr>
          <p:cNvCxnSpPr>
            <a:cxnSpLocks/>
          </p:cNvCxnSpPr>
          <p:nvPr/>
        </p:nvCxnSpPr>
        <p:spPr>
          <a:xfrm flipH="1">
            <a:off x="8306131" y="5235196"/>
            <a:ext cx="87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4709BF-81CC-4CC8-A889-EBC3FE864230}"/>
              </a:ext>
            </a:extLst>
          </p:cNvPr>
          <p:cNvCxnSpPr>
            <a:cxnSpLocks/>
          </p:cNvCxnSpPr>
          <p:nvPr/>
        </p:nvCxnSpPr>
        <p:spPr>
          <a:xfrm flipV="1">
            <a:off x="8306131" y="5646642"/>
            <a:ext cx="870402" cy="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F0AA88-48E3-4D86-9BBE-854BB60CFB76}"/>
              </a:ext>
            </a:extLst>
          </p:cNvPr>
          <p:cNvSpPr txBox="1"/>
          <p:nvPr/>
        </p:nvSpPr>
        <p:spPr>
          <a:xfrm>
            <a:off x="8414031" y="4896324"/>
            <a:ext cx="7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DEV-01</a:t>
            </a:r>
            <a:endParaRPr lang="en-US" sz="16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1471B6-8E72-4757-BCA4-7136B4D1C0A9}"/>
              </a:ext>
            </a:extLst>
          </p:cNvPr>
          <p:cNvSpPr txBox="1"/>
          <p:nvPr/>
        </p:nvSpPr>
        <p:spPr>
          <a:xfrm>
            <a:off x="8414031" y="5647182"/>
            <a:ext cx="762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DEV-01</a:t>
            </a:r>
            <a:endParaRPr lang="en-US" sz="1600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4127504-210F-40C5-8D51-5BAF1DB0E7BF}"/>
              </a:ext>
            </a:extLst>
          </p:cNvPr>
          <p:cNvGrpSpPr/>
          <p:nvPr/>
        </p:nvGrpSpPr>
        <p:grpSpPr>
          <a:xfrm>
            <a:off x="6772081" y="4957187"/>
            <a:ext cx="1534050" cy="1581239"/>
            <a:chOff x="7967835" y="4746171"/>
            <a:chExt cx="1534050" cy="158123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A47650F-24B8-47F8-81C1-EAD8604E55FB}"/>
                </a:ext>
              </a:extLst>
            </p:cNvPr>
            <p:cNvSpPr/>
            <p:nvPr/>
          </p:nvSpPr>
          <p:spPr>
            <a:xfrm>
              <a:off x="7967835" y="4746171"/>
              <a:ext cx="1534050" cy="951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DEC Gateway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B54E69-316E-4739-BFC6-68E6480FE06F}"/>
                </a:ext>
              </a:extLst>
            </p:cNvPr>
            <p:cNvSpPr/>
            <p:nvPr/>
          </p:nvSpPr>
          <p:spPr>
            <a:xfrm>
              <a:off x="7968343" y="5701713"/>
              <a:ext cx="1533542" cy="6256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V2 Gateway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8F3CCF7-82BE-441F-BF70-BD1E87851285}"/>
              </a:ext>
            </a:extLst>
          </p:cNvPr>
          <p:cNvSpPr txBox="1"/>
          <p:nvPr/>
        </p:nvSpPr>
        <p:spPr>
          <a:xfrm>
            <a:off x="1806355" y="3691185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  Establish Medical Data Exchange</a:t>
            </a:r>
            <a:endParaRPr lang="en-US" sz="16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AB1BEC-C043-4962-A45F-5492619DC989}"/>
              </a:ext>
            </a:extLst>
          </p:cNvPr>
          <p:cNvCxnSpPr>
            <a:cxnSpLocks/>
          </p:cNvCxnSpPr>
          <p:nvPr/>
        </p:nvCxnSpPr>
        <p:spPr>
          <a:xfrm>
            <a:off x="3875682" y="3561025"/>
            <a:ext cx="4523" cy="182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D19134-0132-4468-9389-3D9FC0A79A40}"/>
              </a:ext>
            </a:extLst>
          </p:cNvPr>
          <p:cNvCxnSpPr>
            <a:cxnSpLocks/>
          </p:cNvCxnSpPr>
          <p:nvPr/>
        </p:nvCxnSpPr>
        <p:spPr>
          <a:xfrm flipH="1" flipV="1">
            <a:off x="4076642" y="3561025"/>
            <a:ext cx="4523" cy="182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2A0A9F-5A46-4F4B-B619-C034D7EE1D50}"/>
              </a:ext>
            </a:extLst>
          </p:cNvPr>
          <p:cNvSpPr txBox="1"/>
          <p:nvPr/>
        </p:nvSpPr>
        <p:spPr>
          <a:xfrm>
            <a:off x="1806354" y="4268965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DEV-CC  Retrieve Medical Data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B07DD-8CCD-4FF7-AB36-085FF92D77D8}"/>
              </a:ext>
            </a:extLst>
          </p:cNvPr>
          <p:cNvSpPr txBox="1"/>
          <p:nvPr/>
        </p:nvSpPr>
        <p:spPr>
          <a:xfrm>
            <a:off x="4139942" y="3687115"/>
            <a:ext cx="1515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  Publish Medical Data</a:t>
            </a:r>
            <a:endParaRPr lang="en-US" sz="16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197D741-ADAA-4606-BB97-5C4D765F881D}"/>
              </a:ext>
            </a:extLst>
          </p:cNvPr>
          <p:cNvSpPr/>
          <p:nvPr/>
        </p:nvSpPr>
        <p:spPr>
          <a:xfrm>
            <a:off x="9076053" y="2405465"/>
            <a:ext cx="1668683" cy="12816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FHIR-based Profile Actors / Systems / Applications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A7EC15-C16F-42E6-A03C-C06259BD1CA5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306131" y="2881087"/>
            <a:ext cx="7699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B5E85A6-F5DE-40BC-BBCB-01C7DDD6724A}"/>
              </a:ext>
            </a:extLst>
          </p:cNvPr>
          <p:cNvSpPr txBox="1"/>
          <p:nvPr/>
        </p:nvSpPr>
        <p:spPr>
          <a:xfrm>
            <a:off x="4743059" y="2493867"/>
            <a:ext cx="185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DEV-AA</a:t>
            </a:r>
            <a:endParaRPr lang="en-US" sz="16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CBFCB7-BF81-4859-A2D0-CFF8AF58ED67}"/>
              </a:ext>
            </a:extLst>
          </p:cNvPr>
          <p:cNvSpPr txBox="1"/>
          <p:nvPr/>
        </p:nvSpPr>
        <p:spPr>
          <a:xfrm>
            <a:off x="4742933" y="3132667"/>
            <a:ext cx="18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DEV-BB</a:t>
            </a:r>
            <a:endParaRPr 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32413D-2999-4397-AEB5-4D0A4B41AD23}"/>
              </a:ext>
            </a:extLst>
          </p:cNvPr>
          <p:cNvSpPr txBox="1"/>
          <p:nvPr/>
        </p:nvSpPr>
        <p:spPr>
          <a:xfrm>
            <a:off x="4741181" y="2803945"/>
            <a:ext cx="185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DEV-CC</a:t>
            </a:r>
            <a:endParaRPr lang="en-US" sz="16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A2CDABD-BFD0-431B-93E5-26AB67A6945E}"/>
              </a:ext>
            </a:extLst>
          </p:cNvPr>
          <p:cNvSpPr/>
          <p:nvPr/>
        </p:nvSpPr>
        <p:spPr>
          <a:xfrm>
            <a:off x="6594862" y="2309890"/>
            <a:ext cx="1875385" cy="43722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99935B-BE53-4E10-A81B-EB324F7A729A}"/>
              </a:ext>
            </a:extLst>
          </p:cNvPr>
          <p:cNvCxnSpPr>
            <a:cxnSpLocks/>
          </p:cNvCxnSpPr>
          <p:nvPr/>
        </p:nvCxnSpPr>
        <p:spPr>
          <a:xfrm flipH="1">
            <a:off x="4743187" y="3440445"/>
            <a:ext cx="1819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C85DF7-182E-4FAD-BF54-72803250B5C6}"/>
              </a:ext>
            </a:extLst>
          </p:cNvPr>
          <p:cNvCxnSpPr>
            <a:cxnSpLocks/>
          </p:cNvCxnSpPr>
          <p:nvPr/>
        </p:nvCxnSpPr>
        <p:spPr>
          <a:xfrm>
            <a:off x="4747709" y="2807871"/>
            <a:ext cx="184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9793ABF-E628-4A21-912C-733F99C20647}"/>
              </a:ext>
            </a:extLst>
          </p:cNvPr>
          <p:cNvSpPr txBox="1"/>
          <p:nvPr/>
        </p:nvSpPr>
        <p:spPr>
          <a:xfrm>
            <a:off x="4752422" y="5341600"/>
            <a:ext cx="185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DEV-AA</a:t>
            </a:r>
            <a:endParaRPr 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1A15F7-741F-447B-9655-E0B68B774FA4}"/>
              </a:ext>
            </a:extLst>
          </p:cNvPr>
          <p:cNvSpPr txBox="1"/>
          <p:nvPr/>
        </p:nvSpPr>
        <p:spPr>
          <a:xfrm>
            <a:off x="4752296" y="5980400"/>
            <a:ext cx="18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DEV-BB</a:t>
            </a:r>
            <a:endParaRPr lang="en-US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87B746-A723-4A80-A969-BC5C4ADE7059}"/>
              </a:ext>
            </a:extLst>
          </p:cNvPr>
          <p:cNvSpPr txBox="1"/>
          <p:nvPr/>
        </p:nvSpPr>
        <p:spPr>
          <a:xfrm>
            <a:off x="4750544" y="5651678"/>
            <a:ext cx="185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DEV-CC</a:t>
            </a:r>
            <a:endParaRPr lang="en-US" sz="16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8D9F6E-EC34-43CE-BDB0-00B019CAEA38}"/>
              </a:ext>
            </a:extLst>
          </p:cNvPr>
          <p:cNvCxnSpPr>
            <a:cxnSpLocks/>
          </p:cNvCxnSpPr>
          <p:nvPr/>
        </p:nvCxnSpPr>
        <p:spPr>
          <a:xfrm flipH="1">
            <a:off x="4752550" y="5659528"/>
            <a:ext cx="1819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20B491-382A-4817-89DD-BA4FEA3E3BC0}"/>
              </a:ext>
            </a:extLst>
          </p:cNvPr>
          <p:cNvCxnSpPr>
            <a:cxnSpLocks/>
          </p:cNvCxnSpPr>
          <p:nvPr/>
        </p:nvCxnSpPr>
        <p:spPr>
          <a:xfrm>
            <a:off x="4757072" y="6255679"/>
            <a:ext cx="184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33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2020.09.15A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BFB6EAC-0223-4251-A38B-1F0E7F9D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SDPi-A Actor Diagram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82AC2A2-1A51-46F3-BCC4-4391E7B69BFC}"/>
              </a:ext>
            </a:extLst>
          </p:cNvPr>
          <p:cNvGrpSpPr/>
          <p:nvPr/>
        </p:nvGrpSpPr>
        <p:grpSpPr>
          <a:xfrm>
            <a:off x="1862432" y="5262275"/>
            <a:ext cx="2885277" cy="1155560"/>
            <a:chOff x="1244961" y="4280606"/>
            <a:chExt cx="2885277" cy="1155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AA06D7-31A3-4EDC-9911-E37AD67868D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B6E5DB-CD87-4B34-BE02-80D401362ABA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Alert Provider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BEA5D8-9A62-4F17-A63E-E720906BD762}"/>
              </a:ext>
            </a:extLst>
          </p:cNvPr>
          <p:cNvGrpSpPr/>
          <p:nvPr/>
        </p:nvGrpSpPr>
        <p:grpSpPr>
          <a:xfrm>
            <a:off x="1862432" y="1983434"/>
            <a:ext cx="2880755" cy="1155560"/>
            <a:chOff x="827087" y="2944167"/>
            <a:chExt cx="2880755" cy="11555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224676-2C51-4F4B-BEE0-2BC26A972EB1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8E025D-6ABB-429E-921F-14918D418BD3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Alert Consumer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8F3CCF7-82BE-441F-BF70-BD1E87851285}"/>
              </a:ext>
            </a:extLst>
          </p:cNvPr>
          <p:cNvSpPr txBox="1"/>
          <p:nvPr/>
        </p:nvSpPr>
        <p:spPr>
          <a:xfrm>
            <a:off x="1806354" y="3176656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  Establish Medical Alert Exchange</a:t>
            </a:r>
            <a:endParaRPr lang="en-US" sz="16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AB1BEC-C043-4962-A45F-5492619DC989}"/>
              </a:ext>
            </a:extLst>
          </p:cNvPr>
          <p:cNvCxnSpPr>
            <a:cxnSpLocks/>
          </p:cNvCxnSpPr>
          <p:nvPr/>
        </p:nvCxnSpPr>
        <p:spPr>
          <a:xfrm flipH="1">
            <a:off x="3875681" y="3138994"/>
            <a:ext cx="1" cy="2123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D19134-0132-4468-9389-3D9FC0A79A40}"/>
              </a:ext>
            </a:extLst>
          </p:cNvPr>
          <p:cNvCxnSpPr>
            <a:cxnSpLocks/>
          </p:cNvCxnSpPr>
          <p:nvPr/>
        </p:nvCxnSpPr>
        <p:spPr>
          <a:xfrm flipV="1">
            <a:off x="4076642" y="3138995"/>
            <a:ext cx="1" cy="211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2A0A9F-5A46-4F4B-B619-C034D7EE1D50}"/>
              </a:ext>
            </a:extLst>
          </p:cNvPr>
          <p:cNvSpPr txBox="1"/>
          <p:nvPr/>
        </p:nvSpPr>
        <p:spPr>
          <a:xfrm>
            <a:off x="1806354" y="4207178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DEV-DD Manage Medical Alert Delegation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B07DD-8CCD-4FF7-AB36-085FF92D77D8}"/>
              </a:ext>
            </a:extLst>
          </p:cNvPr>
          <p:cNvSpPr txBox="1"/>
          <p:nvPr/>
        </p:nvSpPr>
        <p:spPr>
          <a:xfrm>
            <a:off x="4144191" y="3513779"/>
            <a:ext cx="17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  Publish Medical Alert Update</a:t>
            </a:r>
            <a:endParaRPr lang="en-US" sz="16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B5E85A6-F5DE-40BC-BBCB-01C7DDD6724A}"/>
              </a:ext>
            </a:extLst>
          </p:cNvPr>
          <p:cNvSpPr txBox="1"/>
          <p:nvPr/>
        </p:nvSpPr>
        <p:spPr>
          <a:xfrm>
            <a:off x="6265565" y="5827503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</a:t>
            </a:r>
            <a:endParaRPr lang="en-US" sz="16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99935B-BE53-4E10-A81B-EB324F7A729A}"/>
              </a:ext>
            </a:extLst>
          </p:cNvPr>
          <p:cNvCxnSpPr>
            <a:cxnSpLocks/>
          </p:cNvCxnSpPr>
          <p:nvPr/>
        </p:nvCxnSpPr>
        <p:spPr>
          <a:xfrm flipH="1">
            <a:off x="5924033" y="5677612"/>
            <a:ext cx="1557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C85DF7-182E-4FAD-BF54-72803250B5C6}"/>
              </a:ext>
            </a:extLst>
          </p:cNvPr>
          <p:cNvCxnSpPr>
            <a:cxnSpLocks/>
          </p:cNvCxnSpPr>
          <p:nvPr/>
        </p:nvCxnSpPr>
        <p:spPr>
          <a:xfrm flipV="1">
            <a:off x="5928809" y="5827503"/>
            <a:ext cx="1333155" cy="2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552B81A-4E42-40E3-8565-27F8B966CF35}"/>
              </a:ext>
            </a:extLst>
          </p:cNvPr>
          <p:cNvGrpSpPr/>
          <p:nvPr/>
        </p:nvGrpSpPr>
        <p:grpSpPr>
          <a:xfrm>
            <a:off x="7261964" y="5038892"/>
            <a:ext cx="3965235" cy="1583564"/>
            <a:chOff x="6772081" y="4954862"/>
            <a:chExt cx="3965235" cy="15835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54214D-4B0F-4572-A6C5-3185392F483C}"/>
                </a:ext>
              </a:extLst>
            </p:cNvPr>
            <p:cNvSpPr/>
            <p:nvPr/>
          </p:nvSpPr>
          <p:spPr>
            <a:xfrm>
              <a:off x="9068633" y="4979019"/>
              <a:ext cx="1668683" cy="9512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 ACM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E7A4FE6-F54F-40CD-99F7-CD1A5FB8E5C1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8306131" y="5454641"/>
              <a:ext cx="762502" cy="1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94709BF-81CC-4CC8-A889-EBC3FE864230}"/>
                </a:ext>
              </a:extLst>
            </p:cNvPr>
            <p:cNvCxnSpPr>
              <a:cxnSpLocks/>
            </p:cNvCxnSpPr>
            <p:nvPr/>
          </p:nvCxnSpPr>
          <p:spPr>
            <a:xfrm>
              <a:off x="8306131" y="5260957"/>
              <a:ext cx="762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F0AA88-48E3-4D86-9BBE-854BB60CFB76}"/>
                </a:ext>
              </a:extLst>
            </p:cNvPr>
            <p:cNvSpPr txBox="1"/>
            <p:nvPr/>
          </p:nvSpPr>
          <p:spPr>
            <a:xfrm>
              <a:off x="8329951" y="5469756"/>
              <a:ext cx="839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DEV-04</a:t>
              </a:r>
              <a:endParaRPr lang="en-US" sz="1600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1471B6-8E72-4757-BCA4-7136B4D1C0A9}"/>
                </a:ext>
              </a:extLst>
            </p:cNvPr>
            <p:cNvSpPr txBox="1"/>
            <p:nvPr/>
          </p:nvSpPr>
          <p:spPr>
            <a:xfrm>
              <a:off x="8329949" y="4954862"/>
              <a:ext cx="83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DEV-04</a:t>
              </a:r>
              <a:endParaRPr lang="en-US" sz="1600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4127504-210F-40C5-8D51-5BAF1DB0E7BF}"/>
                </a:ext>
              </a:extLst>
            </p:cNvPr>
            <p:cNvGrpSpPr/>
            <p:nvPr/>
          </p:nvGrpSpPr>
          <p:grpSpPr>
            <a:xfrm>
              <a:off x="6772081" y="4957187"/>
              <a:ext cx="1534050" cy="1581239"/>
              <a:chOff x="7967835" y="4746171"/>
              <a:chExt cx="1534050" cy="158123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A47650F-24B8-47F8-81C1-EAD8604E55FB}"/>
                  </a:ext>
                </a:extLst>
              </p:cNvPr>
              <p:cNvSpPr/>
              <p:nvPr/>
            </p:nvSpPr>
            <p:spPr>
              <a:xfrm>
                <a:off x="7967835" y="4746171"/>
                <a:ext cx="1534050" cy="95124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SOMDS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ACM Gateway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B54E69-316E-4739-BFC6-68E6480FE06F}"/>
                  </a:ext>
                </a:extLst>
              </p:cNvPr>
              <p:cNvSpPr/>
              <p:nvPr/>
            </p:nvSpPr>
            <p:spPr>
              <a:xfrm>
                <a:off x="7968343" y="5701713"/>
                <a:ext cx="1533542" cy="62569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SOMDS V2 Gateway</a:t>
                </a: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3A029E3-F618-4526-AEEF-DEF4027F8F96}"/>
                </a:ext>
              </a:extLst>
            </p:cNvPr>
            <p:cNvSpPr txBox="1"/>
            <p:nvPr/>
          </p:nvSpPr>
          <p:spPr>
            <a:xfrm>
              <a:off x="8329949" y="5646641"/>
              <a:ext cx="83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DEV-05</a:t>
              </a:r>
              <a:endParaRPr lang="en-US" sz="1600" b="1" dirty="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11A13635-0767-4EDF-8B12-E6C96938A5B1}"/>
              </a:ext>
            </a:extLst>
          </p:cNvPr>
          <p:cNvSpPr txBox="1"/>
          <p:nvPr/>
        </p:nvSpPr>
        <p:spPr>
          <a:xfrm>
            <a:off x="4139940" y="4240595"/>
            <a:ext cx="17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DEV-EE  Delegate Medical Alert</a:t>
            </a:r>
            <a:endParaRPr lang="en-US" sz="16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8B13C05-354D-4B41-BD25-0D51758A5F86}"/>
              </a:ext>
            </a:extLst>
          </p:cNvPr>
          <p:cNvSpPr txBox="1"/>
          <p:nvPr/>
        </p:nvSpPr>
        <p:spPr>
          <a:xfrm>
            <a:off x="1806354" y="3691917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DEV-CC  Retrieve Medical Alert Status</a:t>
            </a:r>
            <a:endParaRPr lang="en-US" sz="16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4F6F83-F9C6-44F4-AE44-133242813C34}"/>
              </a:ext>
            </a:extLst>
          </p:cNvPr>
          <p:cNvSpPr txBox="1"/>
          <p:nvPr/>
        </p:nvSpPr>
        <p:spPr>
          <a:xfrm>
            <a:off x="6264672" y="5036547"/>
            <a:ext cx="121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</a:t>
            </a:r>
            <a:endParaRPr lang="en-US" sz="16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4187627-A7B1-4C14-B8D8-97827428FD25}"/>
              </a:ext>
            </a:extLst>
          </p:cNvPr>
          <p:cNvSpPr txBox="1"/>
          <p:nvPr/>
        </p:nvSpPr>
        <p:spPr>
          <a:xfrm>
            <a:off x="1806353" y="4726346"/>
            <a:ext cx="220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DEV-FF  Update Alert Acknowledgement Status</a:t>
            </a:r>
            <a:endParaRPr lang="en-US" sz="16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7799404-9EC7-4B77-9605-1C7459A69B04}"/>
              </a:ext>
            </a:extLst>
          </p:cNvPr>
          <p:cNvSpPr txBox="1"/>
          <p:nvPr/>
        </p:nvSpPr>
        <p:spPr>
          <a:xfrm>
            <a:off x="6264672" y="5226229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DEV-CC</a:t>
            </a:r>
            <a:endParaRPr lang="en-US" sz="16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038C248-B180-477E-8CB9-8157FCDF9BBC}"/>
              </a:ext>
            </a:extLst>
          </p:cNvPr>
          <p:cNvSpPr txBox="1"/>
          <p:nvPr/>
        </p:nvSpPr>
        <p:spPr>
          <a:xfrm>
            <a:off x="6264672" y="5392542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DEV-FF</a:t>
            </a:r>
            <a:endParaRPr lang="en-US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C843D0-5E6F-4EEE-8B5F-BBB28E3EBA0E}"/>
              </a:ext>
            </a:extLst>
          </p:cNvPr>
          <p:cNvSpPr/>
          <p:nvPr/>
        </p:nvSpPr>
        <p:spPr>
          <a:xfrm>
            <a:off x="1604899" y="1850867"/>
            <a:ext cx="4322016" cy="47715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76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SDPi-</a:t>
            </a:r>
            <a:r>
              <a:rPr lang="en-US" dirty="0" err="1"/>
              <a:t>xC</a:t>
            </a:r>
            <a:r>
              <a:rPr lang="en-US" dirty="0"/>
              <a:t>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2020.09.11A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7D66B2-E4B7-4A01-853F-520582BC05A8}"/>
              </a:ext>
            </a:extLst>
          </p:cNvPr>
          <p:cNvGrpSpPr/>
          <p:nvPr/>
        </p:nvGrpSpPr>
        <p:grpSpPr>
          <a:xfrm>
            <a:off x="4253939" y="5151740"/>
            <a:ext cx="3191886" cy="1155560"/>
            <a:chOff x="1244961" y="4280606"/>
            <a:chExt cx="2885277" cy="1155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47433A-4497-400E-BCA0-10EE530E9C3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EDE738-680C-44C7-AD69-901841BB7D86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Control Provider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15EB68-D986-480F-97D0-9E92C9F69E56}"/>
              </a:ext>
            </a:extLst>
          </p:cNvPr>
          <p:cNvGrpSpPr/>
          <p:nvPr/>
        </p:nvGrpSpPr>
        <p:grpSpPr>
          <a:xfrm>
            <a:off x="4253939" y="2606428"/>
            <a:ext cx="3191880" cy="1155560"/>
            <a:chOff x="827087" y="2944167"/>
            <a:chExt cx="2880755" cy="11555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928F21-E1E8-4BD2-8655-3B787D0058D9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CDA90E-9936-416B-95F6-331B617FFB7A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Control Consumer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A79A52-CC1A-4EB2-81CF-C2B95EF26A70}"/>
              </a:ext>
            </a:extLst>
          </p:cNvPr>
          <p:cNvSpPr txBox="1"/>
          <p:nvPr/>
        </p:nvSpPr>
        <p:spPr>
          <a:xfrm>
            <a:off x="4197861" y="3799650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DEV-AA  Manage Medical External Control</a:t>
            </a:r>
            <a:endParaRPr lang="en-US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09B99-39C6-4219-B150-EE3AAB4C15C0}"/>
              </a:ext>
            </a:extLst>
          </p:cNvPr>
          <p:cNvCxnSpPr>
            <a:cxnSpLocks/>
          </p:cNvCxnSpPr>
          <p:nvPr/>
        </p:nvCxnSpPr>
        <p:spPr>
          <a:xfrm flipH="1">
            <a:off x="6267189" y="3761988"/>
            <a:ext cx="1" cy="1384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F248F3-4895-44AC-8084-BC00F60AA2A9}"/>
              </a:ext>
            </a:extLst>
          </p:cNvPr>
          <p:cNvSpPr txBox="1"/>
          <p:nvPr/>
        </p:nvSpPr>
        <p:spPr>
          <a:xfrm>
            <a:off x="4197861" y="4360532"/>
            <a:ext cx="1843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DEV-BB  Invoke Medical Control Services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42471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Content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2020.08.12A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C5F71-9B32-4D0E-BD61-A0B4025A362D}"/>
              </a:ext>
            </a:extLst>
          </p:cNvPr>
          <p:cNvSpPr/>
          <p:nvPr/>
        </p:nvSpPr>
        <p:spPr>
          <a:xfrm>
            <a:off x="1347783" y="2812256"/>
            <a:ext cx="2028825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BICEPS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7F66-AF30-4335-8D77-2D2DC2F10FE7}"/>
              </a:ext>
            </a:extLst>
          </p:cNvPr>
          <p:cNvSpPr/>
          <p:nvPr/>
        </p:nvSpPr>
        <p:spPr>
          <a:xfrm>
            <a:off x="8815391" y="2809874"/>
            <a:ext cx="2019296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BICEPS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185DDFF-E42F-45B8-A566-080D0D996161}"/>
              </a:ext>
            </a:extLst>
          </p:cNvPr>
          <p:cNvSpPr/>
          <p:nvPr/>
        </p:nvSpPr>
        <p:spPr>
          <a:xfrm>
            <a:off x="4014787" y="2357834"/>
            <a:ext cx="4162425" cy="214233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 Content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C6165E-D759-4677-98BC-23B7A76A29D6}"/>
              </a:ext>
            </a:extLst>
          </p:cNvPr>
          <p:cNvCxnSpPr>
            <a:cxnSpLocks/>
          </p:cNvCxnSpPr>
          <p:nvPr/>
        </p:nvCxnSpPr>
        <p:spPr>
          <a:xfrm>
            <a:off x="5194260" y="3543298"/>
            <a:ext cx="1551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0BFD1-449F-4419-9043-227D45ED4B72}"/>
              </a:ext>
            </a:extLst>
          </p:cNvPr>
          <p:cNvCxnSpPr>
            <a:cxnSpLocks/>
          </p:cNvCxnSpPr>
          <p:nvPr/>
        </p:nvCxnSpPr>
        <p:spPr>
          <a:xfrm flipV="1">
            <a:off x="3374226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9F6F43-C59A-450A-9064-96D5CCB8FB0F}"/>
              </a:ext>
            </a:extLst>
          </p:cNvPr>
          <p:cNvCxnSpPr/>
          <p:nvPr/>
        </p:nvCxnSpPr>
        <p:spPr>
          <a:xfrm flipV="1">
            <a:off x="8177212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0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2021.02.18A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DCBA3-91AC-4393-9774-8472DEA28EB1}"/>
              </a:ext>
            </a:extLst>
          </p:cNvPr>
          <p:cNvSpPr/>
          <p:nvPr/>
        </p:nvSpPr>
        <p:spPr>
          <a:xfrm>
            <a:off x="761215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Supervisor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795F04-B0D1-4C7F-B715-91EAAA700212}"/>
              </a:ext>
            </a:extLst>
          </p:cNvPr>
          <p:cNvSpPr/>
          <p:nvPr/>
        </p:nvSpPr>
        <p:spPr>
          <a:xfrm>
            <a:off x="3897088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Data Logger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48796-9974-4FA7-81DD-F801B1646904}"/>
              </a:ext>
            </a:extLst>
          </p:cNvPr>
          <p:cNvSpPr/>
          <p:nvPr/>
        </p:nvSpPr>
        <p:spPr>
          <a:xfrm>
            <a:off x="729275" y="3589813"/>
            <a:ext cx="144066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51763-CDAF-4191-8521-4C6EBCCD4663}"/>
              </a:ext>
            </a:extLst>
          </p:cNvPr>
          <p:cNvSpPr/>
          <p:nvPr/>
        </p:nvSpPr>
        <p:spPr>
          <a:xfrm>
            <a:off x="2329151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User Manager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9265E-C67F-42EF-A517-3DAB58D75A6A}"/>
              </a:ext>
            </a:extLst>
          </p:cNvPr>
          <p:cNvSpPr/>
          <p:nvPr/>
        </p:nvSpPr>
        <p:spPr>
          <a:xfrm>
            <a:off x="9805884" y="3268099"/>
            <a:ext cx="2091555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Data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3D926-97C7-4DD1-8C43-2167911D8775}"/>
              </a:ext>
            </a:extLst>
          </p:cNvPr>
          <p:cNvSpPr txBox="1"/>
          <p:nvPr/>
        </p:nvSpPr>
        <p:spPr>
          <a:xfrm>
            <a:off x="442126" y="6260123"/>
            <a:ext cx="116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MDIRA RI Systems (e.g., Therapy Coordinator SAMD) would be discussed in the Use Case / application sections.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7578DB-00AF-440B-A9DB-9E8DDD5FF062}"/>
              </a:ext>
            </a:extLst>
          </p:cNvPr>
          <p:cNvSpPr/>
          <p:nvPr/>
        </p:nvSpPr>
        <p:spPr>
          <a:xfrm>
            <a:off x="5489684" y="3589811"/>
            <a:ext cx="144066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0B56D-7F64-4BC9-BB75-D8237199519F}"/>
              </a:ext>
            </a:extLst>
          </p:cNvPr>
          <p:cNvSpPr/>
          <p:nvPr/>
        </p:nvSpPr>
        <p:spPr>
          <a:xfrm>
            <a:off x="7110684" y="1511518"/>
            <a:ext cx="2122267" cy="325139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Connector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BC5BD7-C3EE-4EE5-9061-D2839AFFB674}"/>
              </a:ext>
            </a:extLst>
          </p:cNvPr>
          <p:cNvSpPr/>
          <p:nvPr/>
        </p:nvSpPr>
        <p:spPr>
          <a:xfrm>
            <a:off x="7302870" y="2483271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Device Adaptor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5335F-F898-42B6-BC39-5C2E278748A6}"/>
              </a:ext>
            </a:extLst>
          </p:cNvPr>
          <p:cNvSpPr/>
          <p:nvPr/>
        </p:nvSpPr>
        <p:spPr>
          <a:xfrm>
            <a:off x="386034" y="1296237"/>
            <a:ext cx="9127604" cy="41416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b="1" i="1" dirty="0">
                <a:solidFill>
                  <a:schemeClr val="tx1"/>
                </a:solidFill>
              </a:rPr>
              <a:t>MDIRA Component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C5BA92-B6D5-4A27-A1FB-374419CC5220}"/>
              </a:ext>
            </a:extLst>
          </p:cNvPr>
          <p:cNvCxnSpPr>
            <a:cxnSpLocks/>
          </p:cNvCxnSpPr>
          <p:nvPr/>
        </p:nvCxnSpPr>
        <p:spPr>
          <a:xfrm>
            <a:off x="9223275" y="4573110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BAA80BB-B41F-44CE-AC05-31DEA2365226}"/>
              </a:ext>
            </a:extLst>
          </p:cNvPr>
          <p:cNvSpPr/>
          <p:nvPr/>
        </p:nvSpPr>
        <p:spPr>
          <a:xfrm>
            <a:off x="3883720" y="4097384"/>
            <a:ext cx="1454909" cy="11731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34F6-FFD4-49C0-BF36-7BDD5663A8ED}"/>
              </a:ext>
            </a:extLst>
          </p:cNvPr>
          <p:cNvSpPr/>
          <p:nvPr/>
        </p:nvSpPr>
        <p:spPr>
          <a:xfrm>
            <a:off x="7281671" y="3424393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FHIR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03426-126F-4D36-81F0-8AE9F8ADFF38}"/>
              </a:ext>
            </a:extLst>
          </p:cNvPr>
          <p:cNvSpPr/>
          <p:nvPr/>
        </p:nvSpPr>
        <p:spPr>
          <a:xfrm>
            <a:off x="9815746" y="1356525"/>
            <a:ext cx="2091555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Non-MDIRA Equipment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7342EF-4074-4A22-9F56-107AB3B4D3DE}"/>
              </a:ext>
            </a:extLst>
          </p:cNvPr>
          <p:cNvCxnSpPr>
            <a:cxnSpLocks/>
          </p:cNvCxnSpPr>
          <p:nvPr/>
        </p:nvCxnSpPr>
        <p:spPr>
          <a:xfrm>
            <a:off x="9232951" y="1740654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194E63A-34EA-44A4-A42F-C2EB7DB6F678}"/>
              </a:ext>
            </a:extLst>
          </p:cNvPr>
          <p:cNvSpPr/>
          <p:nvPr/>
        </p:nvSpPr>
        <p:spPr>
          <a:xfrm>
            <a:off x="2306429" y="3589810"/>
            <a:ext cx="1440800" cy="11731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Patient Care Platform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FB56F9-8613-4BAB-9750-AD584FA13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61215" y="3137216"/>
            <a:ext cx="63494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B3C137-B7EB-4426-9022-D6CF3F07417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449607" y="31372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DB0F4-9915-40A6-9443-F85D925EF318}"/>
              </a:ext>
            </a:extLst>
          </p:cNvPr>
          <p:cNvCxnSpPr>
            <a:cxnSpLocks/>
          </p:cNvCxnSpPr>
          <p:nvPr/>
        </p:nvCxnSpPr>
        <p:spPr>
          <a:xfrm flipV="1">
            <a:off x="1622103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DE113A-9195-4940-ABC1-574F81D0B4EF}"/>
              </a:ext>
            </a:extLst>
          </p:cNvPr>
          <p:cNvCxnSpPr>
            <a:cxnSpLocks/>
          </p:cNvCxnSpPr>
          <p:nvPr/>
        </p:nvCxnSpPr>
        <p:spPr>
          <a:xfrm flipV="1">
            <a:off x="3038922" y="31372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27909C-4976-4663-9C15-46DB957D1D39}"/>
              </a:ext>
            </a:extLst>
          </p:cNvPr>
          <p:cNvCxnSpPr>
            <a:cxnSpLocks/>
          </p:cNvCxnSpPr>
          <p:nvPr/>
        </p:nvCxnSpPr>
        <p:spPr>
          <a:xfrm flipV="1">
            <a:off x="2807809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671000-51E0-49AE-9A60-DDA59D599501}"/>
              </a:ext>
            </a:extLst>
          </p:cNvPr>
          <p:cNvCxnSpPr>
            <a:cxnSpLocks/>
          </p:cNvCxnSpPr>
          <p:nvPr/>
        </p:nvCxnSpPr>
        <p:spPr>
          <a:xfrm flipV="1">
            <a:off x="4606464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D07FA8-34C6-4676-AE6A-A8A6E9107EB1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210016" y="3137211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F85216A-0AE4-4011-BCFA-0400494EE72B}"/>
              </a:ext>
            </a:extLst>
          </p:cNvPr>
          <p:cNvCxnSpPr>
            <a:stCxn id="26" idx="0"/>
          </p:cNvCxnSpPr>
          <p:nvPr/>
        </p:nvCxnSpPr>
        <p:spPr>
          <a:xfrm rot="16200000" flipV="1">
            <a:off x="4054770" y="3540979"/>
            <a:ext cx="248865" cy="86394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124EE65-36BF-4F6C-BBB3-49FA9ECFDE1E}"/>
              </a:ext>
            </a:extLst>
          </p:cNvPr>
          <p:cNvSpPr/>
          <p:nvPr/>
        </p:nvSpPr>
        <p:spPr>
          <a:xfrm>
            <a:off x="9820139" y="4221257"/>
            <a:ext cx="2077300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Evacuation Vehicle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354430-8B3F-4163-90C4-DEB7595AF77B}"/>
              </a:ext>
            </a:extLst>
          </p:cNvPr>
          <p:cNvCxnSpPr>
            <a:cxnSpLocks/>
          </p:cNvCxnSpPr>
          <p:nvPr/>
        </p:nvCxnSpPr>
        <p:spPr>
          <a:xfrm>
            <a:off x="9223089" y="3650098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361C597-FDD4-4498-9954-CA3AF38F87E0}"/>
              </a:ext>
            </a:extLst>
          </p:cNvPr>
          <p:cNvSpPr/>
          <p:nvPr/>
        </p:nvSpPr>
        <p:spPr>
          <a:xfrm>
            <a:off x="9815746" y="2309475"/>
            <a:ext cx="2101417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Remote Monitoring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1B6675-0B9F-4B05-9E56-107C49F5F99D}"/>
              </a:ext>
            </a:extLst>
          </p:cNvPr>
          <p:cNvCxnSpPr>
            <a:cxnSpLocks/>
          </p:cNvCxnSpPr>
          <p:nvPr/>
        </p:nvCxnSpPr>
        <p:spPr>
          <a:xfrm>
            <a:off x="9251012" y="2696898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794453" y="2574933"/>
            <a:ext cx="2571746" cy="17383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123440" y="3204632"/>
            <a:ext cx="2732771" cy="1738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463638" y="2712937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546802" y="1828801"/>
            <a:ext cx="9127604" cy="43815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9976514" y="1969888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383463" y="2587260"/>
            <a:ext cx="593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>
            <a:cxnSpLocks/>
          </p:cNvCxnSpPr>
          <p:nvPr/>
        </p:nvCxnSpPr>
        <p:spPr>
          <a:xfrm>
            <a:off x="3366199" y="4073787"/>
            <a:ext cx="7477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367107" y="2880494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6856211" y="4073787"/>
            <a:ext cx="4152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2021.02.18A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463638" y="3551645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271452" y="1973749"/>
            <a:ext cx="2122267" cy="409376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Connector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402AF-66DB-443A-A9A9-D940B9418B89}"/>
              </a:ext>
            </a:extLst>
          </p:cNvPr>
          <p:cNvSpPr/>
          <p:nvPr/>
        </p:nvSpPr>
        <p:spPr>
          <a:xfrm>
            <a:off x="7463638" y="4389189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9F24DC-904E-4385-8A2B-D8314948B8C3}"/>
              </a:ext>
            </a:extLst>
          </p:cNvPr>
          <p:cNvSpPr/>
          <p:nvPr/>
        </p:nvSpPr>
        <p:spPr>
          <a:xfrm>
            <a:off x="7463638" y="5226733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Smart App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0CFC0-0DFE-4AED-B6F2-9CF7935DA266}"/>
              </a:ext>
            </a:extLst>
          </p:cNvPr>
          <p:cNvSpPr/>
          <p:nvPr/>
        </p:nvSpPr>
        <p:spPr>
          <a:xfrm>
            <a:off x="9976514" y="5226734"/>
            <a:ext cx="1668683" cy="7381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Apps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(incl. SAMD)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329CC-1BF9-43FF-BE25-2C0D5F19C53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9263863" y="5595798"/>
            <a:ext cx="71265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2021.02.17A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DCBA3-91AC-4393-9774-8472DEA28EB1}"/>
              </a:ext>
            </a:extLst>
          </p:cNvPr>
          <p:cNvSpPr/>
          <p:nvPr/>
        </p:nvSpPr>
        <p:spPr>
          <a:xfrm>
            <a:off x="761215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Supervisor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795F04-B0D1-4C7F-B715-91EAAA700212}"/>
              </a:ext>
            </a:extLst>
          </p:cNvPr>
          <p:cNvSpPr/>
          <p:nvPr/>
        </p:nvSpPr>
        <p:spPr>
          <a:xfrm>
            <a:off x="3897088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Data Logger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48796-9974-4FA7-81DD-F801B1646904}"/>
              </a:ext>
            </a:extLst>
          </p:cNvPr>
          <p:cNvSpPr/>
          <p:nvPr/>
        </p:nvSpPr>
        <p:spPr>
          <a:xfrm>
            <a:off x="729275" y="3589813"/>
            <a:ext cx="144066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51763-CDAF-4191-8521-4C6EBCCD4663}"/>
              </a:ext>
            </a:extLst>
          </p:cNvPr>
          <p:cNvSpPr/>
          <p:nvPr/>
        </p:nvSpPr>
        <p:spPr>
          <a:xfrm>
            <a:off x="2329151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User Manager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9265E-C67F-42EF-A517-3DAB58D75A6A}"/>
              </a:ext>
            </a:extLst>
          </p:cNvPr>
          <p:cNvSpPr/>
          <p:nvPr/>
        </p:nvSpPr>
        <p:spPr>
          <a:xfrm>
            <a:off x="9805884" y="3268099"/>
            <a:ext cx="2091555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Data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3D926-97C7-4DD1-8C43-2167911D8775}"/>
              </a:ext>
            </a:extLst>
          </p:cNvPr>
          <p:cNvSpPr txBox="1"/>
          <p:nvPr/>
        </p:nvSpPr>
        <p:spPr>
          <a:xfrm>
            <a:off x="442126" y="6260123"/>
            <a:ext cx="116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MDIRA RI Systems (e.g., Therapy Coordinator SAMD) would be discussed in the Use Case / application sections.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7578DB-00AF-440B-A9DB-9E8DDD5FF062}"/>
              </a:ext>
            </a:extLst>
          </p:cNvPr>
          <p:cNvSpPr/>
          <p:nvPr/>
        </p:nvSpPr>
        <p:spPr>
          <a:xfrm>
            <a:off x="5489684" y="3589811"/>
            <a:ext cx="144066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0B56D-7F64-4BC9-BB75-D8237199519F}"/>
              </a:ext>
            </a:extLst>
          </p:cNvPr>
          <p:cNvSpPr/>
          <p:nvPr/>
        </p:nvSpPr>
        <p:spPr>
          <a:xfrm>
            <a:off x="7110684" y="1511518"/>
            <a:ext cx="2122267" cy="325139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Connector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BC5BD7-C3EE-4EE5-9061-D2839AFFB674}"/>
              </a:ext>
            </a:extLst>
          </p:cNvPr>
          <p:cNvSpPr/>
          <p:nvPr/>
        </p:nvSpPr>
        <p:spPr>
          <a:xfrm>
            <a:off x="7302870" y="2483271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Device Adaptor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5335F-F898-42B6-BC39-5C2E278748A6}"/>
              </a:ext>
            </a:extLst>
          </p:cNvPr>
          <p:cNvSpPr/>
          <p:nvPr/>
        </p:nvSpPr>
        <p:spPr>
          <a:xfrm>
            <a:off x="386034" y="1296237"/>
            <a:ext cx="9127604" cy="41416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b="1" i="1" dirty="0">
                <a:solidFill>
                  <a:schemeClr val="tx1"/>
                </a:solidFill>
              </a:rPr>
              <a:t>MDIRA Component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C5BA92-B6D5-4A27-A1FB-374419CC5220}"/>
              </a:ext>
            </a:extLst>
          </p:cNvPr>
          <p:cNvCxnSpPr>
            <a:cxnSpLocks/>
          </p:cNvCxnSpPr>
          <p:nvPr/>
        </p:nvCxnSpPr>
        <p:spPr>
          <a:xfrm>
            <a:off x="9223275" y="4573110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BAA80BB-B41F-44CE-AC05-31DEA2365226}"/>
              </a:ext>
            </a:extLst>
          </p:cNvPr>
          <p:cNvSpPr/>
          <p:nvPr/>
        </p:nvSpPr>
        <p:spPr>
          <a:xfrm>
            <a:off x="3883720" y="4097384"/>
            <a:ext cx="1454909" cy="11731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34F6-FFD4-49C0-BF36-7BDD5663A8ED}"/>
              </a:ext>
            </a:extLst>
          </p:cNvPr>
          <p:cNvSpPr/>
          <p:nvPr/>
        </p:nvSpPr>
        <p:spPr>
          <a:xfrm>
            <a:off x="7281671" y="3424393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FHIR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03426-126F-4D36-81F0-8AE9F8ADFF38}"/>
              </a:ext>
            </a:extLst>
          </p:cNvPr>
          <p:cNvSpPr/>
          <p:nvPr/>
        </p:nvSpPr>
        <p:spPr>
          <a:xfrm>
            <a:off x="9815746" y="1356525"/>
            <a:ext cx="2091555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Non-MDIRA Equipment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7342EF-4074-4A22-9F56-107AB3B4D3DE}"/>
              </a:ext>
            </a:extLst>
          </p:cNvPr>
          <p:cNvCxnSpPr>
            <a:cxnSpLocks/>
          </p:cNvCxnSpPr>
          <p:nvPr/>
        </p:nvCxnSpPr>
        <p:spPr>
          <a:xfrm>
            <a:off x="9232951" y="1740654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194E63A-34EA-44A4-A42F-C2EB7DB6F678}"/>
              </a:ext>
            </a:extLst>
          </p:cNvPr>
          <p:cNvSpPr/>
          <p:nvPr/>
        </p:nvSpPr>
        <p:spPr>
          <a:xfrm>
            <a:off x="2306429" y="3589810"/>
            <a:ext cx="1440800" cy="11731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Patient Care Platform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FB56F9-8613-4BAB-9750-AD584FA13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61215" y="3137216"/>
            <a:ext cx="63494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B3C137-B7EB-4426-9022-D6CF3F07417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449607" y="31372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DB0F4-9915-40A6-9443-F85D925EF318}"/>
              </a:ext>
            </a:extLst>
          </p:cNvPr>
          <p:cNvCxnSpPr>
            <a:cxnSpLocks/>
          </p:cNvCxnSpPr>
          <p:nvPr/>
        </p:nvCxnSpPr>
        <p:spPr>
          <a:xfrm flipV="1">
            <a:off x="1622103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DE113A-9195-4940-ABC1-574F81D0B4EF}"/>
              </a:ext>
            </a:extLst>
          </p:cNvPr>
          <p:cNvCxnSpPr>
            <a:cxnSpLocks/>
          </p:cNvCxnSpPr>
          <p:nvPr/>
        </p:nvCxnSpPr>
        <p:spPr>
          <a:xfrm flipV="1">
            <a:off x="3038922" y="31372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27909C-4976-4663-9C15-46DB957D1D39}"/>
              </a:ext>
            </a:extLst>
          </p:cNvPr>
          <p:cNvCxnSpPr>
            <a:cxnSpLocks/>
          </p:cNvCxnSpPr>
          <p:nvPr/>
        </p:nvCxnSpPr>
        <p:spPr>
          <a:xfrm flipV="1">
            <a:off x="2807809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671000-51E0-49AE-9A60-DDA59D599501}"/>
              </a:ext>
            </a:extLst>
          </p:cNvPr>
          <p:cNvCxnSpPr>
            <a:cxnSpLocks/>
          </p:cNvCxnSpPr>
          <p:nvPr/>
        </p:nvCxnSpPr>
        <p:spPr>
          <a:xfrm flipV="1">
            <a:off x="4606464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D07FA8-34C6-4676-AE6A-A8A6E9107EB1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210016" y="3137211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F85216A-0AE4-4011-BCFA-0400494EE72B}"/>
              </a:ext>
            </a:extLst>
          </p:cNvPr>
          <p:cNvCxnSpPr>
            <a:stCxn id="26" idx="0"/>
          </p:cNvCxnSpPr>
          <p:nvPr/>
        </p:nvCxnSpPr>
        <p:spPr>
          <a:xfrm rot="16200000" flipV="1">
            <a:off x="4054770" y="3540979"/>
            <a:ext cx="248865" cy="86394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124EE65-36BF-4F6C-BBB3-49FA9ECFDE1E}"/>
              </a:ext>
            </a:extLst>
          </p:cNvPr>
          <p:cNvSpPr/>
          <p:nvPr/>
        </p:nvSpPr>
        <p:spPr>
          <a:xfrm>
            <a:off x="9820139" y="4221257"/>
            <a:ext cx="2077300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Evacuation Vehicle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354430-8B3F-4163-90C4-DEB7595AF77B}"/>
              </a:ext>
            </a:extLst>
          </p:cNvPr>
          <p:cNvCxnSpPr>
            <a:cxnSpLocks/>
          </p:cNvCxnSpPr>
          <p:nvPr/>
        </p:nvCxnSpPr>
        <p:spPr>
          <a:xfrm>
            <a:off x="9223089" y="3650098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361C597-FDD4-4498-9954-CA3AF38F87E0}"/>
              </a:ext>
            </a:extLst>
          </p:cNvPr>
          <p:cNvSpPr/>
          <p:nvPr/>
        </p:nvSpPr>
        <p:spPr>
          <a:xfrm>
            <a:off x="9805884" y="2249187"/>
            <a:ext cx="2101417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Remote Monitoring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1B6675-0B9F-4B05-9E56-107C49F5F99D}"/>
              </a:ext>
            </a:extLst>
          </p:cNvPr>
          <p:cNvCxnSpPr>
            <a:cxnSpLocks/>
          </p:cNvCxnSpPr>
          <p:nvPr/>
        </p:nvCxnSpPr>
        <p:spPr>
          <a:xfrm>
            <a:off x="9223089" y="2691474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4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2021.02.09B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DCBA3-91AC-4393-9774-8472DEA28EB1}"/>
              </a:ext>
            </a:extLst>
          </p:cNvPr>
          <p:cNvSpPr/>
          <p:nvPr/>
        </p:nvSpPr>
        <p:spPr>
          <a:xfrm>
            <a:off x="921983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Supervisor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795F04-B0D1-4C7F-B715-91EAAA700212}"/>
              </a:ext>
            </a:extLst>
          </p:cNvPr>
          <p:cNvSpPr/>
          <p:nvPr/>
        </p:nvSpPr>
        <p:spPr>
          <a:xfrm>
            <a:off x="4057856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Data Logger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48796-9974-4FA7-81DD-F801B1646904}"/>
              </a:ext>
            </a:extLst>
          </p:cNvPr>
          <p:cNvSpPr/>
          <p:nvPr/>
        </p:nvSpPr>
        <p:spPr>
          <a:xfrm>
            <a:off x="890043" y="3589813"/>
            <a:ext cx="144066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51763-CDAF-4191-8521-4C6EBCCD4663}"/>
              </a:ext>
            </a:extLst>
          </p:cNvPr>
          <p:cNvSpPr/>
          <p:nvPr/>
        </p:nvSpPr>
        <p:spPr>
          <a:xfrm>
            <a:off x="2489919" y="1511518"/>
            <a:ext cx="1447784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User Manager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9265E-C67F-42EF-A517-3DAB58D75A6A}"/>
              </a:ext>
            </a:extLst>
          </p:cNvPr>
          <p:cNvSpPr/>
          <p:nvPr/>
        </p:nvSpPr>
        <p:spPr>
          <a:xfrm>
            <a:off x="9976514" y="3002488"/>
            <a:ext cx="1668683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Multi-Patient Data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3D926-97C7-4DD1-8C43-2167911D8775}"/>
              </a:ext>
            </a:extLst>
          </p:cNvPr>
          <p:cNvSpPr txBox="1"/>
          <p:nvPr/>
        </p:nvSpPr>
        <p:spPr>
          <a:xfrm>
            <a:off x="442126" y="6260123"/>
            <a:ext cx="116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MDIRA RI Systems (e.g., Therapy Coordinator SAMD) would be discussed in the Use Case / application sections.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7578DB-00AF-440B-A9DB-9E8DDD5FF062}"/>
              </a:ext>
            </a:extLst>
          </p:cNvPr>
          <p:cNvSpPr/>
          <p:nvPr/>
        </p:nvSpPr>
        <p:spPr>
          <a:xfrm>
            <a:off x="5650452" y="3589811"/>
            <a:ext cx="1440663" cy="11731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0B56D-7F64-4BC9-BB75-D8237199519F}"/>
              </a:ext>
            </a:extLst>
          </p:cNvPr>
          <p:cNvSpPr/>
          <p:nvPr/>
        </p:nvSpPr>
        <p:spPr>
          <a:xfrm>
            <a:off x="7271452" y="1511518"/>
            <a:ext cx="2122267" cy="325139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MDIRA Connector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BC5BD7-C3EE-4EE5-9061-D2839AFFB674}"/>
              </a:ext>
            </a:extLst>
          </p:cNvPr>
          <p:cNvSpPr/>
          <p:nvPr/>
        </p:nvSpPr>
        <p:spPr>
          <a:xfrm>
            <a:off x="7463638" y="2483271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Device Adaptor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5335F-F898-42B6-BC39-5C2E278748A6}"/>
              </a:ext>
            </a:extLst>
          </p:cNvPr>
          <p:cNvSpPr/>
          <p:nvPr/>
        </p:nvSpPr>
        <p:spPr>
          <a:xfrm>
            <a:off x="546802" y="1296237"/>
            <a:ext cx="9127604" cy="41416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b="1" i="1" dirty="0">
                <a:solidFill>
                  <a:schemeClr val="tx1"/>
                </a:solidFill>
              </a:rPr>
              <a:t>MDIRA Component </a:t>
            </a:r>
            <a:r>
              <a:rPr lang="en-US" i="1" dirty="0">
                <a:solidFill>
                  <a:schemeClr val="tx1"/>
                </a:solidFill>
              </a:rPr>
              <a:t>(abstract)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C5BA92-B6D5-4A27-A1FB-374419CC5220}"/>
              </a:ext>
            </a:extLst>
          </p:cNvPr>
          <p:cNvCxnSpPr>
            <a:cxnSpLocks/>
          </p:cNvCxnSpPr>
          <p:nvPr/>
        </p:nvCxnSpPr>
        <p:spPr>
          <a:xfrm>
            <a:off x="9381060" y="4349123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BAA80BB-B41F-44CE-AC05-31DEA2365226}"/>
              </a:ext>
            </a:extLst>
          </p:cNvPr>
          <p:cNvSpPr/>
          <p:nvPr/>
        </p:nvSpPr>
        <p:spPr>
          <a:xfrm>
            <a:off x="4044488" y="4097384"/>
            <a:ext cx="1454909" cy="11731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Medical 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34F6-FFD4-49C0-BF36-7BDD5663A8ED}"/>
              </a:ext>
            </a:extLst>
          </p:cNvPr>
          <p:cNvSpPr/>
          <p:nvPr/>
        </p:nvSpPr>
        <p:spPr>
          <a:xfrm>
            <a:off x="7442439" y="3424393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FHIR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03426-126F-4D36-81F0-8AE9F8ADFF38}"/>
              </a:ext>
            </a:extLst>
          </p:cNvPr>
          <p:cNvSpPr/>
          <p:nvPr/>
        </p:nvSpPr>
        <p:spPr>
          <a:xfrm>
            <a:off x="9976514" y="2043420"/>
            <a:ext cx="1668683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Non-MDIRA Equipment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7342EF-4074-4A22-9F56-107AB3B4D3DE}"/>
              </a:ext>
            </a:extLst>
          </p:cNvPr>
          <p:cNvCxnSpPr>
            <a:cxnSpLocks/>
          </p:cNvCxnSpPr>
          <p:nvPr/>
        </p:nvCxnSpPr>
        <p:spPr>
          <a:xfrm>
            <a:off x="9393719" y="2427549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194E63A-34EA-44A4-A42F-C2EB7DB6F678}"/>
              </a:ext>
            </a:extLst>
          </p:cNvPr>
          <p:cNvSpPr/>
          <p:nvPr/>
        </p:nvSpPr>
        <p:spPr>
          <a:xfrm>
            <a:off x="2467197" y="3589810"/>
            <a:ext cx="1440800" cy="11731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MDIRA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Patient Care Platform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FB56F9-8613-4BAB-9750-AD584FA13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21983" y="3137216"/>
            <a:ext cx="63494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B3C137-B7EB-4426-9022-D6CF3F07417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610375" y="31372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DB0F4-9915-40A6-9443-F85D925EF318}"/>
              </a:ext>
            </a:extLst>
          </p:cNvPr>
          <p:cNvCxnSpPr>
            <a:cxnSpLocks/>
          </p:cNvCxnSpPr>
          <p:nvPr/>
        </p:nvCxnSpPr>
        <p:spPr>
          <a:xfrm flipV="1">
            <a:off x="1782871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DE113A-9195-4940-ABC1-574F81D0B4EF}"/>
              </a:ext>
            </a:extLst>
          </p:cNvPr>
          <p:cNvCxnSpPr>
            <a:cxnSpLocks/>
          </p:cNvCxnSpPr>
          <p:nvPr/>
        </p:nvCxnSpPr>
        <p:spPr>
          <a:xfrm flipV="1">
            <a:off x="3199690" y="31372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27909C-4976-4663-9C15-46DB957D1D39}"/>
              </a:ext>
            </a:extLst>
          </p:cNvPr>
          <p:cNvCxnSpPr>
            <a:cxnSpLocks/>
          </p:cNvCxnSpPr>
          <p:nvPr/>
        </p:nvCxnSpPr>
        <p:spPr>
          <a:xfrm flipV="1">
            <a:off x="2968577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671000-51E0-49AE-9A60-DDA59D599501}"/>
              </a:ext>
            </a:extLst>
          </p:cNvPr>
          <p:cNvCxnSpPr>
            <a:cxnSpLocks/>
          </p:cNvCxnSpPr>
          <p:nvPr/>
        </p:nvCxnSpPr>
        <p:spPr>
          <a:xfrm flipV="1">
            <a:off x="4767232" y="2684613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D07FA8-34C6-4676-AE6A-A8A6E9107EB1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370784" y="3137211"/>
            <a:ext cx="0" cy="4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F85216A-0AE4-4011-BCFA-0400494EE72B}"/>
              </a:ext>
            </a:extLst>
          </p:cNvPr>
          <p:cNvCxnSpPr>
            <a:stCxn id="26" idx="0"/>
          </p:cNvCxnSpPr>
          <p:nvPr/>
        </p:nvCxnSpPr>
        <p:spPr>
          <a:xfrm rot="16200000" flipV="1">
            <a:off x="4215538" y="3540979"/>
            <a:ext cx="248865" cy="86394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124EE65-36BF-4F6C-BBB3-49FA9ECFDE1E}"/>
              </a:ext>
            </a:extLst>
          </p:cNvPr>
          <p:cNvSpPr/>
          <p:nvPr/>
        </p:nvSpPr>
        <p:spPr>
          <a:xfrm>
            <a:off x="9976514" y="3967124"/>
            <a:ext cx="1668683" cy="76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Evacuation Vehicle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354430-8B3F-4163-90C4-DEB7595AF77B}"/>
              </a:ext>
            </a:extLst>
          </p:cNvPr>
          <p:cNvCxnSpPr>
            <a:cxnSpLocks/>
          </p:cNvCxnSpPr>
          <p:nvPr/>
        </p:nvCxnSpPr>
        <p:spPr>
          <a:xfrm>
            <a:off x="9393719" y="3384487"/>
            <a:ext cx="582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4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4C7431-F548-4759-8E4D-5C5BD999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81"/>
          </a:xfrm>
        </p:spPr>
        <p:txBody>
          <a:bodyPr>
            <a:normAutofit fontScale="90000"/>
          </a:bodyPr>
          <a:lstStyle/>
          <a:p>
            <a:r>
              <a:rPr lang="en-US" dirty="0"/>
              <a:t>MDIRA RI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4F982-591F-47FD-B645-C0E5A916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724" y="1078801"/>
            <a:ext cx="4158924" cy="56875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E2416-2073-4194-971A-7816359E0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354" y="1078801"/>
            <a:ext cx="4167195" cy="5687568"/>
          </a:xfrm>
          <a:prstGeom prst="rect">
            <a:avLst/>
          </a:prstGeom>
          <a:solidFill>
            <a:srgbClr val="FFF9EF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7FF1F0-C6D8-4ACA-A020-168DB53813EB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2021.01.28A</a:t>
            </a:r>
          </a:p>
        </p:txBody>
      </p:sp>
    </p:spTree>
    <p:extLst>
      <p:ext uri="{BB962C8B-B14F-4D97-AF65-F5344CB8AC3E}">
        <p14:creationId xmlns:p14="http://schemas.microsoft.com/office/powerpoint/2010/main" val="299300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4C7431-F548-4759-8E4D-5C5BD999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81"/>
          </a:xfrm>
        </p:spPr>
        <p:txBody>
          <a:bodyPr>
            <a:normAutofit fontScale="90000"/>
          </a:bodyPr>
          <a:lstStyle/>
          <a:p>
            <a:r>
              <a:rPr lang="en-US" dirty="0"/>
              <a:t>MDIRA 2.0 Examples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FF1F0-C6D8-4ACA-A020-168DB53813EB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2021.01.28A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AC0AE-3040-4832-9DD5-D59789FFB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780223"/>
            <a:ext cx="7458075" cy="5923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507F2F-92EE-4C05-9D75-135BA8E4385A}"/>
              </a:ext>
            </a:extLst>
          </p:cNvPr>
          <p:cNvSpPr txBox="1"/>
          <p:nvPr/>
        </p:nvSpPr>
        <p:spPr>
          <a:xfrm>
            <a:off x="10487024" y="3711221"/>
            <a:ext cx="1609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2.0 spec. Figure A-1 Component Discovery, Authentication &amp; Registration</a:t>
            </a:r>
          </a:p>
        </p:txBody>
      </p:sp>
    </p:spTree>
    <p:extLst>
      <p:ext uri="{BB962C8B-B14F-4D97-AF65-F5344CB8AC3E}">
        <p14:creationId xmlns:p14="http://schemas.microsoft.com/office/powerpoint/2010/main" val="209429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4C7431-F548-4759-8E4D-5C5BD999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81"/>
          </a:xfrm>
        </p:spPr>
        <p:txBody>
          <a:bodyPr>
            <a:normAutofit fontScale="90000"/>
          </a:bodyPr>
          <a:lstStyle/>
          <a:p>
            <a:r>
              <a:rPr lang="en-US" dirty="0"/>
              <a:t>MDIRA 2.0 Examples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FF1F0-C6D8-4ACA-A020-168DB53813EB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2021.01.28A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48533-1111-41CD-B685-529AB054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92" y="152400"/>
            <a:ext cx="5028750" cy="6493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CAD02B-91FB-4EA7-9CE3-0954BB8C3A8C}"/>
              </a:ext>
            </a:extLst>
          </p:cNvPr>
          <p:cNvSpPr txBox="1"/>
          <p:nvPr/>
        </p:nvSpPr>
        <p:spPr>
          <a:xfrm>
            <a:off x="466724" y="4501796"/>
            <a:ext cx="2686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2.0 spec. Figure A-2 MDIRA Component Health and Status Reporting</a:t>
            </a:r>
          </a:p>
        </p:txBody>
      </p:sp>
    </p:spTree>
    <p:extLst>
      <p:ext uri="{BB962C8B-B14F-4D97-AF65-F5344CB8AC3E}">
        <p14:creationId xmlns:p14="http://schemas.microsoft.com/office/powerpoint/2010/main" val="352019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02" y="34846"/>
            <a:ext cx="10515600" cy="763998"/>
          </a:xfrm>
        </p:spPr>
        <p:txBody>
          <a:bodyPr/>
          <a:lstStyle/>
          <a:p>
            <a:r>
              <a:rPr lang="en-US" dirty="0"/>
              <a:t>MDIRA Components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2021.01.22A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8769F-546F-4F23-A47B-084E3CBEC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75" y="1048202"/>
            <a:ext cx="9536553" cy="536264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DB3B84-DA93-4549-B2D7-D240F4E9D2FD}"/>
              </a:ext>
            </a:extLst>
          </p:cNvPr>
          <p:cNvSpPr txBox="1"/>
          <p:nvPr/>
        </p:nvSpPr>
        <p:spPr>
          <a:xfrm>
            <a:off x="60288" y="6420895"/>
            <a:ext cx="397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 MDIRA 2.0 (draft)</a:t>
            </a:r>
          </a:p>
        </p:txBody>
      </p:sp>
    </p:spTree>
    <p:extLst>
      <p:ext uri="{BB962C8B-B14F-4D97-AF65-F5344CB8AC3E}">
        <p14:creationId xmlns:p14="http://schemas.microsoft.com/office/powerpoint/2010/main" val="384589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16748</TotalTime>
  <Words>747</Words>
  <Application>Microsoft Office PowerPoint</Application>
  <PresentationFormat>Widescreen</PresentationFormat>
  <Paragraphs>248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MDIRA Profile Supplement Diagrams</vt:lpstr>
      <vt:lpstr>MDIRA Actor Diagram</vt:lpstr>
      <vt:lpstr>SDPi-P Actor Diagram</vt:lpstr>
      <vt:lpstr>MDIRA Actor Diagram</vt:lpstr>
      <vt:lpstr>MDIRA Actor Diagram</vt:lpstr>
      <vt:lpstr>MDIRA RI Examples</vt:lpstr>
      <vt:lpstr>MDIRA 2.0 Examples</vt:lpstr>
      <vt:lpstr>MDIRA 2.0 Examples</vt:lpstr>
      <vt:lpstr>MDIRA Components Diagram</vt:lpstr>
      <vt:lpstr>MDIRA SDC Ref. Implementation Diagram</vt:lpstr>
      <vt:lpstr>Diagram Archive &amp; Stuff</vt:lpstr>
      <vt:lpstr>MDIRA Actor Diagram</vt:lpstr>
      <vt:lpstr>MDIRA Actor Diagram</vt:lpstr>
      <vt:lpstr>SDPi-P Actor Diagram</vt:lpstr>
      <vt:lpstr>SDPi-R Actor Diagram</vt:lpstr>
      <vt:lpstr>SDPi-A Actor Diagram</vt:lpstr>
      <vt:lpstr>SDPi-xC Actor Diagram</vt:lpstr>
      <vt:lpstr>SDPi-P Content Actor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MDIRA Profile Supplement Diagrams</dc:title>
  <dc:creator>Todd Cooper</dc:creator>
  <cp:lastModifiedBy>Todd Cooper</cp:lastModifiedBy>
  <cp:revision>118</cp:revision>
  <dcterms:created xsi:type="dcterms:W3CDTF">2020-07-20T18:42:23Z</dcterms:created>
  <dcterms:modified xsi:type="dcterms:W3CDTF">2021-02-18T18:13:08Z</dcterms:modified>
</cp:coreProperties>
</file>