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431" r:id="rId3"/>
    <p:sldId id="2460" r:id="rId4"/>
    <p:sldId id="2468" r:id="rId5"/>
    <p:sldId id="2469" r:id="rId6"/>
    <p:sldId id="2462" r:id="rId7"/>
    <p:sldId id="2463" r:id="rId8"/>
    <p:sldId id="2465" r:id="rId9"/>
    <p:sldId id="2487" r:id="rId10"/>
    <p:sldId id="2492" r:id="rId11"/>
    <p:sldId id="2477" r:id="rId12"/>
    <p:sldId id="2488" r:id="rId13"/>
    <p:sldId id="2490" r:id="rId14"/>
    <p:sldId id="2485" r:id="rId15"/>
    <p:sldId id="2493" r:id="rId16"/>
    <p:sldId id="2470" r:id="rId17"/>
    <p:sldId id="2483" r:id="rId18"/>
    <p:sldId id="2480" r:id="rId19"/>
    <p:sldId id="2481" r:id="rId20"/>
    <p:sldId id="2471" r:id="rId21"/>
    <p:sldId id="2482" r:id="rId22"/>
    <p:sldId id="2473" r:id="rId23"/>
    <p:sldId id="2474" r:id="rId24"/>
    <p:sldId id="2475" r:id="rId25"/>
    <p:sldId id="2466" r:id="rId26"/>
    <p:sldId id="2476" r:id="rId27"/>
    <p:sldId id="2458" r:id="rId28"/>
    <p:sldId id="2454" r:id="rId29"/>
    <p:sldId id="245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p:scale>
          <a:sx n="95" d="100"/>
          <a:sy n="95" d="100"/>
        </p:scale>
        <p:origin x="108" y="28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25072E-162D-46ED-A5CB-0F20C9B31254}" type="datetimeFigureOut">
              <a:rPr lang="en-US" smtClean="0"/>
              <a:t>2020-10-23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2DBAB-E6F2-40CE-A001-719C7DCF34DB}" type="slidenum">
              <a:rPr lang="en-US" smtClean="0"/>
              <a:t>‹#›</a:t>
            </a:fld>
            <a:endParaRPr lang="en-US"/>
          </a:p>
        </p:txBody>
      </p:sp>
    </p:spTree>
    <p:extLst>
      <p:ext uri="{BB962C8B-B14F-4D97-AF65-F5344CB8AC3E}">
        <p14:creationId xmlns:p14="http://schemas.microsoft.com/office/powerpoint/2010/main" val="288518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8832-86D4-4947-8176-9676E60752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9865E3-B08D-4732-A38B-3409D76F82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D9EEEFF0-B2DE-45BE-8B10-34269A08065A}"/>
              </a:ext>
            </a:extLst>
          </p:cNvPr>
          <p:cNvSpPr>
            <a:spLocks noGrp="1"/>
          </p:cNvSpPr>
          <p:nvPr>
            <p:ph type="ftr" sz="quarter" idx="11"/>
          </p:nvPr>
        </p:nvSpPr>
        <p:spPr>
          <a:xfrm>
            <a:off x="3386295" y="6489700"/>
            <a:ext cx="5466303" cy="365125"/>
          </a:xfrm>
        </p:spPr>
        <p:txBody>
          <a:bodyPr/>
          <a:lstStyle>
            <a:lvl1pPr>
              <a:defRPr sz="1400" b="1"/>
            </a:lvl1pPr>
          </a:lstStyle>
          <a:p>
            <a:r>
              <a:rPr lang="en-US" dirty="0"/>
              <a:t>IHE DE SDC/SDPi PAT – L</a:t>
            </a:r>
            <a:r>
              <a:rPr lang="de-DE" dirty="0"/>
              <a:t>ü</a:t>
            </a:r>
            <a:r>
              <a:rPr lang="en-US" dirty="0"/>
              <a:t>beck DE – October 2020</a:t>
            </a:r>
          </a:p>
        </p:txBody>
      </p:sp>
      <p:sp>
        <p:nvSpPr>
          <p:cNvPr id="6" name="Slide Number Placeholder 5">
            <a:extLst>
              <a:ext uri="{FF2B5EF4-FFF2-40B4-BE49-F238E27FC236}">
                <a16:creationId xmlns:a16="http://schemas.microsoft.com/office/drawing/2014/main" id="{70D6CA50-B382-4AF6-8AB1-69207763052B}"/>
              </a:ext>
            </a:extLst>
          </p:cNvPr>
          <p:cNvSpPr>
            <a:spLocks noGrp="1"/>
          </p:cNvSpPr>
          <p:nvPr>
            <p:ph type="sldNum" sz="quarter" idx="12"/>
          </p:nvPr>
        </p:nvSpPr>
        <p:spPr>
          <a:xfrm>
            <a:off x="11449050" y="6473825"/>
            <a:ext cx="742950" cy="365125"/>
          </a:xfrm>
        </p:spPr>
        <p:txBody>
          <a:bodyPr/>
          <a:lstStyle/>
          <a:p>
            <a:fld id="{4B2B13E8-E2F1-42A7-A4D7-4750DA1EC715}" type="slidenum">
              <a:rPr lang="en-US" smtClean="0"/>
              <a:t>‹#›</a:t>
            </a:fld>
            <a:endParaRPr lang="en-US"/>
          </a:p>
        </p:txBody>
      </p:sp>
      <p:cxnSp>
        <p:nvCxnSpPr>
          <p:cNvPr id="8" name="Straight Connector 7">
            <a:extLst>
              <a:ext uri="{FF2B5EF4-FFF2-40B4-BE49-F238E27FC236}">
                <a16:creationId xmlns:a16="http://schemas.microsoft.com/office/drawing/2014/main" id="{92B8D614-3C4D-4A4B-A272-824F496CAD9E}"/>
              </a:ext>
            </a:extLst>
          </p:cNvPr>
          <p:cNvCxnSpPr/>
          <p:nvPr userDrawn="1"/>
        </p:nvCxnSpPr>
        <p:spPr>
          <a:xfrm>
            <a:off x="0" y="6477000"/>
            <a:ext cx="12192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Picture 6" descr="https://ornet.org/wp-content/uploads/2019/04/Logo_gro%C3%9F.jpg">
            <a:extLst>
              <a:ext uri="{FF2B5EF4-FFF2-40B4-BE49-F238E27FC236}">
                <a16:creationId xmlns:a16="http://schemas.microsoft.com/office/drawing/2014/main" id="{0544C7A8-E378-45A0-B422-16732FE4C9DD}"/>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drawing&#10;&#10;Description automatically generated">
            <a:extLst>
              <a:ext uri="{FF2B5EF4-FFF2-40B4-BE49-F238E27FC236}">
                <a16:creationId xmlns:a16="http://schemas.microsoft.com/office/drawing/2014/main" id="{17C7DA81-30C4-48E4-86FE-3445CEB382A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Tree>
    <p:extLst>
      <p:ext uri="{BB962C8B-B14F-4D97-AF65-F5344CB8AC3E}">
        <p14:creationId xmlns:p14="http://schemas.microsoft.com/office/powerpoint/2010/main" val="108688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AB55-26D0-4B7B-A874-92F7DE2E7E42}"/>
              </a:ext>
            </a:extLst>
          </p:cNvPr>
          <p:cNvSpPr>
            <a:spLocks noGrp="1"/>
          </p:cNvSpPr>
          <p:nvPr>
            <p:ph type="title"/>
          </p:nvPr>
        </p:nvSpPr>
        <p:spPr>
          <a:xfrm>
            <a:off x="838200" y="22226"/>
            <a:ext cx="10515600" cy="806450"/>
          </a:xfrm>
        </p:spPr>
        <p:txBody>
          <a:bodyPr/>
          <a:lstStyle>
            <a:lvl1pPr>
              <a:defRPr b="1">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DAD87585-9381-4D7F-A416-19E21B41DED8}"/>
              </a:ext>
            </a:extLst>
          </p:cNvPr>
          <p:cNvSpPr>
            <a:spLocks noGrp="1"/>
          </p:cNvSpPr>
          <p:nvPr>
            <p:ph idx="1"/>
          </p:nvPr>
        </p:nvSpPr>
        <p:spPr>
          <a:xfrm>
            <a:off x="838200" y="1568450"/>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4ED144F-2655-4F97-A8F9-26E3CD6CD173}"/>
              </a:ext>
            </a:extLst>
          </p:cNvPr>
          <p:cNvSpPr>
            <a:spLocks noGrp="1"/>
          </p:cNvSpPr>
          <p:nvPr>
            <p:ph type="ftr" sz="quarter" idx="11"/>
          </p:nvPr>
        </p:nvSpPr>
        <p:spPr>
          <a:xfrm>
            <a:off x="0" y="6489700"/>
            <a:ext cx="12191999" cy="365125"/>
          </a:xfrm>
        </p:spPr>
        <p:txBody>
          <a:bodyPr/>
          <a:lstStyle>
            <a:lvl1pPr>
              <a:defRPr sz="1400">
                <a:solidFill>
                  <a:srgbClr val="002060"/>
                </a:solidFill>
              </a:defRPr>
            </a:lvl1pPr>
          </a:lstStyle>
          <a:p>
            <a:r>
              <a:rPr lang="en-US" dirty="0"/>
              <a:t>IHE DE SDC/SDPi PAT – L</a:t>
            </a:r>
            <a:r>
              <a:rPr lang="de-DE" dirty="0"/>
              <a:t>ü</a:t>
            </a:r>
            <a:r>
              <a:rPr lang="en-US" dirty="0"/>
              <a:t>beck DE – October 2020</a:t>
            </a:r>
          </a:p>
        </p:txBody>
      </p:sp>
      <p:sp>
        <p:nvSpPr>
          <p:cNvPr id="6" name="Slide Number Placeholder 5">
            <a:extLst>
              <a:ext uri="{FF2B5EF4-FFF2-40B4-BE49-F238E27FC236}">
                <a16:creationId xmlns:a16="http://schemas.microsoft.com/office/drawing/2014/main" id="{A2799EC5-F4DE-431B-B01F-AE3FF2F2DB9B}"/>
              </a:ext>
            </a:extLst>
          </p:cNvPr>
          <p:cNvSpPr>
            <a:spLocks noGrp="1"/>
          </p:cNvSpPr>
          <p:nvPr>
            <p:ph type="sldNum" sz="quarter" idx="12"/>
          </p:nvPr>
        </p:nvSpPr>
        <p:spPr>
          <a:xfrm>
            <a:off x="11039474" y="6489700"/>
            <a:ext cx="1152525" cy="365125"/>
          </a:xfrm>
        </p:spPr>
        <p:txBody>
          <a:bodyPr/>
          <a:lstStyle>
            <a:lvl1pPr>
              <a:defRPr sz="1400">
                <a:solidFill>
                  <a:srgbClr val="002060"/>
                </a:solidFill>
              </a:defRPr>
            </a:lvl1pPr>
          </a:lstStyle>
          <a:p>
            <a:fld id="{4B2B13E8-E2F1-42A7-A4D7-4750DA1EC715}" type="slidenum">
              <a:rPr lang="en-US" smtClean="0"/>
              <a:pPr/>
              <a:t>‹#›</a:t>
            </a:fld>
            <a:endParaRPr lang="en-US" dirty="0"/>
          </a:p>
        </p:txBody>
      </p:sp>
      <p:cxnSp>
        <p:nvCxnSpPr>
          <p:cNvPr id="7" name="Straight Connector 6">
            <a:extLst>
              <a:ext uri="{FF2B5EF4-FFF2-40B4-BE49-F238E27FC236}">
                <a16:creationId xmlns:a16="http://schemas.microsoft.com/office/drawing/2014/main" id="{A057021D-A398-4F40-8099-3EB3AA14C4EC}"/>
              </a:ext>
            </a:extLst>
          </p:cNvPr>
          <p:cNvCxnSpPr/>
          <p:nvPr userDrawn="1"/>
        </p:nvCxnSpPr>
        <p:spPr>
          <a:xfrm>
            <a:off x="0" y="6477000"/>
            <a:ext cx="12192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4" name="Picture 3" descr="https://ornet.org/wp-content/uploads/2019/04/Logo_gro%C3%9F.jpg">
            <a:extLst>
              <a:ext uri="{FF2B5EF4-FFF2-40B4-BE49-F238E27FC236}">
                <a16:creationId xmlns:a16="http://schemas.microsoft.com/office/drawing/2014/main" id="{589B65E5-9271-42C6-8F6B-2AECE06FB004}"/>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picture containing drawing&#10;&#10;Description automatically generated">
            <a:extLst>
              <a:ext uri="{FF2B5EF4-FFF2-40B4-BE49-F238E27FC236}">
                <a16:creationId xmlns:a16="http://schemas.microsoft.com/office/drawing/2014/main" id="{39FB9514-12F8-4AA3-B80A-72681B6DAF73}"/>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Tree>
    <p:extLst>
      <p:ext uri="{BB962C8B-B14F-4D97-AF65-F5344CB8AC3E}">
        <p14:creationId xmlns:p14="http://schemas.microsoft.com/office/powerpoint/2010/main" val="2421896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9B27-28FD-453E-A773-9C10682FE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962379-3603-4E5F-AE5C-1D826787F3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A06C67-9C62-414A-9087-770C753D29E4}"/>
              </a:ext>
            </a:extLst>
          </p:cNvPr>
          <p:cNvSpPr>
            <a:spLocks noGrp="1"/>
          </p:cNvSpPr>
          <p:nvPr>
            <p:ph type="dt" sz="half" idx="10"/>
          </p:nvPr>
        </p:nvSpPr>
        <p:spPr/>
        <p:txBody>
          <a:bodyPr/>
          <a:lstStyle/>
          <a:p>
            <a:fld id="{32177C7B-DB6C-4979-B431-8A70B6AA02C0}" type="datetime1">
              <a:rPr lang="en-US" smtClean="0"/>
              <a:t>2020-10-23</a:t>
            </a:fld>
            <a:endParaRPr lang="en-US"/>
          </a:p>
        </p:txBody>
      </p:sp>
      <p:sp>
        <p:nvSpPr>
          <p:cNvPr id="5" name="Footer Placeholder 4">
            <a:extLst>
              <a:ext uri="{FF2B5EF4-FFF2-40B4-BE49-F238E27FC236}">
                <a16:creationId xmlns:a16="http://schemas.microsoft.com/office/drawing/2014/main" id="{128CE0E8-356B-46B5-BC36-A6AF2F8B68D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6" name="Slide Number Placeholder 5">
            <a:extLst>
              <a:ext uri="{FF2B5EF4-FFF2-40B4-BE49-F238E27FC236}">
                <a16:creationId xmlns:a16="http://schemas.microsoft.com/office/drawing/2014/main" id="{8E49F6F2-910F-4EDC-8B76-5C896DF29D46}"/>
              </a:ext>
            </a:extLst>
          </p:cNvPr>
          <p:cNvSpPr>
            <a:spLocks noGrp="1"/>
          </p:cNvSpPr>
          <p:nvPr>
            <p:ph type="sldNum" sz="quarter" idx="12"/>
          </p:nvPr>
        </p:nvSpPr>
        <p:spPr/>
        <p:txBody>
          <a:bodyPr/>
          <a:lstStyle/>
          <a:p>
            <a:fld id="{4B2B13E8-E2F1-42A7-A4D7-4750DA1EC715}" type="slidenum">
              <a:rPr lang="en-US" smtClean="0"/>
              <a:t>‹#›</a:t>
            </a:fld>
            <a:endParaRPr lang="en-US"/>
          </a:p>
        </p:txBody>
      </p:sp>
    </p:spTree>
    <p:extLst>
      <p:ext uri="{BB962C8B-B14F-4D97-AF65-F5344CB8AC3E}">
        <p14:creationId xmlns:p14="http://schemas.microsoft.com/office/powerpoint/2010/main" val="20057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9105-658A-4D81-A1BF-3E9CBEABBC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4963D6-0186-4A59-9AB3-265381E8B1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B8C52C-C176-46A7-A19F-DE6D3D98B8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9812F2-D2DF-466A-9C9C-E552B94AD821}"/>
              </a:ext>
            </a:extLst>
          </p:cNvPr>
          <p:cNvSpPr>
            <a:spLocks noGrp="1"/>
          </p:cNvSpPr>
          <p:nvPr>
            <p:ph type="dt" sz="half" idx="10"/>
          </p:nvPr>
        </p:nvSpPr>
        <p:spPr/>
        <p:txBody>
          <a:bodyPr/>
          <a:lstStyle/>
          <a:p>
            <a:fld id="{6988B30D-439E-4AB2-AA68-B23618995FD5}" type="datetime1">
              <a:rPr lang="en-US" smtClean="0"/>
              <a:t>2020-10-23</a:t>
            </a:fld>
            <a:endParaRPr lang="en-US"/>
          </a:p>
        </p:txBody>
      </p:sp>
      <p:sp>
        <p:nvSpPr>
          <p:cNvPr id="6" name="Footer Placeholder 5">
            <a:extLst>
              <a:ext uri="{FF2B5EF4-FFF2-40B4-BE49-F238E27FC236}">
                <a16:creationId xmlns:a16="http://schemas.microsoft.com/office/drawing/2014/main" id="{64136F0C-700A-486E-A5E1-078D8726987C}"/>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7" name="Slide Number Placeholder 6">
            <a:extLst>
              <a:ext uri="{FF2B5EF4-FFF2-40B4-BE49-F238E27FC236}">
                <a16:creationId xmlns:a16="http://schemas.microsoft.com/office/drawing/2014/main" id="{6786BDDF-C3B6-469E-8861-3B31FCD1EB1C}"/>
              </a:ext>
            </a:extLst>
          </p:cNvPr>
          <p:cNvSpPr>
            <a:spLocks noGrp="1"/>
          </p:cNvSpPr>
          <p:nvPr>
            <p:ph type="sldNum" sz="quarter" idx="12"/>
          </p:nvPr>
        </p:nvSpPr>
        <p:spPr/>
        <p:txBody>
          <a:bodyPr/>
          <a:lstStyle/>
          <a:p>
            <a:fld id="{4B2B13E8-E2F1-42A7-A4D7-4750DA1EC715}" type="slidenum">
              <a:rPr lang="en-US" smtClean="0"/>
              <a:t>‹#›</a:t>
            </a:fld>
            <a:endParaRPr lang="en-US"/>
          </a:p>
        </p:txBody>
      </p:sp>
    </p:spTree>
    <p:extLst>
      <p:ext uri="{BB962C8B-B14F-4D97-AF65-F5344CB8AC3E}">
        <p14:creationId xmlns:p14="http://schemas.microsoft.com/office/powerpoint/2010/main" val="111903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972E5-AF6C-4DC0-8911-5A723BB517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96AE85-BA2E-4F40-9A21-95E1F9559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E8AABE-0F1C-4BD7-AB7C-3640E41F29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3C055A-EB08-460B-8C1F-51C3147A7D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8F58FB-6FB1-4CE8-B50A-F6B00121D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DA8226-2A81-4396-824D-9A731A9D4F55}"/>
              </a:ext>
            </a:extLst>
          </p:cNvPr>
          <p:cNvSpPr>
            <a:spLocks noGrp="1"/>
          </p:cNvSpPr>
          <p:nvPr>
            <p:ph type="dt" sz="half" idx="10"/>
          </p:nvPr>
        </p:nvSpPr>
        <p:spPr/>
        <p:txBody>
          <a:bodyPr/>
          <a:lstStyle/>
          <a:p>
            <a:fld id="{DCD80575-BBBA-48FF-AA29-1886450D5040}" type="datetime1">
              <a:rPr lang="en-US" smtClean="0"/>
              <a:t>2020-10-23</a:t>
            </a:fld>
            <a:endParaRPr lang="en-US"/>
          </a:p>
        </p:txBody>
      </p:sp>
      <p:sp>
        <p:nvSpPr>
          <p:cNvPr id="8" name="Footer Placeholder 7">
            <a:extLst>
              <a:ext uri="{FF2B5EF4-FFF2-40B4-BE49-F238E27FC236}">
                <a16:creationId xmlns:a16="http://schemas.microsoft.com/office/drawing/2014/main" id="{329135D8-2EEB-4873-BD75-C21F7E07E3AA}"/>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9" name="Slide Number Placeholder 8">
            <a:extLst>
              <a:ext uri="{FF2B5EF4-FFF2-40B4-BE49-F238E27FC236}">
                <a16:creationId xmlns:a16="http://schemas.microsoft.com/office/drawing/2014/main" id="{4C75BB0B-FF0F-4B8C-836E-086D1DB387E4}"/>
              </a:ext>
            </a:extLst>
          </p:cNvPr>
          <p:cNvSpPr>
            <a:spLocks noGrp="1"/>
          </p:cNvSpPr>
          <p:nvPr>
            <p:ph type="sldNum" sz="quarter" idx="12"/>
          </p:nvPr>
        </p:nvSpPr>
        <p:spPr/>
        <p:txBody>
          <a:bodyPr/>
          <a:lstStyle/>
          <a:p>
            <a:fld id="{4B2B13E8-E2F1-42A7-A4D7-4750DA1EC715}" type="slidenum">
              <a:rPr lang="en-US" smtClean="0"/>
              <a:t>‹#›</a:t>
            </a:fld>
            <a:endParaRPr lang="en-US"/>
          </a:p>
        </p:txBody>
      </p:sp>
    </p:spTree>
    <p:extLst>
      <p:ext uri="{BB962C8B-B14F-4D97-AF65-F5344CB8AC3E}">
        <p14:creationId xmlns:p14="http://schemas.microsoft.com/office/powerpoint/2010/main" val="42541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8A77-C05E-4F82-9883-D5498B86EBB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DCD4A6B1-3E0F-42D3-835E-3478029ADFF3}"/>
              </a:ext>
            </a:extLst>
          </p:cNvPr>
          <p:cNvSpPr>
            <a:spLocks noGrp="1"/>
          </p:cNvSpPr>
          <p:nvPr>
            <p:ph type="ftr" sz="quarter" idx="11"/>
          </p:nvPr>
        </p:nvSpPr>
        <p:spPr>
          <a:xfrm>
            <a:off x="4038600" y="6486974"/>
            <a:ext cx="4114800" cy="365125"/>
          </a:xfrm>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1DA6807D-4067-49EC-9ED7-C63745C9ABF9}"/>
              </a:ext>
            </a:extLst>
          </p:cNvPr>
          <p:cNvSpPr>
            <a:spLocks noGrp="1"/>
          </p:cNvSpPr>
          <p:nvPr>
            <p:ph type="sldNum" sz="quarter" idx="12"/>
          </p:nvPr>
        </p:nvSpPr>
        <p:spPr>
          <a:xfrm>
            <a:off x="8610600" y="6486974"/>
            <a:ext cx="2743200" cy="365125"/>
          </a:xfrm>
        </p:spPr>
        <p:txBody>
          <a:bodyPr/>
          <a:lstStyle/>
          <a:p>
            <a:fld id="{4B2B13E8-E2F1-42A7-A4D7-4750DA1EC715}" type="slidenum">
              <a:rPr lang="en-US" smtClean="0"/>
              <a:t>‹#›</a:t>
            </a:fld>
            <a:endParaRPr lang="en-US"/>
          </a:p>
        </p:txBody>
      </p:sp>
      <p:cxnSp>
        <p:nvCxnSpPr>
          <p:cNvPr id="6" name="Straight Connector 5">
            <a:extLst>
              <a:ext uri="{FF2B5EF4-FFF2-40B4-BE49-F238E27FC236}">
                <a16:creationId xmlns:a16="http://schemas.microsoft.com/office/drawing/2014/main" id="{B06173A8-E1E4-4CB0-9A52-143E254E83C7}"/>
              </a:ext>
            </a:extLst>
          </p:cNvPr>
          <p:cNvCxnSpPr/>
          <p:nvPr userDrawn="1"/>
        </p:nvCxnSpPr>
        <p:spPr>
          <a:xfrm>
            <a:off x="0" y="6477000"/>
            <a:ext cx="12192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7" descr="https://ornet.org/wp-content/uploads/2019/04/Logo_gro%C3%9F.jpg">
            <a:extLst>
              <a:ext uri="{FF2B5EF4-FFF2-40B4-BE49-F238E27FC236}">
                <a16:creationId xmlns:a16="http://schemas.microsoft.com/office/drawing/2014/main" id="{60B003E8-F7DD-4FCE-926F-19B85FECF077}"/>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picture containing drawing&#10;&#10;Description automatically generated">
            <a:extLst>
              <a:ext uri="{FF2B5EF4-FFF2-40B4-BE49-F238E27FC236}">
                <a16:creationId xmlns:a16="http://schemas.microsoft.com/office/drawing/2014/main" id="{60CAC059-D6E7-4561-BF42-2637C309131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Tree>
    <p:extLst>
      <p:ext uri="{BB962C8B-B14F-4D97-AF65-F5344CB8AC3E}">
        <p14:creationId xmlns:p14="http://schemas.microsoft.com/office/powerpoint/2010/main" val="3247561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F260DD6-28DF-4B1E-9339-63E2AE6933CB}"/>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4" name="Slide Number Placeholder 3">
            <a:extLst>
              <a:ext uri="{FF2B5EF4-FFF2-40B4-BE49-F238E27FC236}">
                <a16:creationId xmlns:a16="http://schemas.microsoft.com/office/drawing/2014/main" id="{043AF79F-8611-4D62-949D-C3FADF5D7362}"/>
              </a:ext>
            </a:extLst>
          </p:cNvPr>
          <p:cNvSpPr>
            <a:spLocks noGrp="1"/>
          </p:cNvSpPr>
          <p:nvPr>
            <p:ph type="sldNum" sz="quarter" idx="12"/>
          </p:nvPr>
        </p:nvSpPr>
        <p:spPr/>
        <p:txBody>
          <a:bodyPr/>
          <a:lstStyle/>
          <a:p>
            <a:fld id="{4B2B13E8-E2F1-42A7-A4D7-4750DA1EC715}" type="slidenum">
              <a:rPr lang="en-US" smtClean="0"/>
              <a:t>‹#›</a:t>
            </a:fld>
            <a:endParaRPr lang="en-US"/>
          </a:p>
        </p:txBody>
      </p:sp>
      <p:pic>
        <p:nvPicPr>
          <p:cNvPr id="6" name="Picture 5" descr="https://ornet.org/wp-content/uploads/2019/04/Logo_gro%C3%9F.jpg">
            <a:extLst>
              <a:ext uri="{FF2B5EF4-FFF2-40B4-BE49-F238E27FC236}">
                <a16:creationId xmlns:a16="http://schemas.microsoft.com/office/drawing/2014/main" id="{132A0358-C4E6-4142-B514-CBFCDEEB1124}"/>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drawing&#10;&#10;Description automatically generated">
            <a:extLst>
              <a:ext uri="{FF2B5EF4-FFF2-40B4-BE49-F238E27FC236}">
                <a16:creationId xmlns:a16="http://schemas.microsoft.com/office/drawing/2014/main" id="{BD3FC3A5-B341-4FA2-84BB-DA1765797730}"/>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Tree>
    <p:extLst>
      <p:ext uri="{BB962C8B-B14F-4D97-AF65-F5344CB8AC3E}">
        <p14:creationId xmlns:p14="http://schemas.microsoft.com/office/powerpoint/2010/main" val="2108496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353381-62E1-4F6B-9985-142C8B59B8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3BEF89-C9CE-457B-B340-403D63CC70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5FEBF-27C7-4DCF-99DB-058809551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66822-F1C2-4EED-8632-36F6A3080457}" type="datetime1">
              <a:rPr lang="en-US" smtClean="0"/>
              <a:t>2020-10-23</a:t>
            </a:fld>
            <a:endParaRPr lang="en-US"/>
          </a:p>
        </p:txBody>
      </p:sp>
      <p:sp>
        <p:nvSpPr>
          <p:cNvPr id="5" name="Footer Placeholder 4">
            <a:extLst>
              <a:ext uri="{FF2B5EF4-FFF2-40B4-BE49-F238E27FC236}">
                <a16:creationId xmlns:a16="http://schemas.microsoft.com/office/drawing/2014/main" id="{AE6DBAAA-1CA8-4777-9CB8-53C88F1EC6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SES SDC-SDPi Device Interoperability</a:t>
            </a:r>
          </a:p>
        </p:txBody>
      </p:sp>
      <p:sp>
        <p:nvSpPr>
          <p:cNvPr id="6" name="Slide Number Placeholder 5">
            <a:extLst>
              <a:ext uri="{FF2B5EF4-FFF2-40B4-BE49-F238E27FC236}">
                <a16:creationId xmlns:a16="http://schemas.microsoft.com/office/drawing/2014/main" id="{DE460CA7-BF79-4458-A0AC-A964A38475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B13E8-E2F1-42A7-A4D7-4750DA1EC715}" type="slidenum">
              <a:rPr lang="en-US" smtClean="0"/>
              <a:t>‹#›</a:t>
            </a:fld>
            <a:endParaRPr lang="en-US"/>
          </a:p>
        </p:txBody>
      </p:sp>
    </p:spTree>
    <p:extLst>
      <p:ext uri="{BB962C8B-B14F-4D97-AF65-F5344CB8AC3E}">
        <p14:creationId xmlns:p14="http://schemas.microsoft.com/office/powerpoint/2010/main" val="409851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github.com/IHE/sdpi-fhir/tree/master/SDPi%20%20Supplement/SDPi%20Rev%201.0" TargetMode="Externa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IHE/sdpi-fhi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IHE/sdpi-fhi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onfluence.hl7.org/display/GP/SDPi+Technical+Framework+Models" TargetMode="Externa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s://confluence.hl7.org/display/GP/SDPi+Technical+Framework+Model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he.net/about_ihe/ihe_proces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em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29F2307A-9783-493F-B188-F551BA2B6EB5}"/>
              </a:ext>
            </a:extLst>
          </p:cNvPr>
          <p:cNvSpPr>
            <a:spLocks noGrp="1"/>
          </p:cNvSpPr>
          <p:nvPr>
            <p:ph type="ftr" sz="quarter" idx="11"/>
          </p:nvPr>
        </p:nvSpPr>
        <p:spPr>
          <a:xfrm>
            <a:off x="3346101" y="6440994"/>
            <a:ext cx="5496448" cy="413832"/>
          </a:xfrm>
        </p:spPr>
        <p:txBody>
          <a:bodyPr/>
          <a:lstStyle/>
          <a:p>
            <a:r>
              <a:rPr lang="en-US" dirty="0"/>
              <a:t>IHE DE SDC/SDPi PAT – L</a:t>
            </a:r>
            <a:r>
              <a:rPr lang="de-DE" dirty="0"/>
              <a:t>ü</a:t>
            </a:r>
            <a:r>
              <a:rPr lang="en-US" dirty="0"/>
              <a:t>beck DE – October 2020</a:t>
            </a:r>
          </a:p>
        </p:txBody>
      </p:sp>
      <p:sp>
        <p:nvSpPr>
          <p:cNvPr id="18" name="Footer Placeholder 8">
            <a:extLst>
              <a:ext uri="{FF2B5EF4-FFF2-40B4-BE49-F238E27FC236}">
                <a16:creationId xmlns:a16="http://schemas.microsoft.com/office/drawing/2014/main" id="{2830B081-398A-425E-8232-216E64E97ECB}"/>
              </a:ext>
            </a:extLst>
          </p:cNvPr>
          <p:cNvSpPr txBox="1">
            <a:spLocks/>
          </p:cNvSpPr>
          <p:nvPr/>
        </p:nvSpPr>
        <p:spPr>
          <a:xfrm>
            <a:off x="8520639" y="6075869"/>
            <a:ext cx="3671361"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SDC is a registered trademark of OR.NET</a:t>
            </a:r>
          </a:p>
        </p:txBody>
      </p:sp>
      <p:pic>
        <p:nvPicPr>
          <p:cNvPr id="20" name="Picture 2" descr="https://ornet.org/wp-content/uploads/2019/04/Logo_gro%C3%9F.jpg">
            <a:extLst>
              <a:ext uri="{FF2B5EF4-FFF2-40B4-BE49-F238E27FC236}">
                <a16:creationId xmlns:a16="http://schemas.microsoft.com/office/drawing/2014/main" id="{90B40514-FF24-4A3A-A94E-F7DBF1D7D20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37902" y="346102"/>
            <a:ext cx="3769497" cy="91221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5E06D206-129B-45F7-9F7D-FE93F4FF8371}"/>
              </a:ext>
            </a:extLst>
          </p:cNvPr>
          <p:cNvSpPr>
            <a:spLocks noGrp="1"/>
          </p:cNvSpPr>
          <p:nvPr>
            <p:ph type="ctrTitle"/>
          </p:nvPr>
        </p:nvSpPr>
        <p:spPr>
          <a:xfrm>
            <a:off x="0" y="1368333"/>
            <a:ext cx="12192000" cy="2387600"/>
          </a:xfrm>
        </p:spPr>
        <p:txBody>
          <a:bodyPr>
            <a:normAutofit/>
          </a:bodyPr>
          <a:lstStyle/>
          <a:p>
            <a:r>
              <a:rPr lang="en-US" b="1" dirty="0">
                <a:solidFill>
                  <a:srgbClr val="0070C0"/>
                </a:solidFill>
              </a:rPr>
              <a:t>IHE Germany </a:t>
            </a:r>
            <a:br>
              <a:rPr lang="en-US" b="1" dirty="0">
                <a:solidFill>
                  <a:srgbClr val="0070C0"/>
                </a:solidFill>
              </a:rPr>
            </a:br>
            <a:r>
              <a:rPr lang="en-US" b="1" dirty="0">
                <a:solidFill>
                  <a:srgbClr val="0070C0"/>
                </a:solidFill>
              </a:rPr>
              <a:t>SDC / SDPi Plug-a-Thon - </a:t>
            </a:r>
            <a:endParaRPr lang="en-US" b="1" i="1" dirty="0">
              <a:solidFill>
                <a:srgbClr val="0070C0"/>
              </a:solidFill>
            </a:endParaRPr>
          </a:p>
        </p:txBody>
      </p:sp>
      <p:sp>
        <p:nvSpPr>
          <p:cNvPr id="16" name="Subtitle 2">
            <a:extLst>
              <a:ext uri="{FF2B5EF4-FFF2-40B4-BE49-F238E27FC236}">
                <a16:creationId xmlns:a16="http://schemas.microsoft.com/office/drawing/2014/main" id="{6BA54BC2-CD7A-4CFA-B37F-0FC1A06FBC2F}"/>
              </a:ext>
            </a:extLst>
          </p:cNvPr>
          <p:cNvSpPr>
            <a:spLocks noGrp="1"/>
          </p:cNvSpPr>
          <p:nvPr>
            <p:ph type="subTitle" idx="1"/>
          </p:nvPr>
        </p:nvSpPr>
        <p:spPr>
          <a:xfrm>
            <a:off x="0" y="3881382"/>
            <a:ext cx="12192000" cy="1883422"/>
          </a:xfrm>
        </p:spPr>
        <p:txBody>
          <a:bodyPr>
            <a:normAutofit/>
          </a:bodyPr>
          <a:lstStyle/>
          <a:p>
            <a:r>
              <a:rPr lang="en-US" sz="3600" b="1" i="1" dirty="0">
                <a:solidFill>
                  <a:srgbClr val="0070C0"/>
                </a:solidFill>
              </a:rPr>
              <a:t>Overview Briefing</a:t>
            </a:r>
          </a:p>
          <a:p>
            <a:endParaRPr lang="en-US" sz="1400" b="1" dirty="0"/>
          </a:p>
          <a:p>
            <a:r>
              <a:rPr lang="en-US" sz="3600" b="1" dirty="0"/>
              <a:t>20-21 October 2020</a:t>
            </a:r>
            <a:endParaRPr lang="en-US" sz="2800" b="1" dirty="0"/>
          </a:p>
          <a:p>
            <a:endParaRPr lang="en-US" sz="2800" b="1" i="1" dirty="0">
              <a:solidFill>
                <a:srgbClr val="0070C0"/>
              </a:solidFill>
            </a:endParaRPr>
          </a:p>
        </p:txBody>
      </p:sp>
      <p:pic>
        <p:nvPicPr>
          <p:cNvPr id="3" name="Picture 2" descr="http://ornet.org/wp-content/uploads/2019/04/SDC_black_600x600.jpg">
            <a:extLst>
              <a:ext uri="{FF2B5EF4-FFF2-40B4-BE49-F238E27FC236}">
                <a16:creationId xmlns:a16="http://schemas.microsoft.com/office/drawing/2014/main" id="{6E1E5B28-E6B2-4763-8C0E-741B40620646}"/>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28943" b="26155"/>
          <a:stretch/>
        </p:blipFill>
        <p:spPr bwMode="auto">
          <a:xfrm>
            <a:off x="4824447" y="167106"/>
            <a:ext cx="2828854" cy="12702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icture containing drawing&#10;&#10;Description automatically generated">
            <a:extLst>
              <a:ext uri="{FF2B5EF4-FFF2-40B4-BE49-F238E27FC236}">
                <a16:creationId xmlns:a16="http://schemas.microsoft.com/office/drawing/2014/main" id="{1CB4C2E3-C62E-4D75-9853-907ADD4BC5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4260" y="346102"/>
            <a:ext cx="2315586" cy="838773"/>
          </a:xfrm>
          <a:prstGeom prst="rect">
            <a:avLst/>
          </a:prstGeom>
        </p:spPr>
      </p:pic>
      <p:sp>
        <p:nvSpPr>
          <p:cNvPr id="2" name="TextBox 1">
            <a:extLst>
              <a:ext uri="{FF2B5EF4-FFF2-40B4-BE49-F238E27FC236}">
                <a16:creationId xmlns:a16="http://schemas.microsoft.com/office/drawing/2014/main" id="{ECDA0BDF-7929-4730-80D9-AA59D5CA5D93}"/>
              </a:ext>
            </a:extLst>
          </p:cNvPr>
          <p:cNvSpPr txBox="1"/>
          <p:nvPr/>
        </p:nvSpPr>
        <p:spPr>
          <a:xfrm>
            <a:off x="8842549" y="6510869"/>
            <a:ext cx="2964850" cy="307777"/>
          </a:xfrm>
          <a:prstGeom prst="rect">
            <a:avLst/>
          </a:prstGeom>
          <a:noFill/>
        </p:spPr>
        <p:txBody>
          <a:bodyPr wrap="square" rtlCol="0">
            <a:spAutoFit/>
          </a:bodyPr>
          <a:lstStyle/>
          <a:p>
            <a:pPr algn="ctr"/>
            <a:r>
              <a:rPr lang="en-US" sz="1400" dirty="0">
                <a:solidFill>
                  <a:schemeClr val="bg1">
                    <a:lumMod val="65000"/>
                  </a:schemeClr>
                </a:solidFill>
              </a:rPr>
              <a:t>(Version 1.1 2020.10.21A)</a:t>
            </a:r>
          </a:p>
        </p:txBody>
      </p:sp>
    </p:spTree>
    <p:extLst>
      <p:ext uri="{BB962C8B-B14F-4D97-AF65-F5344CB8AC3E}">
        <p14:creationId xmlns:p14="http://schemas.microsoft.com/office/powerpoint/2010/main" val="2946947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Text, letter&#10;&#10;Description automatically generated">
            <a:extLst>
              <a:ext uri="{FF2B5EF4-FFF2-40B4-BE49-F238E27FC236}">
                <a16:creationId xmlns:a16="http://schemas.microsoft.com/office/drawing/2014/main" id="{FAAC925B-2A0B-4E0E-AF1A-FA3DA37E6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840" y="901016"/>
            <a:ext cx="2972574" cy="3092436"/>
          </a:xfrm>
          <a:prstGeom prst="rect">
            <a:avLst/>
          </a:prstGeom>
          <a:ln w="19050">
            <a:solidFill>
              <a:srgbClr val="0070C0"/>
            </a:solidFill>
          </a:ln>
        </p:spPr>
      </p:pic>
      <p:pic>
        <p:nvPicPr>
          <p:cNvPr id="17" name="Picture 16" descr="Text, letter&#10;&#10;Description automatically generated">
            <a:extLst>
              <a:ext uri="{FF2B5EF4-FFF2-40B4-BE49-F238E27FC236}">
                <a16:creationId xmlns:a16="http://schemas.microsoft.com/office/drawing/2014/main" id="{0CFF1B29-1EBA-4FA1-93EB-AF6FC6F2B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208" y="3784465"/>
            <a:ext cx="5556442" cy="2436841"/>
          </a:xfrm>
          <a:prstGeom prst="rect">
            <a:avLst/>
          </a:prstGeom>
          <a:ln w="19050">
            <a:solidFill>
              <a:srgbClr val="0070C0"/>
            </a:solidFill>
          </a:ln>
        </p:spPr>
      </p:pic>
      <p:sp>
        <p:nvSpPr>
          <p:cNvPr id="2" name="Title 1">
            <a:extLst>
              <a:ext uri="{FF2B5EF4-FFF2-40B4-BE49-F238E27FC236}">
                <a16:creationId xmlns:a16="http://schemas.microsoft.com/office/drawing/2014/main" id="{674BB262-F468-4EFE-AC4D-2571A3EBB458}"/>
              </a:ext>
            </a:extLst>
          </p:cNvPr>
          <p:cNvSpPr>
            <a:spLocks noGrp="1"/>
          </p:cNvSpPr>
          <p:nvPr>
            <p:ph type="title"/>
          </p:nvPr>
        </p:nvSpPr>
        <p:spPr/>
        <p:txBody>
          <a:bodyPr/>
          <a:lstStyle/>
          <a:p>
            <a:r>
              <a:rPr lang="en-US" dirty="0"/>
              <a:t>Orientation Tour:  Example – IHE DEC Profile</a:t>
            </a:r>
          </a:p>
        </p:txBody>
      </p:sp>
      <p:sp>
        <p:nvSpPr>
          <p:cNvPr id="4" name="Footer Placeholder 3">
            <a:extLst>
              <a:ext uri="{FF2B5EF4-FFF2-40B4-BE49-F238E27FC236}">
                <a16:creationId xmlns:a16="http://schemas.microsoft.com/office/drawing/2014/main" id="{BC787AA3-B23B-4963-9BA3-FA8E51E3BD27}"/>
              </a:ext>
            </a:extLst>
          </p:cNvPr>
          <p:cNvSpPr>
            <a:spLocks noGrp="1"/>
          </p:cNvSpPr>
          <p:nvPr>
            <p:ph type="ftr" sz="quarter" idx="11"/>
          </p:nvPr>
        </p:nvSpPr>
        <p:spPr/>
        <p:txBody>
          <a:bodyPr/>
          <a:lstStyle/>
          <a:p>
            <a:r>
              <a:rPr lang="en-US"/>
              <a:t>IHE DE SDC/SDPi PAT – L</a:t>
            </a:r>
            <a:r>
              <a:rPr lang="de-DE"/>
              <a:t>ü</a:t>
            </a:r>
            <a:r>
              <a:rPr lang="en-US"/>
              <a:t>beck DE – October 2020</a:t>
            </a:r>
            <a:endParaRPr lang="en-US" dirty="0"/>
          </a:p>
        </p:txBody>
      </p:sp>
      <p:sp>
        <p:nvSpPr>
          <p:cNvPr id="5" name="Slide Number Placeholder 4">
            <a:extLst>
              <a:ext uri="{FF2B5EF4-FFF2-40B4-BE49-F238E27FC236}">
                <a16:creationId xmlns:a16="http://schemas.microsoft.com/office/drawing/2014/main" id="{641B4456-9924-456D-A4FF-97F510EBD8DF}"/>
              </a:ext>
            </a:extLst>
          </p:cNvPr>
          <p:cNvSpPr>
            <a:spLocks noGrp="1"/>
          </p:cNvSpPr>
          <p:nvPr>
            <p:ph type="sldNum" sz="quarter" idx="12"/>
          </p:nvPr>
        </p:nvSpPr>
        <p:spPr/>
        <p:txBody>
          <a:bodyPr/>
          <a:lstStyle/>
          <a:p>
            <a:fld id="{4B2B13E8-E2F1-42A7-A4D7-4750DA1EC715}" type="slidenum">
              <a:rPr lang="en-US" smtClean="0"/>
              <a:pPr/>
              <a:t>10</a:t>
            </a:fld>
            <a:endParaRPr lang="en-US" dirty="0"/>
          </a:p>
        </p:txBody>
      </p:sp>
      <p:pic>
        <p:nvPicPr>
          <p:cNvPr id="11" name="Picture 10" descr="A screenshot of text&#10;&#10;Description automatically generated">
            <a:extLst>
              <a:ext uri="{FF2B5EF4-FFF2-40B4-BE49-F238E27FC236}">
                <a16:creationId xmlns:a16="http://schemas.microsoft.com/office/drawing/2014/main" id="{ACB2DDDC-8445-4398-9555-82C24FD7F2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078178"/>
            <a:ext cx="5869322" cy="5263705"/>
          </a:xfrm>
          <a:prstGeom prst="rect">
            <a:avLst/>
          </a:prstGeom>
          <a:ln w="19050">
            <a:solidFill>
              <a:srgbClr val="0070C0"/>
            </a:solidFill>
          </a:ln>
        </p:spPr>
      </p:pic>
      <p:sp>
        <p:nvSpPr>
          <p:cNvPr id="3" name="TextBox 2">
            <a:extLst>
              <a:ext uri="{FF2B5EF4-FFF2-40B4-BE49-F238E27FC236}">
                <a16:creationId xmlns:a16="http://schemas.microsoft.com/office/drawing/2014/main" id="{F238CC9E-1A84-4A4F-B0A9-31C83F6839BB}"/>
              </a:ext>
            </a:extLst>
          </p:cNvPr>
          <p:cNvSpPr txBox="1"/>
          <p:nvPr/>
        </p:nvSpPr>
        <p:spPr>
          <a:xfrm>
            <a:off x="3634417" y="1644851"/>
            <a:ext cx="2267579" cy="1323439"/>
          </a:xfrm>
          <a:prstGeom prst="rect">
            <a:avLst/>
          </a:prstGeom>
          <a:noFill/>
        </p:spPr>
        <p:txBody>
          <a:bodyPr wrap="square" rtlCol="0">
            <a:spAutoFit/>
          </a:bodyPr>
          <a:lstStyle/>
          <a:p>
            <a:r>
              <a:rPr lang="en-US" sz="2000" dirty="0">
                <a:solidFill>
                  <a:srgbClr val="0070C0"/>
                </a:solidFill>
              </a:rPr>
              <a:t>TF-3 Bindings only generally specified in DEC profile &amp; DEV-01 Transaction</a:t>
            </a:r>
          </a:p>
        </p:txBody>
      </p:sp>
    </p:spTree>
    <p:extLst>
      <p:ext uri="{BB962C8B-B14F-4D97-AF65-F5344CB8AC3E}">
        <p14:creationId xmlns:p14="http://schemas.microsoft.com/office/powerpoint/2010/main" val="149022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IHE TF &amp; SDPi Profiles</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11</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E262E96-5225-446A-8866-80B5F467E7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866" y="1101725"/>
            <a:ext cx="7430133" cy="3841750"/>
          </a:xfrm>
          <a:prstGeom prst="rect">
            <a:avLst/>
          </a:prstGeom>
        </p:spPr>
      </p:pic>
      <p:sp>
        <p:nvSpPr>
          <p:cNvPr id="8" name="TextBox 7">
            <a:extLst>
              <a:ext uri="{FF2B5EF4-FFF2-40B4-BE49-F238E27FC236}">
                <a16:creationId xmlns:a16="http://schemas.microsoft.com/office/drawing/2014/main" id="{518503B3-257D-4FE5-9871-30DFD47BCAEB}"/>
              </a:ext>
            </a:extLst>
          </p:cNvPr>
          <p:cNvSpPr txBox="1"/>
          <p:nvPr/>
        </p:nvSpPr>
        <p:spPr>
          <a:xfrm>
            <a:off x="405488" y="1560677"/>
            <a:ext cx="4490362" cy="1384995"/>
          </a:xfrm>
          <a:prstGeom prst="rect">
            <a:avLst/>
          </a:prstGeom>
          <a:noFill/>
        </p:spPr>
        <p:txBody>
          <a:bodyPr wrap="square" rtlCol="0">
            <a:spAutoFit/>
          </a:bodyPr>
          <a:lstStyle/>
          <a:p>
            <a:r>
              <a:rPr lang="en-US" sz="2800" b="1" dirty="0">
                <a:solidFill>
                  <a:srgbClr val="0070C0"/>
                </a:solidFill>
              </a:rPr>
              <a:t>Service-oriented Device Point-of-care Interoperability (SDPi)</a:t>
            </a:r>
          </a:p>
        </p:txBody>
      </p:sp>
      <p:sp>
        <p:nvSpPr>
          <p:cNvPr id="9" name="TextBox 8">
            <a:extLst>
              <a:ext uri="{FF2B5EF4-FFF2-40B4-BE49-F238E27FC236}">
                <a16:creationId xmlns:a16="http://schemas.microsoft.com/office/drawing/2014/main" id="{3CB35670-B8EB-4701-A1ED-B5BC6E00232D}"/>
              </a:ext>
            </a:extLst>
          </p:cNvPr>
          <p:cNvSpPr txBox="1"/>
          <p:nvPr/>
        </p:nvSpPr>
        <p:spPr>
          <a:xfrm>
            <a:off x="405488" y="3030702"/>
            <a:ext cx="5915026" cy="2585323"/>
          </a:xfrm>
          <a:prstGeom prst="rect">
            <a:avLst/>
          </a:prstGeom>
          <a:noFill/>
        </p:spPr>
        <p:txBody>
          <a:bodyPr wrap="square" rtlCol="0">
            <a:spAutoFit/>
          </a:bodyPr>
          <a:lstStyle/>
          <a:p>
            <a:pPr marL="285750" indent="-285750">
              <a:buFont typeface="Wingdings" panose="05000000000000000000" pitchFamily="2" charset="2"/>
              <a:buChar char="ü"/>
            </a:pPr>
            <a:r>
              <a:rPr lang="en-US" b="1" dirty="0">
                <a:solidFill>
                  <a:srgbClr val="0070C0"/>
                </a:solidFill>
              </a:rPr>
              <a:t>Four profile specifications:</a:t>
            </a:r>
          </a:p>
          <a:p>
            <a:pPr marL="742950" lvl="1" indent="-285750">
              <a:buFont typeface="Arial" panose="020B0604020202020204" pitchFamily="34" charset="0"/>
              <a:buChar char="•"/>
            </a:pPr>
            <a:r>
              <a:rPr lang="en-US" dirty="0"/>
              <a:t>SDPi-P for Plug-and-Trust Interoperability</a:t>
            </a:r>
          </a:p>
          <a:p>
            <a:pPr marL="742950" lvl="1" indent="-285750">
              <a:buFont typeface="Arial" panose="020B0604020202020204" pitchFamily="34" charset="0"/>
              <a:buChar char="•"/>
            </a:pPr>
            <a:r>
              <a:rPr lang="en-US" dirty="0"/>
              <a:t>SDPi-R for Reporting Medical Information</a:t>
            </a:r>
          </a:p>
          <a:p>
            <a:pPr marL="742950" lvl="1" indent="-285750">
              <a:buFont typeface="Arial" panose="020B0604020202020204" pitchFamily="34" charset="0"/>
              <a:buChar char="•"/>
            </a:pPr>
            <a:r>
              <a:rPr lang="en-US" dirty="0"/>
              <a:t>SDPi-A for Alerting </a:t>
            </a:r>
          </a:p>
          <a:p>
            <a:pPr marL="742950" lvl="1" indent="-285750">
              <a:buFont typeface="Arial" panose="020B0604020202020204" pitchFamily="34" charset="0"/>
              <a:buChar char="•"/>
            </a:pPr>
            <a:r>
              <a:rPr lang="en-US" dirty="0"/>
              <a:t>SDPi-</a:t>
            </a:r>
            <a:r>
              <a:rPr lang="en-US" dirty="0" err="1"/>
              <a:t>xC</a:t>
            </a:r>
            <a:r>
              <a:rPr lang="en-US" dirty="0"/>
              <a:t> for External Controlling</a:t>
            </a:r>
          </a:p>
          <a:p>
            <a:pPr marL="285750" indent="-285750">
              <a:buFont typeface="Wingdings" panose="05000000000000000000" pitchFamily="2" charset="2"/>
              <a:buChar char="ü"/>
            </a:pPr>
            <a:r>
              <a:rPr lang="en-US" b="1" dirty="0">
                <a:solidFill>
                  <a:srgbClr val="0070C0"/>
                </a:solidFill>
              </a:rPr>
              <a:t>Three IHE DEV TF Volumes:</a:t>
            </a:r>
          </a:p>
          <a:p>
            <a:pPr marL="742950" lvl="1" indent="-285750">
              <a:buFont typeface="Arial" panose="020B0604020202020204" pitchFamily="34" charset="0"/>
              <a:buChar char="•"/>
            </a:pPr>
            <a:r>
              <a:rPr lang="en-US" dirty="0"/>
              <a:t>TF-1 Profiles / use cases / actors / …</a:t>
            </a:r>
          </a:p>
          <a:p>
            <a:pPr marL="742950" lvl="1" indent="-285750">
              <a:buFont typeface="Arial" panose="020B0604020202020204" pitchFamily="34" charset="0"/>
              <a:buChar char="•"/>
            </a:pPr>
            <a:r>
              <a:rPr lang="en-US" dirty="0"/>
              <a:t>TF-2 Transactions / MDPWS messaging</a:t>
            </a:r>
          </a:p>
          <a:p>
            <a:pPr marL="742950" lvl="1" indent="-285750">
              <a:buFont typeface="Arial" panose="020B0604020202020204" pitchFamily="34" charset="0"/>
              <a:buChar char="•"/>
            </a:pPr>
            <a:r>
              <a:rPr lang="en-US" dirty="0"/>
              <a:t>TF-3 BICEPS content modules / device specializations</a:t>
            </a:r>
          </a:p>
        </p:txBody>
      </p:sp>
      <p:sp>
        <p:nvSpPr>
          <p:cNvPr id="10" name="TextBox 9">
            <a:extLst>
              <a:ext uri="{FF2B5EF4-FFF2-40B4-BE49-F238E27FC236}">
                <a16:creationId xmlns:a16="http://schemas.microsoft.com/office/drawing/2014/main" id="{73FE86CF-6A06-4C82-897D-6667BBA4C189}"/>
              </a:ext>
            </a:extLst>
          </p:cNvPr>
          <p:cNvSpPr txBox="1"/>
          <p:nvPr/>
        </p:nvSpPr>
        <p:spPr>
          <a:xfrm>
            <a:off x="2933700" y="5824395"/>
            <a:ext cx="9258300" cy="646331"/>
          </a:xfrm>
          <a:prstGeom prst="rect">
            <a:avLst/>
          </a:prstGeom>
          <a:noFill/>
        </p:spPr>
        <p:txBody>
          <a:bodyPr wrap="square" rtlCol="0">
            <a:spAutoFit/>
          </a:bodyPr>
          <a:lstStyle/>
          <a:p>
            <a:r>
              <a:rPr lang="en-US" dirty="0"/>
              <a:t>See draft SDPi Supplement Word Document for additional content detail &amp; outline (</a:t>
            </a:r>
            <a:r>
              <a:rPr lang="en-US" dirty="0">
                <a:hlinkClick r:id="rId5"/>
              </a:rPr>
              <a:t>https://github.com/IHE/sdpi-fhir/tree/master/SDPi%20%20Supplement/SDPi%20Rev%201.0</a:t>
            </a:r>
            <a:r>
              <a:rPr lang="en-US" dirty="0"/>
              <a:t>) </a:t>
            </a:r>
          </a:p>
        </p:txBody>
      </p:sp>
    </p:spTree>
    <p:extLst>
      <p:ext uri="{BB962C8B-B14F-4D97-AF65-F5344CB8AC3E}">
        <p14:creationId xmlns:p14="http://schemas.microsoft.com/office/powerpoint/2010/main" val="3025637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302B-690A-4D47-A621-AAEC354274E1}"/>
              </a:ext>
            </a:extLst>
          </p:cNvPr>
          <p:cNvSpPr>
            <a:spLocks noGrp="1"/>
          </p:cNvSpPr>
          <p:nvPr>
            <p:ph type="title"/>
          </p:nvPr>
        </p:nvSpPr>
        <p:spPr/>
        <p:txBody>
          <a:bodyPr/>
          <a:lstStyle/>
          <a:p>
            <a:r>
              <a:rPr lang="en-US" dirty="0"/>
              <a:t>Orientation Tour:  From Volume 1 to 2 to 3</a:t>
            </a:r>
          </a:p>
        </p:txBody>
      </p:sp>
      <p:sp>
        <p:nvSpPr>
          <p:cNvPr id="4" name="Footer Placeholder 3">
            <a:extLst>
              <a:ext uri="{FF2B5EF4-FFF2-40B4-BE49-F238E27FC236}">
                <a16:creationId xmlns:a16="http://schemas.microsoft.com/office/drawing/2014/main" id="{FC301281-671F-47D4-877F-62810A334714}"/>
              </a:ext>
            </a:extLst>
          </p:cNvPr>
          <p:cNvSpPr>
            <a:spLocks noGrp="1"/>
          </p:cNvSpPr>
          <p:nvPr>
            <p:ph type="ftr" sz="quarter" idx="11"/>
          </p:nvPr>
        </p:nvSpPr>
        <p:spPr/>
        <p:txBody>
          <a:bodyPr/>
          <a:lstStyle/>
          <a:p>
            <a:r>
              <a:rPr lang="en-US"/>
              <a:t>IHE DE SDC/SDPi PAT – L</a:t>
            </a:r>
            <a:r>
              <a:rPr lang="de-DE"/>
              <a:t>ü</a:t>
            </a:r>
            <a:r>
              <a:rPr lang="en-US"/>
              <a:t>beck DE – October 2020</a:t>
            </a:r>
            <a:endParaRPr lang="en-US" dirty="0"/>
          </a:p>
        </p:txBody>
      </p:sp>
      <p:sp>
        <p:nvSpPr>
          <p:cNvPr id="5" name="Slide Number Placeholder 4">
            <a:extLst>
              <a:ext uri="{FF2B5EF4-FFF2-40B4-BE49-F238E27FC236}">
                <a16:creationId xmlns:a16="http://schemas.microsoft.com/office/drawing/2014/main" id="{37BCE899-044F-478B-AABD-F7687720EB56}"/>
              </a:ext>
            </a:extLst>
          </p:cNvPr>
          <p:cNvSpPr>
            <a:spLocks noGrp="1"/>
          </p:cNvSpPr>
          <p:nvPr>
            <p:ph type="sldNum" sz="quarter" idx="12"/>
          </p:nvPr>
        </p:nvSpPr>
        <p:spPr/>
        <p:txBody>
          <a:bodyPr/>
          <a:lstStyle/>
          <a:p>
            <a:fld id="{4B2B13E8-E2F1-42A7-A4D7-4750DA1EC715}" type="slidenum">
              <a:rPr lang="en-US" smtClean="0"/>
              <a:pPr/>
              <a:t>12</a:t>
            </a:fld>
            <a:endParaRPr lang="en-US" dirty="0"/>
          </a:p>
        </p:txBody>
      </p:sp>
      <p:sp>
        <p:nvSpPr>
          <p:cNvPr id="8" name="TextBox 7">
            <a:extLst>
              <a:ext uri="{FF2B5EF4-FFF2-40B4-BE49-F238E27FC236}">
                <a16:creationId xmlns:a16="http://schemas.microsoft.com/office/drawing/2014/main" id="{32A7E00D-A5EA-40F6-9F7F-CA133651CAE4}"/>
              </a:ext>
            </a:extLst>
          </p:cNvPr>
          <p:cNvSpPr txBox="1"/>
          <p:nvPr/>
        </p:nvSpPr>
        <p:spPr>
          <a:xfrm>
            <a:off x="371789" y="1118999"/>
            <a:ext cx="6139543" cy="5370701"/>
          </a:xfrm>
          <a:prstGeom prst="rect">
            <a:avLst/>
          </a:prstGeom>
          <a:noFill/>
        </p:spPr>
        <p:txBody>
          <a:bodyPr wrap="square" rtlCol="0">
            <a:spAutoFit/>
          </a:bodyPr>
          <a:lstStyle/>
          <a:p>
            <a:r>
              <a:rPr lang="en-US" sz="2000" b="1" dirty="0">
                <a:solidFill>
                  <a:srgbClr val="0070C0"/>
                </a:solidFill>
              </a:rPr>
              <a:t>SDPi TF Supplement Vol.1 </a:t>
            </a:r>
            <a:r>
              <a:rPr lang="en-US" sz="2000" b="1" dirty="0">
                <a:solidFill>
                  <a:srgbClr val="FF0000"/>
                </a:solidFill>
              </a:rPr>
              <a:t>Integration Profiles</a:t>
            </a:r>
          </a:p>
          <a:p>
            <a:pPr marL="231775" lvl="1"/>
            <a:r>
              <a:rPr lang="en-US" b="1" i="1" dirty="0"/>
              <a:t>SDPi-P Profile</a:t>
            </a:r>
          </a:p>
          <a:p>
            <a:pPr marL="461963" lvl="2"/>
            <a:r>
              <a:rPr lang="en-US" dirty="0"/>
              <a:t>Profile Actors &amp; Transactions &amp; Content Modules</a:t>
            </a:r>
          </a:p>
          <a:p>
            <a:pPr marL="461963" lvl="2"/>
            <a:r>
              <a:rPr lang="en-US" dirty="0"/>
              <a:t>Profile Actor Options</a:t>
            </a:r>
          </a:p>
          <a:p>
            <a:pPr marL="461963" lvl="2"/>
            <a:r>
              <a:rPr lang="en-US" dirty="0"/>
              <a:t>Profile Overview (Concepts &amp; Use Cases)</a:t>
            </a:r>
          </a:p>
          <a:p>
            <a:pPr marL="461963" lvl="2"/>
            <a:r>
              <a:rPr lang="en-US" dirty="0"/>
              <a:t>SES Considerations</a:t>
            </a:r>
          </a:p>
          <a:p>
            <a:pPr marL="231775" lvl="1">
              <a:spcBef>
                <a:spcPts val="600"/>
              </a:spcBef>
            </a:pPr>
            <a:r>
              <a:rPr lang="en-US" b="1" i="1" dirty="0"/>
              <a:t>SDPi-Reporting Profile </a:t>
            </a:r>
            <a:r>
              <a:rPr lang="en-US" dirty="0"/>
              <a:t>…</a:t>
            </a:r>
          </a:p>
          <a:p>
            <a:pPr marL="231775" lvl="1">
              <a:spcBef>
                <a:spcPts val="600"/>
              </a:spcBef>
            </a:pPr>
            <a:r>
              <a:rPr lang="en-US" b="1" i="1" dirty="0"/>
              <a:t>SDPi-Alerting Profile </a:t>
            </a:r>
            <a:r>
              <a:rPr lang="en-US" dirty="0"/>
              <a:t>…</a:t>
            </a:r>
          </a:p>
          <a:p>
            <a:pPr marL="231775" lvl="1">
              <a:spcBef>
                <a:spcPts val="600"/>
              </a:spcBef>
            </a:pPr>
            <a:r>
              <a:rPr lang="en-US" b="1" i="1" dirty="0"/>
              <a:t>SDPi-</a:t>
            </a:r>
            <a:r>
              <a:rPr lang="en-US" b="1" i="1" dirty="0" err="1"/>
              <a:t>xControl</a:t>
            </a:r>
            <a:r>
              <a:rPr lang="en-US" b="1" i="1" dirty="0"/>
              <a:t> Profile </a:t>
            </a:r>
            <a:r>
              <a:rPr lang="en-US" dirty="0"/>
              <a:t>…</a:t>
            </a:r>
          </a:p>
          <a:p>
            <a:pPr marL="231775" lvl="1"/>
            <a:endParaRPr lang="en-US" dirty="0"/>
          </a:p>
          <a:p>
            <a:pPr marL="231775" lvl="1"/>
            <a:r>
              <a:rPr lang="en-US" b="1" i="1" dirty="0"/>
              <a:t>Appendix A:  Requirements Management for 				Plug-n-Trust Interoperability</a:t>
            </a:r>
          </a:p>
          <a:p>
            <a:pPr marL="231775" lvl="1">
              <a:spcBef>
                <a:spcPts val="600"/>
              </a:spcBef>
            </a:pPr>
            <a:r>
              <a:rPr lang="en-US" b="1" i="1" dirty="0"/>
              <a:t>Appendix B:  ISO/IEEE 11073 SDC Requirements Coverage</a:t>
            </a:r>
          </a:p>
          <a:p>
            <a:pPr marL="461963" lvl="2"/>
            <a:r>
              <a:rPr lang="en-US" dirty="0"/>
              <a:t>&lt;including </a:t>
            </a:r>
            <a:r>
              <a:rPr lang="en-US" i="1" dirty="0">
                <a:solidFill>
                  <a:srgbClr val="0070C0"/>
                </a:solidFill>
              </a:rPr>
              <a:t>ISO/IEEE 11073 SDC ICS tables</a:t>
            </a:r>
            <a:r>
              <a:rPr lang="en-US" dirty="0"/>
              <a:t>&gt;</a:t>
            </a:r>
          </a:p>
          <a:p>
            <a:pPr marL="231775" lvl="1">
              <a:spcBef>
                <a:spcPts val="600"/>
              </a:spcBef>
            </a:pPr>
            <a:r>
              <a:rPr lang="en-US" b="1" i="1" dirty="0"/>
              <a:t>Appendix C:  Device Point-of-care Interoperability Use Cases</a:t>
            </a:r>
          </a:p>
          <a:p>
            <a:pPr marL="461963" lvl="1"/>
            <a:r>
              <a:rPr lang="en-US" dirty="0"/>
              <a:t>&lt;including </a:t>
            </a:r>
            <a:r>
              <a:rPr lang="en-US" i="1" dirty="0">
                <a:solidFill>
                  <a:srgbClr val="0070C0"/>
                </a:solidFill>
              </a:rPr>
              <a:t>Gherkin detail &amp; links to Compendium </a:t>
            </a:r>
            <a:r>
              <a:rPr lang="en-US" dirty="0"/>
              <a:t>etc.&gt;</a:t>
            </a:r>
          </a:p>
          <a:p>
            <a:pPr marL="231775" lvl="1">
              <a:spcBef>
                <a:spcPts val="600"/>
              </a:spcBef>
            </a:pPr>
            <a:endParaRPr lang="en-US" b="1" i="1" dirty="0"/>
          </a:p>
        </p:txBody>
      </p:sp>
      <p:sp>
        <p:nvSpPr>
          <p:cNvPr id="10" name="TextBox 9">
            <a:extLst>
              <a:ext uri="{FF2B5EF4-FFF2-40B4-BE49-F238E27FC236}">
                <a16:creationId xmlns:a16="http://schemas.microsoft.com/office/drawing/2014/main" id="{01D95000-39D8-4262-98E3-412BA8A0D6E3}"/>
              </a:ext>
            </a:extLst>
          </p:cNvPr>
          <p:cNvSpPr txBox="1"/>
          <p:nvPr/>
        </p:nvSpPr>
        <p:spPr>
          <a:xfrm>
            <a:off x="6722347" y="1118999"/>
            <a:ext cx="5469653" cy="5109091"/>
          </a:xfrm>
          <a:prstGeom prst="rect">
            <a:avLst/>
          </a:prstGeom>
          <a:noFill/>
        </p:spPr>
        <p:txBody>
          <a:bodyPr wrap="square" rtlCol="0">
            <a:spAutoFit/>
          </a:bodyPr>
          <a:lstStyle/>
          <a:p>
            <a:r>
              <a:rPr lang="en-US" sz="2000" b="1" dirty="0">
                <a:solidFill>
                  <a:srgbClr val="0070C0"/>
                </a:solidFill>
              </a:rPr>
              <a:t>SDPi TF Supplement Vol.2 </a:t>
            </a:r>
            <a:r>
              <a:rPr lang="en-US" sz="2000" b="1" dirty="0">
                <a:solidFill>
                  <a:srgbClr val="FF0000"/>
                </a:solidFill>
              </a:rPr>
              <a:t>Transactions</a:t>
            </a:r>
          </a:p>
          <a:p>
            <a:pPr marL="231775" lvl="1"/>
            <a:r>
              <a:rPr lang="en-US" b="1" dirty="0"/>
              <a:t>DEV-23</a:t>
            </a:r>
            <a:r>
              <a:rPr lang="en-US" i="1" dirty="0"/>
              <a:t>  </a:t>
            </a:r>
            <a:r>
              <a:rPr lang="en-US" b="1" i="1" dirty="0"/>
              <a:t>Announce Network Presence</a:t>
            </a:r>
          </a:p>
          <a:p>
            <a:pPr marL="461963" lvl="1"/>
            <a:r>
              <a:rPr lang="en-US" dirty="0"/>
              <a:t>Scope</a:t>
            </a:r>
          </a:p>
          <a:p>
            <a:pPr marL="461963" lvl="1"/>
            <a:r>
              <a:rPr lang="en-US" dirty="0"/>
              <a:t>Actor Roles &amp; </a:t>
            </a:r>
            <a:r>
              <a:rPr lang="en-US" i="1" dirty="0">
                <a:solidFill>
                  <a:srgbClr val="FF0000"/>
                </a:solidFill>
              </a:rPr>
              <a:t>Referenced Standards</a:t>
            </a:r>
          </a:p>
          <a:p>
            <a:pPr marL="461963" lvl="1"/>
            <a:r>
              <a:rPr lang="en-US" dirty="0"/>
              <a:t>Messages (</a:t>
            </a:r>
            <a:r>
              <a:rPr lang="en-US" i="1" dirty="0">
                <a:solidFill>
                  <a:srgbClr val="0070C0"/>
                </a:solidFill>
              </a:rPr>
              <a:t>at BICEPS level w/ links to Appendix A</a:t>
            </a:r>
            <a:r>
              <a:rPr lang="en-US" dirty="0"/>
              <a:t>)</a:t>
            </a:r>
          </a:p>
          <a:p>
            <a:pPr marL="461963" lvl="1"/>
            <a:r>
              <a:rPr lang="en-US" dirty="0"/>
              <a:t>Protocol Requirements</a:t>
            </a:r>
          </a:p>
          <a:p>
            <a:pPr marL="461963" lvl="1"/>
            <a:r>
              <a:rPr lang="en-US" dirty="0"/>
              <a:t>SES Considerations</a:t>
            </a:r>
          </a:p>
          <a:p>
            <a:pPr marL="461963" lvl="1"/>
            <a:endParaRPr lang="en-US" dirty="0"/>
          </a:p>
          <a:p>
            <a:pPr marL="231775" lvl="1"/>
            <a:r>
              <a:rPr lang="en-US" b="1" dirty="0"/>
              <a:t>DEV-24</a:t>
            </a:r>
            <a:r>
              <a:rPr lang="en-US" b="1" i="1" dirty="0"/>
              <a:t>  Discover Network Participants</a:t>
            </a:r>
          </a:p>
          <a:p>
            <a:pPr marL="231775" lvl="1"/>
            <a:r>
              <a:rPr lang="en-US" dirty="0"/>
              <a:t>…</a:t>
            </a:r>
          </a:p>
          <a:p>
            <a:pPr marL="231775" lvl="1"/>
            <a:r>
              <a:rPr lang="en-US" b="1" dirty="0"/>
              <a:t>DEV-44</a:t>
            </a:r>
            <a:r>
              <a:rPr lang="en-US" b="1" i="1" dirty="0"/>
              <a:t>  Invoke Medical Control Services</a:t>
            </a:r>
          </a:p>
          <a:p>
            <a:pPr marL="231775" lvl="1"/>
            <a:endParaRPr lang="en-US" dirty="0"/>
          </a:p>
          <a:p>
            <a:pPr marL="231775" lvl="1"/>
            <a:r>
              <a:rPr lang="en-US" b="1" i="1" dirty="0"/>
              <a:t>Appendix A:  ISO/IEEE 11073 SDC / </a:t>
            </a:r>
            <a:r>
              <a:rPr lang="en-US" b="1" i="1" dirty="0">
                <a:solidFill>
                  <a:srgbClr val="FF0000"/>
                </a:solidFill>
              </a:rPr>
              <a:t>MDPWS Message Specifications</a:t>
            </a:r>
            <a:r>
              <a:rPr lang="en-US" b="1" i="1" dirty="0"/>
              <a:t> (</a:t>
            </a:r>
            <a:r>
              <a:rPr lang="en-US" b="1" i="1" dirty="0">
                <a:solidFill>
                  <a:srgbClr val="0070C0"/>
                </a:solidFill>
              </a:rPr>
              <a:t>Normative</a:t>
            </a:r>
            <a:r>
              <a:rPr lang="en-US" b="1" i="1" dirty="0"/>
              <a:t>)</a:t>
            </a:r>
          </a:p>
          <a:p>
            <a:pPr marL="461963" lvl="1">
              <a:tabLst>
                <a:tab pos="461963" algn="l"/>
              </a:tabLst>
            </a:pPr>
            <a:r>
              <a:rPr lang="en-US" dirty="0"/>
              <a:t>SDC/BICEPS to SDC/MDPWS Message Specifications</a:t>
            </a:r>
          </a:p>
          <a:p>
            <a:pPr marL="461963" lvl="1">
              <a:tabLst>
                <a:tab pos="461963" algn="l"/>
              </a:tabLst>
            </a:pPr>
            <a:r>
              <a:rPr lang="en-US" dirty="0"/>
              <a:t>Messages for BICEPS Discovery Model</a:t>
            </a:r>
          </a:p>
          <a:p>
            <a:pPr marL="682625" lvl="2"/>
            <a:r>
              <a:rPr lang="en-US" dirty="0"/>
              <a:t>&lt;specific MDPWS message links&gt;</a:t>
            </a:r>
          </a:p>
          <a:p>
            <a:pPr marL="682625" lvl="2"/>
            <a:r>
              <a:rPr lang="en-US" dirty="0"/>
              <a:t>&lt;example exchanges &amp; library calls&gt;</a:t>
            </a:r>
          </a:p>
        </p:txBody>
      </p:sp>
      <p:sp>
        <p:nvSpPr>
          <p:cNvPr id="11" name="TextBox 10">
            <a:extLst>
              <a:ext uri="{FF2B5EF4-FFF2-40B4-BE49-F238E27FC236}">
                <a16:creationId xmlns:a16="http://schemas.microsoft.com/office/drawing/2014/main" id="{E0101C2D-8CE4-4932-ADD2-BA407801508E}"/>
              </a:ext>
            </a:extLst>
          </p:cNvPr>
          <p:cNvSpPr txBox="1"/>
          <p:nvPr/>
        </p:nvSpPr>
        <p:spPr>
          <a:xfrm>
            <a:off x="4541854" y="6164791"/>
            <a:ext cx="7650145" cy="338554"/>
          </a:xfrm>
          <a:prstGeom prst="rect">
            <a:avLst/>
          </a:prstGeom>
          <a:noFill/>
        </p:spPr>
        <p:txBody>
          <a:bodyPr wrap="square" rtlCol="0">
            <a:spAutoFit/>
          </a:bodyPr>
          <a:lstStyle/>
          <a:p>
            <a:pPr algn="r"/>
            <a:r>
              <a:rPr lang="en-US" sz="1600" dirty="0"/>
              <a:t>See SDPi Supplement (1.0) document in the </a:t>
            </a:r>
            <a:r>
              <a:rPr lang="en-US" sz="1600" dirty="0">
                <a:hlinkClick r:id="rId2"/>
              </a:rPr>
              <a:t>IHE </a:t>
            </a:r>
            <a:r>
              <a:rPr lang="en-US" sz="1600" dirty="0" err="1">
                <a:hlinkClick r:id="rId2"/>
              </a:rPr>
              <a:t>sdpi-fhir</a:t>
            </a:r>
            <a:r>
              <a:rPr lang="en-US" sz="1600" dirty="0">
                <a:hlinkClick r:id="rId2"/>
              </a:rPr>
              <a:t> </a:t>
            </a:r>
            <a:r>
              <a:rPr lang="en-US" sz="1600" dirty="0" err="1">
                <a:hlinkClick r:id="rId2"/>
              </a:rPr>
              <a:t>Github</a:t>
            </a:r>
            <a:r>
              <a:rPr lang="en-US" sz="1600" dirty="0">
                <a:hlinkClick r:id="rId2"/>
              </a:rPr>
              <a:t> repository</a:t>
            </a:r>
            <a:r>
              <a:rPr lang="en-US" sz="1600" dirty="0"/>
              <a:t> for full details.</a:t>
            </a:r>
          </a:p>
        </p:txBody>
      </p:sp>
      <p:sp>
        <p:nvSpPr>
          <p:cNvPr id="16" name="Left Brace 15">
            <a:extLst>
              <a:ext uri="{FF2B5EF4-FFF2-40B4-BE49-F238E27FC236}">
                <a16:creationId xmlns:a16="http://schemas.microsoft.com/office/drawing/2014/main" id="{BBBA122B-7C05-4E46-9C5A-D89B2C41A9D1}"/>
              </a:ext>
            </a:extLst>
          </p:cNvPr>
          <p:cNvSpPr/>
          <p:nvPr/>
        </p:nvSpPr>
        <p:spPr>
          <a:xfrm>
            <a:off x="6717323" y="1494171"/>
            <a:ext cx="331596" cy="2484975"/>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FCF14013-153D-4DA3-B287-CBEDDB980451}"/>
              </a:ext>
            </a:extLst>
          </p:cNvPr>
          <p:cNvCxnSpPr>
            <a:cxnSpLocks/>
          </p:cNvCxnSpPr>
          <p:nvPr/>
        </p:nvCxnSpPr>
        <p:spPr>
          <a:xfrm flipV="1">
            <a:off x="3245618" y="2759817"/>
            <a:ext cx="3366197" cy="3350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6636F9-3B34-47EA-9FA9-30D0B076ECCD}"/>
              </a:ext>
            </a:extLst>
          </p:cNvPr>
          <p:cNvCxnSpPr>
            <a:cxnSpLocks/>
          </p:cNvCxnSpPr>
          <p:nvPr/>
        </p:nvCxnSpPr>
        <p:spPr>
          <a:xfrm flipV="1">
            <a:off x="3245618" y="2863545"/>
            <a:ext cx="3366197" cy="6063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A9F9681-A7A1-4F80-A597-B53406E73FA2}"/>
              </a:ext>
            </a:extLst>
          </p:cNvPr>
          <p:cNvCxnSpPr>
            <a:cxnSpLocks/>
          </p:cNvCxnSpPr>
          <p:nvPr/>
        </p:nvCxnSpPr>
        <p:spPr>
          <a:xfrm flipV="1">
            <a:off x="3245618" y="3014321"/>
            <a:ext cx="3366197" cy="7460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4AA7CC1-FB69-4636-B465-3E60B73DBF51}"/>
              </a:ext>
            </a:extLst>
          </p:cNvPr>
          <p:cNvCxnSpPr>
            <a:cxnSpLocks/>
          </p:cNvCxnSpPr>
          <p:nvPr/>
        </p:nvCxnSpPr>
        <p:spPr>
          <a:xfrm>
            <a:off x="3597310" y="2025794"/>
            <a:ext cx="3014505" cy="6135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Arc 26">
            <a:extLst>
              <a:ext uri="{FF2B5EF4-FFF2-40B4-BE49-F238E27FC236}">
                <a16:creationId xmlns:a16="http://schemas.microsoft.com/office/drawing/2014/main" id="{AD3A9F52-0903-4D43-AC73-51D4682C2ACE}"/>
              </a:ext>
            </a:extLst>
          </p:cNvPr>
          <p:cNvSpPr/>
          <p:nvPr/>
        </p:nvSpPr>
        <p:spPr>
          <a:xfrm>
            <a:off x="9736853" y="2639333"/>
            <a:ext cx="2210637" cy="2826970"/>
          </a:xfrm>
          <a:prstGeom prst="arc">
            <a:avLst>
              <a:gd name="adj1" fmla="val 16200000"/>
              <a:gd name="adj2" fmla="val 5166445"/>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5B6087BB-0DD7-40EF-9379-A79D088ED095}"/>
              </a:ext>
            </a:extLst>
          </p:cNvPr>
          <p:cNvSpPr txBox="1"/>
          <p:nvPr/>
        </p:nvSpPr>
        <p:spPr>
          <a:xfrm>
            <a:off x="4622242" y="3483591"/>
            <a:ext cx="2095081" cy="646331"/>
          </a:xfrm>
          <a:prstGeom prst="rect">
            <a:avLst/>
          </a:prstGeom>
          <a:noFill/>
        </p:spPr>
        <p:txBody>
          <a:bodyPr wrap="square" rtlCol="0">
            <a:spAutoFit/>
          </a:bodyPr>
          <a:lstStyle/>
          <a:p>
            <a:pPr algn="ctr"/>
            <a:r>
              <a:rPr lang="en-US" b="1" dirty="0">
                <a:solidFill>
                  <a:srgbClr val="FF0000"/>
                </a:solidFill>
              </a:rPr>
              <a:t>M:N Profiles &amp; Transactions</a:t>
            </a:r>
          </a:p>
        </p:txBody>
      </p:sp>
      <p:sp>
        <p:nvSpPr>
          <p:cNvPr id="30" name="TextBox 29">
            <a:extLst>
              <a:ext uri="{FF2B5EF4-FFF2-40B4-BE49-F238E27FC236}">
                <a16:creationId xmlns:a16="http://schemas.microsoft.com/office/drawing/2014/main" id="{D204BEA1-545C-4130-B9B6-D6EF0FAD2218}"/>
              </a:ext>
            </a:extLst>
          </p:cNvPr>
          <p:cNvSpPr txBox="1"/>
          <p:nvPr/>
        </p:nvSpPr>
        <p:spPr>
          <a:xfrm>
            <a:off x="9520655" y="2808907"/>
            <a:ext cx="2095081" cy="646331"/>
          </a:xfrm>
          <a:prstGeom prst="rect">
            <a:avLst/>
          </a:prstGeom>
          <a:noFill/>
        </p:spPr>
        <p:txBody>
          <a:bodyPr wrap="square" rtlCol="0">
            <a:spAutoFit/>
          </a:bodyPr>
          <a:lstStyle/>
          <a:p>
            <a:pPr algn="r"/>
            <a:r>
              <a:rPr lang="en-US" b="1" dirty="0">
                <a:solidFill>
                  <a:srgbClr val="FF0000"/>
                </a:solidFill>
              </a:rPr>
              <a:t>MDPWS Message Detail in Appendix</a:t>
            </a:r>
          </a:p>
        </p:txBody>
      </p:sp>
    </p:spTree>
    <p:extLst>
      <p:ext uri="{BB962C8B-B14F-4D97-AF65-F5344CB8AC3E}">
        <p14:creationId xmlns:p14="http://schemas.microsoft.com/office/powerpoint/2010/main" val="138166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302B-690A-4D47-A621-AAEC354274E1}"/>
              </a:ext>
            </a:extLst>
          </p:cNvPr>
          <p:cNvSpPr>
            <a:spLocks noGrp="1"/>
          </p:cNvSpPr>
          <p:nvPr>
            <p:ph type="title"/>
          </p:nvPr>
        </p:nvSpPr>
        <p:spPr/>
        <p:txBody>
          <a:bodyPr/>
          <a:lstStyle/>
          <a:p>
            <a:r>
              <a:rPr lang="en-US" dirty="0"/>
              <a:t>Orientation Tour:  From Volume 1 to 2 to 3</a:t>
            </a:r>
          </a:p>
        </p:txBody>
      </p:sp>
      <p:sp>
        <p:nvSpPr>
          <p:cNvPr id="4" name="Footer Placeholder 3">
            <a:extLst>
              <a:ext uri="{FF2B5EF4-FFF2-40B4-BE49-F238E27FC236}">
                <a16:creationId xmlns:a16="http://schemas.microsoft.com/office/drawing/2014/main" id="{FC301281-671F-47D4-877F-62810A334714}"/>
              </a:ext>
            </a:extLst>
          </p:cNvPr>
          <p:cNvSpPr>
            <a:spLocks noGrp="1"/>
          </p:cNvSpPr>
          <p:nvPr>
            <p:ph type="ftr" sz="quarter" idx="11"/>
          </p:nvPr>
        </p:nvSpPr>
        <p:spPr/>
        <p:txBody>
          <a:bodyPr/>
          <a:lstStyle/>
          <a:p>
            <a:r>
              <a:rPr lang="en-US"/>
              <a:t>IHE DE SDC/SDPi PAT – L</a:t>
            </a:r>
            <a:r>
              <a:rPr lang="de-DE"/>
              <a:t>ü</a:t>
            </a:r>
            <a:r>
              <a:rPr lang="en-US"/>
              <a:t>beck DE – October 2020</a:t>
            </a:r>
            <a:endParaRPr lang="en-US" dirty="0"/>
          </a:p>
        </p:txBody>
      </p:sp>
      <p:sp>
        <p:nvSpPr>
          <p:cNvPr id="5" name="Slide Number Placeholder 4">
            <a:extLst>
              <a:ext uri="{FF2B5EF4-FFF2-40B4-BE49-F238E27FC236}">
                <a16:creationId xmlns:a16="http://schemas.microsoft.com/office/drawing/2014/main" id="{37BCE899-044F-478B-AABD-F7687720EB56}"/>
              </a:ext>
            </a:extLst>
          </p:cNvPr>
          <p:cNvSpPr>
            <a:spLocks noGrp="1"/>
          </p:cNvSpPr>
          <p:nvPr>
            <p:ph type="sldNum" sz="quarter" idx="12"/>
          </p:nvPr>
        </p:nvSpPr>
        <p:spPr/>
        <p:txBody>
          <a:bodyPr/>
          <a:lstStyle/>
          <a:p>
            <a:fld id="{4B2B13E8-E2F1-42A7-A4D7-4750DA1EC715}" type="slidenum">
              <a:rPr lang="en-US" smtClean="0"/>
              <a:pPr/>
              <a:t>13</a:t>
            </a:fld>
            <a:endParaRPr lang="en-US" dirty="0"/>
          </a:p>
        </p:txBody>
      </p:sp>
      <p:sp>
        <p:nvSpPr>
          <p:cNvPr id="8" name="TextBox 7">
            <a:extLst>
              <a:ext uri="{FF2B5EF4-FFF2-40B4-BE49-F238E27FC236}">
                <a16:creationId xmlns:a16="http://schemas.microsoft.com/office/drawing/2014/main" id="{32A7E00D-A5EA-40F6-9F7F-CA133651CAE4}"/>
              </a:ext>
            </a:extLst>
          </p:cNvPr>
          <p:cNvSpPr txBox="1"/>
          <p:nvPr/>
        </p:nvSpPr>
        <p:spPr>
          <a:xfrm>
            <a:off x="371789" y="1118999"/>
            <a:ext cx="6139543" cy="2492990"/>
          </a:xfrm>
          <a:prstGeom prst="rect">
            <a:avLst/>
          </a:prstGeom>
          <a:noFill/>
        </p:spPr>
        <p:txBody>
          <a:bodyPr wrap="square" rtlCol="0">
            <a:spAutoFit/>
          </a:bodyPr>
          <a:lstStyle/>
          <a:p>
            <a:r>
              <a:rPr lang="en-US" sz="2000" b="1" dirty="0">
                <a:solidFill>
                  <a:srgbClr val="0070C0"/>
                </a:solidFill>
              </a:rPr>
              <a:t>SDPi TF Supplement Vol.1 Integration Profiles</a:t>
            </a:r>
          </a:p>
          <a:p>
            <a:pPr marL="231775" lvl="1"/>
            <a:r>
              <a:rPr lang="en-US" b="1" i="1" dirty="0"/>
              <a:t>SDPi-P Profile</a:t>
            </a:r>
          </a:p>
          <a:p>
            <a:pPr marL="461963" lvl="2"/>
            <a:r>
              <a:rPr lang="en-US" dirty="0"/>
              <a:t>Profile Actors &amp; Transactions &amp; Content Modules</a:t>
            </a:r>
          </a:p>
          <a:p>
            <a:pPr marL="461963" lvl="2"/>
            <a:r>
              <a:rPr lang="en-US" dirty="0"/>
              <a:t>Profile Actor Options</a:t>
            </a:r>
          </a:p>
          <a:p>
            <a:pPr marL="461963" lvl="2"/>
            <a:r>
              <a:rPr lang="en-US" dirty="0"/>
              <a:t>Profile Overview (Concepts &amp; Use Cases)</a:t>
            </a:r>
          </a:p>
          <a:p>
            <a:pPr marL="461963" lvl="2"/>
            <a:r>
              <a:rPr lang="en-US" dirty="0"/>
              <a:t>SES Considerations</a:t>
            </a:r>
          </a:p>
          <a:p>
            <a:pPr marL="231775" lvl="1">
              <a:spcBef>
                <a:spcPts val="600"/>
              </a:spcBef>
            </a:pPr>
            <a:r>
              <a:rPr lang="en-US" b="1" i="1" dirty="0"/>
              <a:t>SDPi-Reporting Profile </a:t>
            </a:r>
            <a:r>
              <a:rPr lang="en-US" dirty="0"/>
              <a:t>…</a:t>
            </a:r>
          </a:p>
          <a:p>
            <a:pPr marL="231775" lvl="1">
              <a:spcBef>
                <a:spcPts val="600"/>
              </a:spcBef>
            </a:pPr>
            <a:endParaRPr lang="en-US" b="1" i="1" dirty="0"/>
          </a:p>
        </p:txBody>
      </p:sp>
      <p:sp>
        <p:nvSpPr>
          <p:cNvPr id="10" name="TextBox 9">
            <a:extLst>
              <a:ext uri="{FF2B5EF4-FFF2-40B4-BE49-F238E27FC236}">
                <a16:creationId xmlns:a16="http://schemas.microsoft.com/office/drawing/2014/main" id="{01D95000-39D8-4262-98E3-412BA8A0D6E3}"/>
              </a:ext>
            </a:extLst>
          </p:cNvPr>
          <p:cNvSpPr txBox="1"/>
          <p:nvPr/>
        </p:nvSpPr>
        <p:spPr>
          <a:xfrm>
            <a:off x="371789" y="3611989"/>
            <a:ext cx="5469653" cy="2616101"/>
          </a:xfrm>
          <a:prstGeom prst="rect">
            <a:avLst/>
          </a:prstGeom>
          <a:noFill/>
        </p:spPr>
        <p:txBody>
          <a:bodyPr wrap="square" rtlCol="0">
            <a:spAutoFit/>
          </a:bodyPr>
          <a:lstStyle/>
          <a:p>
            <a:r>
              <a:rPr lang="en-US" sz="2000" b="1" dirty="0">
                <a:solidFill>
                  <a:srgbClr val="0070C0"/>
                </a:solidFill>
              </a:rPr>
              <a:t>SDPi TF Supplement Vol.2 Transactions</a:t>
            </a:r>
          </a:p>
          <a:p>
            <a:pPr marL="231775" lvl="1"/>
            <a:r>
              <a:rPr lang="en-US" b="1" dirty="0"/>
              <a:t>DEV-23</a:t>
            </a:r>
            <a:r>
              <a:rPr lang="en-US" i="1" dirty="0"/>
              <a:t>  </a:t>
            </a:r>
            <a:r>
              <a:rPr lang="en-US" b="1" i="1" dirty="0"/>
              <a:t>Announce Network Presence</a:t>
            </a:r>
          </a:p>
          <a:p>
            <a:pPr marL="461963" lvl="1"/>
            <a:r>
              <a:rPr lang="en-US" dirty="0"/>
              <a:t>Scope</a:t>
            </a:r>
          </a:p>
          <a:p>
            <a:pPr marL="461963" lvl="1"/>
            <a:r>
              <a:rPr lang="en-US" dirty="0"/>
              <a:t>Actor Roles &amp; Referenced Standards</a:t>
            </a:r>
          </a:p>
          <a:p>
            <a:pPr marL="461963" lvl="1"/>
            <a:r>
              <a:rPr lang="en-US" dirty="0"/>
              <a:t>Messages (</a:t>
            </a:r>
            <a:r>
              <a:rPr lang="en-US" i="1" dirty="0">
                <a:solidFill>
                  <a:srgbClr val="0070C0"/>
                </a:solidFill>
              </a:rPr>
              <a:t>at BICEPS level w/ links to Appendix A</a:t>
            </a:r>
            <a:r>
              <a:rPr lang="en-US" dirty="0"/>
              <a:t>)</a:t>
            </a:r>
          </a:p>
          <a:p>
            <a:pPr marL="461963" lvl="1"/>
            <a:r>
              <a:rPr lang="en-US" dirty="0"/>
              <a:t>Protocol Requirements</a:t>
            </a:r>
          </a:p>
          <a:p>
            <a:pPr marL="461963" lvl="1"/>
            <a:r>
              <a:rPr lang="en-US" dirty="0"/>
              <a:t>SES Considerations</a:t>
            </a:r>
          </a:p>
          <a:p>
            <a:pPr marL="231775" lvl="1"/>
            <a:r>
              <a:rPr lang="en-US" b="1" dirty="0"/>
              <a:t>DEV-24</a:t>
            </a:r>
            <a:r>
              <a:rPr lang="en-US" b="1" i="1" dirty="0"/>
              <a:t>  Discover Network Participants</a:t>
            </a:r>
          </a:p>
          <a:p>
            <a:pPr marL="231775" lvl="1"/>
            <a:r>
              <a:rPr lang="en-US" dirty="0"/>
              <a:t>…</a:t>
            </a:r>
          </a:p>
        </p:txBody>
      </p:sp>
      <p:sp>
        <p:nvSpPr>
          <p:cNvPr id="11" name="TextBox 10">
            <a:extLst>
              <a:ext uri="{FF2B5EF4-FFF2-40B4-BE49-F238E27FC236}">
                <a16:creationId xmlns:a16="http://schemas.microsoft.com/office/drawing/2014/main" id="{E0101C2D-8CE4-4932-ADD2-BA407801508E}"/>
              </a:ext>
            </a:extLst>
          </p:cNvPr>
          <p:cNvSpPr txBox="1"/>
          <p:nvPr/>
        </p:nvSpPr>
        <p:spPr>
          <a:xfrm>
            <a:off x="4541854" y="6164791"/>
            <a:ext cx="7650145" cy="338554"/>
          </a:xfrm>
          <a:prstGeom prst="rect">
            <a:avLst/>
          </a:prstGeom>
          <a:noFill/>
        </p:spPr>
        <p:txBody>
          <a:bodyPr wrap="square" rtlCol="0">
            <a:spAutoFit/>
          </a:bodyPr>
          <a:lstStyle/>
          <a:p>
            <a:pPr algn="r"/>
            <a:r>
              <a:rPr lang="en-US" sz="1600" dirty="0"/>
              <a:t>See SDPi Supplement (1.0) document in the </a:t>
            </a:r>
            <a:r>
              <a:rPr lang="en-US" sz="1600" dirty="0">
                <a:hlinkClick r:id="rId2"/>
              </a:rPr>
              <a:t>IHE </a:t>
            </a:r>
            <a:r>
              <a:rPr lang="en-US" sz="1600" dirty="0" err="1">
                <a:hlinkClick r:id="rId2"/>
              </a:rPr>
              <a:t>sdpi-fhir</a:t>
            </a:r>
            <a:r>
              <a:rPr lang="en-US" sz="1600" dirty="0">
                <a:hlinkClick r:id="rId2"/>
              </a:rPr>
              <a:t> </a:t>
            </a:r>
            <a:r>
              <a:rPr lang="en-US" sz="1600" dirty="0" err="1">
                <a:hlinkClick r:id="rId2"/>
              </a:rPr>
              <a:t>Github</a:t>
            </a:r>
            <a:r>
              <a:rPr lang="en-US" sz="1600" dirty="0">
                <a:hlinkClick r:id="rId2"/>
              </a:rPr>
              <a:t> repository</a:t>
            </a:r>
            <a:r>
              <a:rPr lang="en-US" sz="1600" dirty="0"/>
              <a:t> for full details.</a:t>
            </a:r>
          </a:p>
        </p:txBody>
      </p:sp>
      <p:sp>
        <p:nvSpPr>
          <p:cNvPr id="3" name="TextBox 2">
            <a:extLst>
              <a:ext uri="{FF2B5EF4-FFF2-40B4-BE49-F238E27FC236}">
                <a16:creationId xmlns:a16="http://schemas.microsoft.com/office/drawing/2014/main" id="{E424FA01-E1DC-466F-8A41-CA2791E38C90}"/>
              </a:ext>
            </a:extLst>
          </p:cNvPr>
          <p:cNvSpPr txBox="1"/>
          <p:nvPr/>
        </p:nvSpPr>
        <p:spPr>
          <a:xfrm>
            <a:off x="7003544" y="1118999"/>
            <a:ext cx="5074417" cy="4001095"/>
          </a:xfrm>
          <a:prstGeom prst="rect">
            <a:avLst/>
          </a:prstGeom>
          <a:noFill/>
        </p:spPr>
        <p:txBody>
          <a:bodyPr wrap="square" rtlCol="0">
            <a:spAutoFit/>
          </a:bodyPr>
          <a:lstStyle/>
          <a:p>
            <a:r>
              <a:rPr lang="en-US" sz="2000" b="1" dirty="0">
                <a:solidFill>
                  <a:srgbClr val="0070C0"/>
                </a:solidFill>
              </a:rPr>
              <a:t>SDPi TF Supplement Vol.3 </a:t>
            </a:r>
            <a:r>
              <a:rPr lang="en-US" sz="2000" b="1" dirty="0">
                <a:solidFill>
                  <a:srgbClr val="FF0000"/>
                </a:solidFill>
              </a:rPr>
              <a:t>Content Modules</a:t>
            </a:r>
          </a:p>
          <a:p>
            <a:pPr marL="231775" lvl="1"/>
            <a:r>
              <a:rPr lang="en-US" b="1" i="1" dirty="0"/>
              <a:t>DEV Semantic Content Modules</a:t>
            </a:r>
          </a:p>
          <a:p>
            <a:pPr marL="461963" lvl="1"/>
            <a:r>
              <a:rPr lang="en-US" dirty="0"/>
              <a:t>General Device Content Considerations</a:t>
            </a:r>
          </a:p>
          <a:p>
            <a:pPr marL="682625" lvl="1"/>
            <a:r>
              <a:rPr lang="en-US" dirty="0"/>
              <a:t>…</a:t>
            </a:r>
          </a:p>
          <a:p>
            <a:pPr marL="682625" lvl="1"/>
            <a:r>
              <a:rPr lang="en-US" i="1" dirty="0">
                <a:solidFill>
                  <a:srgbClr val="0070C0"/>
                </a:solidFill>
              </a:rPr>
              <a:t>SDC / BICEPS Semantic Content</a:t>
            </a:r>
          </a:p>
          <a:p>
            <a:pPr marL="231775" lvl="1"/>
            <a:r>
              <a:rPr lang="en-US" b="1" i="1" dirty="0"/>
              <a:t>DEV Specialization Content Modules</a:t>
            </a:r>
          </a:p>
          <a:p>
            <a:pPr marL="461963" lvl="1"/>
            <a:r>
              <a:rPr lang="en-US" dirty="0"/>
              <a:t>Device: </a:t>
            </a:r>
            <a:r>
              <a:rPr lang="en-US" dirty="0">
                <a:solidFill>
                  <a:srgbClr val="0070C0"/>
                </a:solidFill>
              </a:rPr>
              <a:t>Infusion Pump</a:t>
            </a:r>
          </a:p>
          <a:p>
            <a:pPr marL="682625" lvl="1"/>
            <a:r>
              <a:rPr lang="en-US" dirty="0"/>
              <a:t>…</a:t>
            </a:r>
          </a:p>
          <a:p>
            <a:pPr marL="682625" lvl="1"/>
            <a:r>
              <a:rPr lang="en-US" i="1" dirty="0">
                <a:solidFill>
                  <a:srgbClr val="0070C0"/>
                </a:solidFill>
              </a:rPr>
              <a:t>SDC / BICEPS Content Module</a:t>
            </a:r>
          </a:p>
          <a:p>
            <a:pPr marL="461963" lvl="1"/>
            <a:r>
              <a:rPr lang="en-US" dirty="0"/>
              <a:t>Device: </a:t>
            </a:r>
            <a:r>
              <a:rPr lang="en-US" dirty="0">
                <a:solidFill>
                  <a:srgbClr val="0070C0"/>
                </a:solidFill>
              </a:rPr>
              <a:t>Ventilator</a:t>
            </a:r>
            <a:r>
              <a:rPr lang="en-US" dirty="0"/>
              <a:t> …</a:t>
            </a:r>
          </a:p>
          <a:p>
            <a:pPr marL="461963" lvl="1"/>
            <a:r>
              <a:rPr lang="en-US" dirty="0"/>
              <a:t>Device: </a:t>
            </a:r>
            <a:r>
              <a:rPr lang="en-US" dirty="0">
                <a:solidFill>
                  <a:srgbClr val="0070C0"/>
                </a:solidFill>
              </a:rPr>
              <a:t>Physiologic Monitor </a:t>
            </a:r>
            <a:r>
              <a:rPr lang="en-US" dirty="0"/>
              <a:t>…</a:t>
            </a:r>
          </a:p>
          <a:p>
            <a:pPr marL="461963" lvl="1"/>
            <a:r>
              <a:rPr lang="en-US" dirty="0"/>
              <a:t>Devices:  </a:t>
            </a:r>
            <a:r>
              <a:rPr lang="en-US" dirty="0">
                <a:solidFill>
                  <a:srgbClr val="0070C0"/>
                </a:solidFill>
              </a:rPr>
              <a:t>Surgery</a:t>
            </a:r>
            <a:r>
              <a:rPr lang="en-US" dirty="0"/>
              <a:t> … (new)</a:t>
            </a:r>
          </a:p>
          <a:p>
            <a:pPr marL="461963" lvl="1"/>
            <a:r>
              <a:rPr lang="en-US" dirty="0"/>
              <a:t>Devices:  </a:t>
            </a:r>
            <a:r>
              <a:rPr lang="en-US" dirty="0">
                <a:solidFill>
                  <a:srgbClr val="0070C0"/>
                </a:solidFill>
              </a:rPr>
              <a:t>Anesthesia</a:t>
            </a:r>
            <a:r>
              <a:rPr lang="en-US" dirty="0"/>
              <a:t> … (new)</a:t>
            </a:r>
          </a:p>
          <a:p>
            <a:pPr marL="461963" lvl="1"/>
            <a:r>
              <a:rPr lang="en-US" dirty="0"/>
              <a:t>Devices:  </a:t>
            </a:r>
            <a:r>
              <a:rPr lang="en-US" dirty="0">
                <a:solidFill>
                  <a:srgbClr val="0070C0"/>
                </a:solidFill>
              </a:rPr>
              <a:t>Dialysis</a:t>
            </a:r>
            <a:r>
              <a:rPr lang="en-US" dirty="0"/>
              <a:t> … (new)</a:t>
            </a:r>
          </a:p>
        </p:txBody>
      </p:sp>
      <p:sp>
        <p:nvSpPr>
          <p:cNvPr id="6" name="Left Brace 5">
            <a:extLst>
              <a:ext uri="{FF2B5EF4-FFF2-40B4-BE49-F238E27FC236}">
                <a16:creationId xmlns:a16="http://schemas.microsoft.com/office/drawing/2014/main" id="{5FF7C036-32A5-4ACF-BD0A-FE75A8B110DF}"/>
              </a:ext>
            </a:extLst>
          </p:cNvPr>
          <p:cNvSpPr/>
          <p:nvPr/>
        </p:nvSpPr>
        <p:spPr>
          <a:xfrm>
            <a:off x="6926585" y="1510791"/>
            <a:ext cx="331596" cy="3540053"/>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6814F4B-C7A5-473C-AAC1-534B788452E1}"/>
              </a:ext>
            </a:extLst>
          </p:cNvPr>
          <p:cNvCxnSpPr>
            <a:cxnSpLocks/>
          </p:cNvCxnSpPr>
          <p:nvPr/>
        </p:nvCxnSpPr>
        <p:spPr>
          <a:xfrm>
            <a:off x="5406013" y="2049864"/>
            <a:ext cx="1396721" cy="11455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F7DB3C-20B3-46D4-978F-DFA75E8E3094}"/>
              </a:ext>
            </a:extLst>
          </p:cNvPr>
          <p:cNvCxnSpPr>
            <a:cxnSpLocks/>
          </p:cNvCxnSpPr>
          <p:nvPr/>
        </p:nvCxnSpPr>
        <p:spPr>
          <a:xfrm>
            <a:off x="3205424" y="3044651"/>
            <a:ext cx="3597310" cy="2311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43A1984-E5E7-436D-A8FF-191D5292BE37}"/>
              </a:ext>
            </a:extLst>
          </p:cNvPr>
          <p:cNvCxnSpPr>
            <a:cxnSpLocks/>
          </p:cNvCxnSpPr>
          <p:nvPr/>
        </p:nvCxnSpPr>
        <p:spPr>
          <a:xfrm flipV="1">
            <a:off x="4297344" y="3485699"/>
            <a:ext cx="2505390" cy="6388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DA22642-B206-4FA8-81E0-C478AC9480FF}"/>
              </a:ext>
            </a:extLst>
          </p:cNvPr>
          <p:cNvSpPr txBox="1"/>
          <p:nvPr/>
        </p:nvSpPr>
        <p:spPr>
          <a:xfrm>
            <a:off x="5129623" y="3821925"/>
            <a:ext cx="1932751" cy="646331"/>
          </a:xfrm>
          <a:prstGeom prst="rect">
            <a:avLst/>
          </a:prstGeom>
          <a:noFill/>
        </p:spPr>
        <p:txBody>
          <a:bodyPr wrap="square" rtlCol="0">
            <a:spAutoFit/>
          </a:bodyPr>
          <a:lstStyle/>
          <a:p>
            <a:pPr algn="ctr"/>
            <a:r>
              <a:rPr lang="en-US" b="1" dirty="0">
                <a:solidFill>
                  <a:srgbClr val="FF0000"/>
                </a:solidFill>
              </a:rPr>
              <a:t>Bindings – General &amp; Specific</a:t>
            </a:r>
          </a:p>
        </p:txBody>
      </p:sp>
    </p:spTree>
    <p:extLst>
      <p:ext uri="{BB962C8B-B14F-4D97-AF65-F5344CB8AC3E}">
        <p14:creationId xmlns:p14="http://schemas.microsoft.com/office/powerpoint/2010/main" val="4282660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302B-690A-4D47-A621-AAEC354274E1}"/>
              </a:ext>
            </a:extLst>
          </p:cNvPr>
          <p:cNvSpPr>
            <a:spLocks noGrp="1"/>
          </p:cNvSpPr>
          <p:nvPr>
            <p:ph type="title"/>
          </p:nvPr>
        </p:nvSpPr>
        <p:spPr/>
        <p:txBody>
          <a:bodyPr/>
          <a:lstStyle/>
          <a:p>
            <a:r>
              <a:rPr lang="en-US" dirty="0"/>
              <a:t>Orientation Tour:  From 11073 SDC to SDPi</a:t>
            </a:r>
          </a:p>
        </p:txBody>
      </p:sp>
      <p:sp>
        <p:nvSpPr>
          <p:cNvPr id="3" name="Content Placeholder 2">
            <a:extLst>
              <a:ext uri="{FF2B5EF4-FFF2-40B4-BE49-F238E27FC236}">
                <a16:creationId xmlns:a16="http://schemas.microsoft.com/office/drawing/2014/main" id="{7B8E6AAE-6426-4360-9FBC-F5C7B98C1EE9}"/>
              </a:ext>
            </a:extLst>
          </p:cNvPr>
          <p:cNvSpPr>
            <a:spLocks noGrp="1"/>
          </p:cNvSpPr>
          <p:nvPr>
            <p:ph idx="1"/>
          </p:nvPr>
        </p:nvSpPr>
        <p:spPr/>
        <p:txBody>
          <a:bodyPr/>
          <a:lstStyle/>
          <a:p>
            <a:r>
              <a:rPr lang="en-US" dirty="0"/>
              <a:t>&lt;diagram with cathedral &amp; where specific standards content is profiled in TF-1 &amp; TF-2 &amp; TF-3&gt;</a:t>
            </a:r>
          </a:p>
          <a:p>
            <a:r>
              <a:rPr lang="en-US" dirty="0"/>
              <a:t>BICEPS MDPWS SOMDA PKP SPECIALIZATIONS</a:t>
            </a:r>
          </a:p>
        </p:txBody>
      </p:sp>
      <p:sp>
        <p:nvSpPr>
          <p:cNvPr id="4" name="Footer Placeholder 3">
            <a:extLst>
              <a:ext uri="{FF2B5EF4-FFF2-40B4-BE49-F238E27FC236}">
                <a16:creationId xmlns:a16="http://schemas.microsoft.com/office/drawing/2014/main" id="{FC301281-671F-47D4-877F-62810A334714}"/>
              </a:ext>
            </a:extLst>
          </p:cNvPr>
          <p:cNvSpPr>
            <a:spLocks noGrp="1"/>
          </p:cNvSpPr>
          <p:nvPr>
            <p:ph type="ftr" sz="quarter" idx="11"/>
          </p:nvPr>
        </p:nvSpPr>
        <p:spPr/>
        <p:txBody>
          <a:bodyPr/>
          <a:lstStyle/>
          <a:p>
            <a:r>
              <a:rPr lang="en-US"/>
              <a:t>IHE DE SDC/SDPi PAT – L</a:t>
            </a:r>
            <a:r>
              <a:rPr lang="de-DE"/>
              <a:t>ü</a:t>
            </a:r>
            <a:r>
              <a:rPr lang="en-US"/>
              <a:t>beck DE – October 2020</a:t>
            </a:r>
            <a:endParaRPr lang="en-US" dirty="0"/>
          </a:p>
        </p:txBody>
      </p:sp>
      <p:sp>
        <p:nvSpPr>
          <p:cNvPr id="5" name="Slide Number Placeholder 4">
            <a:extLst>
              <a:ext uri="{FF2B5EF4-FFF2-40B4-BE49-F238E27FC236}">
                <a16:creationId xmlns:a16="http://schemas.microsoft.com/office/drawing/2014/main" id="{37BCE899-044F-478B-AABD-F7687720EB56}"/>
              </a:ext>
            </a:extLst>
          </p:cNvPr>
          <p:cNvSpPr>
            <a:spLocks noGrp="1"/>
          </p:cNvSpPr>
          <p:nvPr>
            <p:ph type="sldNum" sz="quarter" idx="12"/>
          </p:nvPr>
        </p:nvSpPr>
        <p:spPr/>
        <p:txBody>
          <a:bodyPr/>
          <a:lstStyle/>
          <a:p>
            <a:fld id="{4B2B13E8-E2F1-42A7-A4D7-4750DA1EC715}" type="slidenum">
              <a:rPr lang="en-US" smtClean="0"/>
              <a:pPr/>
              <a:t>14</a:t>
            </a:fld>
            <a:endParaRPr lang="en-US" dirty="0"/>
          </a:p>
        </p:txBody>
      </p:sp>
    </p:spTree>
    <p:extLst>
      <p:ext uri="{BB962C8B-B14F-4D97-AF65-F5344CB8AC3E}">
        <p14:creationId xmlns:p14="http://schemas.microsoft.com/office/powerpoint/2010/main" val="1354699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302B-690A-4D47-A621-AAEC354274E1}"/>
              </a:ext>
            </a:extLst>
          </p:cNvPr>
          <p:cNvSpPr>
            <a:spLocks noGrp="1"/>
          </p:cNvSpPr>
          <p:nvPr>
            <p:ph type="title"/>
          </p:nvPr>
        </p:nvSpPr>
        <p:spPr/>
        <p:txBody>
          <a:bodyPr/>
          <a:lstStyle/>
          <a:p>
            <a:r>
              <a:rPr lang="en-US" dirty="0"/>
              <a:t>Orientation Tour:  From 11073 SDC to SDPi</a:t>
            </a:r>
          </a:p>
        </p:txBody>
      </p:sp>
      <p:sp>
        <p:nvSpPr>
          <p:cNvPr id="4" name="Footer Placeholder 3">
            <a:extLst>
              <a:ext uri="{FF2B5EF4-FFF2-40B4-BE49-F238E27FC236}">
                <a16:creationId xmlns:a16="http://schemas.microsoft.com/office/drawing/2014/main" id="{FC301281-671F-47D4-877F-62810A334714}"/>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37BCE899-044F-478B-AABD-F7687720EB56}"/>
              </a:ext>
            </a:extLst>
          </p:cNvPr>
          <p:cNvSpPr>
            <a:spLocks noGrp="1"/>
          </p:cNvSpPr>
          <p:nvPr>
            <p:ph type="sldNum" sz="quarter" idx="12"/>
          </p:nvPr>
        </p:nvSpPr>
        <p:spPr/>
        <p:txBody>
          <a:bodyPr/>
          <a:lstStyle/>
          <a:p>
            <a:fld id="{4B2B13E8-E2F1-42A7-A4D7-4750DA1EC715}" type="slidenum">
              <a:rPr lang="en-US" smtClean="0"/>
              <a:pPr/>
              <a:t>15</a:t>
            </a:fld>
            <a:endParaRPr lang="en-US" dirty="0"/>
          </a:p>
        </p:txBody>
      </p:sp>
      <p:pic>
        <p:nvPicPr>
          <p:cNvPr id="9" name="Grafik 4">
            <a:extLst>
              <a:ext uri="{FF2B5EF4-FFF2-40B4-BE49-F238E27FC236}">
                <a16:creationId xmlns:a16="http://schemas.microsoft.com/office/drawing/2014/main" id="{E929632A-D4E8-4DFA-B2C7-4A9503C66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80" y="1240499"/>
            <a:ext cx="4331865" cy="4377001"/>
          </a:xfrm>
          <a:prstGeom prst="rect">
            <a:avLst/>
          </a:prstGeom>
        </p:spPr>
      </p:pic>
      <p:sp>
        <p:nvSpPr>
          <p:cNvPr id="14" name="Right Brace 13">
            <a:extLst>
              <a:ext uri="{FF2B5EF4-FFF2-40B4-BE49-F238E27FC236}">
                <a16:creationId xmlns:a16="http://schemas.microsoft.com/office/drawing/2014/main" id="{E3C7339C-2193-443A-81C6-17E6E51EB8CA}"/>
              </a:ext>
            </a:extLst>
          </p:cNvPr>
          <p:cNvSpPr/>
          <p:nvPr/>
        </p:nvSpPr>
        <p:spPr>
          <a:xfrm>
            <a:off x="4762919" y="1240499"/>
            <a:ext cx="200967" cy="170366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D475DB1B-28F6-4B0E-8F9E-76AED72B85E6}"/>
              </a:ext>
            </a:extLst>
          </p:cNvPr>
          <p:cNvSpPr/>
          <p:nvPr/>
        </p:nvSpPr>
        <p:spPr>
          <a:xfrm>
            <a:off x="4758504" y="3062000"/>
            <a:ext cx="200967" cy="851834"/>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721C9F1A-8A8D-4737-9AC8-137D5DEBA5C6}"/>
              </a:ext>
            </a:extLst>
          </p:cNvPr>
          <p:cNvSpPr/>
          <p:nvPr/>
        </p:nvSpPr>
        <p:spPr>
          <a:xfrm>
            <a:off x="4758505" y="4031667"/>
            <a:ext cx="202642" cy="141454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E9FC9880-AB9B-4E7F-A547-72F4D53EFA00}"/>
              </a:ext>
            </a:extLst>
          </p:cNvPr>
          <p:cNvSpPr txBox="1"/>
          <p:nvPr/>
        </p:nvSpPr>
        <p:spPr>
          <a:xfrm>
            <a:off x="5375869" y="1630668"/>
            <a:ext cx="6816130"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rgbClr val="0070C0"/>
                </a:solidFill>
              </a:rPr>
              <a:t>Initially, map to </a:t>
            </a:r>
            <a:r>
              <a:rPr lang="en-US" b="1" dirty="0">
                <a:solidFill>
                  <a:srgbClr val="0070C0"/>
                </a:solidFill>
              </a:rPr>
              <a:t>TF-3 DEV </a:t>
            </a:r>
            <a:r>
              <a:rPr lang="en-US" i="1" dirty="0">
                <a:solidFill>
                  <a:srgbClr val="0070C0"/>
                </a:solidFill>
              </a:rPr>
              <a:t>Content Modules / Device Specializations</a:t>
            </a:r>
          </a:p>
          <a:p>
            <a:pPr marL="285750" indent="-285750">
              <a:buFont typeface="Wingdings" panose="05000000000000000000" pitchFamily="2" charset="2"/>
              <a:buChar char="ü"/>
            </a:pPr>
            <a:r>
              <a:rPr lang="en-US" dirty="0">
                <a:solidFill>
                  <a:srgbClr val="0070C0"/>
                </a:solidFill>
              </a:rPr>
              <a:t>Can include content </a:t>
            </a:r>
            <a:r>
              <a:rPr lang="en-US" b="1" dirty="0">
                <a:solidFill>
                  <a:srgbClr val="0070C0"/>
                </a:solidFill>
              </a:rPr>
              <a:t>before</a:t>
            </a:r>
            <a:r>
              <a:rPr lang="en-US" dirty="0">
                <a:solidFill>
                  <a:srgbClr val="0070C0"/>
                </a:solidFill>
              </a:rPr>
              <a:t> specializations published</a:t>
            </a:r>
          </a:p>
          <a:p>
            <a:pPr marL="285750" indent="-285750">
              <a:buFont typeface="Wingdings" panose="05000000000000000000" pitchFamily="2" charset="2"/>
              <a:buChar char="ü"/>
            </a:pPr>
            <a:r>
              <a:rPr lang="en-US" dirty="0">
                <a:solidFill>
                  <a:srgbClr val="0070C0"/>
                </a:solidFill>
              </a:rPr>
              <a:t>Eventually, may inform IHE DEV Device-Specific Profiles</a:t>
            </a:r>
          </a:p>
        </p:txBody>
      </p:sp>
      <p:sp>
        <p:nvSpPr>
          <p:cNvPr id="23" name="TextBox 22">
            <a:extLst>
              <a:ext uri="{FF2B5EF4-FFF2-40B4-BE49-F238E27FC236}">
                <a16:creationId xmlns:a16="http://schemas.microsoft.com/office/drawing/2014/main" id="{384DB130-AFC5-4835-9E94-E3610273C63A}"/>
              </a:ext>
            </a:extLst>
          </p:cNvPr>
          <p:cNvSpPr txBox="1"/>
          <p:nvPr/>
        </p:nvSpPr>
        <p:spPr>
          <a:xfrm>
            <a:off x="5375869" y="2886448"/>
            <a:ext cx="6816130" cy="1200329"/>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rgbClr val="0070C0"/>
                </a:solidFill>
              </a:rPr>
              <a:t>Pre-publication, will reference in SDPi SES sections (TF-1, -2 &amp; -3)</a:t>
            </a:r>
          </a:p>
          <a:p>
            <a:pPr marL="285750" indent="-285750">
              <a:buFont typeface="Wingdings" panose="05000000000000000000" pitchFamily="2" charset="2"/>
              <a:buChar char="ü"/>
            </a:pPr>
            <a:r>
              <a:rPr lang="en-US" dirty="0">
                <a:solidFill>
                  <a:srgbClr val="0070C0"/>
                </a:solidFill>
              </a:rPr>
              <a:t>Post-publication, can fully integrate requirements into SDPi (incl.  TF-1 Appendix B conformance)</a:t>
            </a:r>
          </a:p>
          <a:p>
            <a:pPr marL="285750" indent="-285750">
              <a:buFont typeface="Wingdings" panose="05000000000000000000" pitchFamily="2" charset="2"/>
              <a:buChar char="ü"/>
            </a:pPr>
            <a:r>
              <a:rPr lang="en-US" dirty="0">
                <a:solidFill>
                  <a:srgbClr val="0070C0"/>
                </a:solidFill>
              </a:rPr>
              <a:t>NOTE:  (4) profiles are aligned with these (4) key purposes</a:t>
            </a:r>
          </a:p>
        </p:txBody>
      </p:sp>
      <p:sp>
        <p:nvSpPr>
          <p:cNvPr id="25" name="TextBox 24">
            <a:extLst>
              <a:ext uri="{FF2B5EF4-FFF2-40B4-BE49-F238E27FC236}">
                <a16:creationId xmlns:a16="http://schemas.microsoft.com/office/drawing/2014/main" id="{356C1C94-D33F-47AC-9FC7-9DEF683667CC}"/>
              </a:ext>
            </a:extLst>
          </p:cNvPr>
          <p:cNvSpPr txBox="1"/>
          <p:nvPr/>
        </p:nvSpPr>
        <p:spPr>
          <a:xfrm>
            <a:off x="5375869" y="4277272"/>
            <a:ext cx="6816130"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rgbClr val="0070C0"/>
                </a:solidFill>
              </a:rPr>
              <a:t>SDC/BICEPS (-10207)  Referenced in all (3) volumes (TF-1, -2 &amp; -3)</a:t>
            </a:r>
          </a:p>
          <a:p>
            <a:pPr marL="285750" indent="-285750">
              <a:buFont typeface="Wingdings" panose="05000000000000000000" pitchFamily="2" charset="2"/>
              <a:buChar char="ü"/>
            </a:pPr>
            <a:r>
              <a:rPr lang="en-US" dirty="0">
                <a:solidFill>
                  <a:srgbClr val="0070C0"/>
                </a:solidFill>
              </a:rPr>
              <a:t>SDC/SOMDA (-20701)  Referenced in TF-1 &amp; TF-2 </a:t>
            </a:r>
          </a:p>
          <a:p>
            <a:pPr marL="285750" indent="-285750">
              <a:buFont typeface="Wingdings" panose="05000000000000000000" pitchFamily="2" charset="2"/>
              <a:buChar char="ü"/>
            </a:pPr>
            <a:r>
              <a:rPr lang="en-US" dirty="0">
                <a:solidFill>
                  <a:srgbClr val="0070C0"/>
                </a:solidFill>
              </a:rPr>
              <a:t>SDC/MDPWS (-20702)  Referenced primarily in TF-2 (esp. Apdx. A)</a:t>
            </a:r>
          </a:p>
        </p:txBody>
      </p:sp>
    </p:spTree>
    <p:extLst>
      <p:ext uri="{BB962C8B-B14F-4D97-AF65-F5344CB8AC3E}">
        <p14:creationId xmlns:p14="http://schemas.microsoft.com/office/powerpoint/2010/main" val="1967414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IHE Profile Actor Diagrams</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16</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2" name="Picture 11" descr="A screenshot of a social media post&#10;&#10;Description automatically generated">
            <a:extLst>
              <a:ext uri="{FF2B5EF4-FFF2-40B4-BE49-F238E27FC236}">
                <a16:creationId xmlns:a16="http://schemas.microsoft.com/office/drawing/2014/main" id="{453BA868-808D-4A60-8095-1AF079E15687}"/>
              </a:ext>
            </a:extLst>
          </p:cNvPr>
          <p:cNvPicPr>
            <a:picLocks noChangeAspect="1"/>
          </p:cNvPicPr>
          <p:nvPr/>
        </p:nvPicPr>
        <p:blipFill>
          <a:blip r:embed="rId4"/>
          <a:stretch>
            <a:fillRect/>
          </a:stretch>
        </p:blipFill>
        <p:spPr>
          <a:xfrm>
            <a:off x="6600126" y="1124473"/>
            <a:ext cx="5334700" cy="2218802"/>
          </a:xfrm>
          <a:prstGeom prst="rect">
            <a:avLst/>
          </a:prstGeom>
        </p:spPr>
      </p:pic>
      <p:grpSp>
        <p:nvGrpSpPr>
          <p:cNvPr id="41" name="Group 40">
            <a:extLst>
              <a:ext uri="{FF2B5EF4-FFF2-40B4-BE49-F238E27FC236}">
                <a16:creationId xmlns:a16="http://schemas.microsoft.com/office/drawing/2014/main" id="{4953DE2A-34EA-4471-BF79-0DE34928E789}"/>
              </a:ext>
            </a:extLst>
          </p:cNvPr>
          <p:cNvGrpSpPr/>
          <p:nvPr/>
        </p:nvGrpSpPr>
        <p:grpSpPr>
          <a:xfrm>
            <a:off x="652112" y="1224894"/>
            <a:ext cx="6139213" cy="1231106"/>
            <a:chOff x="652112" y="1224894"/>
            <a:chExt cx="6139213" cy="1231106"/>
          </a:xfrm>
        </p:grpSpPr>
        <p:sp>
          <p:nvSpPr>
            <p:cNvPr id="7" name="TextBox 6">
              <a:extLst>
                <a:ext uri="{FF2B5EF4-FFF2-40B4-BE49-F238E27FC236}">
                  <a16:creationId xmlns:a16="http://schemas.microsoft.com/office/drawing/2014/main" id="{7BF8A5D7-325A-4401-99A3-EE127E37F194}"/>
                </a:ext>
              </a:extLst>
            </p:cNvPr>
            <p:cNvSpPr txBox="1"/>
            <p:nvPr/>
          </p:nvSpPr>
          <p:spPr>
            <a:xfrm>
              <a:off x="652112" y="1224894"/>
              <a:ext cx="5257801" cy="1231106"/>
            </a:xfrm>
            <a:prstGeom prst="rect">
              <a:avLst/>
            </a:prstGeom>
            <a:noFill/>
          </p:spPr>
          <p:txBody>
            <a:bodyPr wrap="square" rtlCol="0">
              <a:spAutoFit/>
            </a:bodyPr>
            <a:lstStyle/>
            <a:p>
              <a:r>
                <a:rPr lang="en-US" sz="2000" b="1" dirty="0">
                  <a:solidFill>
                    <a:srgbClr val="0070C0"/>
                  </a:solidFill>
                </a:rPr>
                <a:t>IHE Actor</a:t>
              </a:r>
            </a:p>
            <a:p>
              <a:pPr lvl="1"/>
              <a:r>
                <a:rPr lang="en-US" dirty="0"/>
                <a:t>“information systems or components of information systems that produce, manage, or act on health information”</a:t>
              </a:r>
            </a:p>
          </p:txBody>
        </p:sp>
        <p:cxnSp>
          <p:nvCxnSpPr>
            <p:cNvPr id="14" name="Straight Arrow Connector 13">
              <a:extLst>
                <a:ext uri="{FF2B5EF4-FFF2-40B4-BE49-F238E27FC236}">
                  <a16:creationId xmlns:a16="http://schemas.microsoft.com/office/drawing/2014/main" id="{C24526C7-BB74-4DEB-BB6B-6DE3A774D67F}"/>
                </a:ext>
              </a:extLst>
            </p:cNvPr>
            <p:cNvCxnSpPr>
              <a:cxnSpLocks/>
            </p:cNvCxnSpPr>
            <p:nvPr/>
          </p:nvCxnSpPr>
          <p:spPr>
            <a:xfrm>
              <a:off x="5219700" y="1704975"/>
              <a:ext cx="1571625" cy="2709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1ABE3162-488D-4A35-9439-2DBF17609A66}"/>
              </a:ext>
            </a:extLst>
          </p:cNvPr>
          <p:cNvGrpSpPr/>
          <p:nvPr/>
        </p:nvGrpSpPr>
        <p:grpSpPr>
          <a:xfrm>
            <a:off x="652112" y="2456000"/>
            <a:ext cx="7691788" cy="1231106"/>
            <a:chOff x="652112" y="2456000"/>
            <a:chExt cx="7691788" cy="1231106"/>
          </a:xfrm>
        </p:grpSpPr>
        <p:sp>
          <p:nvSpPr>
            <p:cNvPr id="17" name="TextBox 16">
              <a:extLst>
                <a:ext uri="{FF2B5EF4-FFF2-40B4-BE49-F238E27FC236}">
                  <a16:creationId xmlns:a16="http://schemas.microsoft.com/office/drawing/2014/main" id="{32D1A464-F72F-4A93-9C57-8B03610899F6}"/>
                </a:ext>
              </a:extLst>
            </p:cNvPr>
            <p:cNvSpPr txBox="1"/>
            <p:nvPr/>
          </p:nvSpPr>
          <p:spPr>
            <a:xfrm>
              <a:off x="652112" y="2456000"/>
              <a:ext cx="5257801" cy="1231106"/>
            </a:xfrm>
            <a:prstGeom prst="rect">
              <a:avLst/>
            </a:prstGeom>
            <a:noFill/>
          </p:spPr>
          <p:txBody>
            <a:bodyPr wrap="square" rtlCol="0">
              <a:spAutoFit/>
            </a:bodyPr>
            <a:lstStyle/>
            <a:p>
              <a:r>
                <a:rPr lang="en-US" sz="2000" b="1" dirty="0">
                  <a:solidFill>
                    <a:srgbClr val="0070C0"/>
                  </a:solidFill>
                </a:rPr>
                <a:t>IHE Abstract Actor</a:t>
              </a:r>
            </a:p>
            <a:p>
              <a:pPr lvl="1"/>
              <a:r>
                <a:rPr lang="en-US" dirty="0"/>
                <a:t>Specifies behavior that is shared across / inherited by a set of IHE Actors (</a:t>
              </a:r>
              <a:r>
                <a:rPr lang="en-US" i="1" dirty="0"/>
                <a:t>actor name in italics</a:t>
              </a:r>
              <a:r>
                <a:rPr lang="en-US" dirty="0"/>
                <a:t> &amp; dotted line around concrete actors)</a:t>
              </a:r>
            </a:p>
          </p:txBody>
        </p:sp>
        <p:cxnSp>
          <p:nvCxnSpPr>
            <p:cNvPr id="18" name="Straight Arrow Connector 17">
              <a:extLst>
                <a:ext uri="{FF2B5EF4-FFF2-40B4-BE49-F238E27FC236}">
                  <a16:creationId xmlns:a16="http://schemas.microsoft.com/office/drawing/2014/main" id="{9A7CFF0E-CF64-46E2-9C9E-FD3EC6D2F93F}"/>
                </a:ext>
              </a:extLst>
            </p:cNvPr>
            <p:cNvCxnSpPr>
              <a:cxnSpLocks/>
            </p:cNvCxnSpPr>
            <p:nvPr/>
          </p:nvCxnSpPr>
          <p:spPr>
            <a:xfrm>
              <a:off x="5591875" y="2936080"/>
              <a:ext cx="2752025" cy="22332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88B3FF4B-CEE4-4F1E-921A-EBB733B25D89}"/>
              </a:ext>
            </a:extLst>
          </p:cNvPr>
          <p:cNvGrpSpPr/>
          <p:nvPr/>
        </p:nvGrpSpPr>
        <p:grpSpPr>
          <a:xfrm>
            <a:off x="6471887" y="3207026"/>
            <a:ext cx="5257801" cy="1725035"/>
            <a:chOff x="6471887" y="3207026"/>
            <a:chExt cx="5257801" cy="1725035"/>
          </a:xfrm>
        </p:grpSpPr>
        <p:sp>
          <p:nvSpPr>
            <p:cNvPr id="22" name="TextBox 21">
              <a:extLst>
                <a:ext uri="{FF2B5EF4-FFF2-40B4-BE49-F238E27FC236}">
                  <a16:creationId xmlns:a16="http://schemas.microsoft.com/office/drawing/2014/main" id="{08AE8142-6455-481A-B917-EE0E1EF797C4}"/>
                </a:ext>
              </a:extLst>
            </p:cNvPr>
            <p:cNvSpPr txBox="1"/>
            <p:nvPr/>
          </p:nvSpPr>
          <p:spPr>
            <a:xfrm>
              <a:off x="6471887" y="3700955"/>
              <a:ext cx="5257801" cy="1231106"/>
            </a:xfrm>
            <a:prstGeom prst="rect">
              <a:avLst/>
            </a:prstGeom>
            <a:noFill/>
          </p:spPr>
          <p:txBody>
            <a:bodyPr wrap="square" rtlCol="0">
              <a:spAutoFit/>
            </a:bodyPr>
            <a:lstStyle/>
            <a:p>
              <a:r>
                <a:rPr lang="en-US" sz="2000" b="1" dirty="0">
                  <a:solidFill>
                    <a:srgbClr val="0070C0"/>
                  </a:solidFill>
                </a:rPr>
                <a:t>Profile “External” Actor</a:t>
              </a:r>
            </a:p>
            <a:p>
              <a:pPr lvl="1"/>
              <a:r>
                <a:rPr lang="en-US" dirty="0"/>
                <a:t>Indicates actors that are outside the scope of the profile but interact with profile actors (dotted box)  Note: actor may be defined in other profiles</a:t>
              </a:r>
            </a:p>
          </p:txBody>
        </p:sp>
        <p:cxnSp>
          <p:nvCxnSpPr>
            <p:cNvPr id="23" name="Straight Arrow Connector 22">
              <a:extLst>
                <a:ext uri="{FF2B5EF4-FFF2-40B4-BE49-F238E27FC236}">
                  <a16:creationId xmlns:a16="http://schemas.microsoft.com/office/drawing/2014/main" id="{88AA9DF8-EAC0-44DB-AD27-1DFF928A5FC9}"/>
                </a:ext>
              </a:extLst>
            </p:cNvPr>
            <p:cNvCxnSpPr>
              <a:cxnSpLocks/>
            </p:cNvCxnSpPr>
            <p:nvPr/>
          </p:nvCxnSpPr>
          <p:spPr>
            <a:xfrm flipV="1">
              <a:off x="10849676" y="3207026"/>
              <a:ext cx="504124" cy="69158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31" name="Picture 30" descr="A screenshot of a cell phone&#10;&#10;Description automatically generated">
            <a:extLst>
              <a:ext uri="{FF2B5EF4-FFF2-40B4-BE49-F238E27FC236}">
                <a16:creationId xmlns:a16="http://schemas.microsoft.com/office/drawing/2014/main" id="{8D99C860-4D99-44C2-8133-152CFC70984C}"/>
              </a:ext>
            </a:extLst>
          </p:cNvPr>
          <p:cNvPicPr>
            <a:picLocks noChangeAspect="1"/>
          </p:cNvPicPr>
          <p:nvPr/>
        </p:nvPicPr>
        <p:blipFill>
          <a:blip r:embed="rId5"/>
          <a:stretch>
            <a:fillRect/>
          </a:stretch>
        </p:blipFill>
        <p:spPr>
          <a:xfrm>
            <a:off x="549280" y="4651873"/>
            <a:ext cx="3597269" cy="1778291"/>
          </a:xfrm>
          <a:prstGeom prst="rect">
            <a:avLst/>
          </a:prstGeom>
        </p:spPr>
      </p:pic>
      <p:grpSp>
        <p:nvGrpSpPr>
          <p:cNvPr id="68" name="Group 67">
            <a:extLst>
              <a:ext uri="{FF2B5EF4-FFF2-40B4-BE49-F238E27FC236}">
                <a16:creationId xmlns:a16="http://schemas.microsoft.com/office/drawing/2014/main" id="{DB80BF76-FE33-4EFF-95B0-3D4F30114E49}"/>
              </a:ext>
            </a:extLst>
          </p:cNvPr>
          <p:cNvGrpSpPr/>
          <p:nvPr/>
        </p:nvGrpSpPr>
        <p:grpSpPr>
          <a:xfrm>
            <a:off x="3076575" y="2109216"/>
            <a:ext cx="7579233" cy="4228518"/>
            <a:chOff x="3076575" y="2109216"/>
            <a:chExt cx="7579233" cy="4228518"/>
          </a:xfrm>
        </p:grpSpPr>
        <p:grpSp>
          <p:nvGrpSpPr>
            <p:cNvPr id="44" name="Group 43">
              <a:extLst>
                <a:ext uri="{FF2B5EF4-FFF2-40B4-BE49-F238E27FC236}">
                  <a16:creationId xmlns:a16="http://schemas.microsoft.com/office/drawing/2014/main" id="{BC3B84DC-BB25-40FA-80E1-EA99274565F6}"/>
                </a:ext>
              </a:extLst>
            </p:cNvPr>
            <p:cNvGrpSpPr/>
            <p:nvPr/>
          </p:nvGrpSpPr>
          <p:grpSpPr>
            <a:xfrm>
              <a:off x="3076575" y="5086350"/>
              <a:ext cx="6843363" cy="1240065"/>
              <a:chOff x="3076575" y="5086350"/>
              <a:chExt cx="6843363" cy="1240065"/>
            </a:xfrm>
          </p:grpSpPr>
          <p:sp>
            <p:nvSpPr>
              <p:cNvPr id="29" name="TextBox 28">
                <a:extLst>
                  <a:ext uri="{FF2B5EF4-FFF2-40B4-BE49-F238E27FC236}">
                    <a16:creationId xmlns:a16="http://schemas.microsoft.com/office/drawing/2014/main" id="{0289CEED-0A29-4E4F-B71F-C26CE18275F9}"/>
                  </a:ext>
                </a:extLst>
              </p:cNvPr>
              <p:cNvSpPr txBox="1"/>
              <p:nvPr/>
            </p:nvSpPr>
            <p:spPr>
              <a:xfrm>
                <a:off x="4662137" y="5095309"/>
                <a:ext cx="5257801" cy="1231106"/>
              </a:xfrm>
              <a:prstGeom prst="rect">
                <a:avLst/>
              </a:prstGeom>
              <a:noFill/>
            </p:spPr>
            <p:txBody>
              <a:bodyPr wrap="square" rtlCol="0">
                <a:spAutoFit/>
              </a:bodyPr>
              <a:lstStyle/>
              <a:p>
                <a:r>
                  <a:rPr lang="en-US" sz="2000" b="1" dirty="0">
                    <a:solidFill>
                      <a:srgbClr val="0070C0"/>
                    </a:solidFill>
                  </a:rPr>
                  <a:t>IHE Grouped Actor</a:t>
                </a:r>
              </a:p>
              <a:p>
                <a:pPr lvl="1"/>
                <a:r>
                  <a:rPr lang="en-US" dirty="0"/>
                  <a:t>Indicates actors that integrate with other actors to provide their functionality (two rectangles joined side-by-side)</a:t>
                </a:r>
              </a:p>
            </p:txBody>
          </p:sp>
          <p:cxnSp>
            <p:nvCxnSpPr>
              <p:cNvPr id="32" name="Straight Arrow Connector 31">
                <a:extLst>
                  <a:ext uri="{FF2B5EF4-FFF2-40B4-BE49-F238E27FC236}">
                    <a16:creationId xmlns:a16="http://schemas.microsoft.com/office/drawing/2014/main" id="{B9A2A685-17C6-40DF-8353-ABF1EA3E537C}"/>
                  </a:ext>
                </a:extLst>
              </p:cNvPr>
              <p:cNvCxnSpPr>
                <a:cxnSpLocks/>
              </p:cNvCxnSpPr>
              <p:nvPr/>
            </p:nvCxnSpPr>
            <p:spPr>
              <a:xfrm flipH="1" flipV="1">
                <a:off x="3076575" y="5086350"/>
                <a:ext cx="1428751" cy="4528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98E36C6-423F-4DA2-A34B-F7A6BA19D1F2}"/>
                  </a:ext>
                </a:extLst>
              </p:cNvPr>
              <p:cNvCxnSpPr>
                <a:cxnSpLocks/>
              </p:cNvCxnSpPr>
              <p:nvPr/>
            </p:nvCxnSpPr>
            <p:spPr>
              <a:xfrm flipH="1">
                <a:off x="3076575" y="5973626"/>
                <a:ext cx="1362075" cy="1033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8" name="Connector: Elbow 57">
              <a:extLst>
                <a:ext uri="{FF2B5EF4-FFF2-40B4-BE49-F238E27FC236}">
                  <a16:creationId xmlns:a16="http://schemas.microsoft.com/office/drawing/2014/main" id="{3F75EF5C-68F2-4F47-AB38-C540A1AEF0DB}"/>
                </a:ext>
              </a:extLst>
            </p:cNvPr>
            <p:cNvCxnSpPr>
              <a:cxnSpLocks/>
            </p:cNvCxnSpPr>
            <p:nvPr/>
          </p:nvCxnSpPr>
          <p:spPr>
            <a:xfrm rot="10800000" flipV="1">
              <a:off x="3124838" y="2109216"/>
              <a:ext cx="7530970" cy="4228518"/>
            </a:xfrm>
            <a:prstGeom prst="bentConnector3">
              <a:avLst>
                <a:gd name="adj1" fmla="val -19128"/>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621839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4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4000">
                                          <p:cBhvr additive="base">
                                            <p:cTn id="7" dur="500" fill="hold"/>
                                            <p:tgtEl>
                                              <p:spTgt spid="12"/>
                                            </p:tgtEl>
                                            <p:attrNameLst>
                                              <p:attrName>ppt_x</p:attrName>
                                            </p:attrNameLst>
                                          </p:cBhvr>
                                          <p:tavLst>
                                            <p:tav tm="0">
                                              <p:val>
                                                <p:strVal val="0-#ppt_w/2"/>
                                              </p:val>
                                            </p:tav>
                                            <p:tav tm="100000">
                                              <p:val>
                                                <p:strVal val="#ppt_x"/>
                                              </p:val>
                                            </p:tav>
                                          </p:tavLst>
                                        </p:anim>
                                        <p:anim calcmode="lin" valueType="num" p14:bounceEnd="4000">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0-#ppt_w/2"/>
                                              </p:val>
                                            </p:tav>
                                            <p:tav tm="100000">
                                              <p:val>
                                                <p:strVal val="#ppt_x"/>
                                              </p:val>
                                            </p:tav>
                                          </p:tavLst>
                                        </p:anim>
                                        <p:anim calcmode="lin" valueType="num">
                                          <p:cBhvr additive="base">
                                            <p:cTn id="1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1+#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anim calcmode="lin" valueType="num">
                                          <p:cBhvr additive="base">
                                            <p:cTn id="37" dur="500" fill="hold"/>
                                            <p:tgtEl>
                                              <p:spTgt spid="68"/>
                                            </p:tgtEl>
                                            <p:attrNameLst>
                                              <p:attrName>ppt_x</p:attrName>
                                            </p:attrNameLst>
                                          </p:cBhvr>
                                          <p:tavLst>
                                            <p:tav tm="0">
                                              <p:val>
                                                <p:strVal val="1+#ppt_w/2"/>
                                              </p:val>
                                            </p:tav>
                                            <p:tav tm="100000">
                                              <p:val>
                                                <p:strVal val="#ppt_x"/>
                                              </p:val>
                                            </p:tav>
                                          </p:tavLst>
                                        </p:anim>
                                        <p:anim calcmode="lin" valueType="num">
                                          <p:cBhvr additive="base">
                                            <p:cTn id="38"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0-#ppt_w/2"/>
                                              </p:val>
                                            </p:tav>
                                            <p:tav tm="100000">
                                              <p:val>
                                                <p:strVal val="#ppt_x"/>
                                              </p:val>
                                            </p:tav>
                                          </p:tavLst>
                                        </p:anim>
                                        <p:anim calcmode="lin" valueType="num">
                                          <p:cBhvr additive="base">
                                            <p:cTn id="1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1+#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anim calcmode="lin" valueType="num">
                                          <p:cBhvr additive="base">
                                            <p:cTn id="37" dur="500" fill="hold"/>
                                            <p:tgtEl>
                                              <p:spTgt spid="68"/>
                                            </p:tgtEl>
                                            <p:attrNameLst>
                                              <p:attrName>ppt_x</p:attrName>
                                            </p:attrNameLst>
                                          </p:cBhvr>
                                          <p:tavLst>
                                            <p:tav tm="0">
                                              <p:val>
                                                <p:strVal val="1+#ppt_w/2"/>
                                              </p:val>
                                            </p:tav>
                                            <p:tav tm="100000">
                                              <p:val>
                                                <p:strVal val="#ppt_x"/>
                                              </p:val>
                                            </p:tav>
                                          </p:tavLst>
                                        </p:anim>
                                        <p:anim calcmode="lin" valueType="num">
                                          <p:cBhvr additive="base">
                                            <p:cTn id="38"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SDPi-P (Plug-and-Trust)</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17</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A70CE5D9-CCD9-4051-BB65-0224D2E759B7}"/>
              </a:ext>
            </a:extLst>
          </p:cNvPr>
          <p:cNvPicPr>
            <a:picLocks noChangeAspect="1"/>
          </p:cNvPicPr>
          <p:nvPr/>
        </p:nvPicPr>
        <p:blipFill>
          <a:blip r:embed="rId4"/>
          <a:stretch>
            <a:fillRect/>
          </a:stretch>
        </p:blipFill>
        <p:spPr>
          <a:xfrm>
            <a:off x="514350" y="1229672"/>
            <a:ext cx="10258426" cy="4266673"/>
          </a:xfrm>
          <a:prstGeom prst="rect">
            <a:avLst/>
          </a:prstGeom>
        </p:spPr>
      </p:pic>
      <p:sp>
        <p:nvSpPr>
          <p:cNvPr id="9" name="TextBox 8">
            <a:extLst>
              <a:ext uri="{FF2B5EF4-FFF2-40B4-BE49-F238E27FC236}">
                <a16:creationId xmlns:a16="http://schemas.microsoft.com/office/drawing/2014/main" id="{AF60A0BA-5394-450A-9149-BEB1F503A5FC}"/>
              </a:ext>
            </a:extLst>
          </p:cNvPr>
          <p:cNvSpPr txBox="1"/>
          <p:nvPr/>
        </p:nvSpPr>
        <p:spPr>
          <a:xfrm>
            <a:off x="514350" y="798342"/>
            <a:ext cx="3221831" cy="461665"/>
          </a:xfrm>
          <a:prstGeom prst="rect">
            <a:avLst/>
          </a:prstGeom>
          <a:noFill/>
        </p:spPr>
        <p:txBody>
          <a:bodyPr wrap="square" rtlCol="0">
            <a:spAutoFit/>
          </a:bodyPr>
          <a:lstStyle/>
          <a:p>
            <a:r>
              <a:rPr lang="en-US" sz="2400" b="1" u="sng" dirty="0">
                <a:solidFill>
                  <a:srgbClr val="0070C0"/>
                </a:solidFill>
              </a:rPr>
              <a:t>SDPi-P Actor Model</a:t>
            </a:r>
          </a:p>
        </p:txBody>
      </p:sp>
      <p:sp>
        <p:nvSpPr>
          <p:cNvPr id="7" name="TextBox 6">
            <a:extLst>
              <a:ext uri="{FF2B5EF4-FFF2-40B4-BE49-F238E27FC236}">
                <a16:creationId xmlns:a16="http://schemas.microsoft.com/office/drawing/2014/main" id="{7BF8A5D7-325A-4401-99A3-EE127E37F194}"/>
              </a:ext>
            </a:extLst>
          </p:cNvPr>
          <p:cNvSpPr txBox="1"/>
          <p:nvPr/>
        </p:nvSpPr>
        <p:spPr>
          <a:xfrm>
            <a:off x="638175" y="5800725"/>
            <a:ext cx="9315450" cy="369332"/>
          </a:xfrm>
          <a:prstGeom prst="rect">
            <a:avLst/>
          </a:prstGeom>
          <a:noFill/>
        </p:spPr>
        <p:txBody>
          <a:bodyPr wrap="square" rtlCol="0">
            <a:spAutoFit/>
          </a:bodyPr>
          <a:lstStyle/>
          <a:p>
            <a:r>
              <a:rPr lang="en-US" dirty="0"/>
              <a:t>NOTE:  </a:t>
            </a:r>
            <a:r>
              <a:rPr lang="en-US" b="1" i="1" dirty="0"/>
              <a:t>SOMDS Participant </a:t>
            </a:r>
            <a:r>
              <a:rPr lang="en-US" dirty="0"/>
              <a:t>actors may be devices, system applications, SAMD, “smart apps” … </a:t>
            </a:r>
          </a:p>
        </p:txBody>
      </p:sp>
    </p:spTree>
    <p:extLst>
      <p:ext uri="{BB962C8B-B14F-4D97-AF65-F5344CB8AC3E}">
        <p14:creationId xmlns:p14="http://schemas.microsoft.com/office/powerpoint/2010/main" val="739502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SDPi-P (Plug-and-Trust)</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18</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A70CE5D9-CCD9-4051-BB65-0224D2E759B7}"/>
              </a:ext>
            </a:extLst>
          </p:cNvPr>
          <p:cNvPicPr>
            <a:picLocks noChangeAspect="1"/>
          </p:cNvPicPr>
          <p:nvPr/>
        </p:nvPicPr>
        <p:blipFill>
          <a:blip r:embed="rId4"/>
          <a:stretch>
            <a:fillRect/>
          </a:stretch>
        </p:blipFill>
        <p:spPr>
          <a:xfrm>
            <a:off x="514350" y="1229672"/>
            <a:ext cx="5287874" cy="2199327"/>
          </a:xfrm>
          <a:prstGeom prst="rect">
            <a:avLst/>
          </a:prstGeom>
        </p:spPr>
      </p:pic>
      <p:sp>
        <p:nvSpPr>
          <p:cNvPr id="9" name="TextBox 8">
            <a:extLst>
              <a:ext uri="{FF2B5EF4-FFF2-40B4-BE49-F238E27FC236}">
                <a16:creationId xmlns:a16="http://schemas.microsoft.com/office/drawing/2014/main" id="{AF60A0BA-5394-450A-9149-BEB1F503A5FC}"/>
              </a:ext>
            </a:extLst>
          </p:cNvPr>
          <p:cNvSpPr txBox="1"/>
          <p:nvPr/>
        </p:nvSpPr>
        <p:spPr>
          <a:xfrm>
            <a:off x="514350" y="798342"/>
            <a:ext cx="3221831" cy="461665"/>
          </a:xfrm>
          <a:prstGeom prst="rect">
            <a:avLst/>
          </a:prstGeom>
          <a:noFill/>
        </p:spPr>
        <p:txBody>
          <a:bodyPr wrap="square" rtlCol="0">
            <a:spAutoFit/>
          </a:bodyPr>
          <a:lstStyle/>
          <a:p>
            <a:r>
              <a:rPr lang="en-US" sz="2400" b="1" u="sng" dirty="0">
                <a:solidFill>
                  <a:srgbClr val="0070C0"/>
                </a:solidFill>
              </a:rPr>
              <a:t>SDPi-P Actor Model</a:t>
            </a:r>
          </a:p>
        </p:txBody>
      </p:sp>
      <p:sp>
        <p:nvSpPr>
          <p:cNvPr id="12" name="TextBox 11">
            <a:extLst>
              <a:ext uri="{FF2B5EF4-FFF2-40B4-BE49-F238E27FC236}">
                <a16:creationId xmlns:a16="http://schemas.microsoft.com/office/drawing/2014/main" id="{9260AF97-3ABB-4320-85CE-F70B3F86C13F}"/>
              </a:ext>
            </a:extLst>
          </p:cNvPr>
          <p:cNvSpPr txBox="1"/>
          <p:nvPr/>
        </p:nvSpPr>
        <p:spPr>
          <a:xfrm>
            <a:off x="6029325" y="950763"/>
            <a:ext cx="3352799" cy="461665"/>
          </a:xfrm>
          <a:prstGeom prst="rect">
            <a:avLst/>
          </a:prstGeom>
          <a:noFill/>
        </p:spPr>
        <p:txBody>
          <a:bodyPr wrap="square" rtlCol="0">
            <a:spAutoFit/>
          </a:bodyPr>
          <a:lstStyle/>
          <a:p>
            <a:pPr algn="ctr"/>
            <a:r>
              <a:rPr lang="en-US" sz="2400" b="1" u="sng" dirty="0">
                <a:solidFill>
                  <a:srgbClr val="0070C0"/>
                </a:solidFill>
              </a:rPr>
              <a:t>SDPi-P Options</a:t>
            </a:r>
            <a:r>
              <a:rPr lang="en-US" sz="2400" dirty="0">
                <a:solidFill>
                  <a:srgbClr val="0070C0"/>
                </a:solidFill>
              </a:rPr>
              <a:t> (partial)</a:t>
            </a:r>
          </a:p>
        </p:txBody>
      </p:sp>
      <p:pic>
        <p:nvPicPr>
          <p:cNvPr id="8" name="Picture 7" descr="Table&#10;&#10;Description automatically generated">
            <a:extLst>
              <a:ext uri="{FF2B5EF4-FFF2-40B4-BE49-F238E27FC236}">
                <a16:creationId xmlns:a16="http://schemas.microsoft.com/office/drawing/2014/main" id="{783A0105-74DF-4309-A398-E63D01C6DB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9325" y="1600882"/>
            <a:ext cx="6119137" cy="4879071"/>
          </a:xfrm>
          <a:prstGeom prst="rect">
            <a:avLst/>
          </a:prstGeom>
        </p:spPr>
      </p:pic>
    </p:spTree>
    <p:extLst>
      <p:ext uri="{BB962C8B-B14F-4D97-AF65-F5344CB8AC3E}">
        <p14:creationId xmlns:p14="http://schemas.microsoft.com/office/powerpoint/2010/main" val="3554169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SDPi-P (Plug-and-Trust)</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19</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A70CE5D9-CCD9-4051-BB65-0224D2E759B7}"/>
              </a:ext>
            </a:extLst>
          </p:cNvPr>
          <p:cNvPicPr>
            <a:picLocks noChangeAspect="1"/>
          </p:cNvPicPr>
          <p:nvPr/>
        </p:nvPicPr>
        <p:blipFill>
          <a:blip r:embed="rId4"/>
          <a:stretch>
            <a:fillRect/>
          </a:stretch>
        </p:blipFill>
        <p:spPr>
          <a:xfrm>
            <a:off x="514350" y="1229673"/>
            <a:ext cx="4457700" cy="1854042"/>
          </a:xfrm>
          <a:prstGeom prst="rect">
            <a:avLst/>
          </a:prstGeom>
        </p:spPr>
      </p:pic>
      <p:sp>
        <p:nvSpPr>
          <p:cNvPr id="9" name="TextBox 8">
            <a:extLst>
              <a:ext uri="{FF2B5EF4-FFF2-40B4-BE49-F238E27FC236}">
                <a16:creationId xmlns:a16="http://schemas.microsoft.com/office/drawing/2014/main" id="{AF60A0BA-5394-450A-9149-BEB1F503A5FC}"/>
              </a:ext>
            </a:extLst>
          </p:cNvPr>
          <p:cNvSpPr txBox="1"/>
          <p:nvPr/>
        </p:nvSpPr>
        <p:spPr>
          <a:xfrm>
            <a:off x="514350" y="798342"/>
            <a:ext cx="3221831" cy="461665"/>
          </a:xfrm>
          <a:prstGeom prst="rect">
            <a:avLst/>
          </a:prstGeom>
          <a:noFill/>
        </p:spPr>
        <p:txBody>
          <a:bodyPr wrap="square" rtlCol="0">
            <a:spAutoFit/>
          </a:bodyPr>
          <a:lstStyle/>
          <a:p>
            <a:r>
              <a:rPr lang="en-US" sz="2400" b="1" u="sng" dirty="0">
                <a:solidFill>
                  <a:srgbClr val="0070C0"/>
                </a:solidFill>
              </a:rPr>
              <a:t>SDPi-P Actor Model</a:t>
            </a:r>
          </a:p>
        </p:txBody>
      </p:sp>
      <p:sp>
        <p:nvSpPr>
          <p:cNvPr id="12" name="TextBox 11">
            <a:extLst>
              <a:ext uri="{FF2B5EF4-FFF2-40B4-BE49-F238E27FC236}">
                <a16:creationId xmlns:a16="http://schemas.microsoft.com/office/drawing/2014/main" id="{9260AF97-3ABB-4320-85CE-F70B3F86C13F}"/>
              </a:ext>
            </a:extLst>
          </p:cNvPr>
          <p:cNvSpPr txBox="1"/>
          <p:nvPr/>
        </p:nvSpPr>
        <p:spPr>
          <a:xfrm>
            <a:off x="2440781" y="4853568"/>
            <a:ext cx="3352799" cy="461665"/>
          </a:xfrm>
          <a:prstGeom prst="rect">
            <a:avLst/>
          </a:prstGeom>
          <a:noFill/>
        </p:spPr>
        <p:txBody>
          <a:bodyPr wrap="square" rtlCol="0">
            <a:spAutoFit/>
          </a:bodyPr>
          <a:lstStyle/>
          <a:p>
            <a:pPr algn="ctr"/>
            <a:r>
              <a:rPr lang="en-US" sz="2400" b="1" u="sng" dirty="0">
                <a:solidFill>
                  <a:srgbClr val="0070C0"/>
                </a:solidFill>
              </a:rPr>
              <a:t>SDPi-P Transactions</a:t>
            </a:r>
            <a:endParaRPr lang="en-US" sz="2400" dirty="0">
              <a:solidFill>
                <a:srgbClr val="0070C0"/>
              </a:solidFill>
            </a:endParaRPr>
          </a:p>
        </p:txBody>
      </p:sp>
      <p:pic>
        <p:nvPicPr>
          <p:cNvPr id="11" name="Picture 10" descr="Table&#10;&#10;Description automatically generated">
            <a:extLst>
              <a:ext uri="{FF2B5EF4-FFF2-40B4-BE49-F238E27FC236}">
                <a16:creationId xmlns:a16="http://schemas.microsoft.com/office/drawing/2014/main" id="{1865BD8B-B607-4B2E-AE61-8420F47F9F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700406"/>
            <a:ext cx="6553200" cy="5901542"/>
          </a:xfrm>
          <a:prstGeom prst="rect">
            <a:avLst/>
          </a:prstGeom>
        </p:spPr>
      </p:pic>
    </p:spTree>
    <p:extLst>
      <p:ext uri="{BB962C8B-B14F-4D97-AF65-F5344CB8AC3E}">
        <p14:creationId xmlns:p14="http://schemas.microsoft.com/office/powerpoint/2010/main" val="2643655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a:xfrm>
            <a:off x="838200" y="22226"/>
            <a:ext cx="10925175" cy="806450"/>
          </a:xfrm>
        </p:spPr>
        <p:txBody>
          <a:bodyPr>
            <a:normAutofit/>
          </a:bodyPr>
          <a:lstStyle/>
          <a:p>
            <a:r>
              <a:rPr lang="en-US" dirty="0"/>
              <a:t>IHE Germany – SDC / SDPi Plug-a-Thon – Briefing</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a:t>
            </a:fld>
            <a:endParaRPr lang="en-US" dirty="0"/>
          </a:p>
        </p:txBody>
      </p:sp>
      <p:sp>
        <p:nvSpPr>
          <p:cNvPr id="8" name="Content Placeholder 2">
            <a:extLst>
              <a:ext uri="{FF2B5EF4-FFF2-40B4-BE49-F238E27FC236}">
                <a16:creationId xmlns:a16="http://schemas.microsoft.com/office/drawing/2014/main" id="{1DF64AB5-5049-4A51-9E5B-EEDE6D371BD7}"/>
              </a:ext>
            </a:extLst>
          </p:cNvPr>
          <p:cNvSpPr>
            <a:spLocks noGrp="1"/>
          </p:cNvSpPr>
          <p:nvPr>
            <p:ph idx="1"/>
          </p:nvPr>
        </p:nvSpPr>
        <p:spPr>
          <a:xfrm>
            <a:off x="1533526" y="1307318"/>
            <a:ext cx="10658474" cy="530999"/>
          </a:xfrm>
        </p:spPr>
        <p:txBody>
          <a:bodyPr>
            <a:normAutofit/>
          </a:bodyPr>
          <a:lstStyle/>
          <a:p>
            <a:pPr marL="0" indent="0">
              <a:buNone/>
            </a:pPr>
            <a:r>
              <a:rPr lang="en-US" sz="3000" b="1" dirty="0">
                <a:solidFill>
                  <a:srgbClr val="0070C0"/>
                </a:solidFill>
              </a:rPr>
              <a:t>IHE Plug-a-Thon Basics</a:t>
            </a:r>
          </a:p>
        </p:txBody>
      </p:sp>
      <p:sp>
        <p:nvSpPr>
          <p:cNvPr id="9" name="Content Placeholder 2">
            <a:extLst>
              <a:ext uri="{FF2B5EF4-FFF2-40B4-BE49-F238E27FC236}">
                <a16:creationId xmlns:a16="http://schemas.microsoft.com/office/drawing/2014/main" id="{CCC2E69D-70F9-49AE-A92E-4E9896FD6F87}"/>
              </a:ext>
            </a:extLst>
          </p:cNvPr>
          <p:cNvSpPr txBox="1">
            <a:spLocks/>
          </p:cNvSpPr>
          <p:nvPr/>
        </p:nvSpPr>
        <p:spPr>
          <a:xfrm>
            <a:off x="1533525" y="2166939"/>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From ISO/IEEE 11073 SDC to IHE SDPi to PATs &amp; CATs</a:t>
            </a:r>
          </a:p>
        </p:txBody>
      </p:sp>
      <p:sp>
        <p:nvSpPr>
          <p:cNvPr id="10" name="Content Placeholder 2">
            <a:extLst>
              <a:ext uri="{FF2B5EF4-FFF2-40B4-BE49-F238E27FC236}">
                <a16:creationId xmlns:a16="http://schemas.microsoft.com/office/drawing/2014/main" id="{137EE37E-38E3-4C05-A160-D2C7BF8D6C36}"/>
              </a:ext>
            </a:extLst>
          </p:cNvPr>
          <p:cNvSpPr txBox="1">
            <a:spLocks/>
          </p:cNvSpPr>
          <p:nvPr/>
        </p:nvSpPr>
        <p:spPr>
          <a:xfrm>
            <a:off x="1533525" y="3051170"/>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000" dirty="0"/>
              <a:t>Orientation Tour:  IHE Technical Framework &amp; SDPi Profiles</a:t>
            </a:r>
          </a:p>
        </p:txBody>
      </p:sp>
      <p:sp>
        <p:nvSpPr>
          <p:cNvPr id="11" name="Content Placeholder 2">
            <a:extLst>
              <a:ext uri="{FF2B5EF4-FFF2-40B4-BE49-F238E27FC236}">
                <a16:creationId xmlns:a16="http://schemas.microsoft.com/office/drawing/2014/main" id="{3D83AC7B-6BAF-486C-9057-CD6EC9851224}"/>
              </a:ext>
            </a:extLst>
          </p:cNvPr>
          <p:cNvSpPr txBox="1">
            <a:spLocks/>
          </p:cNvSpPr>
          <p:nvPr/>
        </p:nvSpPr>
        <p:spPr>
          <a:xfrm>
            <a:off x="1533524" y="4819632"/>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000" dirty="0"/>
              <a:t>SDC/SDPi PAT – Objectives </a:t>
            </a:r>
          </a:p>
        </p:txBody>
      </p:sp>
      <p:sp>
        <p:nvSpPr>
          <p:cNvPr id="12" name="Content Placeholder 2">
            <a:extLst>
              <a:ext uri="{FF2B5EF4-FFF2-40B4-BE49-F238E27FC236}">
                <a16:creationId xmlns:a16="http://schemas.microsoft.com/office/drawing/2014/main" id="{D7C8BC11-010D-46F5-BFDB-AD396E3B2BCB}"/>
              </a:ext>
            </a:extLst>
          </p:cNvPr>
          <p:cNvSpPr txBox="1">
            <a:spLocks/>
          </p:cNvSpPr>
          <p:nvPr/>
        </p:nvSpPr>
        <p:spPr>
          <a:xfrm>
            <a:off x="1533523" y="3935401"/>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000" dirty="0"/>
              <a:t>Real-world Narrative:  Pandemic Patients in an Isolation ICU</a:t>
            </a:r>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Tree>
    <p:extLst>
      <p:ext uri="{BB962C8B-B14F-4D97-AF65-F5344CB8AC3E}">
        <p14:creationId xmlns:p14="http://schemas.microsoft.com/office/powerpoint/2010/main" val="250239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P spid="10" grpId="0"/>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SDPi-P (Plug-and-Trust)</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20</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A03608BB-FAD9-4137-8E27-299C0FD577C1}"/>
              </a:ext>
            </a:extLst>
          </p:cNvPr>
          <p:cNvPicPr>
            <a:picLocks noChangeAspect="1"/>
          </p:cNvPicPr>
          <p:nvPr/>
        </p:nvPicPr>
        <p:blipFill>
          <a:blip r:embed="rId4"/>
          <a:stretch>
            <a:fillRect/>
          </a:stretch>
        </p:blipFill>
        <p:spPr>
          <a:xfrm>
            <a:off x="3876676" y="867978"/>
            <a:ext cx="4600574" cy="5931980"/>
          </a:xfrm>
          <a:prstGeom prst="rect">
            <a:avLst/>
          </a:prstGeom>
        </p:spPr>
      </p:pic>
      <p:sp>
        <p:nvSpPr>
          <p:cNvPr id="9" name="TextBox 8">
            <a:extLst>
              <a:ext uri="{FF2B5EF4-FFF2-40B4-BE49-F238E27FC236}">
                <a16:creationId xmlns:a16="http://schemas.microsoft.com/office/drawing/2014/main" id="{B7E491E3-04B1-4DB0-97D5-C423EE3E1697}"/>
              </a:ext>
            </a:extLst>
          </p:cNvPr>
          <p:cNvSpPr txBox="1"/>
          <p:nvPr/>
        </p:nvSpPr>
        <p:spPr>
          <a:xfrm>
            <a:off x="208198" y="1419225"/>
            <a:ext cx="3448050" cy="1569660"/>
          </a:xfrm>
          <a:prstGeom prst="rect">
            <a:avLst/>
          </a:prstGeom>
          <a:noFill/>
        </p:spPr>
        <p:txBody>
          <a:bodyPr wrap="square" rtlCol="0">
            <a:spAutoFit/>
          </a:bodyPr>
          <a:lstStyle/>
          <a:p>
            <a:r>
              <a:rPr lang="en-US" sz="3200" b="1" dirty="0">
                <a:solidFill>
                  <a:srgbClr val="0070C0"/>
                </a:solidFill>
              </a:rPr>
              <a:t>Example of an SDPi-P transaction exchange …</a:t>
            </a:r>
          </a:p>
        </p:txBody>
      </p:sp>
      <p:sp>
        <p:nvSpPr>
          <p:cNvPr id="11" name="TextBox 10">
            <a:extLst>
              <a:ext uri="{FF2B5EF4-FFF2-40B4-BE49-F238E27FC236}">
                <a16:creationId xmlns:a16="http://schemas.microsoft.com/office/drawing/2014/main" id="{CF521642-E833-4CD3-B9DB-645805FFD564}"/>
              </a:ext>
            </a:extLst>
          </p:cNvPr>
          <p:cNvSpPr txBox="1"/>
          <p:nvPr/>
        </p:nvSpPr>
        <p:spPr>
          <a:xfrm>
            <a:off x="8743950" y="3198435"/>
            <a:ext cx="3448050" cy="2492990"/>
          </a:xfrm>
          <a:prstGeom prst="rect">
            <a:avLst/>
          </a:prstGeom>
          <a:noFill/>
        </p:spPr>
        <p:txBody>
          <a:bodyPr wrap="square" rtlCol="0">
            <a:spAutoFit/>
          </a:bodyPr>
          <a:lstStyle/>
          <a:p>
            <a:r>
              <a:rPr lang="en-US" sz="2400" dirty="0"/>
              <a:t>For a full set of profile-specific MDPWS sequence exchanges, see:</a:t>
            </a:r>
          </a:p>
          <a:p>
            <a:endParaRPr lang="en-US" sz="2400" dirty="0"/>
          </a:p>
          <a:p>
            <a:pPr lvl="1"/>
            <a:r>
              <a:rPr lang="en-US" sz="2000" dirty="0">
                <a:hlinkClick r:id="rId5"/>
              </a:rPr>
              <a:t>https://confluence.hl7.org/display/GP/SDPi+Technical+Framework+Models</a:t>
            </a:r>
            <a:r>
              <a:rPr lang="en-US" sz="2000" dirty="0"/>
              <a:t> </a:t>
            </a:r>
          </a:p>
        </p:txBody>
      </p:sp>
      <p:sp>
        <p:nvSpPr>
          <p:cNvPr id="13" name="TextBox 12">
            <a:extLst>
              <a:ext uri="{FF2B5EF4-FFF2-40B4-BE49-F238E27FC236}">
                <a16:creationId xmlns:a16="http://schemas.microsoft.com/office/drawing/2014/main" id="{07480D6F-95A0-45DF-8129-7AA146957AC9}"/>
              </a:ext>
            </a:extLst>
          </p:cNvPr>
          <p:cNvSpPr txBox="1"/>
          <p:nvPr/>
        </p:nvSpPr>
        <p:spPr>
          <a:xfrm>
            <a:off x="390525" y="4676775"/>
            <a:ext cx="3124200" cy="923330"/>
          </a:xfrm>
          <a:prstGeom prst="rect">
            <a:avLst/>
          </a:prstGeom>
          <a:noFill/>
        </p:spPr>
        <p:txBody>
          <a:bodyPr wrap="square" rtlCol="0">
            <a:spAutoFit/>
          </a:bodyPr>
          <a:lstStyle/>
          <a:p>
            <a:r>
              <a:rPr lang="en-US" dirty="0"/>
              <a:t>NOTE:  Definition of “BICEPS” abstraction level for SDPi transactions. </a:t>
            </a:r>
          </a:p>
        </p:txBody>
      </p:sp>
    </p:spTree>
    <p:extLst>
      <p:ext uri="{BB962C8B-B14F-4D97-AF65-F5344CB8AC3E}">
        <p14:creationId xmlns:p14="http://schemas.microsoft.com/office/powerpoint/2010/main" val="3566085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SDPi-P (Plug-and-Trust)</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21</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9" name="TextBox 8">
            <a:extLst>
              <a:ext uri="{FF2B5EF4-FFF2-40B4-BE49-F238E27FC236}">
                <a16:creationId xmlns:a16="http://schemas.microsoft.com/office/drawing/2014/main" id="{B7E491E3-04B1-4DB0-97D5-C423EE3E1697}"/>
              </a:ext>
            </a:extLst>
          </p:cNvPr>
          <p:cNvSpPr txBox="1"/>
          <p:nvPr/>
        </p:nvSpPr>
        <p:spPr>
          <a:xfrm>
            <a:off x="208198" y="1419225"/>
            <a:ext cx="3448050" cy="2062103"/>
          </a:xfrm>
          <a:prstGeom prst="rect">
            <a:avLst/>
          </a:prstGeom>
          <a:noFill/>
        </p:spPr>
        <p:txBody>
          <a:bodyPr wrap="square" rtlCol="0">
            <a:spAutoFit/>
          </a:bodyPr>
          <a:lstStyle/>
          <a:p>
            <a:r>
              <a:rPr lang="en-US" sz="3200" b="1" dirty="0">
                <a:solidFill>
                  <a:srgbClr val="0070C0"/>
                </a:solidFill>
              </a:rPr>
              <a:t>Example of an SDPi-P transaction MDPWS sequence …</a:t>
            </a:r>
          </a:p>
        </p:txBody>
      </p:sp>
      <p:sp>
        <p:nvSpPr>
          <p:cNvPr id="11" name="TextBox 10">
            <a:extLst>
              <a:ext uri="{FF2B5EF4-FFF2-40B4-BE49-F238E27FC236}">
                <a16:creationId xmlns:a16="http://schemas.microsoft.com/office/drawing/2014/main" id="{CF521642-E833-4CD3-B9DB-645805FFD564}"/>
              </a:ext>
            </a:extLst>
          </p:cNvPr>
          <p:cNvSpPr txBox="1"/>
          <p:nvPr/>
        </p:nvSpPr>
        <p:spPr>
          <a:xfrm>
            <a:off x="8743950" y="3198435"/>
            <a:ext cx="3448050" cy="2492990"/>
          </a:xfrm>
          <a:prstGeom prst="rect">
            <a:avLst/>
          </a:prstGeom>
          <a:noFill/>
        </p:spPr>
        <p:txBody>
          <a:bodyPr wrap="square" rtlCol="0">
            <a:spAutoFit/>
          </a:bodyPr>
          <a:lstStyle/>
          <a:p>
            <a:r>
              <a:rPr lang="en-US" sz="2400" dirty="0"/>
              <a:t>For a full set of profile-specific MDPWS sequence exchanges, see:</a:t>
            </a:r>
          </a:p>
          <a:p>
            <a:endParaRPr lang="en-US" sz="2400" dirty="0"/>
          </a:p>
          <a:p>
            <a:pPr lvl="1"/>
            <a:r>
              <a:rPr lang="en-US" sz="2000" dirty="0">
                <a:hlinkClick r:id="rId4"/>
              </a:rPr>
              <a:t>https://confluence.hl7.org/display/GP/SDPi+Technical+Framework+Models</a:t>
            </a:r>
            <a:r>
              <a:rPr lang="en-US" sz="2000" dirty="0"/>
              <a:t> </a:t>
            </a:r>
          </a:p>
        </p:txBody>
      </p:sp>
      <p:pic>
        <p:nvPicPr>
          <p:cNvPr id="13" name="Picture 12" descr="A picture containing diagram&#10;&#10;Description automatically generated">
            <a:extLst>
              <a:ext uri="{FF2B5EF4-FFF2-40B4-BE49-F238E27FC236}">
                <a16:creationId xmlns:a16="http://schemas.microsoft.com/office/drawing/2014/main" id="{F07FA7AD-9B5F-44F8-BC34-ECC5408A3E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6124" y="1109957"/>
            <a:ext cx="4679749" cy="5243217"/>
          </a:xfrm>
          <a:prstGeom prst="rect">
            <a:avLst/>
          </a:prstGeom>
        </p:spPr>
      </p:pic>
    </p:spTree>
    <p:extLst>
      <p:ext uri="{BB962C8B-B14F-4D97-AF65-F5344CB8AC3E}">
        <p14:creationId xmlns:p14="http://schemas.microsoft.com/office/powerpoint/2010/main" val="3972841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SDPi-R (Reporting)</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22</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3474FD77-1A03-4E18-BE8B-576870A7AB03}"/>
              </a:ext>
            </a:extLst>
          </p:cNvPr>
          <p:cNvPicPr>
            <a:picLocks noChangeAspect="1"/>
          </p:cNvPicPr>
          <p:nvPr/>
        </p:nvPicPr>
        <p:blipFill>
          <a:blip r:embed="rId4"/>
          <a:stretch>
            <a:fillRect/>
          </a:stretch>
        </p:blipFill>
        <p:spPr>
          <a:xfrm>
            <a:off x="1022349" y="1557112"/>
            <a:ext cx="8333835" cy="4119788"/>
          </a:xfrm>
          <a:prstGeom prst="rect">
            <a:avLst/>
          </a:prstGeom>
        </p:spPr>
      </p:pic>
      <p:sp>
        <p:nvSpPr>
          <p:cNvPr id="9" name="TextBox 8">
            <a:extLst>
              <a:ext uri="{FF2B5EF4-FFF2-40B4-BE49-F238E27FC236}">
                <a16:creationId xmlns:a16="http://schemas.microsoft.com/office/drawing/2014/main" id="{500E6360-14A1-404B-BCF5-ABDC2C1211BF}"/>
              </a:ext>
            </a:extLst>
          </p:cNvPr>
          <p:cNvSpPr txBox="1"/>
          <p:nvPr/>
        </p:nvSpPr>
        <p:spPr>
          <a:xfrm>
            <a:off x="666750" y="1068096"/>
            <a:ext cx="3352799" cy="461665"/>
          </a:xfrm>
          <a:prstGeom prst="rect">
            <a:avLst/>
          </a:prstGeom>
          <a:noFill/>
        </p:spPr>
        <p:txBody>
          <a:bodyPr wrap="square" rtlCol="0">
            <a:spAutoFit/>
          </a:bodyPr>
          <a:lstStyle/>
          <a:p>
            <a:pPr algn="ctr"/>
            <a:r>
              <a:rPr lang="en-US" sz="2400" b="1" u="sng" dirty="0">
                <a:solidFill>
                  <a:srgbClr val="0070C0"/>
                </a:solidFill>
              </a:rPr>
              <a:t>SDPi-R Actor Model</a:t>
            </a:r>
          </a:p>
        </p:txBody>
      </p:sp>
      <p:sp>
        <p:nvSpPr>
          <p:cNvPr id="13" name="TextBox 12">
            <a:extLst>
              <a:ext uri="{FF2B5EF4-FFF2-40B4-BE49-F238E27FC236}">
                <a16:creationId xmlns:a16="http://schemas.microsoft.com/office/drawing/2014/main" id="{F0EE79CC-DBE6-44E8-BBF9-A110A92F8BE0}"/>
              </a:ext>
            </a:extLst>
          </p:cNvPr>
          <p:cNvSpPr txBox="1"/>
          <p:nvPr/>
        </p:nvSpPr>
        <p:spPr>
          <a:xfrm>
            <a:off x="1022349" y="5807949"/>
            <a:ext cx="8121651" cy="646331"/>
          </a:xfrm>
          <a:prstGeom prst="rect">
            <a:avLst/>
          </a:prstGeom>
          <a:noFill/>
        </p:spPr>
        <p:txBody>
          <a:bodyPr wrap="square" rtlCol="0">
            <a:spAutoFit/>
          </a:bodyPr>
          <a:lstStyle/>
          <a:p>
            <a:r>
              <a:rPr lang="en-US" dirty="0">
                <a:solidFill>
                  <a:srgbClr val="0070C0"/>
                </a:solidFill>
              </a:rPr>
              <a:t>NOTE:  Transactions are drawn to the dotted box around the gateways, indicating that they can be either Provider and / or Consumer SDPi-R actors</a:t>
            </a:r>
          </a:p>
        </p:txBody>
      </p:sp>
    </p:spTree>
    <p:extLst>
      <p:ext uri="{BB962C8B-B14F-4D97-AF65-F5344CB8AC3E}">
        <p14:creationId xmlns:p14="http://schemas.microsoft.com/office/powerpoint/2010/main" val="2396945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SDPi-A (Alerting)</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23</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BEA77829-424B-4828-B794-744293D5AC9F}"/>
              </a:ext>
            </a:extLst>
          </p:cNvPr>
          <p:cNvPicPr>
            <a:picLocks noChangeAspect="1"/>
          </p:cNvPicPr>
          <p:nvPr/>
        </p:nvPicPr>
        <p:blipFill>
          <a:blip r:embed="rId4"/>
          <a:stretch>
            <a:fillRect/>
          </a:stretch>
        </p:blipFill>
        <p:spPr>
          <a:xfrm>
            <a:off x="1028699" y="1529760"/>
            <a:ext cx="8726938" cy="4518615"/>
          </a:xfrm>
          <a:prstGeom prst="rect">
            <a:avLst/>
          </a:prstGeom>
        </p:spPr>
      </p:pic>
      <p:sp>
        <p:nvSpPr>
          <p:cNvPr id="9" name="TextBox 8">
            <a:extLst>
              <a:ext uri="{FF2B5EF4-FFF2-40B4-BE49-F238E27FC236}">
                <a16:creationId xmlns:a16="http://schemas.microsoft.com/office/drawing/2014/main" id="{D7E65131-78EF-4B67-869B-011DD4CBDC27}"/>
              </a:ext>
            </a:extLst>
          </p:cNvPr>
          <p:cNvSpPr txBox="1"/>
          <p:nvPr/>
        </p:nvSpPr>
        <p:spPr>
          <a:xfrm>
            <a:off x="666750" y="1068096"/>
            <a:ext cx="3352799" cy="461665"/>
          </a:xfrm>
          <a:prstGeom prst="rect">
            <a:avLst/>
          </a:prstGeom>
          <a:noFill/>
        </p:spPr>
        <p:txBody>
          <a:bodyPr wrap="square" rtlCol="0">
            <a:spAutoFit/>
          </a:bodyPr>
          <a:lstStyle/>
          <a:p>
            <a:pPr algn="ctr"/>
            <a:r>
              <a:rPr lang="en-US" sz="2400" b="1" u="sng" dirty="0">
                <a:solidFill>
                  <a:srgbClr val="0070C0"/>
                </a:solidFill>
              </a:rPr>
              <a:t>SDPi-A Actor Model</a:t>
            </a:r>
          </a:p>
        </p:txBody>
      </p:sp>
    </p:spTree>
    <p:extLst>
      <p:ext uri="{BB962C8B-B14F-4D97-AF65-F5344CB8AC3E}">
        <p14:creationId xmlns:p14="http://schemas.microsoft.com/office/powerpoint/2010/main" val="394955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a:t>
            </a:r>
            <a:r>
              <a:rPr lang="en-US" sz="4400" dirty="0" err="1"/>
              <a:t>xC</a:t>
            </a:r>
            <a:r>
              <a:rPr lang="en-US" sz="4400" dirty="0"/>
              <a:t> (External Control)</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24</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DD987C40-447A-44C0-9F6D-4CC5FCEC21F2}"/>
              </a:ext>
            </a:extLst>
          </p:cNvPr>
          <p:cNvPicPr>
            <a:picLocks noChangeAspect="1"/>
          </p:cNvPicPr>
          <p:nvPr/>
        </p:nvPicPr>
        <p:blipFill>
          <a:blip r:embed="rId4"/>
          <a:stretch>
            <a:fillRect/>
          </a:stretch>
        </p:blipFill>
        <p:spPr>
          <a:xfrm>
            <a:off x="592412" y="1600641"/>
            <a:ext cx="3427137" cy="3723072"/>
          </a:xfrm>
          <a:prstGeom prst="rect">
            <a:avLst/>
          </a:prstGeom>
        </p:spPr>
      </p:pic>
      <p:sp>
        <p:nvSpPr>
          <p:cNvPr id="9" name="TextBox 8">
            <a:extLst>
              <a:ext uri="{FF2B5EF4-FFF2-40B4-BE49-F238E27FC236}">
                <a16:creationId xmlns:a16="http://schemas.microsoft.com/office/drawing/2014/main" id="{7FA228F1-E258-4007-901D-04AD518586EA}"/>
              </a:ext>
            </a:extLst>
          </p:cNvPr>
          <p:cNvSpPr txBox="1"/>
          <p:nvPr/>
        </p:nvSpPr>
        <p:spPr>
          <a:xfrm>
            <a:off x="666750" y="1068096"/>
            <a:ext cx="3352799" cy="461665"/>
          </a:xfrm>
          <a:prstGeom prst="rect">
            <a:avLst/>
          </a:prstGeom>
          <a:noFill/>
        </p:spPr>
        <p:txBody>
          <a:bodyPr wrap="square" rtlCol="0">
            <a:spAutoFit/>
          </a:bodyPr>
          <a:lstStyle/>
          <a:p>
            <a:pPr algn="ctr"/>
            <a:r>
              <a:rPr lang="en-US" sz="2400" b="1" u="sng" dirty="0">
                <a:solidFill>
                  <a:srgbClr val="0070C0"/>
                </a:solidFill>
              </a:rPr>
              <a:t>SDPi-</a:t>
            </a:r>
            <a:r>
              <a:rPr lang="en-US" sz="2400" b="1" u="sng" dirty="0" err="1">
                <a:solidFill>
                  <a:srgbClr val="0070C0"/>
                </a:solidFill>
              </a:rPr>
              <a:t>xC</a:t>
            </a:r>
            <a:r>
              <a:rPr lang="en-US" sz="2400" b="1" u="sng" dirty="0">
                <a:solidFill>
                  <a:srgbClr val="0070C0"/>
                </a:solidFill>
              </a:rPr>
              <a:t> Actor Model</a:t>
            </a:r>
          </a:p>
        </p:txBody>
      </p:sp>
    </p:spTree>
    <p:extLst>
      <p:ext uri="{BB962C8B-B14F-4D97-AF65-F5344CB8AC3E}">
        <p14:creationId xmlns:p14="http://schemas.microsoft.com/office/powerpoint/2010/main" val="4000716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Real-world Narrative:  Isolation ICU</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25</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14" name="Content Placeholder 13">
            <a:extLst>
              <a:ext uri="{FF2B5EF4-FFF2-40B4-BE49-F238E27FC236}">
                <a16:creationId xmlns:a16="http://schemas.microsoft.com/office/drawing/2014/main" id="{0C540BE3-4904-4535-BD69-839B2AA0C7B3}"/>
              </a:ext>
            </a:extLst>
          </p:cNvPr>
          <p:cNvSpPr>
            <a:spLocks noGrp="1"/>
          </p:cNvSpPr>
          <p:nvPr>
            <p:ph idx="1"/>
          </p:nvPr>
        </p:nvSpPr>
        <p:spPr>
          <a:xfrm>
            <a:off x="838200" y="1131666"/>
            <a:ext cx="10515600" cy="527050"/>
          </a:xfrm>
        </p:spPr>
        <p:txBody>
          <a:bodyPr/>
          <a:lstStyle/>
          <a:p>
            <a:pPr marL="0" indent="0">
              <a:buNone/>
            </a:pPr>
            <a:r>
              <a:rPr lang="en-US" b="1" dirty="0">
                <a:solidFill>
                  <a:srgbClr val="0070C0"/>
                </a:solidFill>
              </a:rPr>
              <a:t>Pandemic Patients in an Isolation ICU – EUA Remote Control Narrative</a:t>
            </a:r>
          </a:p>
        </p:txBody>
      </p:sp>
      <p:sp>
        <p:nvSpPr>
          <p:cNvPr id="8" name="Content Placeholder 2">
            <a:extLst>
              <a:ext uri="{FF2B5EF4-FFF2-40B4-BE49-F238E27FC236}">
                <a16:creationId xmlns:a16="http://schemas.microsoft.com/office/drawing/2014/main" id="{B3380F42-FF9B-4A3E-B6CE-2B14BD4391FE}"/>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800" i="1" dirty="0">
                <a:solidFill>
                  <a:srgbClr val="0070C0"/>
                </a:solidFill>
                <a:latin typeface="Calibri" panose="020F0502020204030204" pitchFamily="34" charset="0"/>
              </a:rPr>
              <a:t>In dealing with severely infectious patients, healthcare workers (HCWs) are at a significantly greater risk of infection than the overall population due to their frequency and time in contact with the infected patients.  The HCWs will enter the patient room to administer care to the patient and manage the therapeutic equipment. This management of the patient’s therapy may require frequent device adjustments which may be delayed due to the need for the HCWs to protect themselves by donning PPE prior to entering the patient room and doffing the PPE upon leaving.  This donning and doffing processes can exceed 15 minutes depending on the specific PPEs used.  A recent study (Suen, 2018) reported times of 7 minutes for donning and 10 minutes for doffing, with the doffing process providing the opportunity for “considerable” self-contamination.</a:t>
            </a:r>
            <a:endParaRPr lang="en-US" dirty="0">
              <a:solidFill>
                <a:srgbClr val="0070C0"/>
              </a:solidFill>
              <a:latin typeface="Arial" panose="020B0604020202020204" pitchFamily="34" charset="0"/>
            </a:endParaRPr>
          </a:p>
          <a:p>
            <a:pPr marL="0" indent="0">
              <a:spcBef>
                <a:spcPts val="0"/>
              </a:spcBef>
              <a:buFont typeface="Arial" panose="020B0604020202020204" pitchFamily="34" charset="0"/>
              <a:buNone/>
            </a:pPr>
            <a:r>
              <a:rPr lang="en-US" sz="1800" i="1" dirty="0">
                <a:solidFill>
                  <a:srgbClr val="0070C0"/>
                </a:solidFill>
                <a:latin typeface="Calibri" panose="020F0502020204030204" pitchFamily="34" charset="0"/>
              </a:rPr>
              <a:t> </a:t>
            </a:r>
            <a:endParaRPr lang="en-US" dirty="0">
              <a:solidFill>
                <a:srgbClr val="0070C0"/>
              </a:solidFill>
              <a:latin typeface="Arial" panose="020B0604020202020204" pitchFamily="34" charset="0"/>
            </a:endParaRPr>
          </a:p>
          <a:p>
            <a:pPr marL="0" indent="0">
              <a:spcBef>
                <a:spcPts val="0"/>
              </a:spcBef>
              <a:buFont typeface="Arial" panose="020B0604020202020204" pitchFamily="34" charset="0"/>
              <a:buNone/>
            </a:pPr>
            <a:r>
              <a:rPr lang="en-US" sz="1800" i="1" dirty="0">
                <a:solidFill>
                  <a:srgbClr val="0070C0"/>
                </a:solidFill>
                <a:latin typeface="Calibri" panose="020F0502020204030204" pitchFamily="34" charset="0"/>
              </a:rPr>
              <a:t>Infectious diseases confer a synergistic burden on and risk to the patient due to the requirements for isolating the patient (Abad et al., 2010) including poorer care and impaired coordination of care, (Mehrotra et al., 2013), significantly fewer HCW and family visits (relative to patients not on precautions) (Morgan et al., 2013), increased rate of adverse events (</a:t>
            </a:r>
            <a:r>
              <a:rPr lang="en-US" sz="1800" i="1" dirty="0" err="1">
                <a:solidFill>
                  <a:srgbClr val="0070C0"/>
                </a:solidFill>
                <a:latin typeface="Calibri" panose="020F0502020204030204" pitchFamily="34" charset="0"/>
              </a:rPr>
              <a:t>Stelfox</a:t>
            </a:r>
            <a:r>
              <a:rPr lang="en-US" sz="1800" i="1" dirty="0">
                <a:solidFill>
                  <a:srgbClr val="0070C0"/>
                </a:solidFill>
                <a:latin typeface="Calibri" panose="020F0502020204030204" pitchFamily="34" charset="0"/>
              </a:rPr>
              <a:t> et al., 2003)  and increased depression (compared to other inpatients). (Day et al., 2011).  The use of remote control and monitoring can be used to eliminate some treatment delays, reduce the infection risk to the HCW, and help preserve the limited supplies of PPE and improve patient care.</a:t>
            </a:r>
            <a:endParaRPr lang="en-US" dirty="0">
              <a:solidFill>
                <a:srgbClr val="0070C0"/>
              </a:solidFill>
              <a:latin typeface="Arial" panose="020B0604020202020204" pitchFamily="34" charset="0"/>
            </a:endParaRPr>
          </a:p>
          <a:p>
            <a:pPr marL="0" indent="0">
              <a:spcBef>
                <a:spcPts val="0"/>
              </a:spcBef>
              <a:buFont typeface="Arial" panose="020B0604020202020204" pitchFamily="34" charset="0"/>
              <a:buNone/>
            </a:pPr>
            <a:r>
              <a:rPr lang="en-US" sz="1800" i="1" dirty="0">
                <a:solidFill>
                  <a:srgbClr val="0070C0"/>
                </a:solidFill>
                <a:latin typeface="Calibri" panose="020F0502020204030204" pitchFamily="34" charset="0"/>
              </a:rPr>
              <a:t> </a:t>
            </a:r>
            <a:endParaRPr lang="en-US" dirty="0">
              <a:solidFill>
                <a:srgbClr val="0070C0"/>
              </a:solidFill>
              <a:latin typeface="Arial" panose="020B0604020202020204" pitchFamily="34" charset="0"/>
            </a:endParaRPr>
          </a:p>
          <a:p>
            <a:pPr marL="0" indent="0">
              <a:spcBef>
                <a:spcPts val="0"/>
              </a:spcBef>
              <a:buFont typeface="Arial" panose="020B0604020202020204" pitchFamily="34" charset="0"/>
              <a:buNone/>
            </a:pPr>
            <a:r>
              <a:rPr lang="en-US" sz="1800" i="1" dirty="0">
                <a:solidFill>
                  <a:srgbClr val="0070C0"/>
                </a:solidFill>
                <a:latin typeface="Calibri" panose="020F0502020204030204" pitchFamily="34" charset="0"/>
              </a:rPr>
              <a:t>Critically ill patients with an infectious disease will often require monitoring with physiologic monitors and therapeutic support with ventilators and infusion pumps.  As previously explained, entering the room to view parameters or adjust any settings can require 15 minutes for something that may take less than 1 minute.  Medical devices that support open interoperability technology can provide remote access to view parameters and adjust settings thereby increasing efficiency, saving the costs of the PPE and most importantly increasing the safety of the HCW.</a:t>
            </a:r>
            <a:endParaRPr lang="en-US" dirty="0">
              <a:solidFill>
                <a:srgbClr val="0070C0"/>
              </a:solidFill>
              <a:latin typeface="Arial" panose="020B0604020202020204" pitchFamily="34" charset="0"/>
            </a:endParaRPr>
          </a:p>
        </p:txBody>
      </p:sp>
      <p:sp>
        <p:nvSpPr>
          <p:cNvPr id="9" name="TextBox 8">
            <a:extLst>
              <a:ext uri="{FF2B5EF4-FFF2-40B4-BE49-F238E27FC236}">
                <a16:creationId xmlns:a16="http://schemas.microsoft.com/office/drawing/2014/main" id="{86EAAD6E-459F-4C92-8E9A-3BE279EB9501}"/>
              </a:ext>
            </a:extLst>
          </p:cNvPr>
          <p:cNvSpPr txBox="1"/>
          <p:nvPr/>
        </p:nvSpPr>
        <p:spPr>
          <a:xfrm>
            <a:off x="838200" y="5919788"/>
            <a:ext cx="11144250" cy="369332"/>
          </a:xfrm>
          <a:prstGeom prst="rect">
            <a:avLst/>
          </a:prstGeom>
          <a:noFill/>
        </p:spPr>
        <p:txBody>
          <a:bodyPr wrap="square" rtlCol="0">
            <a:spAutoFit/>
          </a:bodyPr>
          <a:lstStyle/>
          <a:p>
            <a:r>
              <a:rPr lang="en-US" dirty="0"/>
              <a:t>Source: Adapted from AAMI CR Proposal:  “Emergency Use Guidance for Remote Control of Medical Devices" </a:t>
            </a:r>
          </a:p>
        </p:txBody>
      </p:sp>
    </p:spTree>
    <p:extLst>
      <p:ext uri="{BB962C8B-B14F-4D97-AF65-F5344CB8AC3E}">
        <p14:creationId xmlns:p14="http://schemas.microsoft.com/office/powerpoint/2010/main" val="220469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Real-world Narrative:  Isolation ICU</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26</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14" name="Content Placeholder 13">
            <a:extLst>
              <a:ext uri="{FF2B5EF4-FFF2-40B4-BE49-F238E27FC236}">
                <a16:creationId xmlns:a16="http://schemas.microsoft.com/office/drawing/2014/main" id="{0C540BE3-4904-4535-BD69-839B2AA0C7B3}"/>
              </a:ext>
            </a:extLst>
          </p:cNvPr>
          <p:cNvSpPr>
            <a:spLocks noGrp="1"/>
          </p:cNvSpPr>
          <p:nvPr>
            <p:ph idx="1"/>
          </p:nvPr>
        </p:nvSpPr>
        <p:spPr>
          <a:xfrm>
            <a:off x="838200" y="1131666"/>
            <a:ext cx="10515600" cy="527050"/>
          </a:xfrm>
        </p:spPr>
        <p:txBody>
          <a:bodyPr/>
          <a:lstStyle/>
          <a:p>
            <a:pPr marL="0" indent="0">
              <a:buNone/>
            </a:pPr>
            <a:r>
              <a:rPr lang="en-US" b="1" dirty="0">
                <a:solidFill>
                  <a:srgbClr val="0070C0"/>
                </a:solidFill>
              </a:rPr>
              <a:t>Pandemic Patients in an Isolation ICU – Scenarios?</a:t>
            </a:r>
          </a:p>
        </p:txBody>
      </p:sp>
      <p:sp>
        <p:nvSpPr>
          <p:cNvPr id="8" name="Content Placeholder 2">
            <a:extLst>
              <a:ext uri="{FF2B5EF4-FFF2-40B4-BE49-F238E27FC236}">
                <a16:creationId xmlns:a16="http://schemas.microsoft.com/office/drawing/2014/main" id="{B3380F42-FF9B-4A3E-B6CE-2B14BD4391FE}"/>
              </a:ext>
            </a:extLst>
          </p:cNvPr>
          <p:cNvSpPr txBox="1">
            <a:spLocks/>
          </p:cNvSpPr>
          <p:nvPr/>
        </p:nvSpPr>
        <p:spPr>
          <a:xfrm>
            <a:off x="838199" y="1825624"/>
            <a:ext cx="11353799" cy="3451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400" dirty="0">
                <a:solidFill>
                  <a:srgbClr val="0070C0"/>
                </a:solidFill>
                <a:latin typeface="Calibri" panose="020F0502020204030204" pitchFamily="34" charset="0"/>
              </a:rPr>
              <a:t>For the purposes of this PAT, what scenarios are of greatest interest?</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Participant Discovery / Security / Service Exchange?</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Patient / Participant Association (Patient &amp; Location &amp; Workflow context establishment)?</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Alert delegation / Alert Limit Adjustment / Alert confirmation / Silence ... ?</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Which devices, systems, applications?  Monitors, vents, pumps, central … others?  </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Integration with EHR or other system?</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Use of IHE-based FHIR profiles for integration with non-SDPi / non-SDC SOMDS systems? </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a:t>
            </a:r>
          </a:p>
        </p:txBody>
      </p:sp>
      <p:sp>
        <p:nvSpPr>
          <p:cNvPr id="10" name="Content Placeholder 13">
            <a:extLst>
              <a:ext uri="{FF2B5EF4-FFF2-40B4-BE49-F238E27FC236}">
                <a16:creationId xmlns:a16="http://schemas.microsoft.com/office/drawing/2014/main" id="{45636BAB-A360-4504-A475-53610D63C2A4}"/>
              </a:ext>
            </a:extLst>
          </p:cNvPr>
          <p:cNvSpPr txBox="1">
            <a:spLocks/>
          </p:cNvSpPr>
          <p:nvPr/>
        </p:nvSpPr>
        <p:spPr>
          <a:xfrm>
            <a:off x="838200" y="5427884"/>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70C0"/>
                </a:solidFill>
              </a:rPr>
              <a:t>Other Use Cases / Scenarios?  </a:t>
            </a:r>
            <a:r>
              <a:rPr lang="en-US" dirty="0">
                <a:solidFill>
                  <a:srgbClr val="0070C0"/>
                </a:solidFill>
              </a:rPr>
              <a:t>(e.g., surgery focused)</a:t>
            </a:r>
          </a:p>
        </p:txBody>
      </p:sp>
    </p:spTree>
    <p:extLst>
      <p:ext uri="{BB962C8B-B14F-4D97-AF65-F5344CB8AC3E}">
        <p14:creationId xmlns:p14="http://schemas.microsoft.com/office/powerpoint/2010/main" val="2538779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lstStyle/>
          <a:p>
            <a:r>
              <a:rPr lang="en-US" dirty="0"/>
              <a:t>SDC/SDPi PAT – Objectives</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27</a:t>
            </a:fld>
            <a:endParaRPr lang="en-US" dirty="0"/>
          </a:p>
        </p:txBody>
      </p:sp>
      <p:sp>
        <p:nvSpPr>
          <p:cNvPr id="8" name="Content Placeholder 2">
            <a:extLst>
              <a:ext uri="{FF2B5EF4-FFF2-40B4-BE49-F238E27FC236}">
                <a16:creationId xmlns:a16="http://schemas.microsoft.com/office/drawing/2014/main" id="{1DF64AB5-5049-4A51-9E5B-EEDE6D371BD7}"/>
              </a:ext>
            </a:extLst>
          </p:cNvPr>
          <p:cNvSpPr>
            <a:spLocks noGrp="1"/>
          </p:cNvSpPr>
          <p:nvPr>
            <p:ph idx="1"/>
          </p:nvPr>
        </p:nvSpPr>
        <p:spPr>
          <a:xfrm>
            <a:off x="1533526" y="1307318"/>
            <a:ext cx="10658474" cy="530999"/>
          </a:xfrm>
        </p:spPr>
        <p:txBody>
          <a:bodyPr>
            <a:normAutofit/>
          </a:bodyPr>
          <a:lstStyle/>
          <a:p>
            <a:pPr marL="0" indent="0">
              <a:buNone/>
            </a:pPr>
            <a:r>
              <a:rPr lang="en-US" sz="3000" b="1" dirty="0">
                <a:solidFill>
                  <a:srgbClr val="0070C0"/>
                </a:solidFill>
              </a:rPr>
              <a:t>1</a:t>
            </a:r>
            <a:r>
              <a:rPr lang="en-US" sz="3000" b="1" baseline="30000" dirty="0">
                <a:solidFill>
                  <a:srgbClr val="0070C0"/>
                </a:solidFill>
              </a:rPr>
              <a:t>st</a:t>
            </a:r>
            <a:r>
              <a:rPr lang="en-US" sz="3000" b="1" dirty="0">
                <a:solidFill>
                  <a:srgbClr val="0070C0"/>
                </a:solidFill>
              </a:rPr>
              <a:t> IHE SDPi Testing Event!!!</a:t>
            </a:r>
          </a:p>
        </p:txBody>
      </p:sp>
      <p:sp>
        <p:nvSpPr>
          <p:cNvPr id="9" name="Content Placeholder 2">
            <a:extLst>
              <a:ext uri="{FF2B5EF4-FFF2-40B4-BE49-F238E27FC236}">
                <a16:creationId xmlns:a16="http://schemas.microsoft.com/office/drawing/2014/main" id="{CCC2E69D-70F9-49AE-A92E-4E9896FD6F87}"/>
              </a:ext>
            </a:extLst>
          </p:cNvPr>
          <p:cNvSpPr txBox="1">
            <a:spLocks/>
          </p:cNvSpPr>
          <p:nvPr/>
        </p:nvSpPr>
        <p:spPr>
          <a:xfrm>
            <a:off x="1533525" y="2166939"/>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Build SDC / SDPi Competency for Implementer Community</a:t>
            </a:r>
          </a:p>
        </p:txBody>
      </p:sp>
      <p:sp>
        <p:nvSpPr>
          <p:cNvPr id="10" name="Content Placeholder 2">
            <a:extLst>
              <a:ext uri="{FF2B5EF4-FFF2-40B4-BE49-F238E27FC236}">
                <a16:creationId xmlns:a16="http://schemas.microsoft.com/office/drawing/2014/main" id="{137EE37E-38E3-4C05-A160-D2C7BF8D6C36}"/>
              </a:ext>
            </a:extLst>
          </p:cNvPr>
          <p:cNvSpPr txBox="1">
            <a:spLocks/>
          </p:cNvSpPr>
          <p:nvPr/>
        </p:nvSpPr>
        <p:spPr>
          <a:xfrm>
            <a:off x="1533525" y="3051170"/>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000" dirty="0"/>
              <a:t>Validate SDPi Profiling Approach (Actors &amp; Transactions &amp; SDC …)</a:t>
            </a:r>
          </a:p>
        </p:txBody>
      </p:sp>
      <p:sp>
        <p:nvSpPr>
          <p:cNvPr id="12" name="Content Placeholder 2">
            <a:extLst>
              <a:ext uri="{FF2B5EF4-FFF2-40B4-BE49-F238E27FC236}">
                <a16:creationId xmlns:a16="http://schemas.microsoft.com/office/drawing/2014/main" id="{D7C8BC11-010D-46F5-BFDB-AD396E3B2BCB}"/>
              </a:ext>
            </a:extLst>
          </p:cNvPr>
          <p:cNvSpPr txBox="1">
            <a:spLocks/>
          </p:cNvSpPr>
          <p:nvPr/>
        </p:nvSpPr>
        <p:spPr>
          <a:xfrm>
            <a:off x="1533523" y="3935401"/>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000" dirty="0"/>
              <a:t>Advance SDC / SDPi Testing &amp; Tooling strategy into 2021!</a:t>
            </a:r>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Tree>
    <p:extLst>
      <p:ext uri="{BB962C8B-B14F-4D97-AF65-F5344CB8AC3E}">
        <p14:creationId xmlns:p14="http://schemas.microsoft.com/office/powerpoint/2010/main" val="134170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P spid="10"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4F6AEC-4B4E-40CC-B045-2ABD31C7DC3F}"/>
              </a:ext>
            </a:extLst>
          </p:cNvPr>
          <p:cNvSpPr>
            <a:spLocks noGrp="1"/>
          </p:cNvSpPr>
          <p:nvPr>
            <p:ph type="sldNum" sz="quarter" idx="12"/>
          </p:nvPr>
        </p:nvSpPr>
        <p:spPr/>
        <p:txBody>
          <a:bodyPr/>
          <a:lstStyle/>
          <a:p>
            <a:fld id="{4B2B13E8-E2F1-42A7-A4D7-4750DA1EC715}" type="slidenum">
              <a:rPr lang="en-US" smtClean="0"/>
              <a:pPr/>
              <a:t>28</a:t>
            </a:fld>
            <a:endParaRPr lang="en-US" dirty="0"/>
          </a:p>
        </p:txBody>
      </p:sp>
      <p:sp>
        <p:nvSpPr>
          <p:cNvPr id="14" name="Footer Placeholder 8">
            <a:extLst>
              <a:ext uri="{FF2B5EF4-FFF2-40B4-BE49-F238E27FC236}">
                <a16:creationId xmlns:a16="http://schemas.microsoft.com/office/drawing/2014/main" id="{E0579248-30EC-423A-BAA9-D1366EAE0F56}"/>
              </a:ext>
            </a:extLst>
          </p:cNvPr>
          <p:cNvSpPr>
            <a:spLocks noGrp="1"/>
          </p:cNvSpPr>
          <p:nvPr>
            <p:ph type="ftr" sz="quarter" idx="11"/>
          </p:nvPr>
        </p:nvSpPr>
        <p:spPr>
          <a:xfrm>
            <a:off x="3346101" y="6440994"/>
            <a:ext cx="5496448" cy="413832"/>
          </a:xfrm>
        </p:spPr>
        <p:txBody>
          <a:bodyPr/>
          <a:lstStyle/>
          <a:p>
            <a:r>
              <a:rPr lang="en-US" dirty="0"/>
              <a:t>IHE DE SDC/SDPi PAT – L</a:t>
            </a:r>
            <a:r>
              <a:rPr lang="de-DE" dirty="0"/>
              <a:t>ü</a:t>
            </a:r>
            <a:r>
              <a:rPr lang="en-US" dirty="0"/>
              <a:t>beck DE – October 2020</a:t>
            </a:r>
          </a:p>
        </p:txBody>
      </p:sp>
      <p:sp>
        <p:nvSpPr>
          <p:cNvPr id="7" name="Content Placeholder 6">
            <a:extLst>
              <a:ext uri="{FF2B5EF4-FFF2-40B4-BE49-F238E27FC236}">
                <a16:creationId xmlns:a16="http://schemas.microsoft.com/office/drawing/2014/main" id="{C2CD03E8-77C9-4760-AD02-6EA303E9A5EF}"/>
              </a:ext>
            </a:extLst>
          </p:cNvPr>
          <p:cNvSpPr>
            <a:spLocks noGrp="1"/>
          </p:cNvSpPr>
          <p:nvPr>
            <p:ph idx="1"/>
          </p:nvPr>
        </p:nvSpPr>
        <p:spPr>
          <a:xfrm>
            <a:off x="838200" y="1989574"/>
            <a:ext cx="10515600" cy="3930214"/>
          </a:xfrm>
        </p:spPr>
        <p:txBody>
          <a:bodyPr>
            <a:normAutofit/>
          </a:bodyPr>
          <a:lstStyle/>
          <a:p>
            <a:pPr marL="0" indent="0" algn="ctr">
              <a:buNone/>
            </a:pPr>
            <a:r>
              <a:rPr lang="en-US" sz="8000" b="1" dirty="0">
                <a:solidFill>
                  <a:srgbClr val="0070C0"/>
                </a:solidFill>
              </a:rPr>
              <a:t>Additional </a:t>
            </a:r>
          </a:p>
          <a:p>
            <a:pPr marL="0" indent="0" algn="ctr">
              <a:buNone/>
            </a:pPr>
            <a:r>
              <a:rPr lang="en-US" sz="8000" b="1" dirty="0">
                <a:solidFill>
                  <a:srgbClr val="0070C0"/>
                </a:solidFill>
              </a:rPr>
              <a:t>Information</a:t>
            </a:r>
          </a:p>
        </p:txBody>
      </p:sp>
    </p:spTree>
    <p:extLst>
      <p:ext uri="{BB962C8B-B14F-4D97-AF65-F5344CB8AC3E}">
        <p14:creationId xmlns:p14="http://schemas.microsoft.com/office/powerpoint/2010/main" val="3715008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7675-CB56-43E3-A751-1F9F5937957C}"/>
              </a:ext>
            </a:extLst>
          </p:cNvPr>
          <p:cNvSpPr>
            <a:spLocks noGrp="1"/>
          </p:cNvSpPr>
          <p:nvPr>
            <p:ph type="title"/>
          </p:nvPr>
        </p:nvSpPr>
        <p:spPr/>
        <p:txBody>
          <a:bodyPr/>
          <a:lstStyle/>
          <a:p>
            <a:r>
              <a:rPr lang="en-US" dirty="0"/>
              <a:t>Hanging Gardens:  </a:t>
            </a:r>
            <a:r>
              <a:rPr lang="en-US" i="1" dirty="0">
                <a:solidFill>
                  <a:srgbClr val="0070C0"/>
                </a:solidFill>
              </a:rPr>
              <a:t>After SDPi 1.0 …</a:t>
            </a:r>
          </a:p>
        </p:txBody>
      </p:sp>
      <p:sp>
        <p:nvSpPr>
          <p:cNvPr id="5" name="Slide Number Placeholder 4">
            <a:extLst>
              <a:ext uri="{FF2B5EF4-FFF2-40B4-BE49-F238E27FC236}">
                <a16:creationId xmlns:a16="http://schemas.microsoft.com/office/drawing/2014/main" id="{CC3D4C20-AD27-44D8-B9C6-7BCCAE8C4DE4}"/>
              </a:ext>
            </a:extLst>
          </p:cNvPr>
          <p:cNvSpPr>
            <a:spLocks noGrp="1"/>
          </p:cNvSpPr>
          <p:nvPr>
            <p:ph type="sldNum" sz="quarter" idx="12"/>
          </p:nvPr>
        </p:nvSpPr>
        <p:spPr/>
        <p:txBody>
          <a:bodyPr/>
          <a:lstStyle/>
          <a:p>
            <a:fld id="{4B2B13E8-E2F1-42A7-A4D7-4750DA1EC715}" type="slidenum">
              <a:rPr lang="en-US" smtClean="0"/>
              <a:pPr/>
              <a:t>29</a:t>
            </a:fld>
            <a:endParaRPr lang="en-US" dirty="0"/>
          </a:p>
        </p:txBody>
      </p:sp>
      <p:sp>
        <p:nvSpPr>
          <p:cNvPr id="11" name="Rectangle 10">
            <a:extLst>
              <a:ext uri="{FF2B5EF4-FFF2-40B4-BE49-F238E27FC236}">
                <a16:creationId xmlns:a16="http://schemas.microsoft.com/office/drawing/2014/main" id="{26801EAD-0D3C-44B9-87BB-E5EB625DC7F7}"/>
              </a:ext>
            </a:extLst>
          </p:cNvPr>
          <p:cNvSpPr/>
          <p:nvPr/>
        </p:nvSpPr>
        <p:spPr>
          <a:xfrm>
            <a:off x="6396054" y="3173086"/>
            <a:ext cx="2161007" cy="520956"/>
          </a:xfrm>
          <a:prstGeom prst="rect">
            <a:avLst/>
          </a:prstGeom>
          <a:solidFill>
            <a:schemeClr val="bg1"/>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a:solidFill>
                  <a:schemeClr val="tx1"/>
                </a:solidFill>
              </a:rPr>
              <a:t>MDIRA ICE Profile</a:t>
            </a:r>
          </a:p>
        </p:txBody>
      </p:sp>
      <p:sp>
        <p:nvSpPr>
          <p:cNvPr id="13" name="Rectangle 12">
            <a:extLst>
              <a:ext uri="{FF2B5EF4-FFF2-40B4-BE49-F238E27FC236}">
                <a16:creationId xmlns:a16="http://schemas.microsoft.com/office/drawing/2014/main" id="{454C9F2A-FBD9-4487-8C9A-CFA3CEA2FBE3}"/>
              </a:ext>
            </a:extLst>
          </p:cNvPr>
          <p:cNvSpPr/>
          <p:nvPr/>
        </p:nvSpPr>
        <p:spPr>
          <a:xfrm>
            <a:off x="6396054" y="2395840"/>
            <a:ext cx="2161007" cy="520956"/>
          </a:xfrm>
          <a:prstGeom prst="rect">
            <a:avLst/>
          </a:prstGeom>
          <a:solidFill>
            <a:schemeClr val="bg1"/>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a:solidFill>
                  <a:schemeClr val="tx1"/>
                </a:solidFill>
              </a:rPr>
              <a:t>Surgery </a:t>
            </a:r>
            <a:r>
              <a:rPr lang="en-US" b="1" dirty="0" err="1">
                <a:solidFill>
                  <a:schemeClr val="tx1"/>
                </a:solidFill>
              </a:rPr>
              <a:t>PoC</a:t>
            </a:r>
            <a:r>
              <a:rPr lang="en-US" b="1" dirty="0">
                <a:solidFill>
                  <a:schemeClr val="tx1"/>
                </a:solidFill>
              </a:rPr>
              <a:t> Profile</a:t>
            </a:r>
          </a:p>
        </p:txBody>
      </p:sp>
      <p:sp>
        <p:nvSpPr>
          <p:cNvPr id="15" name="TextBox 14">
            <a:extLst>
              <a:ext uri="{FF2B5EF4-FFF2-40B4-BE49-F238E27FC236}">
                <a16:creationId xmlns:a16="http://schemas.microsoft.com/office/drawing/2014/main" id="{4F36DF50-6C34-47C2-AFF2-7B7EDF8961D0}"/>
              </a:ext>
            </a:extLst>
          </p:cNvPr>
          <p:cNvSpPr txBox="1"/>
          <p:nvPr/>
        </p:nvSpPr>
        <p:spPr>
          <a:xfrm>
            <a:off x="984952" y="808369"/>
            <a:ext cx="5813805" cy="369332"/>
          </a:xfrm>
          <a:prstGeom prst="rect">
            <a:avLst/>
          </a:prstGeom>
          <a:noFill/>
        </p:spPr>
        <p:txBody>
          <a:bodyPr wrap="square" rtlCol="0">
            <a:spAutoFit/>
          </a:bodyPr>
          <a:lstStyle/>
          <a:p>
            <a:r>
              <a:rPr lang="en-US" b="1" dirty="0"/>
              <a:t>NOTE:  </a:t>
            </a:r>
            <a:r>
              <a:rPr lang="en-US" i="1" dirty="0">
                <a:solidFill>
                  <a:schemeClr val="accent1">
                    <a:lumMod val="75000"/>
                  </a:schemeClr>
                </a:solidFill>
              </a:rPr>
              <a:t>Profile Titles are notional – hopefully useful too!</a:t>
            </a:r>
          </a:p>
        </p:txBody>
      </p:sp>
      <p:sp>
        <p:nvSpPr>
          <p:cNvPr id="17" name="Rectangle 16">
            <a:extLst>
              <a:ext uri="{FF2B5EF4-FFF2-40B4-BE49-F238E27FC236}">
                <a16:creationId xmlns:a16="http://schemas.microsoft.com/office/drawing/2014/main" id="{7F04C9EB-2360-4C4D-97BF-22A5ACAB67B4}"/>
              </a:ext>
            </a:extLst>
          </p:cNvPr>
          <p:cNvSpPr/>
          <p:nvPr/>
        </p:nvSpPr>
        <p:spPr>
          <a:xfrm>
            <a:off x="8745118" y="2395840"/>
            <a:ext cx="2161007" cy="520956"/>
          </a:xfrm>
          <a:prstGeom prst="rect">
            <a:avLst/>
          </a:prstGeom>
          <a:solidFill>
            <a:schemeClr val="bg1"/>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a:solidFill>
                  <a:schemeClr val="tx1"/>
                </a:solidFill>
              </a:rPr>
              <a:t>ICU </a:t>
            </a:r>
            <a:r>
              <a:rPr lang="en-US" b="1" dirty="0" err="1">
                <a:solidFill>
                  <a:schemeClr val="tx1"/>
                </a:solidFill>
              </a:rPr>
              <a:t>PoC</a:t>
            </a:r>
            <a:r>
              <a:rPr lang="en-US" b="1" dirty="0">
                <a:solidFill>
                  <a:schemeClr val="tx1"/>
                </a:solidFill>
              </a:rPr>
              <a:t> Profile</a:t>
            </a:r>
          </a:p>
        </p:txBody>
      </p:sp>
      <p:pic>
        <p:nvPicPr>
          <p:cNvPr id="19" name="Picture 18" descr="A screenshot of a social media post&#10;&#10;Description automatically generated">
            <a:extLst>
              <a:ext uri="{FF2B5EF4-FFF2-40B4-BE49-F238E27FC236}">
                <a16:creationId xmlns:a16="http://schemas.microsoft.com/office/drawing/2014/main" id="{CBAB8E29-1FBE-4F7C-A41F-7DA87CDAE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77" y="1243071"/>
            <a:ext cx="5139963" cy="3087245"/>
          </a:xfrm>
          <a:prstGeom prst="rect">
            <a:avLst/>
          </a:prstGeom>
        </p:spPr>
      </p:pic>
      <p:sp>
        <p:nvSpPr>
          <p:cNvPr id="21" name="TextBox 20">
            <a:extLst>
              <a:ext uri="{FF2B5EF4-FFF2-40B4-BE49-F238E27FC236}">
                <a16:creationId xmlns:a16="http://schemas.microsoft.com/office/drawing/2014/main" id="{A91B18C8-74A2-4BED-9F5B-46F7C285F4E6}"/>
              </a:ext>
            </a:extLst>
          </p:cNvPr>
          <p:cNvSpPr txBox="1"/>
          <p:nvPr/>
        </p:nvSpPr>
        <p:spPr>
          <a:xfrm>
            <a:off x="545677" y="4540631"/>
            <a:ext cx="4149969" cy="1754326"/>
          </a:xfrm>
          <a:prstGeom prst="rect">
            <a:avLst/>
          </a:prstGeom>
          <a:noFill/>
        </p:spPr>
        <p:txBody>
          <a:bodyPr wrap="square" rtlCol="0">
            <a:spAutoFit/>
          </a:bodyPr>
          <a:lstStyle/>
          <a:p>
            <a:r>
              <a:rPr lang="en-US" b="1" dirty="0">
                <a:solidFill>
                  <a:schemeClr val="accent1">
                    <a:lumMod val="75000"/>
                  </a:schemeClr>
                </a:solidFill>
              </a:rPr>
              <a:t>IHE (Official) Profile Types:</a:t>
            </a:r>
          </a:p>
          <a:p>
            <a:pPr lvl="1"/>
            <a:r>
              <a:rPr lang="en-US" dirty="0"/>
              <a:t>Transport, Content, Workflow</a:t>
            </a:r>
          </a:p>
          <a:p>
            <a:pPr lvl="1"/>
            <a:r>
              <a:rPr lang="en-US" dirty="0"/>
              <a:t>Or a combination of all (3)</a:t>
            </a:r>
          </a:p>
          <a:p>
            <a:r>
              <a:rPr lang="en-US" b="1" dirty="0">
                <a:solidFill>
                  <a:schemeClr val="accent1">
                    <a:lumMod val="75000"/>
                  </a:schemeClr>
                </a:solidFill>
              </a:rPr>
              <a:t>Other types?</a:t>
            </a:r>
          </a:p>
          <a:p>
            <a:pPr lvl="1"/>
            <a:r>
              <a:rPr lang="en-US" dirty="0"/>
              <a:t>Architecture (SOA, MDIRA, SDC, ….?</a:t>
            </a:r>
          </a:p>
          <a:p>
            <a:pPr lvl="1"/>
            <a:r>
              <a:rPr lang="en-US" dirty="0"/>
              <a:t>Single domain / multi-domain?</a:t>
            </a:r>
          </a:p>
        </p:txBody>
      </p:sp>
      <p:sp>
        <p:nvSpPr>
          <p:cNvPr id="23" name="Rectangle 22">
            <a:extLst>
              <a:ext uri="{FF2B5EF4-FFF2-40B4-BE49-F238E27FC236}">
                <a16:creationId xmlns:a16="http://schemas.microsoft.com/office/drawing/2014/main" id="{5B39139C-D649-4A4C-8D18-8AC8768E075C}"/>
              </a:ext>
            </a:extLst>
          </p:cNvPr>
          <p:cNvSpPr/>
          <p:nvPr/>
        </p:nvSpPr>
        <p:spPr>
          <a:xfrm>
            <a:off x="8742937" y="1689993"/>
            <a:ext cx="2924840" cy="520956"/>
          </a:xfrm>
          <a:prstGeom prst="rect">
            <a:avLst/>
          </a:prstGeom>
          <a:solidFill>
            <a:schemeClr val="bg1"/>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a:solidFill>
                  <a:schemeClr val="tx1"/>
                </a:solidFill>
              </a:rPr>
              <a:t>Device Specialization Profile</a:t>
            </a:r>
          </a:p>
        </p:txBody>
      </p:sp>
      <p:sp>
        <p:nvSpPr>
          <p:cNvPr id="25" name="Rectangle 24">
            <a:extLst>
              <a:ext uri="{FF2B5EF4-FFF2-40B4-BE49-F238E27FC236}">
                <a16:creationId xmlns:a16="http://schemas.microsoft.com/office/drawing/2014/main" id="{A91DD7BB-5F7C-4F19-8F21-A3B3B13543B1}"/>
              </a:ext>
            </a:extLst>
          </p:cNvPr>
          <p:cNvSpPr/>
          <p:nvPr/>
        </p:nvSpPr>
        <p:spPr>
          <a:xfrm>
            <a:off x="8745118" y="3171533"/>
            <a:ext cx="2384478" cy="520956"/>
          </a:xfrm>
          <a:prstGeom prst="rect">
            <a:avLst/>
          </a:prstGeom>
          <a:solidFill>
            <a:schemeClr val="bg1"/>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err="1">
                <a:solidFill>
                  <a:schemeClr val="tx1"/>
                </a:solidFill>
              </a:rPr>
              <a:t>SOMDS@home</a:t>
            </a:r>
            <a:r>
              <a:rPr lang="en-US" b="1" dirty="0">
                <a:solidFill>
                  <a:schemeClr val="tx1"/>
                </a:solidFill>
              </a:rPr>
              <a:t> Profile</a:t>
            </a:r>
          </a:p>
        </p:txBody>
      </p:sp>
      <p:sp>
        <p:nvSpPr>
          <p:cNvPr id="27" name="Rectangle 26">
            <a:extLst>
              <a:ext uri="{FF2B5EF4-FFF2-40B4-BE49-F238E27FC236}">
                <a16:creationId xmlns:a16="http://schemas.microsoft.com/office/drawing/2014/main" id="{99C25C02-9848-46FF-AD0B-3BB239A0D7CD}"/>
              </a:ext>
            </a:extLst>
          </p:cNvPr>
          <p:cNvSpPr/>
          <p:nvPr/>
        </p:nvSpPr>
        <p:spPr>
          <a:xfrm>
            <a:off x="8742937" y="1053992"/>
            <a:ext cx="2924840" cy="520956"/>
          </a:xfrm>
          <a:prstGeom prst="rect">
            <a:avLst/>
          </a:prstGeom>
          <a:solidFill>
            <a:schemeClr val="bg1"/>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a:solidFill>
                  <a:schemeClr val="tx1"/>
                </a:solidFill>
              </a:rPr>
              <a:t>Devices-In-Care (PDP) Profile</a:t>
            </a:r>
          </a:p>
        </p:txBody>
      </p:sp>
      <p:pic>
        <p:nvPicPr>
          <p:cNvPr id="9" name="Picture 8">
            <a:extLst>
              <a:ext uri="{FF2B5EF4-FFF2-40B4-BE49-F238E27FC236}">
                <a16:creationId xmlns:a16="http://schemas.microsoft.com/office/drawing/2014/main" id="{ACEE1476-D837-4F98-A8D5-E347456AB5F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14257" y="4128744"/>
            <a:ext cx="4991100" cy="2578100"/>
          </a:xfrm>
          <a:prstGeom prst="rect">
            <a:avLst/>
          </a:prstGeom>
          <a:solidFill>
            <a:schemeClr val="bg1"/>
          </a:solidFill>
          <a:ln w="22225">
            <a:solidFill>
              <a:schemeClr val="accent1"/>
            </a:solidFill>
          </a:ln>
        </p:spPr>
      </p:pic>
    </p:spTree>
    <p:extLst>
      <p:ext uri="{BB962C8B-B14F-4D97-AF65-F5344CB8AC3E}">
        <p14:creationId xmlns:p14="http://schemas.microsoft.com/office/powerpoint/2010/main" val="2668774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dirty="0"/>
              <a:t>First … Term Usage &amp; Assumptions</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3</a:t>
            </a:fld>
            <a:endParaRPr lang="en-US" dirty="0"/>
          </a:p>
        </p:txBody>
      </p:sp>
      <p:sp>
        <p:nvSpPr>
          <p:cNvPr id="8" name="Content Placeholder 2">
            <a:extLst>
              <a:ext uri="{FF2B5EF4-FFF2-40B4-BE49-F238E27FC236}">
                <a16:creationId xmlns:a16="http://schemas.microsoft.com/office/drawing/2014/main" id="{1DF64AB5-5049-4A51-9E5B-EEDE6D371BD7}"/>
              </a:ext>
            </a:extLst>
          </p:cNvPr>
          <p:cNvSpPr>
            <a:spLocks noGrp="1"/>
          </p:cNvSpPr>
          <p:nvPr>
            <p:ph idx="1"/>
          </p:nvPr>
        </p:nvSpPr>
        <p:spPr>
          <a:xfrm>
            <a:off x="1533526" y="1183493"/>
            <a:ext cx="10658474" cy="1197757"/>
          </a:xfrm>
        </p:spPr>
        <p:txBody>
          <a:bodyPr>
            <a:normAutofit/>
          </a:bodyPr>
          <a:lstStyle/>
          <a:p>
            <a:pPr marL="1371600" indent="-1371600">
              <a:buNone/>
              <a:tabLst>
                <a:tab pos="1371600" algn="l"/>
              </a:tabLst>
            </a:pPr>
            <a:r>
              <a:rPr lang="en-US" sz="3000" b="1" dirty="0">
                <a:solidFill>
                  <a:srgbClr val="0070C0"/>
                </a:solidFill>
              </a:rPr>
              <a:t>SDC	</a:t>
            </a:r>
            <a:r>
              <a:rPr lang="en-US" sz="3000" b="1" dirty="0"/>
              <a:t>S</a:t>
            </a:r>
            <a:r>
              <a:rPr lang="en-US" sz="3000" dirty="0"/>
              <a:t>ervice-oriented </a:t>
            </a:r>
            <a:r>
              <a:rPr lang="en-US" sz="3000" b="1" dirty="0"/>
              <a:t>D</a:t>
            </a:r>
            <a:r>
              <a:rPr lang="en-US" sz="3000" dirty="0"/>
              <a:t>evice </a:t>
            </a:r>
            <a:r>
              <a:rPr lang="en-US" sz="3000" b="1" dirty="0"/>
              <a:t>C</a:t>
            </a:r>
            <a:r>
              <a:rPr lang="en-US" sz="3000" dirty="0"/>
              <a:t>onnectivity 			        </a:t>
            </a:r>
            <a:r>
              <a:rPr lang="en-US" sz="2000" dirty="0"/>
              <a:t>Family of ISO/IEEE 11073 SDC standards					 Assumption:  PAT participants have a working understanding of SDC</a:t>
            </a:r>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14" name="Content Placeholder 2">
            <a:extLst>
              <a:ext uri="{FF2B5EF4-FFF2-40B4-BE49-F238E27FC236}">
                <a16:creationId xmlns:a16="http://schemas.microsoft.com/office/drawing/2014/main" id="{C65AF0BA-6EB8-4915-A8B7-E9A904A5A62E}"/>
              </a:ext>
            </a:extLst>
          </p:cNvPr>
          <p:cNvSpPr txBox="1">
            <a:spLocks/>
          </p:cNvSpPr>
          <p:nvPr/>
        </p:nvSpPr>
        <p:spPr>
          <a:xfrm>
            <a:off x="1533525" y="2557464"/>
            <a:ext cx="10658474" cy="1128711"/>
          </a:xfrm>
          <a:prstGeom prst="rect">
            <a:avLst/>
          </a:prstGeom>
        </p:spPr>
        <p:txBody>
          <a:bodyPr vert="horz" lIns="91440" tIns="45720" rIns="91440" bIns="45720" rtlCol="0">
            <a:normAutofit/>
          </a:bodyPr>
          <a:lstStyle>
            <a:lvl1pPr marL="1371600" indent="-1371600">
              <a:lnSpc>
                <a:spcPct val="90000"/>
              </a:lnSpc>
              <a:spcBef>
                <a:spcPts val="1000"/>
              </a:spcBef>
              <a:buFont typeface="Arial" panose="020B0604020202020204" pitchFamily="34" charset="0"/>
              <a:buNone/>
              <a:tabLst>
                <a:tab pos="1371600" algn="l"/>
              </a:tabLst>
              <a:defRPr sz="30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SDPi	</a:t>
            </a:r>
            <a:r>
              <a:rPr lang="en-US" dirty="0">
                <a:solidFill>
                  <a:schemeClr val="tx1"/>
                </a:solidFill>
              </a:rPr>
              <a:t>S</a:t>
            </a:r>
            <a:r>
              <a:rPr lang="en-US" b="0" dirty="0">
                <a:solidFill>
                  <a:schemeClr val="tx1"/>
                </a:solidFill>
              </a:rPr>
              <a:t>ervice-oriented </a:t>
            </a:r>
            <a:r>
              <a:rPr lang="en-US" dirty="0">
                <a:solidFill>
                  <a:schemeClr val="tx1"/>
                </a:solidFill>
              </a:rPr>
              <a:t>D</a:t>
            </a:r>
            <a:r>
              <a:rPr lang="en-US" b="0" dirty="0">
                <a:solidFill>
                  <a:schemeClr val="tx1"/>
                </a:solidFill>
              </a:rPr>
              <a:t>evice </a:t>
            </a:r>
            <a:r>
              <a:rPr lang="en-US" dirty="0">
                <a:solidFill>
                  <a:schemeClr val="tx1"/>
                </a:solidFill>
              </a:rPr>
              <a:t>P</a:t>
            </a:r>
            <a:r>
              <a:rPr lang="en-US" b="0" dirty="0">
                <a:solidFill>
                  <a:schemeClr val="tx1"/>
                </a:solidFill>
              </a:rPr>
              <a:t>oint-of-care</a:t>
            </a:r>
            <a:r>
              <a:rPr lang="en-US" dirty="0">
                <a:solidFill>
                  <a:schemeClr val="tx1"/>
                </a:solidFill>
              </a:rPr>
              <a:t> I</a:t>
            </a:r>
            <a:r>
              <a:rPr lang="en-US" b="0" dirty="0">
                <a:solidFill>
                  <a:schemeClr val="tx1"/>
                </a:solidFill>
              </a:rPr>
              <a:t>nteroperability      </a:t>
            </a:r>
            <a:r>
              <a:rPr lang="en-US" sz="2000" b="0" dirty="0">
                <a:solidFill>
                  <a:schemeClr val="tx1"/>
                </a:solidFill>
              </a:rPr>
              <a:t>Set of (4) IHE technical framework profiles based on ISO/IEEE 11073 SDC standards Assumption:  PAT participants may have some working knowledge of IHE &amp; TF profiles</a:t>
            </a:r>
          </a:p>
        </p:txBody>
      </p:sp>
      <p:sp>
        <p:nvSpPr>
          <p:cNvPr id="15" name="Content Placeholder 2">
            <a:extLst>
              <a:ext uri="{FF2B5EF4-FFF2-40B4-BE49-F238E27FC236}">
                <a16:creationId xmlns:a16="http://schemas.microsoft.com/office/drawing/2014/main" id="{E540748F-6217-4C0F-A599-8372358F6667}"/>
              </a:ext>
            </a:extLst>
          </p:cNvPr>
          <p:cNvSpPr txBox="1">
            <a:spLocks/>
          </p:cNvSpPr>
          <p:nvPr/>
        </p:nvSpPr>
        <p:spPr>
          <a:xfrm>
            <a:off x="1533525" y="3862389"/>
            <a:ext cx="10658474" cy="1128711"/>
          </a:xfrm>
          <a:prstGeom prst="rect">
            <a:avLst/>
          </a:prstGeom>
        </p:spPr>
        <p:txBody>
          <a:bodyPr vert="horz" lIns="91440" tIns="45720" rIns="91440" bIns="45720" rtlCol="0">
            <a:normAutofit/>
          </a:bodyPr>
          <a:lstStyle>
            <a:lvl1pPr marL="1371600" indent="-1371600">
              <a:lnSpc>
                <a:spcPct val="90000"/>
              </a:lnSpc>
              <a:spcBef>
                <a:spcPts val="1000"/>
              </a:spcBef>
              <a:buFont typeface="Arial" panose="020B0604020202020204" pitchFamily="34" charset="0"/>
              <a:buNone/>
              <a:tabLst>
                <a:tab pos="1371600" algn="l"/>
              </a:tabLst>
              <a:defRPr sz="30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PAT	</a:t>
            </a:r>
            <a:r>
              <a:rPr lang="en-US" dirty="0">
                <a:solidFill>
                  <a:schemeClr val="tx1"/>
                </a:solidFill>
              </a:rPr>
              <a:t>P</a:t>
            </a:r>
            <a:r>
              <a:rPr lang="en-US" b="0" dirty="0">
                <a:solidFill>
                  <a:schemeClr val="tx1"/>
                </a:solidFill>
              </a:rPr>
              <a:t>lug-</a:t>
            </a:r>
            <a:r>
              <a:rPr lang="en-US" dirty="0">
                <a:solidFill>
                  <a:schemeClr val="tx1"/>
                </a:solidFill>
              </a:rPr>
              <a:t>a</a:t>
            </a:r>
            <a:r>
              <a:rPr lang="en-US" b="0" dirty="0">
                <a:solidFill>
                  <a:schemeClr val="tx1"/>
                </a:solidFill>
              </a:rPr>
              <a:t>-</a:t>
            </a:r>
            <a:r>
              <a:rPr lang="en-US" dirty="0">
                <a:solidFill>
                  <a:schemeClr val="tx1"/>
                </a:solidFill>
              </a:rPr>
              <a:t>t</a:t>
            </a:r>
            <a:r>
              <a:rPr lang="en-US" b="0" dirty="0">
                <a:solidFill>
                  <a:schemeClr val="tx1"/>
                </a:solidFill>
              </a:rPr>
              <a:t>hon      							  </a:t>
            </a:r>
            <a:r>
              <a:rPr lang="en-US" sz="2000" b="0" dirty="0">
                <a:solidFill>
                  <a:schemeClr val="tx1"/>
                </a:solidFill>
              </a:rPr>
              <a:t>IHE testing event intended for early, informal exploration of new tech &amp; new profiles  Assumption:  PAT participants may have background in “hackathons”, </a:t>
            </a:r>
            <a:r>
              <a:rPr lang="en-US" sz="2000" b="0" dirty="0" err="1">
                <a:solidFill>
                  <a:schemeClr val="tx1"/>
                </a:solidFill>
              </a:rPr>
              <a:t>plugfests</a:t>
            </a:r>
            <a:r>
              <a:rPr lang="en-US" sz="2000" b="0" dirty="0">
                <a:solidFill>
                  <a:schemeClr val="tx1"/>
                </a:solidFill>
              </a:rPr>
              <a:t>, etc.</a:t>
            </a:r>
          </a:p>
        </p:txBody>
      </p:sp>
      <p:sp>
        <p:nvSpPr>
          <p:cNvPr id="16" name="Content Placeholder 2">
            <a:extLst>
              <a:ext uri="{FF2B5EF4-FFF2-40B4-BE49-F238E27FC236}">
                <a16:creationId xmlns:a16="http://schemas.microsoft.com/office/drawing/2014/main" id="{EA21ED5B-4720-4443-8B73-BF132FD2592C}"/>
              </a:ext>
            </a:extLst>
          </p:cNvPr>
          <p:cNvSpPr txBox="1">
            <a:spLocks/>
          </p:cNvSpPr>
          <p:nvPr/>
        </p:nvSpPr>
        <p:spPr>
          <a:xfrm>
            <a:off x="1533526" y="5165691"/>
            <a:ext cx="10658474" cy="1341615"/>
          </a:xfrm>
          <a:prstGeom prst="rect">
            <a:avLst/>
          </a:prstGeom>
        </p:spPr>
        <p:txBody>
          <a:bodyPr vert="horz" lIns="91440" tIns="45720" rIns="91440" bIns="45720" rtlCol="0">
            <a:normAutofit/>
          </a:bodyPr>
          <a:lstStyle>
            <a:lvl1pPr marL="1371600" indent="-1371600">
              <a:lnSpc>
                <a:spcPct val="90000"/>
              </a:lnSpc>
              <a:spcBef>
                <a:spcPts val="1000"/>
              </a:spcBef>
              <a:buFont typeface="Arial" panose="020B0604020202020204" pitchFamily="34" charset="0"/>
              <a:buNone/>
              <a:tabLst>
                <a:tab pos="1371600" algn="l"/>
              </a:tabLst>
              <a:defRPr sz="30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CAT	</a:t>
            </a:r>
            <a:r>
              <a:rPr lang="en-US" dirty="0">
                <a:solidFill>
                  <a:schemeClr val="tx1"/>
                </a:solidFill>
              </a:rPr>
              <a:t>C</a:t>
            </a:r>
            <a:r>
              <a:rPr lang="en-US" b="0" dirty="0">
                <a:solidFill>
                  <a:schemeClr val="tx1"/>
                </a:solidFill>
              </a:rPr>
              <a:t>onnect</a:t>
            </a:r>
            <a:r>
              <a:rPr lang="en-US" dirty="0">
                <a:solidFill>
                  <a:schemeClr val="tx1"/>
                </a:solidFill>
              </a:rPr>
              <a:t>at</a:t>
            </a:r>
            <a:r>
              <a:rPr lang="en-US" b="0" dirty="0">
                <a:solidFill>
                  <a:schemeClr val="tx1"/>
                </a:solidFill>
              </a:rPr>
              <a:t>hon      							  </a:t>
            </a:r>
            <a:r>
              <a:rPr lang="en-US" sz="2000" b="0" dirty="0">
                <a:solidFill>
                  <a:schemeClr val="tx1"/>
                </a:solidFill>
              </a:rPr>
              <a:t>IHE formal interoperability testing event for published profiles; includes independent monitors, test management tooling; published results 			 Assumption:  PAT participants may have background in formal test invents</a:t>
            </a:r>
          </a:p>
        </p:txBody>
      </p:sp>
    </p:spTree>
    <p:extLst>
      <p:ext uri="{BB962C8B-B14F-4D97-AF65-F5344CB8AC3E}">
        <p14:creationId xmlns:p14="http://schemas.microsoft.com/office/powerpoint/2010/main" val="351342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1+#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1+#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dirty="0"/>
              <a:t>Second … Profiles?  Why?!</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a:t>
            </a:fld>
            <a:endParaRPr lang="en-US" dirty="0"/>
          </a:p>
        </p:txBody>
      </p:sp>
      <p:sp>
        <p:nvSpPr>
          <p:cNvPr id="11" name="Content Placeholder 2">
            <a:extLst>
              <a:ext uri="{FF2B5EF4-FFF2-40B4-BE49-F238E27FC236}">
                <a16:creationId xmlns:a16="http://schemas.microsoft.com/office/drawing/2014/main" id="{3D83AC7B-6BAF-486C-9057-CD6EC9851224}"/>
              </a:ext>
            </a:extLst>
          </p:cNvPr>
          <p:cNvSpPr txBox="1">
            <a:spLocks/>
          </p:cNvSpPr>
          <p:nvPr/>
        </p:nvSpPr>
        <p:spPr>
          <a:xfrm>
            <a:off x="1085847" y="4473574"/>
            <a:ext cx="11106150" cy="2286364"/>
          </a:xfrm>
          <a:prstGeom prst="rect">
            <a:avLst/>
          </a:prstGeom>
        </p:spPr>
        <p:txBody>
          <a:bodyPr vert="horz" lIns="91440" tIns="45720" rIns="91440" bIns="45720" rtlCol="0">
            <a:normAutofit fontScale="92500" lnSpcReduction="20000"/>
          </a:bodyPr>
          <a:lstStyle>
            <a:defPPr>
              <a:defRPr lang="en-US"/>
            </a:defPPr>
            <a:lvl1pPr marL="2286000" indent="-2286000">
              <a:lnSpc>
                <a:spcPct val="90000"/>
              </a:lnSpc>
              <a:spcBef>
                <a:spcPts val="1000"/>
              </a:spcBef>
              <a:buFont typeface="Arial" panose="020B0604020202020204" pitchFamily="34" charset="0"/>
              <a:buNone/>
              <a:tabLst>
                <a:tab pos="2286000" algn="l"/>
              </a:tabLst>
              <a:defRPr sz="30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600" dirty="0"/>
              <a:t>Isn’t a well architected family of standards sufficient?</a:t>
            </a:r>
          </a:p>
          <a:p>
            <a:r>
              <a:rPr lang="en-US" dirty="0"/>
              <a:t>	</a:t>
            </a:r>
            <a:r>
              <a:rPr lang="en-US" b="0" dirty="0">
                <a:solidFill>
                  <a:schemeClr val="tx1"/>
                </a:solidFill>
              </a:rPr>
              <a:t>The needs of an implementation community are often both narrower than the set of possible applications that are covered by foundational / core standards, such as ISO/IEEE 11073 SDC, as well as broader in scope requiring additional standards to be integrated. </a:t>
            </a:r>
          </a:p>
        </p:txBody>
      </p:sp>
      <p:sp>
        <p:nvSpPr>
          <p:cNvPr id="12" name="Content Placeholder 2">
            <a:extLst>
              <a:ext uri="{FF2B5EF4-FFF2-40B4-BE49-F238E27FC236}">
                <a16:creationId xmlns:a16="http://schemas.microsoft.com/office/drawing/2014/main" id="{D7C8BC11-010D-46F5-BFDB-AD396E3B2BCB}"/>
              </a:ext>
            </a:extLst>
          </p:cNvPr>
          <p:cNvSpPr txBox="1">
            <a:spLocks/>
          </p:cNvSpPr>
          <p:nvPr/>
        </p:nvSpPr>
        <p:spPr>
          <a:xfrm>
            <a:off x="1085847" y="2421270"/>
            <a:ext cx="11106147" cy="1976104"/>
          </a:xfrm>
          <a:prstGeom prst="rect">
            <a:avLst/>
          </a:prstGeom>
        </p:spPr>
        <p:txBody>
          <a:bodyPr vert="horz" lIns="91440" tIns="45720" rIns="91440" bIns="45720" rtlCol="0">
            <a:normAutofit fontScale="92500" lnSpcReduction="10000"/>
          </a:bodyPr>
          <a:lstStyle>
            <a:lvl1pPr marL="2286000" indent="-2286000">
              <a:lnSpc>
                <a:spcPct val="90000"/>
              </a:lnSpc>
              <a:spcBef>
                <a:spcPts val="1000"/>
              </a:spcBef>
              <a:buFont typeface="Arial" panose="020B0604020202020204" pitchFamily="34" charset="0"/>
              <a:buNone/>
              <a:tabLst>
                <a:tab pos="2286000" algn="l"/>
              </a:tabLst>
              <a:defRPr sz="30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Why profiles?</a:t>
            </a:r>
          </a:p>
          <a:p>
            <a:r>
              <a:rPr lang="en-US" b="0" dirty="0">
                <a:solidFill>
                  <a:schemeClr val="tx1"/>
                </a:solidFill>
              </a:rPr>
              <a:t>	As users and implementers agree how to use standards to address specific integration needs, optionality must be minimized, coordinated usage of multiple standards considered, and national / regional allowances factored</a:t>
            </a:r>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15" name="Content Placeholder 2">
            <a:extLst>
              <a:ext uri="{FF2B5EF4-FFF2-40B4-BE49-F238E27FC236}">
                <a16:creationId xmlns:a16="http://schemas.microsoft.com/office/drawing/2014/main" id="{353774CD-3A38-4964-8E10-618238EE327C}"/>
              </a:ext>
            </a:extLst>
          </p:cNvPr>
          <p:cNvSpPr>
            <a:spLocks noGrp="1"/>
          </p:cNvSpPr>
          <p:nvPr>
            <p:ph idx="1"/>
          </p:nvPr>
        </p:nvSpPr>
        <p:spPr>
          <a:xfrm>
            <a:off x="1085850" y="926318"/>
            <a:ext cx="11106150" cy="1416832"/>
          </a:xfrm>
        </p:spPr>
        <p:txBody>
          <a:bodyPr>
            <a:normAutofit/>
          </a:bodyPr>
          <a:lstStyle/>
          <a:p>
            <a:pPr marL="2286000" indent="-2286000">
              <a:buNone/>
              <a:tabLst>
                <a:tab pos="2286000" algn="l"/>
              </a:tabLst>
            </a:pPr>
            <a:r>
              <a:rPr lang="en-US" b="1" dirty="0">
                <a:solidFill>
                  <a:srgbClr val="0070C0"/>
                </a:solidFill>
              </a:rPr>
              <a:t>IHE Profile </a:t>
            </a:r>
            <a:r>
              <a:rPr lang="en-US" sz="3200" b="1" dirty="0">
                <a:solidFill>
                  <a:srgbClr val="0070C0"/>
                </a:solidFill>
              </a:rPr>
              <a:t>	</a:t>
            </a:r>
            <a:r>
              <a:rPr lang="en-US" dirty="0"/>
              <a:t>A technical specification that </a:t>
            </a:r>
            <a:r>
              <a:rPr lang="en-US" b="1" i="1" dirty="0"/>
              <a:t>constrains</a:t>
            </a:r>
            <a:r>
              <a:rPr lang="en-US" dirty="0"/>
              <a:t> a set of general open standards for application to a specific interoperability or integration need (described by a set of use cases) </a:t>
            </a:r>
            <a:r>
              <a:rPr lang="en-US" sz="3000" baseline="30000" dirty="0"/>
              <a:t>1</a:t>
            </a:r>
            <a:endParaRPr lang="en-US" sz="2000" baseline="30000" dirty="0"/>
          </a:p>
        </p:txBody>
      </p:sp>
      <p:sp>
        <p:nvSpPr>
          <p:cNvPr id="16" name="TextBox 15">
            <a:extLst>
              <a:ext uri="{FF2B5EF4-FFF2-40B4-BE49-F238E27FC236}">
                <a16:creationId xmlns:a16="http://schemas.microsoft.com/office/drawing/2014/main" id="{9A3D071E-8DD1-4507-A0DD-0ADFB666E75D}"/>
              </a:ext>
            </a:extLst>
          </p:cNvPr>
          <p:cNvSpPr txBox="1"/>
          <p:nvPr/>
        </p:nvSpPr>
        <p:spPr>
          <a:xfrm>
            <a:off x="2675170" y="6479953"/>
            <a:ext cx="10334625" cy="338554"/>
          </a:xfrm>
          <a:prstGeom prst="rect">
            <a:avLst/>
          </a:prstGeom>
          <a:solidFill>
            <a:schemeClr val="bg1"/>
          </a:solidFill>
        </p:spPr>
        <p:txBody>
          <a:bodyPr wrap="square" rtlCol="0">
            <a:spAutoFit/>
          </a:bodyPr>
          <a:lstStyle/>
          <a:p>
            <a:r>
              <a:rPr lang="en-US" sz="1600" baseline="30000" dirty="0"/>
              <a:t>1</a:t>
            </a:r>
            <a:r>
              <a:rPr lang="en-US" sz="1600" dirty="0"/>
              <a:t> Not to be confused with an HL7 FHIR Profile, which is similar in concept but very different in application</a:t>
            </a:r>
          </a:p>
        </p:txBody>
      </p:sp>
    </p:spTree>
    <p:extLst>
      <p:ext uri="{BB962C8B-B14F-4D97-AF65-F5344CB8AC3E}">
        <p14:creationId xmlns:p14="http://schemas.microsoft.com/office/powerpoint/2010/main" val="22615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AE075-03D3-45DD-B436-F9F63148F92A}"/>
              </a:ext>
            </a:extLst>
          </p:cNvPr>
          <p:cNvSpPr>
            <a:spLocks noGrp="1"/>
          </p:cNvSpPr>
          <p:nvPr>
            <p:ph type="title"/>
          </p:nvPr>
        </p:nvSpPr>
        <p:spPr/>
        <p:txBody>
          <a:bodyPr/>
          <a:lstStyle/>
          <a:p>
            <a:r>
              <a:rPr lang="en-US" dirty="0"/>
              <a:t>IHE Process Overview</a:t>
            </a:r>
          </a:p>
        </p:txBody>
      </p:sp>
      <p:sp>
        <p:nvSpPr>
          <p:cNvPr id="4" name="Footer Placeholder 3">
            <a:extLst>
              <a:ext uri="{FF2B5EF4-FFF2-40B4-BE49-F238E27FC236}">
                <a16:creationId xmlns:a16="http://schemas.microsoft.com/office/drawing/2014/main" id="{B492B56D-F1D2-4316-912B-764CFB00B27D}"/>
              </a:ext>
            </a:extLst>
          </p:cNvPr>
          <p:cNvSpPr>
            <a:spLocks noGrp="1"/>
          </p:cNvSpPr>
          <p:nvPr>
            <p:ph type="ftr" sz="quarter" idx="11"/>
          </p:nvPr>
        </p:nvSpPr>
        <p:spPr/>
        <p:txBody>
          <a:bodyPr/>
          <a:lstStyle/>
          <a:p>
            <a:r>
              <a:rPr lang="en-US"/>
              <a:t>IHE DE SDC/SDPi PAT – L</a:t>
            </a:r>
            <a:r>
              <a:rPr lang="de-DE"/>
              <a:t>ü</a:t>
            </a:r>
            <a:r>
              <a:rPr lang="en-US"/>
              <a:t>beck DE – October 2020</a:t>
            </a:r>
            <a:endParaRPr lang="en-US" dirty="0"/>
          </a:p>
        </p:txBody>
      </p:sp>
      <p:sp>
        <p:nvSpPr>
          <p:cNvPr id="5" name="Slide Number Placeholder 4">
            <a:extLst>
              <a:ext uri="{FF2B5EF4-FFF2-40B4-BE49-F238E27FC236}">
                <a16:creationId xmlns:a16="http://schemas.microsoft.com/office/drawing/2014/main" id="{A5E2D8AE-7D8C-4AE0-B137-91F333873417}"/>
              </a:ext>
            </a:extLst>
          </p:cNvPr>
          <p:cNvSpPr>
            <a:spLocks noGrp="1"/>
          </p:cNvSpPr>
          <p:nvPr>
            <p:ph type="sldNum" sz="quarter" idx="12"/>
          </p:nvPr>
        </p:nvSpPr>
        <p:spPr/>
        <p:txBody>
          <a:bodyPr/>
          <a:lstStyle/>
          <a:p>
            <a:fld id="{4B2B13E8-E2F1-42A7-A4D7-4750DA1EC715}" type="slidenum">
              <a:rPr lang="en-US" smtClean="0"/>
              <a:pPr/>
              <a:t>5</a:t>
            </a:fld>
            <a:endParaRPr lang="en-US" dirty="0"/>
          </a:p>
        </p:txBody>
      </p:sp>
      <p:pic>
        <p:nvPicPr>
          <p:cNvPr id="10" name="Picture 9" descr="Diagram&#10;&#10;Description automatically generated">
            <a:extLst>
              <a:ext uri="{FF2B5EF4-FFF2-40B4-BE49-F238E27FC236}">
                <a16:creationId xmlns:a16="http://schemas.microsoft.com/office/drawing/2014/main" id="{658B3A03-9880-468B-B2C0-E22D14E5D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243" y="938730"/>
            <a:ext cx="9141512" cy="5391149"/>
          </a:xfrm>
          <a:prstGeom prst="rect">
            <a:avLst/>
          </a:prstGeom>
        </p:spPr>
      </p:pic>
      <p:sp>
        <p:nvSpPr>
          <p:cNvPr id="8" name="TextBox 7">
            <a:extLst>
              <a:ext uri="{FF2B5EF4-FFF2-40B4-BE49-F238E27FC236}">
                <a16:creationId xmlns:a16="http://schemas.microsoft.com/office/drawing/2014/main" id="{E5B76D17-FC81-410E-BFC8-2899899F818D}"/>
              </a:ext>
            </a:extLst>
          </p:cNvPr>
          <p:cNvSpPr txBox="1"/>
          <p:nvPr/>
        </p:nvSpPr>
        <p:spPr>
          <a:xfrm>
            <a:off x="266700" y="6084372"/>
            <a:ext cx="6048375" cy="369332"/>
          </a:xfrm>
          <a:prstGeom prst="rect">
            <a:avLst/>
          </a:prstGeom>
          <a:noFill/>
        </p:spPr>
        <p:txBody>
          <a:bodyPr wrap="square" rtlCol="0">
            <a:spAutoFit/>
          </a:bodyPr>
          <a:lstStyle/>
          <a:p>
            <a:r>
              <a:rPr lang="en-US" dirty="0"/>
              <a:t>Source: </a:t>
            </a:r>
            <a:r>
              <a:rPr lang="en-US" dirty="0">
                <a:hlinkClick r:id="rId3"/>
              </a:rPr>
              <a:t>https://www.ihe.net/about_ihe/ihe_process/</a:t>
            </a:r>
            <a:r>
              <a:rPr lang="en-US" dirty="0"/>
              <a:t>  </a:t>
            </a:r>
          </a:p>
        </p:txBody>
      </p:sp>
    </p:spTree>
    <p:extLst>
      <p:ext uri="{BB962C8B-B14F-4D97-AF65-F5344CB8AC3E}">
        <p14:creationId xmlns:p14="http://schemas.microsoft.com/office/powerpoint/2010/main" val="3451160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dirty="0"/>
              <a:t>IHE Plug-a-thon (PAT) Basics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6</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9" name="Picture 8">
            <a:extLst>
              <a:ext uri="{FF2B5EF4-FFF2-40B4-BE49-F238E27FC236}">
                <a16:creationId xmlns:a16="http://schemas.microsoft.com/office/drawing/2014/main" id="{EBA1B181-779A-4A93-9985-1D303CA5C7E3}"/>
              </a:ext>
            </a:extLst>
          </p:cNvPr>
          <p:cNvPicPr>
            <a:picLocks noChangeAspect="1"/>
          </p:cNvPicPr>
          <p:nvPr/>
        </p:nvPicPr>
        <p:blipFill>
          <a:blip r:embed="rId4"/>
          <a:stretch>
            <a:fillRect/>
          </a:stretch>
        </p:blipFill>
        <p:spPr>
          <a:xfrm>
            <a:off x="226299" y="907893"/>
            <a:ext cx="3469401" cy="3717956"/>
          </a:xfrm>
          <a:prstGeom prst="rect">
            <a:avLst/>
          </a:prstGeom>
        </p:spPr>
      </p:pic>
      <p:pic>
        <p:nvPicPr>
          <p:cNvPr id="7" name="Picture 54">
            <a:extLst>
              <a:ext uri="{FF2B5EF4-FFF2-40B4-BE49-F238E27FC236}">
                <a16:creationId xmlns:a16="http://schemas.microsoft.com/office/drawing/2014/main" id="{7D2680BB-EFC4-4EEC-AF46-6679440D85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4297" y="2930508"/>
            <a:ext cx="8544389" cy="3460767"/>
          </a:xfrm>
          <a:prstGeom prst="rect">
            <a:avLst/>
          </a:prstGeom>
          <a:ln w="19050">
            <a:solidFill>
              <a:schemeClr val="accent1"/>
            </a:solidFill>
          </a:ln>
        </p:spPr>
      </p:pic>
      <p:sp>
        <p:nvSpPr>
          <p:cNvPr id="12" name="TextBox 11">
            <a:extLst>
              <a:ext uri="{FF2B5EF4-FFF2-40B4-BE49-F238E27FC236}">
                <a16:creationId xmlns:a16="http://schemas.microsoft.com/office/drawing/2014/main" id="{C4195314-09AA-4F0E-B1D7-760A45EC9B41}"/>
              </a:ext>
            </a:extLst>
          </p:cNvPr>
          <p:cNvSpPr txBox="1"/>
          <p:nvPr/>
        </p:nvSpPr>
        <p:spPr>
          <a:xfrm>
            <a:off x="5200650" y="1402538"/>
            <a:ext cx="5629275" cy="954107"/>
          </a:xfrm>
          <a:prstGeom prst="rect">
            <a:avLst/>
          </a:prstGeom>
          <a:noFill/>
        </p:spPr>
        <p:txBody>
          <a:bodyPr wrap="square" rtlCol="0">
            <a:spAutoFit/>
          </a:bodyPr>
          <a:lstStyle/>
          <a:p>
            <a:r>
              <a:rPr lang="en-US" sz="2800" b="1" dirty="0">
                <a:solidFill>
                  <a:srgbClr val="0070C0"/>
                </a:solidFill>
              </a:rPr>
              <a:t>IHE Testing Events – </a:t>
            </a:r>
          </a:p>
          <a:p>
            <a:r>
              <a:rPr lang="en-US" sz="2800" b="1" dirty="0">
                <a:solidFill>
                  <a:srgbClr val="0070C0"/>
                </a:solidFill>
              </a:rPr>
              <a:t>	Pathway to CA &amp; Certification!</a:t>
            </a:r>
          </a:p>
        </p:txBody>
      </p:sp>
    </p:spTree>
    <p:extLst>
      <p:ext uri="{BB962C8B-B14F-4D97-AF65-F5344CB8AC3E}">
        <p14:creationId xmlns:p14="http://schemas.microsoft.com/office/powerpoint/2010/main" val="501778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a:xfrm>
            <a:off x="838199" y="22226"/>
            <a:ext cx="11353799" cy="806450"/>
          </a:xfrm>
        </p:spPr>
        <p:txBody>
          <a:bodyPr>
            <a:normAutofit/>
          </a:bodyPr>
          <a:lstStyle/>
          <a:p>
            <a:r>
              <a:rPr lang="en-US" sz="4400" dirty="0"/>
              <a:t>Orientation Tour:  IHE TF &amp; SDPi Profiles</a:t>
            </a:r>
            <a:endParaRPr lang="en-US" dirty="0"/>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7</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grpSp>
        <p:nvGrpSpPr>
          <p:cNvPr id="10" name="Group 9">
            <a:extLst>
              <a:ext uri="{FF2B5EF4-FFF2-40B4-BE49-F238E27FC236}">
                <a16:creationId xmlns:a16="http://schemas.microsoft.com/office/drawing/2014/main" id="{9C90C897-4E2D-4441-8615-413CAA681CE2}"/>
              </a:ext>
            </a:extLst>
          </p:cNvPr>
          <p:cNvGrpSpPr/>
          <p:nvPr/>
        </p:nvGrpSpPr>
        <p:grpSpPr>
          <a:xfrm>
            <a:off x="483547" y="1180969"/>
            <a:ext cx="2875438" cy="3654397"/>
            <a:chOff x="2406824" y="1818735"/>
            <a:chExt cx="2875438" cy="3654397"/>
          </a:xfrm>
        </p:grpSpPr>
        <p:pic>
          <p:nvPicPr>
            <p:cNvPr id="11" name="Grafik 1" descr="cid:image002.png@01D4A868.D9EB7920">
              <a:extLst>
                <a:ext uri="{FF2B5EF4-FFF2-40B4-BE49-F238E27FC236}">
                  <a16:creationId xmlns:a16="http://schemas.microsoft.com/office/drawing/2014/main" id="{B64CAFF7-9D94-4A4C-8917-B9B0B6F2DC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6824" y="1818735"/>
              <a:ext cx="2570638" cy="3307196"/>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Grafik 1" descr="cid:image002.png@01D4A868.D9EB7920">
              <a:extLst>
                <a:ext uri="{FF2B5EF4-FFF2-40B4-BE49-F238E27FC236}">
                  <a16:creationId xmlns:a16="http://schemas.microsoft.com/office/drawing/2014/main" id="{FA429F9E-6FD5-4940-ACDE-3A47DA23AF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9224" y="1971135"/>
              <a:ext cx="2570638" cy="3307196"/>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F1ACAC5C-A489-4F81-93F4-2491C1CF12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1624" y="2135310"/>
              <a:ext cx="2570638" cy="3337822"/>
            </a:xfrm>
            <a:prstGeom prst="rect">
              <a:avLst/>
            </a:prstGeom>
            <a:effectLst>
              <a:outerShdw blurRad="63500" sx="102000" sy="102000" algn="ctr" rotWithShape="0">
                <a:prstClr val="black">
                  <a:alpha val="40000"/>
                </a:prstClr>
              </a:outerShdw>
            </a:effectLst>
          </p:spPr>
        </p:pic>
      </p:grpSp>
      <p:sp>
        <p:nvSpPr>
          <p:cNvPr id="17" name="Arrow: Right 16">
            <a:extLst>
              <a:ext uri="{FF2B5EF4-FFF2-40B4-BE49-F238E27FC236}">
                <a16:creationId xmlns:a16="http://schemas.microsoft.com/office/drawing/2014/main" id="{B80BE87B-D850-4E82-B227-4FD12996988D}"/>
              </a:ext>
            </a:extLst>
          </p:cNvPr>
          <p:cNvSpPr/>
          <p:nvPr/>
        </p:nvSpPr>
        <p:spPr>
          <a:xfrm>
            <a:off x="3601426" y="2505664"/>
            <a:ext cx="1514247" cy="1028700"/>
          </a:xfrm>
          <a:prstGeom prst="rightArrow">
            <a:avLst/>
          </a:prstGeom>
          <a:solidFill>
            <a:srgbClr val="9AB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fik 4">
            <a:extLst>
              <a:ext uri="{FF2B5EF4-FFF2-40B4-BE49-F238E27FC236}">
                <a16:creationId xmlns:a16="http://schemas.microsoft.com/office/drawing/2014/main" id="{747DBBC5-15DA-43C9-91E0-3637C7018C4E}"/>
              </a:ext>
            </a:extLst>
          </p:cNvPr>
          <p:cNvPicPr>
            <a:picLocks noChangeAspect="1"/>
          </p:cNvPicPr>
          <p:nvPr/>
        </p:nvPicPr>
        <p:blipFill rotWithShape="1">
          <a:blip r:embed="rId6">
            <a:extLst>
              <a:ext uri="{28A0092B-C50C-407E-A947-70E740481C1C}">
                <a14:useLocalDpi xmlns:a14="http://schemas.microsoft.com/office/drawing/2010/main" val="0"/>
              </a:ext>
            </a:extLst>
          </a:blip>
          <a:srcRect l="1960" t="1422" r="1508" b="1124"/>
          <a:stretch/>
        </p:blipFill>
        <p:spPr>
          <a:xfrm>
            <a:off x="5268075" y="1180969"/>
            <a:ext cx="2902873" cy="3692092"/>
          </a:xfrm>
          <a:prstGeom prst="rect">
            <a:avLst/>
          </a:prstGeom>
          <a:solidFill>
            <a:schemeClr val="bg1"/>
          </a:solidFill>
          <a:ln w="19050">
            <a:solidFill>
              <a:schemeClr val="accent1"/>
            </a:solidFill>
          </a:ln>
        </p:spPr>
      </p:pic>
      <p:pic>
        <p:nvPicPr>
          <p:cNvPr id="22" name="Picture 21">
            <a:extLst>
              <a:ext uri="{FF2B5EF4-FFF2-40B4-BE49-F238E27FC236}">
                <a16:creationId xmlns:a16="http://schemas.microsoft.com/office/drawing/2014/main" id="{6EF1A029-4FED-4C43-B4BE-4CD819E3A9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1246" y="1972675"/>
            <a:ext cx="3094807" cy="3708706"/>
          </a:xfrm>
          <a:prstGeom prst="rect">
            <a:avLst/>
          </a:prstGeom>
          <a:solidFill>
            <a:schemeClr val="bg1"/>
          </a:solidFill>
          <a:ln w="19050">
            <a:solidFill>
              <a:schemeClr val="accent1"/>
            </a:solidFill>
          </a:ln>
        </p:spPr>
      </p:pic>
      <p:sp>
        <p:nvSpPr>
          <p:cNvPr id="24" name="TextBox 23">
            <a:extLst>
              <a:ext uri="{FF2B5EF4-FFF2-40B4-BE49-F238E27FC236}">
                <a16:creationId xmlns:a16="http://schemas.microsoft.com/office/drawing/2014/main" id="{4F5BB363-262B-42BF-8C38-0B5F418B1415}"/>
              </a:ext>
            </a:extLst>
          </p:cNvPr>
          <p:cNvSpPr txBox="1"/>
          <p:nvPr/>
        </p:nvSpPr>
        <p:spPr>
          <a:xfrm>
            <a:off x="5638048" y="4933177"/>
            <a:ext cx="2532900" cy="646331"/>
          </a:xfrm>
          <a:prstGeom prst="rect">
            <a:avLst/>
          </a:prstGeom>
          <a:noFill/>
        </p:spPr>
        <p:txBody>
          <a:bodyPr wrap="square" rtlCol="0">
            <a:spAutoFit/>
          </a:bodyPr>
          <a:lstStyle/>
          <a:p>
            <a:r>
              <a:rPr lang="en-US" sz="1200" dirty="0"/>
              <a:t>https://www.ihe.net/uploadedFiles/Documents/PCD/IHE_PCD_WP_SDPi_Rev1-1_Pub_2019-11-01.pdf</a:t>
            </a:r>
          </a:p>
        </p:txBody>
      </p:sp>
      <p:sp>
        <p:nvSpPr>
          <p:cNvPr id="26" name="Rectangle 25">
            <a:extLst>
              <a:ext uri="{FF2B5EF4-FFF2-40B4-BE49-F238E27FC236}">
                <a16:creationId xmlns:a16="http://schemas.microsoft.com/office/drawing/2014/main" id="{8F1BBD10-DBE9-4BE6-A50B-E7A8BC54DC25}"/>
              </a:ext>
            </a:extLst>
          </p:cNvPr>
          <p:cNvSpPr/>
          <p:nvPr/>
        </p:nvSpPr>
        <p:spPr>
          <a:xfrm>
            <a:off x="8663500" y="5691128"/>
            <a:ext cx="2892553" cy="461665"/>
          </a:xfrm>
          <a:prstGeom prst="rect">
            <a:avLst/>
          </a:prstGeom>
          <a:noFill/>
        </p:spPr>
        <p:txBody>
          <a:bodyPr wrap="square" rtlCol="0">
            <a:spAutoFit/>
          </a:bodyPr>
          <a:lstStyle/>
          <a:p>
            <a:r>
              <a:rPr lang="en-US" sz="1200" dirty="0"/>
              <a:t>https://wiki.ihe.net/index.php/SDC@IHE_White_Paper</a:t>
            </a:r>
          </a:p>
        </p:txBody>
      </p:sp>
      <p:sp>
        <p:nvSpPr>
          <p:cNvPr id="27" name="TextBox 26">
            <a:extLst>
              <a:ext uri="{FF2B5EF4-FFF2-40B4-BE49-F238E27FC236}">
                <a16:creationId xmlns:a16="http://schemas.microsoft.com/office/drawing/2014/main" id="{05257A64-0C26-41FB-9A27-9C07CCD19627}"/>
              </a:ext>
            </a:extLst>
          </p:cNvPr>
          <p:cNvSpPr txBox="1"/>
          <p:nvPr/>
        </p:nvSpPr>
        <p:spPr>
          <a:xfrm>
            <a:off x="1252112" y="5031855"/>
            <a:ext cx="4015963" cy="1323439"/>
          </a:xfrm>
          <a:prstGeom prst="rect">
            <a:avLst/>
          </a:prstGeom>
          <a:noFill/>
        </p:spPr>
        <p:txBody>
          <a:bodyPr wrap="square" rtlCol="0">
            <a:spAutoFit/>
          </a:bodyPr>
          <a:lstStyle/>
          <a:p>
            <a:r>
              <a:rPr lang="en-US" sz="2000" b="1" i="1" dirty="0">
                <a:solidFill>
                  <a:srgbClr val="0070C0"/>
                </a:solidFill>
              </a:rPr>
              <a:t>2019 SDPi paper established rationale and strategy for profiling ISO/IEEE 11073 SDC in IHE Technical Framework profile specifications.</a:t>
            </a:r>
          </a:p>
        </p:txBody>
      </p:sp>
    </p:spTree>
    <p:extLst>
      <p:ext uri="{BB962C8B-B14F-4D97-AF65-F5344CB8AC3E}">
        <p14:creationId xmlns:p14="http://schemas.microsoft.com/office/powerpoint/2010/main" val="361392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IHE TF &amp; SDPi Profiles</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8</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9" name="Picture 8" descr="Text&#10;&#10;Description automatically generated">
            <a:extLst>
              <a:ext uri="{FF2B5EF4-FFF2-40B4-BE49-F238E27FC236}">
                <a16:creationId xmlns:a16="http://schemas.microsoft.com/office/drawing/2014/main" id="{D9A9D0A7-3B1E-4AA9-A533-CA5653E7E8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499" y="975493"/>
            <a:ext cx="10225001" cy="4907014"/>
          </a:xfrm>
          <a:prstGeom prst="rect">
            <a:avLst/>
          </a:prstGeom>
          <a:ln w="19050">
            <a:solidFill>
              <a:schemeClr val="accent1"/>
            </a:solidFill>
          </a:ln>
        </p:spPr>
      </p:pic>
      <p:sp>
        <p:nvSpPr>
          <p:cNvPr id="10" name="TextBox 9">
            <a:extLst>
              <a:ext uri="{FF2B5EF4-FFF2-40B4-BE49-F238E27FC236}">
                <a16:creationId xmlns:a16="http://schemas.microsoft.com/office/drawing/2014/main" id="{4AC561BD-054D-490C-8BF3-2F196F01CD54}"/>
              </a:ext>
            </a:extLst>
          </p:cNvPr>
          <p:cNvSpPr txBox="1"/>
          <p:nvPr/>
        </p:nvSpPr>
        <p:spPr>
          <a:xfrm>
            <a:off x="983499" y="6057900"/>
            <a:ext cx="11027526" cy="369332"/>
          </a:xfrm>
          <a:prstGeom prst="rect">
            <a:avLst/>
          </a:prstGeom>
          <a:noFill/>
        </p:spPr>
        <p:txBody>
          <a:bodyPr wrap="square" rtlCol="0">
            <a:spAutoFit/>
          </a:bodyPr>
          <a:lstStyle/>
          <a:p>
            <a:r>
              <a:rPr lang="en-US" dirty="0"/>
              <a:t>Source:  https://www.ihe.net/uploadedFiles/Documents/Templates/IHE_TF_General_Introduction.pdf</a:t>
            </a:r>
          </a:p>
        </p:txBody>
      </p:sp>
    </p:spTree>
    <p:extLst>
      <p:ext uri="{BB962C8B-B14F-4D97-AF65-F5344CB8AC3E}">
        <p14:creationId xmlns:p14="http://schemas.microsoft.com/office/powerpoint/2010/main" val="3580505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B262-F468-4EFE-AC4D-2571A3EBB458}"/>
              </a:ext>
            </a:extLst>
          </p:cNvPr>
          <p:cNvSpPr>
            <a:spLocks noGrp="1"/>
          </p:cNvSpPr>
          <p:nvPr>
            <p:ph type="title"/>
          </p:nvPr>
        </p:nvSpPr>
        <p:spPr/>
        <p:txBody>
          <a:bodyPr/>
          <a:lstStyle/>
          <a:p>
            <a:r>
              <a:rPr lang="en-US" dirty="0"/>
              <a:t>Orientation Tour:  Example – IHE DEC Profile</a:t>
            </a:r>
          </a:p>
        </p:txBody>
      </p:sp>
      <p:sp>
        <p:nvSpPr>
          <p:cNvPr id="4" name="Footer Placeholder 3">
            <a:extLst>
              <a:ext uri="{FF2B5EF4-FFF2-40B4-BE49-F238E27FC236}">
                <a16:creationId xmlns:a16="http://schemas.microsoft.com/office/drawing/2014/main" id="{BC787AA3-B23B-4963-9BA3-FA8E51E3BD27}"/>
              </a:ext>
            </a:extLst>
          </p:cNvPr>
          <p:cNvSpPr>
            <a:spLocks noGrp="1"/>
          </p:cNvSpPr>
          <p:nvPr>
            <p:ph type="ftr" sz="quarter" idx="11"/>
          </p:nvPr>
        </p:nvSpPr>
        <p:spPr/>
        <p:txBody>
          <a:bodyPr/>
          <a:lstStyle/>
          <a:p>
            <a:r>
              <a:rPr lang="en-US"/>
              <a:t>IHE DE SDC/SDPi PAT – L</a:t>
            </a:r>
            <a:r>
              <a:rPr lang="de-DE"/>
              <a:t>ü</a:t>
            </a:r>
            <a:r>
              <a:rPr lang="en-US"/>
              <a:t>beck DE – October 2020</a:t>
            </a:r>
            <a:endParaRPr lang="en-US" dirty="0"/>
          </a:p>
        </p:txBody>
      </p:sp>
      <p:sp>
        <p:nvSpPr>
          <p:cNvPr id="5" name="Slide Number Placeholder 4">
            <a:extLst>
              <a:ext uri="{FF2B5EF4-FFF2-40B4-BE49-F238E27FC236}">
                <a16:creationId xmlns:a16="http://schemas.microsoft.com/office/drawing/2014/main" id="{641B4456-9924-456D-A4FF-97F510EBD8DF}"/>
              </a:ext>
            </a:extLst>
          </p:cNvPr>
          <p:cNvSpPr>
            <a:spLocks noGrp="1"/>
          </p:cNvSpPr>
          <p:nvPr>
            <p:ph type="sldNum" sz="quarter" idx="12"/>
          </p:nvPr>
        </p:nvSpPr>
        <p:spPr/>
        <p:txBody>
          <a:bodyPr/>
          <a:lstStyle/>
          <a:p>
            <a:fld id="{4B2B13E8-E2F1-42A7-A4D7-4750DA1EC715}" type="slidenum">
              <a:rPr lang="en-US" smtClean="0"/>
              <a:pPr/>
              <a:t>9</a:t>
            </a:fld>
            <a:endParaRPr lang="en-US" dirty="0"/>
          </a:p>
        </p:txBody>
      </p:sp>
      <p:pic>
        <p:nvPicPr>
          <p:cNvPr id="13" name="Picture 12" descr="A picture containing text&#10;&#10;Description automatically generated">
            <a:extLst>
              <a:ext uri="{FF2B5EF4-FFF2-40B4-BE49-F238E27FC236}">
                <a16:creationId xmlns:a16="http://schemas.microsoft.com/office/drawing/2014/main" id="{5EE1F90A-A017-4FA6-855F-670486A9E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7316" y="4866878"/>
            <a:ext cx="5482632" cy="1463372"/>
          </a:xfrm>
          <a:prstGeom prst="rect">
            <a:avLst/>
          </a:prstGeom>
          <a:ln w="19050">
            <a:solidFill>
              <a:srgbClr val="0070C0"/>
            </a:solidFill>
          </a:ln>
        </p:spPr>
      </p:pic>
      <p:pic>
        <p:nvPicPr>
          <p:cNvPr id="25" name="Picture 24">
            <a:extLst>
              <a:ext uri="{FF2B5EF4-FFF2-40B4-BE49-F238E27FC236}">
                <a16:creationId xmlns:a16="http://schemas.microsoft.com/office/drawing/2014/main" id="{B75EBA6B-1212-49A8-B31A-F1035AAC727B}"/>
              </a:ext>
            </a:extLst>
          </p:cNvPr>
          <p:cNvPicPr>
            <a:picLocks noChangeAspect="1"/>
          </p:cNvPicPr>
          <p:nvPr/>
        </p:nvPicPr>
        <p:blipFill rotWithShape="1">
          <a:blip r:embed="rId3">
            <a:extLst>
              <a:ext uri="{28A0092B-C50C-407E-A947-70E740481C1C}">
                <a14:useLocalDpi xmlns:a14="http://schemas.microsoft.com/office/drawing/2010/main" val="0"/>
              </a:ext>
            </a:extLst>
          </a:blip>
          <a:srcRect b="14069"/>
          <a:stretch/>
        </p:blipFill>
        <p:spPr>
          <a:xfrm>
            <a:off x="361050" y="828676"/>
            <a:ext cx="1593039" cy="1844177"/>
          </a:xfrm>
          <a:prstGeom prst="rect">
            <a:avLst/>
          </a:prstGeom>
          <a:ln w="19050">
            <a:solidFill>
              <a:srgbClr val="0070C0"/>
            </a:solidFill>
          </a:ln>
        </p:spPr>
      </p:pic>
      <p:pic>
        <p:nvPicPr>
          <p:cNvPr id="27" name="Picture 26" descr="A picture containing text&#10;&#10;Description automatically generated">
            <a:extLst>
              <a:ext uri="{FF2B5EF4-FFF2-40B4-BE49-F238E27FC236}">
                <a16:creationId xmlns:a16="http://schemas.microsoft.com/office/drawing/2014/main" id="{F978DEDD-0A77-4D95-932B-F1FF415F8F87}"/>
              </a:ext>
            </a:extLst>
          </p:cNvPr>
          <p:cNvPicPr>
            <a:picLocks noChangeAspect="1"/>
          </p:cNvPicPr>
          <p:nvPr/>
        </p:nvPicPr>
        <p:blipFill rotWithShape="1">
          <a:blip r:embed="rId4">
            <a:extLst>
              <a:ext uri="{28A0092B-C50C-407E-A947-70E740481C1C}">
                <a14:useLocalDpi xmlns:a14="http://schemas.microsoft.com/office/drawing/2010/main" val="0"/>
              </a:ext>
            </a:extLst>
          </a:blip>
          <a:srcRect b="30202"/>
          <a:stretch/>
        </p:blipFill>
        <p:spPr>
          <a:xfrm>
            <a:off x="515122" y="2609220"/>
            <a:ext cx="5228252" cy="1686456"/>
          </a:xfrm>
          <a:prstGeom prst="rect">
            <a:avLst/>
          </a:prstGeom>
          <a:ln w="19050">
            <a:solidFill>
              <a:srgbClr val="0070C0"/>
            </a:solidFill>
          </a:ln>
        </p:spPr>
      </p:pic>
      <p:pic>
        <p:nvPicPr>
          <p:cNvPr id="29" name="Picture 28" descr="Text, letter&#10;&#10;Description automatically generated">
            <a:extLst>
              <a:ext uri="{FF2B5EF4-FFF2-40B4-BE49-F238E27FC236}">
                <a16:creationId xmlns:a16="http://schemas.microsoft.com/office/drawing/2014/main" id="{D605AD5D-56DB-4565-B770-1DE6FCB73758}"/>
              </a:ext>
            </a:extLst>
          </p:cNvPr>
          <p:cNvPicPr>
            <a:picLocks noChangeAspect="1"/>
          </p:cNvPicPr>
          <p:nvPr/>
        </p:nvPicPr>
        <p:blipFill rotWithShape="1">
          <a:blip r:embed="rId5">
            <a:extLst>
              <a:ext uri="{28A0092B-C50C-407E-A947-70E740481C1C}">
                <a14:useLocalDpi xmlns:a14="http://schemas.microsoft.com/office/drawing/2010/main" val="0"/>
              </a:ext>
            </a:extLst>
          </a:blip>
          <a:srcRect l="7266" r="7215"/>
          <a:stretch/>
        </p:blipFill>
        <p:spPr>
          <a:xfrm>
            <a:off x="10438188" y="828676"/>
            <a:ext cx="1593040" cy="1844177"/>
          </a:xfrm>
          <a:prstGeom prst="rect">
            <a:avLst/>
          </a:prstGeom>
          <a:ln w="19050">
            <a:solidFill>
              <a:srgbClr val="0070C0"/>
            </a:solidFill>
          </a:ln>
        </p:spPr>
      </p:pic>
      <p:pic>
        <p:nvPicPr>
          <p:cNvPr id="23" name="Picture 22" descr="Diagram&#10;&#10;Description automatically generated">
            <a:extLst>
              <a:ext uri="{FF2B5EF4-FFF2-40B4-BE49-F238E27FC236}">
                <a16:creationId xmlns:a16="http://schemas.microsoft.com/office/drawing/2014/main" id="{EA183C99-56A1-462A-9A67-96EC74FC2DF3}"/>
              </a:ext>
            </a:extLst>
          </p:cNvPr>
          <p:cNvPicPr>
            <a:picLocks noChangeAspect="1"/>
          </p:cNvPicPr>
          <p:nvPr/>
        </p:nvPicPr>
        <p:blipFill rotWithShape="1">
          <a:blip r:embed="rId6">
            <a:extLst>
              <a:ext uri="{28A0092B-C50C-407E-A947-70E740481C1C}">
                <a14:useLocalDpi xmlns:a14="http://schemas.microsoft.com/office/drawing/2010/main" val="0"/>
              </a:ext>
            </a:extLst>
          </a:blip>
          <a:srcRect l="28090" t="18746" r="23292" b="9371"/>
          <a:stretch/>
        </p:blipFill>
        <p:spPr>
          <a:xfrm>
            <a:off x="4799799" y="745989"/>
            <a:ext cx="2588025" cy="3071326"/>
          </a:xfrm>
          <a:prstGeom prst="rect">
            <a:avLst/>
          </a:prstGeom>
          <a:ln w="19050">
            <a:solidFill>
              <a:srgbClr val="0070C0"/>
            </a:solidFill>
          </a:ln>
        </p:spPr>
      </p:pic>
      <p:pic>
        <p:nvPicPr>
          <p:cNvPr id="15" name="Picture 14" descr="Table&#10;&#10;Description automatically generated">
            <a:extLst>
              <a:ext uri="{FF2B5EF4-FFF2-40B4-BE49-F238E27FC236}">
                <a16:creationId xmlns:a16="http://schemas.microsoft.com/office/drawing/2014/main" id="{7C1A15FD-FE46-44FC-9D57-59AD45BE6E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7316" y="2576762"/>
            <a:ext cx="5482631" cy="2100387"/>
          </a:xfrm>
          <a:prstGeom prst="rect">
            <a:avLst/>
          </a:prstGeom>
          <a:ln w="19050">
            <a:solidFill>
              <a:srgbClr val="0070C0"/>
            </a:solidFill>
          </a:ln>
        </p:spPr>
      </p:pic>
      <p:cxnSp>
        <p:nvCxnSpPr>
          <p:cNvPr id="32" name="Straight Arrow Connector 31">
            <a:extLst>
              <a:ext uri="{FF2B5EF4-FFF2-40B4-BE49-F238E27FC236}">
                <a16:creationId xmlns:a16="http://schemas.microsoft.com/office/drawing/2014/main" id="{92D72C71-165D-4FC0-BDE8-80D4958C266E}"/>
              </a:ext>
            </a:extLst>
          </p:cNvPr>
          <p:cNvCxnSpPr>
            <a:cxnSpLocks/>
          </p:cNvCxnSpPr>
          <p:nvPr/>
        </p:nvCxnSpPr>
        <p:spPr>
          <a:xfrm flipV="1">
            <a:off x="2642716" y="2170444"/>
            <a:ext cx="2009671" cy="6832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C1978F2-B380-45EC-B015-4FD6788C6199}"/>
              </a:ext>
            </a:extLst>
          </p:cNvPr>
          <p:cNvCxnSpPr>
            <a:cxnSpLocks/>
          </p:cNvCxnSpPr>
          <p:nvPr/>
        </p:nvCxnSpPr>
        <p:spPr>
          <a:xfrm>
            <a:off x="6933364" y="2240782"/>
            <a:ext cx="1326381" cy="43207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Arc 43">
            <a:extLst>
              <a:ext uri="{FF2B5EF4-FFF2-40B4-BE49-F238E27FC236}">
                <a16:creationId xmlns:a16="http://schemas.microsoft.com/office/drawing/2014/main" id="{945618AC-8AAF-4679-96A2-10B049EE9E4C}"/>
              </a:ext>
            </a:extLst>
          </p:cNvPr>
          <p:cNvSpPr/>
          <p:nvPr/>
        </p:nvSpPr>
        <p:spPr>
          <a:xfrm>
            <a:off x="6883119" y="4335868"/>
            <a:ext cx="4240406" cy="933745"/>
          </a:xfrm>
          <a:prstGeom prst="arc">
            <a:avLst>
              <a:gd name="adj1" fmla="val 16356740"/>
              <a:gd name="adj2" fmla="val 5166445"/>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C493925-8953-4008-9EBD-DF1E861B309D}"/>
              </a:ext>
            </a:extLst>
          </p:cNvPr>
          <p:cNvSpPr txBox="1"/>
          <p:nvPr/>
        </p:nvSpPr>
        <p:spPr>
          <a:xfrm>
            <a:off x="2220686" y="1358322"/>
            <a:ext cx="2505408" cy="923330"/>
          </a:xfrm>
          <a:prstGeom prst="rect">
            <a:avLst/>
          </a:prstGeom>
          <a:noFill/>
        </p:spPr>
        <p:txBody>
          <a:bodyPr wrap="square" rtlCol="0">
            <a:spAutoFit/>
          </a:bodyPr>
          <a:lstStyle/>
          <a:p>
            <a:r>
              <a:rPr lang="en-US" b="1" dirty="0">
                <a:solidFill>
                  <a:srgbClr val="0070C0"/>
                </a:solidFill>
              </a:rPr>
              <a:t>TF-1 Profile calls out TF-2 Transaction(s) – may add usage constraints</a:t>
            </a:r>
          </a:p>
        </p:txBody>
      </p:sp>
      <p:sp>
        <p:nvSpPr>
          <p:cNvPr id="47" name="TextBox 46">
            <a:extLst>
              <a:ext uri="{FF2B5EF4-FFF2-40B4-BE49-F238E27FC236}">
                <a16:creationId xmlns:a16="http://schemas.microsoft.com/office/drawing/2014/main" id="{49219507-759D-4608-BCEF-9D5E2653124F}"/>
              </a:ext>
            </a:extLst>
          </p:cNvPr>
          <p:cNvSpPr txBox="1"/>
          <p:nvPr/>
        </p:nvSpPr>
        <p:spPr>
          <a:xfrm>
            <a:off x="3532832" y="4554763"/>
            <a:ext cx="3259006" cy="923330"/>
          </a:xfrm>
          <a:prstGeom prst="rect">
            <a:avLst/>
          </a:prstGeom>
          <a:noFill/>
        </p:spPr>
        <p:txBody>
          <a:bodyPr wrap="square" rtlCol="0">
            <a:spAutoFit/>
          </a:bodyPr>
          <a:lstStyle/>
          <a:p>
            <a:r>
              <a:rPr lang="en-US" b="1" dirty="0">
                <a:solidFill>
                  <a:srgbClr val="0070C0"/>
                </a:solidFill>
              </a:rPr>
              <a:t>TF-2 Common Transaction Message Elements Specified Once in Appendices</a:t>
            </a:r>
          </a:p>
        </p:txBody>
      </p:sp>
      <p:sp>
        <p:nvSpPr>
          <p:cNvPr id="49" name="TextBox 48">
            <a:extLst>
              <a:ext uri="{FF2B5EF4-FFF2-40B4-BE49-F238E27FC236}">
                <a16:creationId xmlns:a16="http://schemas.microsoft.com/office/drawing/2014/main" id="{CC81822D-34DE-4829-8461-A8889B11F520}"/>
              </a:ext>
            </a:extLst>
          </p:cNvPr>
          <p:cNvSpPr txBox="1"/>
          <p:nvPr/>
        </p:nvSpPr>
        <p:spPr>
          <a:xfrm>
            <a:off x="252052" y="5594120"/>
            <a:ext cx="5011089" cy="923330"/>
          </a:xfrm>
          <a:prstGeom prst="rect">
            <a:avLst/>
          </a:prstGeom>
          <a:noFill/>
        </p:spPr>
        <p:txBody>
          <a:bodyPr wrap="square" rtlCol="0">
            <a:spAutoFit/>
          </a:bodyPr>
          <a:lstStyle/>
          <a:p>
            <a:r>
              <a:rPr lang="en-US" dirty="0">
                <a:solidFill>
                  <a:srgbClr val="0070C0"/>
                </a:solidFill>
              </a:rPr>
              <a:t>NOTE:  Only message profiling specifications included, relying on references to base message standards for all additional details.</a:t>
            </a:r>
          </a:p>
        </p:txBody>
      </p:sp>
    </p:spTree>
    <p:extLst>
      <p:ext uri="{BB962C8B-B14F-4D97-AF65-F5344CB8AC3E}">
        <p14:creationId xmlns:p14="http://schemas.microsoft.com/office/powerpoint/2010/main" val="3626313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55929</TotalTime>
  <Words>2634</Words>
  <Application>Microsoft Office PowerPoint</Application>
  <PresentationFormat>Widescreen</PresentationFormat>
  <Paragraphs>267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IHE Germany  SDC / SDPi Plug-a-Thon - </vt:lpstr>
      <vt:lpstr>IHE Germany – SDC / SDPi Plug-a-Thon – Briefing</vt:lpstr>
      <vt:lpstr>First … Term Usage &amp; Assumptions</vt:lpstr>
      <vt:lpstr>Second … Profiles?  Why?!</vt:lpstr>
      <vt:lpstr>IHE Process Overview</vt:lpstr>
      <vt:lpstr>IHE Plug-a-thon (PAT) Basics </vt:lpstr>
      <vt:lpstr>Orientation Tour:  IHE TF &amp; SDPi Profiles</vt:lpstr>
      <vt:lpstr>Orientation Tour:  IHE TF &amp; SDPi Profiles</vt:lpstr>
      <vt:lpstr>Orientation Tour:  Example – IHE DEC Profile</vt:lpstr>
      <vt:lpstr>Orientation Tour:  Example – IHE DEC Profile</vt:lpstr>
      <vt:lpstr>Orientation Tour:  IHE TF &amp; SDPi Profiles</vt:lpstr>
      <vt:lpstr>Orientation Tour:  From Volume 1 to 2 to 3</vt:lpstr>
      <vt:lpstr>Orientation Tour:  From Volume 1 to 2 to 3</vt:lpstr>
      <vt:lpstr>Orientation Tour:  From 11073 SDC to SDPi</vt:lpstr>
      <vt:lpstr>Orientation Tour:  From 11073 SDC to SDPi</vt:lpstr>
      <vt:lpstr>Orientation Tour:  IHE Profile Actor Diagrams</vt:lpstr>
      <vt:lpstr>Orientation Tour:  SDPi-P (Plug-and-Trust)</vt:lpstr>
      <vt:lpstr>Orientation Tour:  SDPi-P (Plug-and-Trust)</vt:lpstr>
      <vt:lpstr>Orientation Tour:  SDPi-P (Plug-and-Trust)</vt:lpstr>
      <vt:lpstr>Orientation Tour: SDPi-P (Plug-and-Trust)</vt:lpstr>
      <vt:lpstr>Orientation Tour: SDPi-P (Plug-and-Trust)</vt:lpstr>
      <vt:lpstr>Orientation Tour:  SDPi-R (Reporting)</vt:lpstr>
      <vt:lpstr>Orientation Tour:  SDPi-A (Alerting)</vt:lpstr>
      <vt:lpstr>Orientation Tour:  SDPi-xC (External Control)</vt:lpstr>
      <vt:lpstr>Real-world Narrative:  Isolation ICU</vt:lpstr>
      <vt:lpstr>Real-world Narrative:  Isolation ICU</vt:lpstr>
      <vt:lpstr>SDC/SDPi PAT – Objectives</vt:lpstr>
      <vt:lpstr>PowerPoint Presentation</vt:lpstr>
      <vt:lpstr>Hanging Gardens:  After SDPi 1.0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OR.NET IHE Germany SDC / SDPi Plug-a-thon - Overview</dc:title>
  <dc:creator>Todd Cooper</dc:creator>
  <cp:keywords>IEEE 11073 SDC, HL7 FHIR, IHE SDPi Safe Effective Secure, Medical Device Interoperability</cp:keywords>
  <cp:lastModifiedBy>Todd Cooper</cp:lastModifiedBy>
  <cp:revision>458</cp:revision>
  <cp:lastPrinted>2020-07-06T13:59:03Z</cp:lastPrinted>
  <dcterms:created xsi:type="dcterms:W3CDTF">2020-04-13T18:21:36Z</dcterms:created>
  <dcterms:modified xsi:type="dcterms:W3CDTF">2020-10-26T19:30:10Z</dcterms:modified>
</cp:coreProperties>
</file>