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0" r:id="rId3"/>
    <p:sldId id="274" r:id="rId4"/>
    <p:sldId id="288" r:id="rId5"/>
    <p:sldId id="287" r:id="rId6"/>
    <p:sldId id="286" r:id="rId7"/>
    <p:sldId id="282" r:id="rId8"/>
    <p:sldId id="283" r:id="rId9"/>
    <p:sldId id="284" r:id="rId10"/>
    <p:sldId id="277" r:id="rId11"/>
    <p:sldId id="276" r:id="rId12"/>
    <p:sldId id="275" r:id="rId13"/>
    <p:sldId id="289" r:id="rId14"/>
    <p:sldId id="285" r:id="rId15"/>
    <p:sldId id="281" r:id="rId16"/>
    <p:sldId id="270" r:id="rId17"/>
    <p:sldId id="273" r:id="rId18"/>
    <p:sldId id="272" r:id="rId19"/>
    <p:sldId id="278" r:id="rId20"/>
    <p:sldId id="280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50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C3B86-99F7-4C09-9685-0192E7FEB2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B09221-387E-4189-B489-8B18CE990B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98D136-D2AF-4849-AEDC-DC6DE7CF1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B79FE-F2B8-4F38-B4B7-E17A89FC2611}" type="datetimeFigureOut">
              <a:rPr lang="en-US" smtClean="0"/>
              <a:t>2021-04-21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E19128-E3EA-4534-AC35-5975F599E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D2D84-7C83-4C25-8793-40967F0E1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56790-8B71-41E0-B57B-12B75D79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051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7D6DB-7B49-44F8-9F48-AD165980A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689E22-4D28-49CB-A21F-C777C7A58E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FC048F-9071-4A5E-9D4D-2C2E6CFBC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B79FE-F2B8-4F38-B4B7-E17A89FC2611}" type="datetimeFigureOut">
              <a:rPr lang="en-US" smtClean="0"/>
              <a:t>2021-04-21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4557DB-15FE-4216-8A62-5DDEB9AC4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D76CD5-7334-4A1A-9313-3FE9A211C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56790-8B71-41E0-B57B-12B75D79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449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A64E47-6A58-43B0-BC3E-9357F8DE4E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6F23A6-1F69-4AF2-92D4-4CD5051C0C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0D04CE-94A3-4EB6-ADC5-2C6D0C297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B79FE-F2B8-4F38-B4B7-E17A89FC2611}" type="datetimeFigureOut">
              <a:rPr lang="en-US" smtClean="0"/>
              <a:t>2021-04-21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A2FBBB-FD23-4048-9AC3-CC1D6306B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8CA57B-CB74-4658-B913-7EBFD53E6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56790-8B71-41E0-B57B-12B75D79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946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6E7C5-1603-4475-96C2-A9052EC17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EE54B-C1D7-4670-9967-EFC29FCC21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3A90E3-72C0-4738-9290-46CEEEBC4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B79FE-F2B8-4F38-B4B7-E17A89FC2611}" type="datetimeFigureOut">
              <a:rPr lang="en-US" smtClean="0"/>
              <a:t>2021-04-21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F0332-2E46-4393-84D1-EE8F84AC4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9D4B21-B522-4410-8597-3858C0C68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56790-8B71-41E0-B57B-12B75D79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151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85898-B582-49E4-B744-2DAB38056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2211BA-C92F-4DB8-8219-D3E9618AF7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4F047B-4FC0-4D43-BCC3-8D5846B08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B79FE-F2B8-4F38-B4B7-E17A89FC2611}" type="datetimeFigureOut">
              <a:rPr lang="en-US" smtClean="0"/>
              <a:t>2021-04-21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82AEB-E3FB-4892-B522-981D60D11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1FB870-B888-4456-A957-0E3A05D3E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56790-8B71-41E0-B57B-12B75D79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691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CFC09-795C-4771-A46E-5C5086632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B3DBC-DFAF-4970-ACA4-5250A19707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7A2912-5DB0-4B24-A30E-24E518172D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FE61E0-80AE-41AE-A33B-B892ACED7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B79FE-F2B8-4F38-B4B7-E17A89FC2611}" type="datetimeFigureOut">
              <a:rPr lang="en-US" smtClean="0"/>
              <a:t>2021-04-21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3F9410-FB9A-4C5F-B00E-6E5AE7679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760618-CC99-47A5-8A5A-5100F18FA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56790-8B71-41E0-B57B-12B75D79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518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6A57B-26CB-4DC6-B67F-9FFFE03BA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4D0650-424F-4F60-9AF6-82AC26C15A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E2022F-1B4E-43C4-A5E5-67D4852B83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93D751-882C-4DB5-8D25-60B0D118A7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9D8624-4EB6-451F-8D25-BE333437C1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D96C47-A804-4CC9-B7DE-8CCAB2BF9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B79FE-F2B8-4F38-B4B7-E17A89FC2611}" type="datetimeFigureOut">
              <a:rPr lang="en-US" smtClean="0"/>
              <a:t>2021-04-21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EBCC50-3E99-4D34-B4D4-E017EE1D5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8842FD-D810-4991-9895-68DC1963D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56790-8B71-41E0-B57B-12B75D79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477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FD39D-8BFF-43DB-9851-9477DAC70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13ACFB-A554-435F-AAE3-77ECA741C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B79FE-F2B8-4F38-B4B7-E17A89FC2611}" type="datetimeFigureOut">
              <a:rPr lang="en-US" smtClean="0"/>
              <a:t>2021-04-21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2E12D0-0471-46F9-BD0B-7B5DE90B9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9F1672-A49D-4A6C-836F-414517440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56790-8B71-41E0-B57B-12B75D79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271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98BBE7-3757-43DE-BC81-4A748A0E8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B79FE-F2B8-4F38-B4B7-E17A89FC2611}" type="datetimeFigureOut">
              <a:rPr lang="en-US" smtClean="0"/>
              <a:t>2021-04-21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B9DF00-98DC-47F8-824A-1DC213E65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DF0031-CEF3-45BE-85C8-AA4C46EDF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56790-8B71-41E0-B57B-12B75D79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134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9BB68-FE08-4A1F-BC57-A6A6BF1BB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46838C-492D-43AE-B69A-530CCA3B80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C0DAED-087E-48B4-B93F-219312C415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36D16E-5042-4287-B918-0E6E4A9FC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B79FE-F2B8-4F38-B4B7-E17A89FC2611}" type="datetimeFigureOut">
              <a:rPr lang="en-US" smtClean="0"/>
              <a:t>2021-04-21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B3E51D-D539-454B-8D75-529C0B101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63727E-BF06-4643-AB64-A798575B1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56790-8B71-41E0-B57B-12B75D79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319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A6E4E-D5B0-4897-B665-4D3D833EE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3FDE2D-D5FC-45FF-A642-168EFB8E8A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73DB25-99B6-467A-A299-27A8048944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6BEAEE-BC96-4841-8889-DAD2FFAEC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B79FE-F2B8-4F38-B4B7-E17A89FC2611}" type="datetimeFigureOut">
              <a:rPr lang="en-US" smtClean="0"/>
              <a:t>2021-04-21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76BB4C-EEDA-481D-A379-9323EE9BE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759156-5616-46A6-88EB-99849B2D7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56790-8B71-41E0-B57B-12B75D79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154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A7B5AC-FF51-4E4F-A99F-7D4CDA6A7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9A5169-DAC1-4DF7-8233-C24D696029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2F4191-0386-44F9-9497-CD565F5C3B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AB79FE-F2B8-4F38-B4B7-E17A89FC2611}" type="datetimeFigureOut">
              <a:rPr lang="en-US" smtClean="0"/>
              <a:t>2021-04-21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63DD35-7BC9-4754-9EF2-2F5FDF9838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6EA23F-7EF9-43A1-81ED-4306DEF7A9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056790-8B71-41E0-B57B-12B75D79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722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tiff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emf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7BF5A-0FDF-4430-9226-8884F89141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MDIRA Profile Supplement</a:t>
            </a:r>
            <a:br>
              <a:rPr lang="en-US" dirty="0"/>
            </a:br>
            <a:r>
              <a:rPr lang="en-US" dirty="0"/>
              <a:t>Diagrams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B3B58F-62F6-4C69-A700-792BB4AB36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99726"/>
            <a:ext cx="9144000" cy="1158073"/>
          </a:xfrm>
        </p:spPr>
        <p:txBody>
          <a:bodyPr/>
          <a:lstStyle/>
          <a:p>
            <a:r>
              <a:rPr lang="en-US" dirty="0"/>
              <a:t>(For Use in IHE DEV MDIRA Profile Documents &amp; Confluence Pages)</a:t>
            </a:r>
          </a:p>
        </p:txBody>
      </p:sp>
    </p:spTree>
    <p:extLst>
      <p:ext uri="{BB962C8B-B14F-4D97-AF65-F5344CB8AC3E}">
        <p14:creationId xmlns:p14="http://schemas.microsoft.com/office/powerpoint/2010/main" val="9094143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B3C10-B348-43B4-922C-F40CA3990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802" y="34846"/>
            <a:ext cx="10515600" cy="763998"/>
          </a:xfrm>
        </p:spPr>
        <p:txBody>
          <a:bodyPr/>
          <a:lstStyle/>
          <a:p>
            <a:r>
              <a:rPr lang="en-US" dirty="0"/>
              <a:t>MDIRA Components Diagram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913368-0B85-4F57-91DC-8F83194C695A}"/>
              </a:ext>
            </a:extLst>
          </p:cNvPr>
          <p:cNvSpPr txBox="1"/>
          <p:nvPr/>
        </p:nvSpPr>
        <p:spPr>
          <a:xfrm>
            <a:off x="10467975" y="152400"/>
            <a:ext cx="1472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2021.01.22A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A8769F-546F-4F23-A47B-084E3CBECA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275" y="1048202"/>
            <a:ext cx="9536553" cy="5362645"/>
          </a:xfrm>
          <a:prstGeom prst="rect">
            <a:avLst/>
          </a:prstGeo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7DB3B84-DA93-4549-B2D7-D240F4E9D2FD}"/>
              </a:ext>
            </a:extLst>
          </p:cNvPr>
          <p:cNvSpPr txBox="1"/>
          <p:nvPr/>
        </p:nvSpPr>
        <p:spPr>
          <a:xfrm>
            <a:off x="60288" y="6420895"/>
            <a:ext cx="3979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 MDIRA 2.0 (draft)</a:t>
            </a:r>
          </a:p>
        </p:txBody>
      </p:sp>
    </p:spTree>
    <p:extLst>
      <p:ext uri="{BB962C8B-B14F-4D97-AF65-F5344CB8AC3E}">
        <p14:creationId xmlns:p14="http://schemas.microsoft.com/office/powerpoint/2010/main" val="38458986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B3C10-B348-43B4-922C-F40CA3990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802" y="34846"/>
            <a:ext cx="10515600" cy="763998"/>
          </a:xfrm>
        </p:spPr>
        <p:txBody>
          <a:bodyPr/>
          <a:lstStyle/>
          <a:p>
            <a:r>
              <a:rPr lang="en-US" dirty="0"/>
              <a:t>MDIRA SDC Ref. Implementation Diagram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913368-0B85-4F57-91DC-8F83194C695A}"/>
              </a:ext>
            </a:extLst>
          </p:cNvPr>
          <p:cNvSpPr txBox="1"/>
          <p:nvPr/>
        </p:nvSpPr>
        <p:spPr>
          <a:xfrm>
            <a:off x="10467975" y="152400"/>
            <a:ext cx="1472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2021.01.22A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FCD92F-91BD-408E-8E74-17BBCB2C599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258" y="866251"/>
            <a:ext cx="9919484" cy="564800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D38FEBA-4E7B-4E70-B2DD-8CF16A536905}"/>
              </a:ext>
            </a:extLst>
          </p:cNvPr>
          <p:cNvSpPr txBox="1"/>
          <p:nvPr/>
        </p:nvSpPr>
        <p:spPr>
          <a:xfrm>
            <a:off x="60288" y="6581663"/>
            <a:ext cx="77673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Source:  IHE DEV “MDIRA Brief Profile Proposal”, 2020.09.</a:t>
            </a:r>
          </a:p>
        </p:txBody>
      </p:sp>
    </p:spTree>
    <p:extLst>
      <p:ext uri="{BB962C8B-B14F-4D97-AF65-F5344CB8AC3E}">
        <p14:creationId xmlns:p14="http://schemas.microsoft.com/office/powerpoint/2010/main" val="8181506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B3C10-B348-43B4-922C-F40CA3990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074661"/>
            <a:ext cx="12192000" cy="1502552"/>
          </a:xfrm>
        </p:spPr>
        <p:txBody>
          <a:bodyPr>
            <a:normAutofit/>
          </a:bodyPr>
          <a:lstStyle/>
          <a:p>
            <a:pPr algn="ctr"/>
            <a:r>
              <a:rPr lang="en-US" sz="6600" b="1" dirty="0"/>
              <a:t>Diagram Archive &amp; Stuff</a:t>
            </a:r>
          </a:p>
        </p:txBody>
      </p:sp>
    </p:spTree>
    <p:extLst>
      <p:ext uri="{BB962C8B-B14F-4D97-AF65-F5344CB8AC3E}">
        <p14:creationId xmlns:p14="http://schemas.microsoft.com/office/powerpoint/2010/main" val="19577725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B3C10-B348-43B4-922C-F40CA3990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802" y="34846"/>
            <a:ext cx="10515600" cy="763998"/>
          </a:xfrm>
        </p:spPr>
        <p:txBody>
          <a:bodyPr/>
          <a:lstStyle/>
          <a:p>
            <a:r>
              <a:rPr lang="en-US" dirty="0"/>
              <a:t>MDIRA Actor Diagram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913368-0B85-4F57-91DC-8F83194C695A}"/>
              </a:ext>
            </a:extLst>
          </p:cNvPr>
          <p:cNvSpPr txBox="1"/>
          <p:nvPr/>
        </p:nvSpPr>
        <p:spPr>
          <a:xfrm>
            <a:off x="10467975" y="152400"/>
            <a:ext cx="1472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2021.02.18A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53DCBA3-91AC-4393-9774-8472DEA28EB1}"/>
              </a:ext>
            </a:extLst>
          </p:cNvPr>
          <p:cNvSpPr/>
          <p:nvPr/>
        </p:nvSpPr>
        <p:spPr>
          <a:xfrm>
            <a:off x="761215" y="1511518"/>
            <a:ext cx="1447784" cy="117310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MDIRA 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Supervisor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B795F04-B0D1-4C7F-B715-91EAAA700212}"/>
              </a:ext>
            </a:extLst>
          </p:cNvPr>
          <p:cNvSpPr/>
          <p:nvPr/>
        </p:nvSpPr>
        <p:spPr>
          <a:xfrm>
            <a:off x="3897088" y="1511518"/>
            <a:ext cx="1447784" cy="117310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MDIRA 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Data Logger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F448796-9974-4FA7-81DD-F801B1646904}"/>
              </a:ext>
            </a:extLst>
          </p:cNvPr>
          <p:cNvSpPr/>
          <p:nvPr/>
        </p:nvSpPr>
        <p:spPr>
          <a:xfrm>
            <a:off x="729275" y="3589813"/>
            <a:ext cx="1440663" cy="117310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MDIRA 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Medical System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B051763-CDAF-4191-8521-4C6EBCCD4663}"/>
              </a:ext>
            </a:extLst>
          </p:cNvPr>
          <p:cNvSpPr/>
          <p:nvPr/>
        </p:nvSpPr>
        <p:spPr>
          <a:xfrm>
            <a:off x="2329151" y="1511518"/>
            <a:ext cx="1447784" cy="117310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MDIRA User Manager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E59265E-C67F-42EF-A517-3DAB58D75A6A}"/>
              </a:ext>
            </a:extLst>
          </p:cNvPr>
          <p:cNvSpPr/>
          <p:nvPr/>
        </p:nvSpPr>
        <p:spPr>
          <a:xfrm>
            <a:off x="9805884" y="3268099"/>
            <a:ext cx="2091555" cy="763998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Multi-Patient Data Repository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CC3D926-97C7-4DD1-8C43-2167911D8775}"/>
              </a:ext>
            </a:extLst>
          </p:cNvPr>
          <p:cNvSpPr txBox="1"/>
          <p:nvPr/>
        </p:nvSpPr>
        <p:spPr>
          <a:xfrm>
            <a:off x="442126" y="6260123"/>
            <a:ext cx="11625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 MDIRA RI Systems (e.g., Therapy Coordinator SAMD) would be discussed in the Use Case / application sections.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17578DB-00AF-440B-A9DB-9E8DDD5FF062}"/>
              </a:ext>
            </a:extLst>
          </p:cNvPr>
          <p:cNvSpPr/>
          <p:nvPr/>
        </p:nvSpPr>
        <p:spPr>
          <a:xfrm>
            <a:off x="5489684" y="3589811"/>
            <a:ext cx="1440663" cy="117310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MDIRA 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Equipment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BE0B56D-7F64-4BC9-BB75-D8237199519F}"/>
              </a:ext>
            </a:extLst>
          </p:cNvPr>
          <p:cNvSpPr/>
          <p:nvPr/>
        </p:nvSpPr>
        <p:spPr>
          <a:xfrm>
            <a:off x="7110684" y="1511518"/>
            <a:ext cx="2122267" cy="3251395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i="1" dirty="0">
                <a:solidFill>
                  <a:schemeClr val="tx1"/>
                </a:solidFill>
              </a:rPr>
              <a:t>MDIRA Connector </a:t>
            </a:r>
            <a:r>
              <a:rPr lang="en-US" i="1" dirty="0">
                <a:solidFill>
                  <a:schemeClr val="tx1"/>
                </a:solidFill>
              </a:rPr>
              <a:t>(abstract)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0BC5BD7-C3EE-4EE5-9061-D2839AFFB674}"/>
              </a:ext>
            </a:extLst>
          </p:cNvPr>
          <p:cNvSpPr/>
          <p:nvPr/>
        </p:nvSpPr>
        <p:spPr>
          <a:xfrm>
            <a:off x="7302870" y="2483271"/>
            <a:ext cx="1800225" cy="73813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MDIRA Device Adaptor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F05335F-F898-42B6-BC39-5C2E278748A6}"/>
              </a:ext>
            </a:extLst>
          </p:cNvPr>
          <p:cNvSpPr/>
          <p:nvPr/>
        </p:nvSpPr>
        <p:spPr>
          <a:xfrm>
            <a:off x="386034" y="1296237"/>
            <a:ext cx="9127604" cy="4141696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r>
              <a:rPr lang="en-US" b="1" i="1" dirty="0">
                <a:solidFill>
                  <a:schemeClr val="tx1"/>
                </a:solidFill>
              </a:rPr>
              <a:t>MDIRA Component </a:t>
            </a:r>
            <a:r>
              <a:rPr lang="en-US" i="1" dirty="0">
                <a:solidFill>
                  <a:schemeClr val="tx1"/>
                </a:solidFill>
              </a:rPr>
              <a:t>(abstract)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CC5BA92-B6D5-4A27-A1FB-374419CC5220}"/>
              </a:ext>
            </a:extLst>
          </p:cNvPr>
          <p:cNvCxnSpPr>
            <a:cxnSpLocks/>
          </p:cNvCxnSpPr>
          <p:nvPr/>
        </p:nvCxnSpPr>
        <p:spPr>
          <a:xfrm>
            <a:off x="9223275" y="4573110"/>
            <a:ext cx="58669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5BAA80BB-B41F-44CE-AC05-31DEA2365226}"/>
              </a:ext>
            </a:extLst>
          </p:cNvPr>
          <p:cNvSpPr/>
          <p:nvPr/>
        </p:nvSpPr>
        <p:spPr>
          <a:xfrm>
            <a:off x="3883720" y="4097384"/>
            <a:ext cx="1454909" cy="1173101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MDIRA 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Medical App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82034F6-FFD4-49C0-BF36-7BDD5663A8ED}"/>
              </a:ext>
            </a:extLst>
          </p:cNvPr>
          <p:cNvSpPr/>
          <p:nvPr/>
        </p:nvSpPr>
        <p:spPr>
          <a:xfrm>
            <a:off x="7281671" y="3424393"/>
            <a:ext cx="1800225" cy="73813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MDIRA FHIR Gateway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CF03426-126F-4D36-81F0-8AE9F8ADFF38}"/>
              </a:ext>
            </a:extLst>
          </p:cNvPr>
          <p:cNvSpPr/>
          <p:nvPr/>
        </p:nvSpPr>
        <p:spPr>
          <a:xfrm>
            <a:off x="9815746" y="1356525"/>
            <a:ext cx="2091555" cy="763998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Non-MDIRA Equipment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17342EF-4074-4A22-9F56-107AB3B4D3DE}"/>
              </a:ext>
            </a:extLst>
          </p:cNvPr>
          <p:cNvCxnSpPr>
            <a:cxnSpLocks/>
          </p:cNvCxnSpPr>
          <p:nvPr/>
        </p:nvCxnSpPr>
        <p:spPr>
          <a:xfrm>
            <a:off x="9232951" y="1740654"/>
            <a:ext cx="58279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3194E63A-34EA-44A4-A42F-C2EB7DB6F678}"/>
              </a:ext>
            </a:extLst>
          </p:cNvPr>
          <p:cNvSpPr/>
          <p:nvPr/>
        </p:nvSpPr>
        <p:spPr>
          <a:xfrm>
            <a:off x="2306429" y="3589810"/>
            <a:ext cx="1440800" cy="117310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MDIRA 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Patient Care Platform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8FB56F9-8613-4BAB-9750-AD584FA13D4E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761215" y="3137216"/>
            <a:ext cx="634946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2B3C137-B7EB-4426-9022-D6CF3F07417B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1449607" y="3137213"/>
            <a:ext cx="0" cy="4526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0EDB0F4-9915-40A6-9443-F85D925EF318}"/>
              </a:ext>
            </a:extLst>
          </p:cNvPr>
          <p:cNvCxnSpPr>
            <a:cxnSpLocks/>
          </p:cNvCxnSpPr>
          <p:nvPr/>
        </p:nvCxnSpPr>
        <p:spPr>
          <a:xfrm flipV="1">
            <a:off x="1622103" y="2684613"/>
            <a:ext cx="0" cy="4526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9DE113A-9195-4940-ABC1-574F81D0B4EF}"/>
              </a:ext>
            </a:extLst>
          </p:cNvPr>
          <p:cNvCxnSpPr>
            <a:cxnSpLocks/>
          </p:cNvCxnSpPr>
          <p:nvPr/>
        </p:nvCxnSpPr>
        <p:spPr>
          <a:xfrm flipV="1">
            <a:off x="3038922" y="3137213"/>
            <a:ext cx="0" cy="4526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827909C-4976-4663-9C15-46DB957D1D39}"/>
              </a:ext>
            </a:extLst>
          </p:cNvPr>
          <p:cNvCxnSpPr>
            <a:cxnSpLocks/>
          </p:cNvCxnSpPr>
          <p:nvPr/>
        </p:nvCxnSpPr>
        <p:spPr>
          <a:xfrm flipV="1">
            <a:off x="2807809" y="2684613"/>
            <a:ext cx="0" cy="4526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D671000-51E0-49AE-9A60-DDA59D599501}"/>
              </a:ext>
            </a:extLst>
          </p:cNvPr>
          <p:cNvCxnSpPr>
            <a:cxnSpLocks/>
          </p:cNvCxnSpPr>
          <p:nvPr/>
        </p:nvCxnSpPr>
        <p:spPr>
          <a:xfrm flipV="1">
            <a:off x="4606464" y="2684613"/>
            <a:ext cx="0" cy="4526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1D07FA8-34C6-4676-AE6A-A8A6E9107EB1}"/>
              </a:ext>
            </a:extLst>
          </p:cNvPr>
          <p:cNvCxnSpPr>
            <a:cxnSpLocks/>
            <a:stCxn id="20" idx="0"/>
          </p:cNvCxnSpPr>
          <p:nvPr/>
        </p:nvCxnSpPr>
        <p:spPr>
          <a:xfrm flipV="1">
            <a:off x="6210016" y="3137211"/>
            <a:ext cx="0" cy="4526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5F85216A-0AE4-4011-BCFA-0400494EE72B}"/>
              </a:ext>
            </a:extLst>
          </p:cNvPr>
          <p:cNvCxnSpPr>
            <a:stCxn id="26" idx="0"/>
          </p:cNvCxnSpPr>
          <p:nvPr/>
        </p:nvCxnSpPr>
        <p:spPr>
          <a:xfrm rot="16200000" flipV="1">
            <a:off x="4054770" y="3540979"/>
            <a:ext cx="248865" cy="863946"/>
          </a:xfrm>
          <a:prstGeom prst="bentConnector2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C124EE65-36BF-4F6C-BBB3-49FA9ECFDE1E}"/>
              </a:ext>
            </a:extLst>
          </p:cNvPr>
          <p:cNvSpPr/>
          <p:nvPr/>
        </p:nvSpPr>
        <p:spPr>
          <a:xfrm>
            <a:off x="9820139" y="4221257"/>
            <a:ext cx="2077300" cy="763998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Evacuation Vehicle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F354430-8B3F-4163-90C4-DEB7595AF77B}"/>
              </a:ext>
            </a:extLst>
          </p:cNvPr>
          <p:cNvCxnSpPr>
            <a:cxnSpLocks/>
          </p:cNvCxnSpPr>
          <p:nvPr/>
        </p:nvCxnSpPr>
        <p:spPr>
          <a:xfrm>
            <a:off x="9223089" y="3650098"/>
            <a:ext cx="58279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A361C597-FDD4-4498-9954-CA3AF38F87E0}"/>
              </a:ext>
            </a:extLst>
          </p:cNvPr>
          <p:cNvSpPr/>
          <p:nvPr/>
        </p:nvSpPr>
        <p:spPr>
          <a:xfrm>
            <a:off x="9815746" y="2309475"/>
            <a:ext cx="2101417" cy="763998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Multi-Patient Remote Monitoring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21B6675-0B9F-4B05-9E56-107C49F5F99D}"/>
              </a:ext>
            </a:extLst>
          </p:cNvPr>
          <p:cNvCxnSpPr>
            <a:cxnSpLocks/>
          </p:cNvCxnSpPr>
          <p:nvPr/>
        </p:nvCxnSpPr>
        <p:spPr>
          <a:xfrm>
            <a:off x="9251012" y="2696898"/>
            <a:ext cx="58279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51761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B3C10-B348-43B4-922C-F40CA3990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802" y="34846"/>
            <a:ext cx="10515600" cy="763998"/>
          </a:xfrm>
        </p:spPr>
        <p:txBody>
          <a:bodyPr/>
          <a:lstStyle/>
          <a:p>
            <a:r>
              <a:rPr lang="en-US" dirty="0"/>
              <a:t>MDIRA Actor Diagram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913368-0B85-4F57-91DC-8F83194C695A}"/>
              </a:ext>
            </a:extLst>
          </p:cNvPr>
          <p:cNvSpPr txBox="1"/>
          <p:nvPr/>
        </p:nvSpPr>
        <p:spPr>
          <a:xfrm>
            <a:off x="10467975" y="152400"/>
            <a:ext cx="1472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2021.01.28A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53DCBA3-91AC-4393-9774-8472DEA28EB1}"/>
              </a:ext>
            </a:extLst>
          </p:cNvPr>
          <p:cNvSpPr/>
          <p:nvPr/>
        </p:nvSpPr>
        <p:spPr>
          <a:xfrm>
            <a:off x="924606" y="1087117"/>
            <a:ext cx="1694751" cy="117310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MDIRA 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Supervisor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(…)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B795F04-B0D1-4C7F-B715-91EAAA700212}"/>
              </a:ext>
            </a:extLst>
          </p:cNvPr>
          <p:cNvSpPr/>
          <p:nvPr/>
        </p:nvSpPr>
        <p:spPr>
          <a:xfrm>
            <a:off x="4499886" y="1087117"/>
            <a:ext cx="1694751" cy="117310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MDIRA 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Data Logger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(…)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F448796-9974-4FA7-81DD-F801B1646904}"/>
              </a:ext>
            </a:extLst>
          </p:cNvPr>
          <p:cNvSpPr/>
          <p:nvPr/>
        </p:nvSpPr>
        <p:spPr>
          <a:xfrm>
            <a:off x="921983" y="3032968"/>
            <a:ext cx="1689503" cy="117310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MDIRA 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Medical System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(MEE/MES)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B051763-CDAF-4191-8521-4C6EBCCD4663}"/>
              </a:ext>
            </a:extLst>
          </p:cNvPr>
          <p:cNvSpPr/>
          <p:nvPr/>
        </p:nvSpPr>
        <p:spPr>
          <a:xfrm>
            <a:off x="2709622" y="1087341"/>
            <a:ext cx="1694751" cy="117310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MDIRA User Manager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(optional)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E59265E-C67F-42EF-A517-3DAB58D75A6A}"/>
              </a:ext>
            </a:extLst>
          </p:cNvPr>
          <p:cNvSpPr/>
          <p:nvPr/>
        </p:nvSpPr>
        <p:spPr>
          <a:xfrm>
            <a:off x="9976515" y="2739154"/>
            <a:ext cx="1668683" cy="1234744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Multi-Patient Data Repository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CC3D926-97C7-4DD1-8C43-2167911D8775}"/>
              </a:ext>
            </a:extLst>
          </p:cNvPr>
          <p:cNvSpPr txBox="1"/>
          <p:nvPr/>
        </p:nvSpPr>
        <p:spPr>
          <a:xfrm>
            <a:off x="442126" y="6260123"/>
            <a:ext cx="11625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 MDIRA RI Systems (e.g., Therapy Coordinator SAMD) would be discussed in the Use Case / application sections.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17578DB-00AF-440B-A9DB-9E8DDD5FF062}"/>
              </a:ext>
            </a:extLst>
          </p:cNvPr>
          <p:cNvSpPr/>
          <p:nvPr/>
        </p:nvSpPr>
        <p:spPr>
          <a:xfrm>
            <a:off x="4497261" y="3056772"/>
            <a:ext cx="1689503" cy="117310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MDIRA 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Equipment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(non-medical)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BE0B56D-7F64-4BC9-BB75-D8237199519F}"/>
              </a:ext>
            </a:extLst>
          </p:cNvPr>
          <p:cNvSpPr/>
          <p:nvPr/>
        </p:nvSpPr>
        <p:spPr>
          <a:xfrm>
            <a:off x="7271452" y="978961"/>
            <a:ext cx="2122267" cy="3251395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i="1" dirty="0">
                <a:solidFill>
                  <a:schemeClr val="tx1"/>
                </a:solidFill>
              </a:rPr>
              <a:t>MDIRA Connector </a:t>
            </a:r>
            <a:r>
              <a:rPr lang="en-US" i="1" dirty="0">
                <a:solidFill>
                  <a:schemeClr val="tx1"/>
                </a:solidFill>
              </a:rPr>
              <a:t>(abstract)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0BC5BD7-C3EE-4EE5-9061-D2839AFFB674}"/>
              </a:ext>
            </a:extLst>
          </p:cNvPr>
          <p:cNvSpPr/>
          <p:nvPr/>
        </p:nvSpPr>
        <p:spPr>
          <a:xfrm>
            <a:off x="7463638" y="1950714"/>
            <a:ext cx="1800225" cy="73813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MDIRA Device Adaptor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F05335F-F898-42B6-BC39-5C2E278748A6}"/>
              </a:ext>
            </a:extLst>
          </p:cNvPr>
          <p:cNvSpPr/>
          <p:nvPr/>
        </p:nvSpPr>
        <p:spPr>
          <a:xfrm>
            <a:off x="546802" y="834014"/>
            <a:ext cx="9127604" cy="4071362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b="1" i="1" dirty="0">
                <a:solidFill>
                  <a:schemeClr val="tx1"/>
                </a:solidFill>
              </a:rPr>
              <a:t>MDIRA Component </a:t>
            </a:r>
            <a:r>
              <a:rPr lang="en-US" i="1" dirty="0">
                <a:solidFill>
                  <a:schemeClr val="tx1"/>
                </a:solidFill>
              </a:rPr>
              <a:t>(abstract)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CC5BA92-B6D5-4A27-A1FB-374419CC5220}"/>
              </a:ext>
            </a:extLst>
          </p:cNvPr>
          <p:cNvCxnSpPr>
            <a:cxnSpLocks/>
          </p:cNvCxnSpPr>
          <p:nvPr/>
        </p:nvCxnSpPr>
        <p:spPr>
          <a:xfrm>
            <a:off x="9393719" y="3429000"/>
            <a:ext cx="58669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5BAA80BB-B41F-44CE-AC05-31DEA2365226}"/>
              </a:ext>
            </a:extLst>
          </p:cNvPr>
          <p:cNvSpPr/>
          <p:nvPr/>
        </p:nvSpPr>
        <p:spPr>
          <a:xfrm>
            <a:off x="2709622" y="3043415"/>
            <a:ext cx="1689503" cy="117310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MDIRA 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Medical App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(incl. SAMD)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82034F6-FFD4-49C0-BF36-7BDD5663A8ED}"/>
              </a:ext>
            </a:extLst>
          </p:cNvPr>
          <p:cNvSpPr/>
          <p:nvPr/>
        </p:nvSpPr>
        <p:spPr>
          <a:xfrm>
            <a:off x="7442439" y="2891836"/>
            <a:ext cx="1800225" cy="73813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MDIRA </a:t>
            </a:r>
            <a:r>
              <a:rPr lang="en-US" b="1" dirty="0" err="1">
                <a:solidFill>
                  <a:schemeClr val="tx1"/>
                </a:solidFill>
              </a:rPr>
              <a:t>xyz</a:t>
            </a:r>
            <a:r>
              <a:rPr lang="en-US" b="1" dirty="0">
                <a:solidFill>
                  <a:schemeClr val="tx1"/>
                </a:solidFill>
              </a:rPr>
              <a:t> Gateway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CF03426-126F-4D36-81F0-8AE9F8ADFF38}"/>
              </a:ext>
            </a:extLst>
          </p:cNvPr>
          <p:cNvSpPr/>
          <p:nvPr/>
        </p:nvSpPr>
        <p:spPr>
          <a:xfrm>
            <a:off x="9976514" y="1510863"/>
            <a:ext cx="1668683" cy="763998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Non-MDIRA Equipment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17342EF-4074-4A22-9F56-107AB3B4D3DE}"/>
              </a:ext>
            </a:extLst>
          </p:cNvPr>
          <p:cNvCxnSpPr>
            <a:cxnSpLocks/>
          </p:cNvCxnSpPr>
          <p:nvPr/>
        </p:nvCxnSpPr>
        <p:spPr>
          <a:xfrm>
            <a:off x="9393719" y="1951516"/>
            <a:ext cx="58279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52243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B3C10-B348-43B4-922C-F40CA3990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802" y="34846"/>
            <a:ext cx="10515600" cy="763998"/>
          </a:xfrm>
        </p:spPr>
        <p:txBody>
          <a:bodyPr/>
          <a:lstStyle/>
          <a:p>
            <a:r>
              <a:rPr lang="en-US" dirty="0"/>
              <a:t>MDIRA Actor Diagram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913368-0B85-4F57-91DC-8F83194C695A}"/>
              </a:ext>
            </a:extLst>
          </p:cNvPr>
          <p:cNvSpPr txBox="1"/>
          <p:nvPr/>
        </p:nvSpPr>
        <p:spPr>
          <a:xfrm>
            <a:off x="10467975" y="152400"/>
            <a:ext cx="1472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2021.01.22A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53DCBA3-91AC-4393-9774-8472DEA28EB1}"/>
              </a:ext>
            </a:extLst>
          </p:cNvPr>
          <p:cNvSpPr/>
          <p:nvPr/>
        </p:nvSpPr>
        <p:spPr>
          <a:xfrm>
            <a:off x="924606" y="1087117"/>
            <a:ext cx="1694751" cy="117310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MDIRA 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Supervisor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(…)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B795F04-B0D1-4C7F-B715-91EAAA700212}"/>
              </a:ext>
            </a:extLst>
          </p:cNvPr>
          <p:cNvSpPr/>
          <p:nvPr/>
        </p:nvSpPr>
        <p:spPr>
          <a:xfrm>
            <a:off x="4499886" y="1087117"/>
            <a:ext cx="1694751" cy="117310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MDIRA 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Data Logger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(…)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F448796-9974-4FA7-81DD-F801B1646904}"/>
              </a:ext>
            </a:extLst>
          </p:cNvPr>
          <p:cNvSpPr/>
          <p:nvPr/>
        </p:nvSpPr>
        <p:spPr>
          <a:xfrm>
            <a:off x="924606" y="3217962"/>
            <a:ext cx="1689503" cy="117310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MDIRA 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Medical System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(MEE/MES)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B051763-CDAF-4191-8521-4C6EBCCD4663}"/>
              </a:ext>
            </a:extLst>
          </p:cNvPr>
          <p:cNvSpPr/>
          <p:nvPr/>
        </p:nvSpPr>
        <p:spPr>
          <a:xfrm>
            <a:off x="2709622" y="1087341"/>
            <a:ext cx="1694751" cy="117310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MDIRA User Manager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(optional)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E59265E-C67F-42EF-A517-3DAB58D75A6A}"/>
              </a:ext>
            </a:extLst>
          </p:cNvPr>
          <p:cNvSpPr/>
          <p:nvPr/>
        </p:nvSpPr>
        <p:spPr>
          <a:xfrm>
            <a:off x="9976515" y="2739154"/>
            <a:ext cx="1668683" cy="1234744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Multi-Patient Data Repository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CC3D926-97C7-4DD1-8C43-2167911D8775}"/>
              </a:ext>
            </a:extLst>
          </p:cNvPr>
          <p:cNvSpPr txBox="1"/>
          <p:nvPr/>
        </p:nvSpPr>
        <p:spPr>
          <a:xfrm>
            <a:off x="442126" y="6260123"/>
            <a:ext cx="11625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 MDIRA RI Systems (e.g., Therapy Coordinator SAMD) would be discussed in the Use Case / application sections.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17578DB-00AF-440B-A9DB-9E8DDD5FF062}"/>
              </a:ext>
            </a:extLst>
          </p:cNvPr>
          <p:cNvSpPr/>
          <p:nvPr/>
        </p:nvSpPr>
        <p:spPr>
          <a:xfrm>
            <a:off x="4499884" y="3241766"/>
            <a:ext cx="1689503" cy="117310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MDIRA 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Equipment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(non-medical)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BE0B56D-7F64-4BC9-BB75-D8237199519F}"/>
              </a:ext>
            </a:extLst>
          </p:cNvPr>
          <p:cNvSpPr/>
          <p:nvPr/>
        </p:nvSpPr>
        <p:spPr>
          <a:xfrm>
            <a:off x="7271452" y="978961"/>
            <a:ext cx="2122267" cy="3251395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i="1" dirty="0">
                <a:solidFill>
                  <a:schemeClr val="tx1"/>
                </a:solidFill>
              </a:rPr>
              <a:t>MDIRA Connector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0BC5BD7-C3EE-4EE5-9061-D2839AFFB674}"/>
              </a:ext>
            </a:extLst>
          </p:cNvPr>
          <p:cNvSpPr/>
          <p:nvPr/>
        </p:nvSpPr>
        <p:spPr>
          <a:xfrm>
            <a:off x="7463638" y="1522089"/>
            <a:ext cx="1800225" cy="73813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MDIRA Device Adaptor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F05335F-F898-42B6-BC39-5C2E278748A6}"/>
              </a:ext>
            </a:extLst>
          </p:cNvPr>
          <p:cNvSpPr/>
          <p:nvPr/>
        </p:nvSpPr>
        <p:spPr>
          <a:xfrm>
            <a:off x="546802" y="834013"/>
            <a:ext cx="9127604" cy="4360985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b="1" i="1" dirty="0">
                <a:solidFill>
                  <a:schemeClr val="tx1"/>
                </a:solidFill>
              </a:rPr>
              <a:t>MDIRA Component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CC5BA92-B6D5-4A27-A1FB-374419CC5220}"/>
              </a:ext>
            </a:extLst>
          </p:cNvPr>
          <p:cNvCxnSpPr>
            <a:cxnSpLocks/>
          </p:cNvCxnSpPr>
          <p:nvPr/>
        </p:nvCxnSpPr>
        <p:spPr>
          <a:xfrm>
            <a:off x="9393719" y="3429000"/>
            <a:ext cx="58669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D21FFDF6-B54E-4818-8CA3-650A0390FCC8}"/>
              </a:ext>
            </a:extLst>
          </p:cNvPr>
          <p:cNvSpPr/>
          <p:nvPr/>
        </p:nvSpPr>
        <p:spPr>
          <a:xfrm>
            <a:off x="707574" y="978961"/>
            <a:ext cx="5680842" cy="194511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b="1" i="1" dirty="0">
                <a:solidFill>
                  <a:schemeClr val="tx1"/>
                </a:solidFill>
              </a:rPr>
              <a:t>MDIRA ICE Management Component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BAA80BB-B41F-44CE-AC05-31DEA2365226}"/>
              </a:ext>
            </a:extLst>
          </p:cNvPr>
          <p:cNvSpPr/>
          <p:nvPr/>
        </p:nvSpPr>
        <p:spPr>
          <a:xfrm>
            <a:off x="2712245" y="3228409"/>
            <a:ext cx="1689503" cy="117310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MDIRA 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Medical App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(incl. SAMD)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82034F6-FFD4-49C0-BF36-7BDD5663A8ED}"/>
              </a:ext>
            </a:extLst>
          </p:cNvPr>
          <p:cNvSpPr/>
          <p:nvPr/>
        </p:nvSpPr>
        <p:spPr>
          <a:xfrm>
            <a:off x="7442439" y="2891836"/>
            <a:ext cx="1800225" cy="73813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MDIRA </a:t>
            </a:r>
            <a:r>
              <a:rPr lang="en-US" b="1" dirty="0" err="1">
                <a:solidFill>
                  <a:schemeClr val="tx1"/>
                </a:solidFill>
              </a:rPr>
              <a:t>xyz</a:t>
            </a:r>
            <a:r>
              <a:rPr lang="en-US" b="1" dirty="0">
                <a:solidFill>
                  <a:schemeClr val="tx1"/>
                </a:solidFill>
              </a:rPr>
              <a:t> Gateway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CF03426-126F-4D36-81F0-8AE9F8ADFF38}"/>
              </a:ext>
            </a:extLst>
          </p:cNvPr>
          <p:cNvSpPr/>
          <p:nvPr/>
        </p:nvSpPr>
        <p:spPr>
          <a:xfrm>
            <a:off x="9976514" y="1510863"/>
            <a:ext cx="1668683" cy="763998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External Equipment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17342EF-4074-4A22-9F56-107AB3B4D3DE}"/>
              </a:ext>
            </a:extLst>
          </p:cNvPr>
          <p:cNvCxnSpPr>
            <a:cxnSpLocks/>
          </p:cNvCxnSpPr>
          <p:nvPr/>
        </p:nvCxnSpPr>
        <p:spPr>
          <a:xfrm>
            <a:off x="9263863" y="1945654"/>
            <a:ext cx="712651" cy="586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66967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B3C10-B348-43B4-922C-F40CA3990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SDPi-P Actor Diagram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3401567-C306-4AE5-82F6-3DD9BA0716A9}"/>
              </a:ext>
            </a:extLst>
          </p:cNvPr>
          <p:cNvSpPr/>
          <p:nvPr/>
        </p:nvSpPr>
        <p:spPr>
          <a:xfrm>
            <a:off x="794453" y="2574933"/>
            <a:ext cx="2571746" cy="173830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SOMDS 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Provider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(MDIB, Services, …)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65B3A7C-6A0C-4466-8989-D483AE8A4943}"/>
              </a:ext>
            </a:extLst>
          </p:cNvPr>
          <p:cNvSpPr/>
          <p:nvPr/>
        </p:nvSpPr>
        <p:spPr>
          <a:xfrm>
            <a:off x="4113915" y="3147298"/>
            <a:ext cx="2732771" cy="173830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SOMDS Consumer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(consume MDIB info, invoke services, …)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0E20E74-5B7E-4EB2-8C89-3486041E99A5}"/>
              </a:ext>
            </a:extLst>
          </p:cNvPr>
          <p:cNvSpPr/>
          <p:nvPr/>
        </p:nvSpPr>
        <p:spPr>
          <a:xfrm>
            <a:off x="7463638" y="2516876"/>
            <a:ext cx="1800225" cy="73813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SOMDS FHIR Gateway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AF635E-DBE4-4179-B500-0EFD3DA28ABE}"/>
              </a:ext>
            </a:extLst>
          </p:cNvPr>
          <p:cNvSpPr/>
          <p:nvPr/>
        </p:nvSpPr>
        <p:spPr>
          <a:xfrm>
            <a:off x="546802" y="1828800"/>
            <a:ext cx="9127604" cy="4371033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b="1" i="1" dirty="0">
                <a:solidFill>
                  <a:schemeClr val="tx1"/>
                </a:solidFill>
              </a:rPr>
              <a:t>SOMDS Participant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1C1CDD2-8719-46CD-A227-22BADFC3A62F}"/>
              </a:ext>
            </a:extLst>
          </p:cNvPr>
          <p:cNvSpPr/>
          <p:nvPr/>
        </p:nvSpPr>
        <p:spPr>
          <a:xfrm>
            <a:off x="9976515" y="1979413"/>
            <a:ext cx="1668683" cy="1234744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Non-SOMDS Systems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D305732-911D-45F0-BE77-9C567CF21CBD}"/>
              </a:ext>
            </a:extLst>
          </p:cNvPr>
          <p:cNvCxnSpPr>
            <a:cxnSpLocks/>
          </p:cNvCxnSpPr>
          <p:nvPr/>
        </p:nvCxnSpPr>
        <p:spPr>
          <a:xfrm>
            <a:off x="9393719" y="2218224"/>
            <a:ext cx="58669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C0B432B-7915-44A1-9F23-FCE3FE42890E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3366199" y="4016453"/>
            <a:ext cx="74771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960B152-0DCB-40F5-B1EC-178DFC4383AD}"/>
              </a:ext>
            </a:extLst>
          </p:cNvPr>
          <p:cNvCxnSpPr>
            <a:cxnSpLocks/>
          </p:cNvCxnSpPr>
          <p:nvPr/>
        </p:nvCxnSpPr>
        <p:spPr>
          <a:xfrm>
            <a:off x="3367107" y="2880494"/>
            <a:ext cx="390434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9051EA1-D450-4929-B6CC-1E2F0C175A32}"/>
              </a:ext>
            </a:extLst>
          </p:cNvPr>
          <p:cNvCxnSpPr>
            <a:cxnSpLocks/>
            <a:stCxn id="6" idx="3"/>
            <a:endCxn id="3" idx="1"/>
          </p:cNvCxnSpPr>
          <p:nvPr/>
        </p:nvCxnSpPr>
        <p:spPr>
          <a:xfrm>
            <a:off x="6846686" y="4016453"/>
            <a:ext cx="42476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9913368-0B85-4F57-91DC-8F83194C695A}"/>
              </a:ext>
            </a:extLst>
          </p:cNvPr>
          <p:cNvSpPr txBox="1"/>
          <p:nvPr/>
        </p:nvSpPr>
        <p:spPr>
          <a:xfrm>
            <a:off x="10467975" y="152400"/>
            <a:ext cx="1472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2020.08.28A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6DBC07A-CDAE-481C-8CDF-2DD75405DCCB}"/>
              </a:ext>
            </a:extLst>
          </p:cNvPr>
          <p:cNvSpPr/>
          <p:nvPr/>
        </p:nvSpPr>
        <p:spPr>
          <a:xfrm>
            <a:off x="7463638" y="3408770"/>
            <a:ext cx="1800225" cy="73813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SOMDS V2 Gateway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EDD4006-39C5-4CC5-BCD9-CD1853904EF1}"/>
              </a:ext>
            </a:extLst>
          </p:cNvPr>
          <p:cNvSpPr/>
          <p:nvPr/>
        </p:nvSpPr>
        <p:spPr>
          <a:xfrm>
            <a:off x="7271452" y="1973749"/>
            <a:ext cx="2122267" cy="4085408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i="1" dirty="0">
                <a:solidFill>
                  <a:schemeClr val="tx1"/>
                </a:solidFill>
              </a:rPr>
              <a:t>SOMDS Connector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4402AF-66DB-443A-A9A9-D940B9418B89}"/>
              </a:ext>
            </a:extLst>
          </p:cNvPr>
          <p:cNvSpPr/>
          <p:nvPr/>
        </p:nvSpPr>
        <p:spPr>
          <a:xfrm>
            <a:off x="7463638" y="4297639"/>
            <a:ext cx="1800225" cy="73813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SOMDS Sensor Gateway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9F24DC-904E-4385-8A2B-D8314948B8C3}"/>
              </a:ext>
            </a:extLst>
          </p:cNvPr>
          <p:cNvSpPr/>
          <p:nvPr/>
        </p:nvSpPr>
        <p:spPr>
          <a:xfrm>
            <a:off x="7463638" y="5186508"/>
            <a:ext cx="1800225" cy="73813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SOMDS Smart App Platform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C00CFC0-0DFE-4AED-B6F2-9CF7935DA266}"/>
              </a:ext>
            </a:extLst>
          </p:cNvPr>
          <p:cNvSpPr/>
          <p:nvPr/>
        </p:nvSpPr>
        <p:spPr>
          <a:xfrm>
            <a:off x="9976515" y="5190401"/>
            <a:ext cx="1668683" cy="738129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Smart Apps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(incl. SAMD)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C4329CC-1BF9-43FF-BE25-2C0D5F19C539}"/>
              </a:ext>
            </a:extLst>
          </p:cNvPr>
          <p:cNvCxnSpPr>
            <a:cxnSpLocks/>
            <a:stCxn id="10" idx="3"/>
            <a:endCxn id="22" idx="1"/>
          </p:cNvCxnSpPr>
          <p:nvPr/>
        </p:nvCxnSpPr>
        <p:spPr>
          <a:xfrm>
            <a:off x="9263863" y="5555573"/>
            <a:ext cx="712652" cy="38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91415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F9913368-0B85-4F57-91DC-8F83194C695A}"/>
              </a:ext>
            </a:extLst>
          </p:cNvPr>
          <p:cNvSpPr txBox="1"/>
          <p:nvPr/>
        </p:nvSpPr>
        <p:spPr>
          <a:xfrm>
            <a:off x="10467975" y="152400"/>
            <a:ext cx="1472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2020.09.11A</a:t>
            </a:r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DBFB6EAC-0223-4251-A38B-1F0E7F9D9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802" y="34846"/>
            <a:ext cx="10515600" cy="763998"/>
          </a:xfrm>
        </p:spPr>
        <p:txBody>
          <a:bodyPr/>
          <a:lstStyle/>
          <a:p>
            <a:r>
              <a:rPr lang="en-US" dirty="0"/>
              <a:t>SDPi-R Actor Diagram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682AC2A2-1A51-46F3-BCC4-4391E7B69BFC}"/>
              </a:ext>
            </a:extLst>
          </p:cNvPr>
          <p:cNvGrpSpPr/>
          <p:nvPr/>
        </p:nvGrpSpPr>
        <p:grpSpPr>
          <a:xfrm>
            <a:off x="1862432" y="5382866"/>
            <a:ext cx="2885277" cy="1155560"/>
            <a:chOff x="1244961" y="4280606"/>
            <a:chExt cx="2885277" cy="115556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8AA06D7-31A3-4EDC-9911-E37AD67868D0}"/>
                </a:ext>
              </a:extLst>
            </p:cNvPr>
            <p:cNvSpPr/>
            <p:nvPr/>
          </p:nvSpPr>
          <p:spPr>
            <a:xfrm>
              <a:off x="1244961" y="4280606"/>
              <a:ext cx="1350462" cy="115556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SOMDS </a:t>
              </a:r>
            </a:p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Provider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DB6E5DB-CD87-4B34-BE02-80D401362ABA}"/>
                </a:ext>
              </a:extLst>
            </p:cNvPr>
            <p:cNvSpPr/>
            <p:nvPr/>
          </p:nvSpPr>
          <p:spPr>
            <a:xfrm>
              <a:off x="2596189" y="4280606"/>
              <a:ext cx="1534049" cy="115556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SOMDS </a:t>
              </a:r>
            </a:p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Medical Data Provider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5BEA5D8-9A62-4F17-A63E-E720906BD762}"/>
              </a:ext>
            </a:extLst>
          </p:cNvPr>
          <p:cNvGrpSpPr/>
          <p:nvPr/>
        </p:nvGrpSpPr>
        <p:grpSpPr>
          <a:xfrm>
            <a:off x="1862432" y="2405465"/>
            <a:ext cx="2880755" cy="1155560"/>
            <a:chOff x="827087" y="2944167"/>
            <a:chExt cx="2880755" cy="115556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C224676-2C51-4F4B-BEE0-2BC26A972EB1}"/>
                </a:ext>
              </a:extLst>
            </p:cNvPr>
            <p:cNvSpPr/>
            <p:nvPr/>
          </p:nvSpPr>
          <p:spPr>
            <a:xfrm>
              <a:off x="827087" y="2944167"/>
              <a:ext cx="1346705" cy="1155559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SOMDS Consumer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968E025D-6ABB-429E-921F-14918D418BD3}"/>
                </a:ext>
              </a:extLst>
            </p:cNvPr>
            <p:cNvSpPr/>
            <p:nvPr/>
          </p:nvSpPr>
          <p:spPr>
            <a:xfrm>
              <a:off x="2173792" y="2944167"/>
              <a:ext cx="1534050" cy="115556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SOMDS </a:t>
              </a:r>
            </a:p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Medical Data Consumer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C4EA269-3812-434A-896C-EBDA441F21C0}"/>
              </a:ext>
            </a:extLst>
          </p:cNvPr>
          <p:cNvGrpSpPr/>
          <p:nvPr/>
        </p:nvGrpSpPr>
        <p:grpSpPr>
          <a:xfrm>
            <a:off x="6772081" y="2405465"/>
            <a:ext cx="1534304" cy="1580281"/>
            <a:chOff x="4921028" y="4684863"/>
            <a:chExt cx="1534304" cy="1580281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8356F0B1-98ED-4708-8FEF-2ED01D133833}"/>
                </a:ext>
              </a:extLst>
            </p:cNvPr>
            <p:cNvSpPr/>
            <p:nvPr/>
          </p:nvSpPr>
          <p:spPr>
            <a:xfrm>
              <a:off x="4921790" y="5639446"/>
              <a:ext cx="1533542" cy="625698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SOMDS FHIR Gateway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78C5EF45-5240-4D89-A9F9-88506654CBA7}"/>
                </a:ext>
              </a:extLst>
            </p:cNvPr>
            <p:cNvSpPr/>
            <p:nvPr/>
          </p:nvSpPr>
          <p:spPr>
            <a:xfrm>
              <a:off x="4921028" y="4684863"/>
              <a:ext cx="1534050" cy="95124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SOMDS </a:t>
              </a:r>
            </a:p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FHIR Medical Data Gateway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4AB55EE8-F063-4184-BCB7-716B279F2A6F}"/>
              </a:ext>
            </a:extLst>
          </p:cNvPr>
          <p:cNvGrpSpPr/>
          <p:nvPr/>
        </p:nvGrpSpPr>
        <p:grpSpPr>
          <a:xfrm>
            <a:off x="9176533" y="4490595"/>
            <a:ext cx="1668684" cy="1867685"/>
            <a:chOff x="10304711" y="3759392"/>
            <a:chExt cx="1668684" cy="1867685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E554214D-4B0F-4572-A6C5-3185392F483C}"/>
                </a:ext>
              </a:extLst>
            </p:cNvPr>
            <p:cNvSpPr/>
            <p:nvPr/>
          </p:nvSpPr>
          <p:spPr>
            <a:xfrm>
              <a:off x="10304711" y="3759392"/>
              <a:ext cx="1668683" cy="88090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DEV DEC Device Observation Reporter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A7965B6A-96D9-43DD-9EAB-F5EEB8A38EDD}"/>
                </a:ext>
              </a:extLst>
            </p:cNvPr>
            <p:cNvSpPr/>
            <p:nvPr/>
          </p:nvSpPr>
          <p:spPr>
            <a:xfrm>
              <a:off x="10304712" y="4746171"/>
              <a:ext cx="1668683" cy="88090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DEV DEC Device Observation Consumer</a:t>
              </a:r>
            </a:p>
          </p:txBody>
        </p:sp>
      </p:grp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E7A4FE6-F54F-40CD-99F7-CD1A5FB8E5C1}"/>
              </a:ext>
            </a:extLst>
          </p:cNvPr>
          <p:cNvCxnSpPr>
            <a:cxnSpLocks/>
          </p:cNvCxnSpPr>
          <p:nvPr/>
        </p:nvCxnSpPr>
        <p:spPr>
          <a:xfrm flipH="1">
            <a:off x="8306131" y="5235196"/>
            <a:ext cx="87040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94709BF-81CC-4CC8-A889-EBC3FE864230}"/>
              </a:ext>
            </a:extLst>
          </p:cNvPr>
          <p:cNvCxnSpPr>
            <a:cxnSpLocks/>
          </p:cNvCxnSpPr>
          <p:nvPr/>
        </p:nvCxnSpPr>
        <p:spPr>
          <a:xfrm flipV="1">
            <a:off x="8306131" y="5646642"/>
            <a:ext cx="870402" cy="5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F7F0AA88-48E3-4D86-9BBE-854BB60CFB76}"/>
              </a:ext>
            </a:extLst>
          </p:cNvPr>
          <p:cNvSpPr txBox="1"/>
          <p:nvPr/>
        </p:nvSpPr>
        <p:spPr>
          <a:xfrm>
            <a:off x="8414031" y="4896324"/>
            <a:ext cx="7625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DEV-01</a:t>
            </a:r>
            <a:endParaRPr lang="en-US" sz="1600" b="1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01471B6-8E72-4757-BCA4-7136B4D1C0A9}"/>
              </a:ext>
            </a:extLst>
          </p:cNvPr>
          <p:cNvSpPr txBox="1"/>
          <p:nvPr/>
        </p:nvSpPr>
        <p:spPr>
          <a:xfrm>
            <a:off x="8414031" y="5647182"/>
            <a:ext cx="7625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DEV-01</a:t>
            </a:r>
            <a:endParaRPr lang="en-US" sz="1600" b="1" dirty="0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44127504-210F-40C5-8D51-5BAF1DB0E7BF}"/>
              </a:ext>
            </a:extLst>
          </p:cNvPr>
          <p:cNvGrpSpPr/>
          <p:nvPr/>
        </p:nvGrpSpPr>
        <p:grpSpPr>
          <a:xfrm>
            <a:off x="6772081" y="4957187"/>
            <a:ext cx="1534050" cy="1581239"/>
            <a:chOff x="7967835" y="4746171"/>
            <a:chExt cx="1534050" cy="1581239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EA47650F-24B8-47F8-81C1-EAD8604E55FB}"/>
                </a:ext>
              </a:extLst>
            </p:cNvPr>
            <p:cNvSpPr/>
            <p:nvPr/>
          </p:nvSpPr>
          <p:spPr>
            <a:xfrm>
              <a:off x="7967835" y="4746171"/>
              <a:ext cx="1534050" cy="95124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SOMDS </a:t>
              </a:r>
            </a:p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DEC Gateway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28B54E69-316E-4739-BFC6-68E6480FE06F}"/>
                </a:ext>
              </a:extLst>
            </p:cNvPr>
            <p:cNvSpPr/>
            <p:nvPr/>
          </p:nvSpPr>
          <p:spPr>
            <a:xfrm>
              <a:off x="7968343" y="5701713"/>
              <a:ext cx="1533542" cy="62569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SOMDS V2 Gateway</a:t>
              </a:r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18F3CCF7-82BE-441F-BF70-BD1E87851285}"/>
              </a:ext>
            </a:extLst>
          </p:cNvPr>
          <p:cNvSpPr txBox="1"/>
          <p:nvPr/>
        </p:nvSpPr>
        <p:spPr>
          <a:xfrm>
            <a:off x="1806355" y="3691185"/>
            <a:ext cx="20693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DEV-AA  Establish Medical Data Exchange</a:t>
            </a:r>
            <a:endParaRPr lang="en-US" sz="1600" b="1" dirty="0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4FAB1BEC-C043-4962-A45F-5492619DC989}"/>
              </a:ext>
            </a:extLst>
          </p:cNvPr>
          <p:cNvCxnSpPr>
            <a:cxnSpLocks/>
          </p:cNvCxnSpPr>
          <p:nvPr/>
        </p:nvCxnSpPr>
        <p:spPr>
          <a:xfrm>
            <a:off x="3875682" y="3561025"/>
            <a:ext cx="4523" cy="18218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62D19134-0132-4468-9389-3D9FC0A79A40}"/>
              </a:ext>
            </a:extLst>
          </p:cNvPr>
          <p:cNvCxnSpPr>
            <a:cxnSpLocks/>
          </p:cNvCxnSpPr>
          <p:nvPr/>
        </p:nvCxnSpPr>
        <p:spPr>
          <a:xfrm flipH="1" flipV="1">
            <a:off x="4076642" y="3561025"/>
            <a:ext cx="4523" cy="18218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E92A0A9F-5A46-4F4B-B619-C034D7EE1D50}"/>
              </a:ext>
            </a:extLst>
          </p:cNvPr>
          <p:cNvSpPr txBox="1"/>
          <p:nvPr/>
        </p:nvSpPr>
        <p:spPr>
          <a:xfrm>
            <a:off x="1806354" y="4268965"/>
            <a:ext cx="20693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DEV-CC  Retrieve Medical Data</a:t>
            </a:r>
            <a:endParaRPr lang="en-US" sz="1600" b="1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46B07DD-8CCD-4FF7-AB36-085FF92D77D8}"/>
              </a:ext>
            </a:extLst>
          </p:cNvPr>
          <p:cNvSpPr txBox="1"/>
          <p:nvPr/>
        </p:nvSpPr>
        <p:spPr>
          <a:xfrm>
            <a:off x="4139942" y="3687115"/>
            <a:ext cx="15159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DEV-BB  Publish Medical Data</a:t>
            </a:r>
            <a:endParaRPr lang="en-US" sz="1600" b="1" dirty="0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9197D741-ADAA-4606-BB97-5C4D765F881D}"/>
              </a:ext>
            </a:extLst>
          </p:cNvPr>
          <p:cNvSpPr/>
          <p:nvPr/>
        </p:nvSpPr>
        <p:spPr>
          <a:xfrm>
            <a:off x="9076053" y="2405465"/>
            <a:ext cx="1668683" cy="1281649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FHIR-based Profile Actors / Systems / Applications</a:t>
            </a:r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9FA7EC15-C16F-42E6-A03C-C06259BD1CA5}"/>
              </a:ext>
            </a:extLst>
          </p:cNvPr>
          <p:cNvCxnSpPr>
            <a:cxnSpLocks/>
            <a:stCxn id="41" idx="3"/>
          </p:cNvCxnSpPr>
          <p:nvPr/>
        </p:nvCxnSpPr>
        <p:spPr>
          <a:xfrm>
            <a:off x="8306131" y="2881087"/>
            <a:ext cx="76992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DB5E85A6-F5DE-40BC-BBCB-01C7DDD6724A}"/>
              </a:ext>
            </a:extLst>
          </p:cNvPr>
          <p:cNvSpPr txBox="1"/>
          <p:nvPr/>
        </p:nvSpPr>
        <p:spPr>
          <a:xfrm>
            <a:off x="4743059" y="2493867"/>
            <a:ext cx="18519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DEV-AA</a:t>
            </a:r>
            <a:endParaRPr lang="en-US" sz="1600" b="1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9CCBFCB7-BF81-4859-A2D0-CFF8AF58ED67}"/>
              </a:ext>
            </a:extLst>
          </p:cNvPr>
          <p:cNvSpPr txBox="1"/>
          <p:nvPr/>
        </p:nvSpPr>
        <p:spPr>
          <a:xfrm>
            <a:off x="4742933" y="3132667"/>
            <a:ext cx="18191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DEV-BB</a:t>
            </a:r>
            <a:endParaRPr lang="en-US" sz="1600" b="1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932413D-2999-4397-AEB5-4D0A4B41AD23}"/>
              </a:ext>
            </a:extLst>
          </p:cNvPr>
          <p:cNvSpPr txBox="1"/>
          <p:nvPr/>
        </p:nvSpPr>
        <p:spPr>
          <a:xfrm>
            <a:off x="4741181" y="2803945"/>
            <a:ext cx="18556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DEV-CC</a:t>
            </a:r>
            <a:endParaRPr lang="en-US" sz="1600" b="1" dirty="0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4A2CDABD-BFD0-431B-93E5-26AB67A6945E}"/>
              </a:ext>
            </a:extLst>
          </p:cNvPr>
          <p:cNvSpPr/>
          <p:nvPr/>
        </p:nvSpPr>
        <p:spPr>
          <a:xfrm>
            <a:off x="6594862" y="2309890"/>
            <a:ext cx="1875385" cy="4372262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5C99935B-BE53-4E10-A81B-EB324F7A729A}"/>
              </a:ext>
            </a:extLst>
          </p:cNvPr>
          <p:cNvCxnSpPr>
            <a:cxnSpLocks/>
          </p:cNvCxnSpPr>
          <p:nvPr/>
        </p:nvCxnSpPr>
        <p:spPr>
          <a:xfrm flipH="1">
            <a:off x="4743187" y="3440445"/>
            <a:ext cx="181916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75C85DF7-182E-4FAD-BF54-72803250B5C6}"/>
              </a:ext>
            </a:extLst>
          </p:cNvPr>
          <p:cNvCxnSpPr>
            <a:cxnSpLocks/>
          </p:cNvCxnSpPr>
          <p:nvPr/>
        </p:nvCxnSpPr>
        <p:spPr>
          <a:xfrm>
            <a:off x="4747709" y="2807871"/>
            <a:ext cx="184715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29793ABF-E628-4A21-912C-733F99C20647}"/>
              </a:ext>
            </a:extLst>
          </p:cNvPr>
          <p:cNvSpPr txBox="1"/>
          <p:nvPr/>
        </p:nvSpPr>
        <p:spPr>
          <a:xfrm>
            <a:off x="4752422" y="5341600"/>
            <a:ext cx="18519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DEV-AA</a:t>
            </a:r>
            <a:endParaRPr lang="en-US" sz="1600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C1A15F7-741F-447B-9655-E0B68B774FA4}"/>
              </a:ext>
            </a:extLst>
          </p:cNvPr>
          <p:cNvSpPr txBox="1"/>
          <p:nvPr/>
        </p:nvSpPr>
        <p:spPr>
          <a:xfrm>
            <a:off x="4752296" y="5980400"/>
            <a:ext cx="18191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DEV-BB</a:t>
            </a:r>
            <a:endParaRPr lang="en-US" sz="1600" b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D87B746-A723-4A80-A969-BC5C4ADE7059}"/>
              </a:ext>
            </a:extLst>
          </p:cNvPr>
          <p:cNvSpPr txBox="1"/>
          <p:nvPr/>
        </p:nvSpPr>
        <p:spPr>
          <a:xfrm>
            <a:off x="4750544" y="5651678"/>
            <a:ext cx="18556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DEV-CC</a:t>
            </a:r>
            <a:endParaRPr lang="en-US" sz="1600" b="1" dirty="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98D9F6E-EC34-43CE-BDB0-00B019CAEA38}"/>
              </a:ext>
            </a:extLst>
          </p:cNvPr>
          <p:cNvCxnSpPr>
            <a:cxnSpLocks/>
          </p:cNvCxnSpPr>
          <p:nvPr/>
        </p:nvCxnSpPr>
        <p:spPr>
          <a:xfrm flipH="1">
            <a:off x="4752550" y="5659528"/>
            <a:ext cx="181916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C20B491-382A-4817-89DD-BA4FEA3E3BC0}"/>
              </a:ext>
            </a:extLst>
          </p:cNvPr>
          <p:cNvCxnSpPr>
            <a:cxnSpLocks/>
          </p:cNvCxnSpPr>
          <p:nvPr/>
        </p:nvCxnSpPr>
        <p:spPr>
          <a:xfrm>
            <a:off x="4757072" y="6255679"/>
            <a:ext cx="184715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53320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F9913368-0B85-4F57-91DC-8F83194C695A}"/>
              </a:ext>
            </a:extLst>
          </p:cNvPr>
          <p:cNvSpPr txBox="1"/>
          <p:nvPr/>
        </p:nvSpPr>
        <p:spPr>
          <a:xfrm>
            <a:off x="10467975" y="152400"/>
            <a:ext cx="1472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2020.09.15A</a:t>
            </a:r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DBFB6EAC-0223-4251-A38B-1F0E7F9D9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802" y="34846"/>
            <a:ext cx="10515600" cy="763998"/>
          </a:xfrm>
        </p:spPr>
        <p:txBody>
          <a:bodyPr/>
          <a:lstStyle/>
          <a:p>
            <a:r>
              <a:rPr lang="en-US" dirty="0"/>
              <a:t>SDPi-A Actor Diagram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682AC2A2-1A51-46F3-BCC4-4391E7B69BFC}"/>
              </a:ext>
            </a:extLst>
          </p:cNvPr>
          <p:cNvGrpSpPr/>
          <p:nvPr/>
        </p:nvGrpSpPr>
        <p:grpSpPr>
          <a:xfrm>
            <a:off x="1862432" y="5262275"/>
            <a:ext cx="2885277" cy="1155560"/>
            <a:chOff x="1244961" y="4280606"/>
            <a:chExt cx="2885277" cy="115556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8AA06D7-31A3-4EDC-9911-E37AD67868D0}"/>
                </a:ext>
              </a:extLst>
            </p:cNvPr>
            <p:cNvSpPr/>
            <p:nvPr/>
          </p:nvSpPr>
          <p:spPr>
            <a:xfrm>
              <a:off x="1244961" y="4280606"/>
              <a:ext cx="1350462" cy="115556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SOMDS </a:t>
              </a:r>
            </a:p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Provider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DB6E5DB-CD87-4B34-BE02-80D401362ABA}"/>
                </a:ext>
              </a:extLst>
            </p:cNvPr>
            <p:cNvSpPr/>
            <p:nvPr/>
          </p:nvSpPr>
          <p:spPr>
            <a:xfrm>
              <a:off x="2596189" y="4280606"/>
              <a:ext cx="1534049" cy="115556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SOMDS </a:t>
              </a:r>
            </a:p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Medical Alert Provider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5BEA5D8-9A62-4F17-A63E-E720906BD762}"/>
              </a:ext>
            </a:extLst>
          </p:cNvPr>
          <p:cNvGrpSpPr/>
          <p:nvPr/>
        </p:nvGrpSpPr>
        <p:grpSpPr>
          <a:xfrm>
            <a:off x="1862432" y="1983434"/>
            <a:ext cx="2880755" cy="1155560"/>
            <a:chOff x="827087" y="2944167"/>
            <a:chExt cx="2880755" cy="115556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C224676-2C51-4F4B-BEE0-2BC26A972EB1}"/>
                </a:ext>
              </a:extLst>
            </p:cNvPr>
            <p:cNvSpPr/>
            <p:nvPr/>
          </p:nvSpPr>
          <p:spPr>
            <a:xfrm>
              <a:off x="827087" y="2944167"/>
              <a:ext cx="1346705" cy="1155559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SOMDS Consumer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968E025D-6ABB-429E-921F-14918D418BD3}"/>
                </a:ext>
              </a:extLst>
            </p:cNvPr>
            <p:cNvSpPr/>
            <p:nvPr/>
          </p:nvSpPr>
          <p:spPr>
            <a:xfrm>
              <a:off x="2173792" y="2944167"/>
              <a:ext cx="1534050" cy="115556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SOMDS </a:t>
              </a:r>
            </a:p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Medical Alert Consumer</a:t>
              </a:r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18F3CCF7-82BE-441F-BF70-BD1E87851285}"/>
              </a:ext>
            </a:extLst>
          </p:cNvPr>
          <p:cNvSpPr txBox="1"/>
          <p:nvPr/>
        </p:nvSpPr>
        <p:spPr>
          <a:xfrm>
            <a:off x="1806354" y="3176656"/>
            <a:ext cx="20693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DEV-AA  Establish Medical Alert Exchange</a:t>
            </a:r>
            <a:endParaRPr lang="en-US" sz="1600" b="1" dirty="0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4FAB1BEC-C043-4962-A45F-5492619DC989}"/>
              </a:ext>
            </a:extLst>
          </p:cNvPr>
          <p:cNvCxnSpPr>
            <a:cxnSpLocks/>
          </p:cNvCxnSpPr>
          <p:nvPr/>
        </p:nvCxnSpPr>
        <p:spPr>
          <a:xfrm flipH="1">
            <a:off x="3875681" y="3138994"/>
            <a:ext cx="1" cy="21232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62D19134-0132-4468-9389-3D9FC0A79A40}"/>
              </a:ext>
            </a:extLst>
          </p:cNvPr>
          <p:cNvCxnSpPr>
            <a:cxnSpLocks/>
          </p:cNvCxnSpPr>
          <p:nvPr/>
        </p:nvCxnSpPr>
        <p:spPr>
          <a:xfrm flipV="1">
            <a:off x="4076642" y="3138995"/>
            <a:ext cx="1" cy="21105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E92A0A9F-5A46-4F4B-B619-C034D7EE1D50}"/>
              </a:ext>
            </a:extLst>
          </p:cNvPr>
          <p:cNvSpPr txBox="1"/>
          <p:nvPr/>
        </p:nvSpPr>
        <p:spPr>
          <a:xfrm>
            <a:off x="1806354" y="4207178"/>
            <a:ext cx="20693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DEV-DD Manage Medical Alert Delegation</a:t>
            </a:r>
            <a:endParaRPr lang="en-US" sz="1600" b="1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46B07DD-8CCD-4FF7-AB36-085FF92D77D8}"/>
              </a:ext>
            </a:extLst>
          </p:cNvPr>
          <p:cNvSpPr txBox="1"/>
          <p:nvPr/>
        </p:nvSpPr>
        <p:spPr>
          <a:xfrm>
            <a:off x="4144191" y="3513779"/>
            <a:ext cx="17869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DEV-BB  Publish Medical Alert Update</a:t>
            </a:r>
            <a:endParaRPr lang="en-US" sz="1600" b="1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DB5E85A6-F5DE-40BC-BBCB-01C7DDD6724A}"/>
              </a:ext>
            </a:extLst>
          </p:cNvPr>
          <p:cNvSpPr txBox="1"/>
          <p:nvPr/>
        </p:nvSpPr>
        <p:spPr>
          <a:xfrm>
            <a:off x="6265565" y="5827503"/>
            <a:ext cx="12108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DEV-BB</a:t>
            </a:r>
            <a:endParaRPr lang="en-US" sz="1600" b="1" dirty="0"/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5C99935B-BE53-4E10-A81B-EB324F7A729A}"/>
              </a:ext>
            </a:extLst>
          </p:cNvPr>
          <p:cNvCxnSpPr>
            <a:cxnSpLocks/>
          </p:cNvCxnSpPr>
          <p:nvPr/>
        </p:nvCxnSpPr>
        <p:spPr>
          <a:xfrm flipH="1">
            <a:off x="5924033" y="5677612"/>
            <a:ext cx="155700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75C85DF7-182E-4FAD-BF54-72803250B5C6}"/>
              </a:ext>
            </a:extLst>
          </p:cNvPr>
          <p:cNvCxnSpPr>
            <a:cxnSpLocks/>
          </p:cNvCxnSpPr>
          <p:nvPr/>
        </p:nvCxnSpPr>
        <p:spPr>
          <a:xfrm flipV="1">
            <a:off x="5928809" y="5827503"/>
            <a:ext cx="1333155" cy="25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E552B81A-4E42-40E3-8565-27F8B966CF35}"/>
              </a:ext>
            </a:extLst>
          </p:cNvPr>
          <p:cNvGrpSpPr/>
          <p:nvPr/>
        </p:nvGrpSpPr>
        <p:grpSpPr>
          <a:xfrm>
            <a:off x="7261964" y="5038892"/>
            <a:ext cx="3965235" cy="1583564"/>
            <a:chOff x="6772081" y="4954862"/>
            <a:chExt cx="3965235" cy="1583564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E554214D-4B0F-4572-A6C5-3185392F483C}"/>
                </a:ext>
              </a:extLst>
            </p:cNvPr>
            <p:cNvSpPr/>
            <p:nvPr/>
          </p:nvSpPr>
          <p:spPr>
            <a:xfrm>
              <a:off x="9068633" y="4979019"/>
              <a:ext cx="1668683" cy="9512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DEV ACM</a:t>
              </a:r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1E7A4FE6-F54F-40CD-99F7-CD1A5FB8E5C1}"/>
                </a:ext>
              </a:extLst>
            </p:cNvPr>
            <p:cNvCxnSpPr>
              <a:cxnSpLocks/>
              <a:stCxn id="43" idx="1"/>
            </p:cNvCxnSpPr>
            <p:nvPr/>
          </p:nvCxnSpPr>
          <p:spPr>
            <a:xfrm flipH="1">
              <a:off x="8306131" y="5454641"/>
              <a:ext cx="762502" cy="1005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F94709BF-81CC-4CC8-A889-EBC3FE864230}"/>
                </a:ext>
              </a:extLst>
            </p:cNvPr>
            <p:cNvCxnSpPr>
              <a:cxnSpLocks/>
            </p:cNvCxnSpPr>
            <p:nvPr/>
          </p:nvCxnSpPr>
          <p:spPr>
            <a:xfrm>
              <a:off x="8306131" y="5260957"/>
              <a:ext cx="76250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F7F0AA88-48E3-4D86-9BBE-854BB60CFB76}"/>
                </a:ext>
              </a:extLst>
            </p:cNvPr>
            <p:cNvSpPr txBox="1"/>
            <p:nvPr/>
          </p:nvSpPr>
          <p:spPr>
            <a:xfrm>
              <a:off x="8329951" y="5469756"/>
              <a:ext cx="8391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DEV-04</a:t>
              </a:r>
              <a:endParaRPr lang="en-US" sz="1600" b="1" dirty="0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01471B6-8E72-4757-BCA4-7136B4D1C0A9}"/>
                </a:ext>
              </a:extLst>
            </p:cNvPr>
            <p:cNvSpPr txBox="1"/>
            <p:nvPr/>
          </p:nvSpPr>
          <p:spPr>
            <a:xfrm>
              <a:off x="8329949" y="4954862"/>
              <a:ext cx="8391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DEV-04</a:t>
              </a:r>
              <a:endParaRPr lang="en-US" sz="1600" b="1" dirty="0"/>
            </a:p>
          </p:txBody>
        </p: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44127504-210F-40C5-8D51-5BAF1DB0E7BF}"/>
                </a:ext>
              </a:extLst>
            </p:cNvPr>
            <p:cNvGrpSpPr/>
            <p:nvPr/>
          </p:nvGrpSpPr>
          <p:grpSpPr>
            <a:xfrm>
              <a:off x="6772081" y="4957187"/>
              <a:ext cx="1534050" cy="1581239"/>
              <a:chOff x="7967835" y="4746171"/>
              <a:chExt cx="1534050" cy="1581239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EA47650F-24B8-47F8-81C1-EAD8604E55FB}"/>
                  </a:ext>
                </a:extLst>
              </p:cNvPr>
              <p:cNvSpPr/>
              <p:nvPr/>
            </p:nvSpPr>
            <p:spPr>
              <a:xfrm>
                <a:off x="7967835" y="4746171"/>
                <a:ext cx="1534050" cy="951244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SOMDS </a:t>
                </a:r>
              </a:p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ACM Gateway</a:t>
                </a:r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28B54E69-316E-4739-BFC6-68E6480FE06F}"/>
                  </a:ext>
                </a:extLst>
              </p:cNvPr>
              <p:cNvSpPr/>
              <p:nvPr/>
            </p:nvSpPr>
            <p:spPr>
              <a:xfrm>
                <a:off x="7968343" y="5701713"/>
                <a:ext cx="1533542" cy="62569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SOMDS V2 Gateway</a:t>
                </a:r>
              </a:p>
            </p:txBody>
          </p:sp>
        </p:grp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93A029E3-F618-4526-AEEF-DEF4027F8F96}"/>
                </a:ext>
              </a:extLst>
            </p:cNvPr>
            <p:cNvSpPr txBox="1"/>
            <p:nvPr/>
          </p:nvSpPr>
          <p:spPr>
            <a:xfrm>
              <a:off x="8329949" y="5646641"/>
              <a:ext cx="8391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DEV-05</a:t>
              </a:r>
              <a:endParaRPr lang="en-US" sz="1600" b="1" dirty="0"/>
            </a:p>
          </p:txBody>
        </p:sp>
      </p:grpSp>
      <p:sp>
        <p:nvSpPr>
          <p:cNvPr id="122" name="TextBox 121">
            <a:extLst>
              <a:ext uri="{FF2B5EF4-FFF2-40B4-BE49-F238E27FC236}">
                <a16:creationId xmlns:a16="http://schemas.microsoft.com/office/drawing/2014/main" id="{11A13635-0767-4EDF-8B12-E6C96938A5B1}"/>
              </a:ext>
            </a:extLst>
          </p:cNvPr>
          <p:cNvSpPr txBox="1"/>
          <p:nvPr/>
        </p:nvSpPr>
        <p:spPr>
          <a:xfrm>
            <a:off x="4139940" y="4240595"/>
            <a:ext cx="17869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DEV-EE  Delegate Medical Alert</a:t>
            </a:r>
            <a:endParaRPr lang="en-US" sz="1600" b="1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68B13C05-354D-4B41-BD25-0D51758A5F86}"/>
              </a:ext>
            </a:extLst>
          </p:cNvPr>
          <p:cNvSpPr txBox="1"/>
          <p:nvPr/>
        </p:nvSpPr>
        <p:spPr>
          <a:xfrm>
            <a:off x="1806354" y="3691917"/>
            <a:ext cx="20693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DEV-CC  Retrieve Medical Alert Status</a:t>
            </a:r>
            <a:endParaRPr lang="en-US" sz="1600" b="1" dirty="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9E4F6F83-F9C6-44F4-AE44-133242813C34}"/>
              </a:ext>
            </a:extLst>
          </p:cNvPr>
          <p:cNvSpPr txBox="1"/>
          <p:nvPr/>
        </p:nvSpPr>
        <p:spPr>
          <a:xfrm>
            <a:off x="6264672" y="5036547"/>
            <a:ext cx="12108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DEV-AA</a:t>
            </a:r>
            <a:endParaRPr lang="en-US" sz="1600" b="1" dirty="0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44187627-A7B1-4C14-B8D8-97827428FD25}"/>
              </a:ext>
            </a:extLst>
          </p:cNvPr>
          <p:cNvSpPr txBox="1"/>
          <p:nvPr/>
        </p:nvSpPr>
        <p:spPr>
          <a:xfrm>
            <a:off x="1806353" y="4726346"/>
            <a:ext cx="22027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DEV-FF  Update Alert Acknowledgement Status</a:t>
            </a:r>
            <a:endParaRPr lang="en-US" sz="1600" b="1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77799404-9EC7-4B77-9605-1C7459A69B04}"/>
              </a:ext>
            </a:extLst>
          </p:cNvPr>
          <p:cNvSpPr txBox="1"/>
          <p:nvPr/>
        </p:nvSpPr>
        <p:spPr>
          <a:xfrm>
            <a:off x="6264672" y="5226229"/>
            <a:ext cx="12108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DEV-CC</a:t>
            </a:r>
            <a:endParaRPr lang="en-US" sz="1600" b="1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A038C248-B180-477E-8CB9-8157FCDF9BBC}"/>
              </a:ext>
            </a:extLst>
          </p:cNvPr>
          <p:cNvSpPr txBox="1"/>
          <p:nvPr/>
        </p:nvSpPr>
        <p:spPr>
          <a:xfrm>
            <a:off x="6264672" y="5392542"/>
            <a:ext cx="12108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DEV-FF</a:t>
            </a:r>
            <a:endParaRPr lang="en-US" sz="1600"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CC843D0-5E6F-4EEE-8B5F-BBB28E3EBA0E}"/>
              </a:ext>
            </a:extLst>
          </p:cNvPr>
          <p:cNvSpPr/>
          <p:nvPr/>
        </p:nvSpPr>
        <p:spPr>
          <a:xfrm>
            <a:off x="1604899" y="1850867"/>
            <a:ext cx="4322016" cy="4771575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83762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B3C10-B348-43B4-922C-F40CA3990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802" y="34846"/>
            <a:ext cx="10515600" cy="763998"/>
          </a:xfrm>
        </p:spPr>
        <p:txBody>
          <a:bodyPr/>
          <a:lstStyle/>
          <a:p>
            <a:r>
              <a:rPr lang="en-US" dirty="0"/>
              <a:t>SDPi-</a:t>
            </a:r>
            <a:r>
              <a:rPr lang="en-US" dirty="0" err="1"/>
              <a:t>xC</a:t>
            </a:r>
            <a:r>
              <a:rPr lang="en-US" dirty="0"/>
              <a:t> Actor Diagram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913368-0B85-4F57-91DC-8F83194C695A}"/>
              </a:ext>
            </a:extLst>
          </p:cNvPr>
          <p:cNvSpPr txBox="1"/>
          <p:nvPr/>
        </p:nvSpPr>
        <p:spPr>
          <a:xfrm>
            <a:off x="10467975" y="152400"/>
            <a:ext cx="1472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2020.09.11A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27D66B2-E4B7-4A01-853F-520582BC05A8}"/>
              </a:ext>
            </a:extLst>
          </p:cNvPr>
          <p:cNvGrpSpPr/>
          <p:nvPr/>
        </p:nvGrpSpPr>
        <p:grpSpPr>
          <a:xfrm>
            <a:off x="4253939" y="5151740"/>
            <a:ext cx="3191886" cy="1155560"/>
            <a:chOff x="1244961" y="4280606"/>
            <a:chExt cx="2885277" cy="115556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947433A-4497-400E-BCA0-10EE530E9C30}"/>
                </a:ext>
              </a:extLst>
            </p:cNvPr>
            <p:cNvSpPr/>
            <p:nvPr/>
          </p:nvSpPr>
          <p:spPr>
            <a:xfrm>
              <a:off x="1244961" y="4280606"/>
              <a:ext cx="1350462" cy="115556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SOMDS </a:t>
              </a:r>
            </a:p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Provider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2EDE738-680C-44C7-AD69-901841BB7D86}"/>
                </a:ext>
              </a:extLst>
            </p:cNvPr>
            <p:cNvSpPr/>
            <p:nvPr/>
          </p:nvSpPr>
          <p:spPr>
            <a:xfrm>
              <a:off x="2596189" y="4280606"/>
              <a:ext cx="1534049" cy="115556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SOMDS </a:t>
              </a:r>
            </a:p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Medical Control Provider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A15EB68-D986-480F-97D0-9E92C9F69E56}"/>
              </a:ext>
            </a:extLst>
          </p:cNvPr>
          <p:cNvGrpSpPr/>
          <p:nvPr/>
        </p:nvGrpSpPr>
        <p:grpSpPr>
          <a:xfrm>
            <a:off x="4253939" y="2606428"/>
            <a:ext cx="3191880" cy="1155560"/>
            <a:chOff x="827087" y="2944167"/>
            <a:chExt cx="2880755" cy="115556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3928F21-E1E8-4BD2-8655-3B787D0058D9}"/>
                </a:ext>
              </a:extLst>
            </p:cNvPr>
            <p:cNvSpPr/>
            <p:nvPr/>
          </p:nvSpPr>
          <p:spPr>
            <a:xfrm>
              <a:off x="827087" y="2944167"/>
              <a:ext cx="1346705" cy="1155559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SOMDS Consumer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6CDA90E-9936-416B-95F6-331B617FFB7A}"/>
                </a:ext>
              </a:extLst>
            </p:cNvPr>
            <p:cNvSpPr/>
            <p:nvPr/>
          </p:nvSpPr>
          <p:spPr>
            <a:xfrm>
              <a:off x="2173792" y="2944167"/>
              <a:ext cx="1534050" cy="115556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SOMDS </a:t>
              </a:r>
            </a:p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Medical Control Consumer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D1A79A52-CC1A-4EB2-81CF-C2B95EF26A70}"/>
              </a:ext>
            </a:extLst>
          </p:cNvPr>
          <p:cNvSpPr txBox="1"/>
          <p:nvPr/>
        </p:nvSpPr>
        <p:spPr>
          <a:xfrm>
            <a:off x="4197861" y="3799650"/>
            <a:ext cx="20693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DEV-AA  Manage Medical External Control</a:t>
            </a:r>
            <a:endParaRPr lang="en-US" sz="1600" b="1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7309B99-39C6-4219-B150-EE3AAB4C15C0}"/>
              </a:ext>
            </a:extLst>
          </p:cNvPr>
          <p:cNvCxnSpPr>
            <a:cxnSpLocks/>
          </p:cNvCxnSpPr>
          <p:nvPr/>
        </p:nvCxnSpPr>
        <p:spPr>
          <a:xfrm flipH="1">
            <a:off x="6267189" y="3761988"/>
            <a:ext cx="1" cy="13846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9F248F3-4895-44AC-8084-BC00F60AA2A9}"/>
              </a:ext>
            </a:extLst>
          </p:cNvPr>
          <p:cNvSpPr txBox="1"/>
          <p:nvPr/>
        </p:nvSpPr>
        <p:spPr>
          <a:xfrm>
            <a:off x="4197861" y="4360532"/>
            <a:ext cx="184305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DEV-BB  Invoke Medical Control Services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142471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DDE4FB2-6096-458B-B488-4A23B4863EC3}"/>
              </a:ext>
            </a:extLst>
          </p:cNvPr>
          <p:cNvSpPr txBox="1"/>
          <p:nvPr/>
        </p:nvSpPr>
        <p:spPr>
          <a:xfrm>
            <a:off x="10467975" y="152400"/>
            <a:ext cx="1472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2021.04.21A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E306656-C1DB-436A-8CF0-8ABA47D60419}"/>
              </a:ext>
            </a:extLst>
          </p:cNvPr>
          <p:cNvGrpSpPr>
            <a:grpSpLocks noChangeAspect="1"/>
          </p:cNvGrpSpPr>
          <p:nvPr/>
        </p:nvGrpSpPr>
        <p:grpSpPr>
          <a:xfrm>
            <a:off x="458244" y="1373366"/>
            <a:ext cx="8490177" cy="4980243"/>
            <a:chOff x="877936" y="724462"/>
            <a:chExt cx="9435592" cy="5534814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90CCC5A7-D88F-4E47-8C72-3E1227EE21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53422" y="2530337"/>
              <a:ext cx="1661972" cy="1207682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0B69299-ED3A-4718-ADD2-030FB66E8202}"/>
                </a:ext>
              </a:extLst>
            </p:cNvPr>
            <p:cNvSpPr txBox="1"/>
            <p:nvPr/>
          </p:nvSpPr>
          <p:spPr>
            <a:xfrm>
              <a:off x="4988227" y="2457140"/>
              <a:ext cx="1506463" cy="389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100" b="1" kern="0" dirty="0">
                  <a:solidFill>
                    <a:srgbClr val="333300"/>
                  </a:solidFill>
                  <a:latin typeface="Arial" panose="020B0604020202020204"/>
                </a:rPr>
                <a:t>System Requirements</a:t>
              </a:r>
            </a:p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100" b="1" kern="0" dirty="0">
                  <a:solidFill>
                    <a:srgbClr val="333300"/>
                  </a:solidFill>
                  <a:latin typeface="Arial" panose="020B0604020202020204"/>
                </a:rPr>
                <a:t>&amp; Architecture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010BA9D-1955-4BC2-8BBA-ECF1FF597817}"/>
                </a:ext>
              </a:extLst>
            </p:cNvPr>
            <p:cNvSpPr txBox="1"/>
            <p:nvPr/>
          </p:nvSpPr>
          <p:spPr>
            <a:xfrm>
              <a:off x="877936" y="2626563"/>
              <a:ext cx="175228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 kern="0" dirty="0">
                  <a:solidFill>
                    <a:srgbClr val="333300"/>
                  </a:solidFill>
                  <a:latin typeface="Arial" panose="020B0604020202020204"/>
                </a:rPr>
                <a:t>Operational</a:t>
              </a:r>
            </a:p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 kern="0" dirty="0">
                  <a:solidFill>
                    <a:srgbClr val="333300"/>
                  </a:solidFill>
                  <a:latin typeface="Arial" panose="020B0604020202020204"/>
                </a:rPr>
                <a:t>Requirements</a:t>
              </a:r>
            </a:p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 kern="0" dirty="0">
                  <a:solidFill>
                    <a:srgbClr val="333300"/>
                  </a:solidFill>
                  <a:latin typeface="Arial" panose="020B0604020202020204"/>
                </a:rPr>
                <a:t>&amp; Concept</a:t>
              </a: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75A15C0-B949-43CB-AE92-597798625DDD}"/>
                </a:ext>
              </a:extLst>
            </p:cNvPr>
            <p:cNvGrpSpPr/>
            <p:nvPr/>
          </p:nvGrpSpPr>
          <p:grpSpPr>
            <a:xfrm>
              <a:off x="5169211" y="3437707"/>
              <a:ext cx="1144496" cy="785618"/>
              <a:chOff x="5090475" y="4088600"/>
              <a:chExt cx="1875933" cy="1429351"/>
            </a:xfrm>
          </p:grpSpPr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37FF13C6-AC62-4D74-860F-350D2390810E}"/>
                  </a:ext>
                </a:extLst>
              </p:cNvPr>
              <p:cNvSpPr/>
              <p:nvPr/>
            </p:nvSpPr>
            <p:spPr bwMode="auto">
              <a:xfrm>
                <a:off x="5090475" y="4088600"/>
                <a:ext cx="1875933" cy="1429351"/>
              </a:xfrm>
              <a:prstGeom prst="rect">
                <a:avLst/>
              </a:prstGeom>
              <a:solidFill>
                <a:srgbClr val="336699">
                  <a:lumMod val="40000"/>
                  <a:lumOff val="60000"/>
                </a:srgbClr>
              </a:solidFill>
              <a:ln w="9525" cap="flat" cmpd="sng" algn="ctr">
                <a:solidFill>
                  <a:srgbClr val="3333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73152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 kern="0" dirty="0">
                  <a:solidFill>
                    <a:srgbClr val="333300"/>
                  </a:solidFill>
                  <a:latin typeface="Arial" panose="020B0604020202020204"/>
                </a:endParaRPr>
              </a:p>
            </p:txBody>
          </p:sp>
          <p:pic>
            <p:nvPicPr>
              <p:cNvPr id="47" name="Picture 46">
                <a:extLst>
                  <a:ext uri="{FF2B5EF4-FFF2-40B4-BE49-F238E27FC236}">
                    <a16:creationId xmlns:a16="http://schemas.microsoft.com/office/drawing/2014/main" id="{0E140C69-2477-49BE-B6D0-9B7B148987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79696" y="4185267"/>
                <a:ext cx="1724074" cy="1220412"/>
              </a:xfrm>
              <a:prstGeom prst="rect">
                <a:avLst/>
              </a:prstGeom>
            </p:spPr>
          </p:pic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2F8218E-1E90-4C50-B365-AB4547182011}"/>
                </a:ext>
              </a:extLst>
            </p:cNvPr>
            <p:cNvSpPr txBox="1"/>
            <p:nvPr/>
          </p:nvSpPr>
          <p:spPr>
            <a:xfrm>
              <a:off x="6385229" y="3254082"/>
              <a:ext cx="1140057" cy="430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100" b="1" kern="0" dirty="0">
                  <a:solidFill>
                    <a:srgbClr val="333300"/>
                  </a:solidFill>
                  <a:latin typeface="Arial" panose="020B0604020202020204"/>
                </a:rPr>
                <a:t>Design</a:t>
              </a:r>
            </a:p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100" b="1" kern="0" dirty="0">
                  <a:solidFill>
                    <a:srgbClr val="333300"/>
                  </a:solidFill>
                  <a:latin typeface="Arial" panose="020B0604020202020204"/>
                </a:rPr>
                <a:t>Specifications</a:t>
              </a:r>
            </a:p>
          </p:txBody>
        </p:sp>
        <p:sp>
          <p:nvSpPr>
            <p:cNvPr id="11" name="Bent Arrow 65">
              <a:extLst>
                <a:ext uri="{FF2B5EF4-FFF2-40B4-BE49-F238E27FC236}">
                  <a16:creationId xmlns:a16="http://schemas.microsoft.com/office/drawing/2014/main" id="{ED36836B-ADEE-4B03-9CB2-41F1227E04D8}"/>
                </a:ext>
              </a:extLst>
            </p:cNvPr>
            <p:cNvSpPr/>
            <p:nvPr/>
          </p:nvSpPr>
          <p:spPr bwMode="auto">
            <a:xfrm rot="5400000">
              <a:off x="4999746" y="2720563"/>
              <a:ext cx="520320" cy="864282"/>
            </a:xfrm>
            <a:prstGeom prst="bentArrow">
              <a:avLst/>
            </a:prstGeom>
            <a:solidFill>
              <a:srgbClr val="00B050"/>
            </a:solidFill>
            <a:ln w="9525" cap="flat" cmpd="sng" algn="ctr">
              <a:solidFill>
                <a:srgbClr val="33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3152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kern="0" dirty="0">
                <a:solidFill>
                  <a:srgbClr val="333300"/>
                </a:solidFill>
                <a:latin typeface="Arial" panose="020B0604020202020204"/>
              </a:endParaRPr>
            </a:p>
          </p:txBody>
        </p:sp>
        <p:sp>
          <p:nvSpPr>
            <p:cNvPr id="12" name="Bent Arrow 66">
              <a:extLst>
                <a:ext uri="{FF2B5EF4-FFF2-40B4-BE49-F238E27FC236}">
                  <a16:creationId xmlns:a16="http://schemas.microsoft.com/office/drawing/2014/main" id="{77E31167-8308-4905-911C-5A48002EC041}"/>
                </a:ext>
              </a:extLst>
            </p:cNvPr>
            <p:cNvSpPr/>
            <p:nvPr/>
          </p:nvSpPr>
          <p:spPr bwMode="auto">
            <a:xfrm rot="5400000">
              <a:off x="6535527" y="3801546"/>
              <a:ext cx="520320" cy="400671"/>
            </a:xfrm>
            <a:prstGeom prst="bentArrow">
              <a:avLst/>
            </a:prstGeom>
            <a:solidFill>
              <a:srgbClr val="00B050"/>
            </a:solidFill>
            <a:ln w="9525" cap="flat" cmpd="sng" algn="ctr">
              <a:solidFill>
                <a:srgbClr val="33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3152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kern="0" dirty="0">
                <a:solidFill>
                  <a:srgbClr val="333300"/>
                </a:solidFill>
                <a:latin typeface="Arial" panose="020B0604020202020204"/>
              </a:endParaRPr>
            </a:p>
          </p:txBody>
        </p:sp>
        <p:sp>
          <p:nvSpPr>
            <p:cNvPr id="13" name="Right Arrow 67">
              <a:extLst>
                <a:ext uri="{FF2B5EF4-FFF2-40B4-BE49-F238E27FC236}">
                  <a16:creationId xmlns:a16="http://schemas.microsoft.com/office/drawing/2014/main" id="{7234E21F-B43C-4885-A543-F9E77BDDD9C2}"/>
                </a:ext>
              </a:extLst>
            </p:cNvPr>
            <p:cNvSpPr/>
            <p:nvPr/>
          </p:nvSpPr>
          <p:spPr bwMode="auto">
            <a:xfrm>
              <a:off x="2687317" y="2922360"/>
              <a:ext cx="626439" cy="346248"/>
            </a:xfrm>
            <a:prstGeom prst="rightArrow">
              <a:avLst/>
            </a:prstGeom>
            <a:solidFill>
              <a:srgbClr val="336699">
                <a:lumMod val="60000"/>
                <a:lumOff val="40000"/>
              </a:srgbClr>
            </a:solidFill>
            <a:ln w="9525" cap="flat" cmpd="sng" algn="ctr">
              <a:solidFill>
                <a:srgbClr val="33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3152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kern="0" dirty="0">
                <a:solidFill>
                  <a:srgbClr val="333300"/>
                </a:solidFill>
                <a:latin typeface="Arial" panose="020B0604020202020204"/>
              </a:endParaRP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152E0AF8-ED11-4371-8BBC-924D70DBF1D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45219" y="4668027"/>
              <a:ext cx="2516672" cy="1159540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CF3A5BD-65F1-4A3F-BD99-8505837871C4}"/>
                </a:ext>
              </a:extLst>
            </p:cNvPr>
            <p:cNvSpPr/>
            <p:nvPr/>
          </p:nvSpPr>
          <p:spPr bwMode="auto">
            <a:xfrm>
              <a:off x="2855294" y="4263218"/>
              <a:ext cx="3438307" cy="435211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22225" cap="flat" cmpd="sng" algn="ctr">
              <a:solidFill>
                <a:srgbClr val="33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3152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kern="0" dirty="0">
                <a:solidFill>
                  <a:srgbClr val="333300"/>
                </a:solidFill>
                <a:latin typeface="Arial" panose="020B0604020202020204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51912A2-2C17-450F-9DDA-598757A3619B}"/>
                </a:ext>
              </a:extLst>
            </p:cNvPr>
            <p:cNvSpPr txBox="1"/>
            <p:nvPr/>
          </p:nvSpPr>
          <p:spPr>
            <a:xfrm>
              <a:off x="2855293" y="4327751"/>
              <a:ext cx="3420199" cy="3249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300" b="1" kern="0" dirty="0">
                  <a:solidFill>
                    <a:srgbClr val="333300"/>
                  </a:solidFill>
                  <a:latin typeface="Arial" panose="020B0604020202020204"/>
                </a:rPr>
                <a:t>Industry Standards and Guidance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2FD92E4-5AFF-4613-A261-97A8149BE1F1}"/>
                </a:ext>
              </a:extLst>
            </p:cNvPr>
            <p:cNvSpPr/>
            <p:nvPr/>
          </p:nvSpPr>
          <p:spPr bwMode="auto">
            <a:xfrm>
              <a:off x="6460116" y="4347296"/>
              <a:ext cx="2343849" cy="1846585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9525" cap="flat" cmpd="sng" algn="ctr">
              <a:solidFill>
                <a:srgbClr val="33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3152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kern="0" dirty="0">
                <a:solidFill>
                  <a:srgbClr val="333300"/>
                </a:solidFill>
                <a:latin typeface="Arial" panose="020B0604020202020204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F4D3BB3-C0E2-4FAF-A8A6-258EBF76EF30}"/>
                </a:ext>
              </a:extLst>
            </p:cNvPr>
            <p:cNvSpPr txBox="1"/>
            <p:nvPr/>
          </p:nvSpPr>
          <p:spPr>
            <a:xfrm>
              <a:off x="7217250" y="3830878"/>
              <a:ext cx="1225014" cy="430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100" b="1" kern="0" dirty="0">
                  <a:solidFill>
                    <a:srgbClr val="333300"/>
                  </a:solidFill>
                  <a:latin typeface="Arial" panose="020B0604020202020204"/>
                </a:rPr>
                <a:t>System </a:t>
              </a:r>
            </a:p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100" b="1" kern="0" dirty="0">
                  <a:solidFill>
                    <a:srgbClr val="333300"/>
                  </a:solidFill>
                  <a:latin typeface="Arial" panose="020B0604020202020204"/>
                </a:rPr>
                <a:t>Implementation</a:t>
              </a: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6EA9C21D-4A85-46A2-97F6-DE1C57A30C39}"/>
                </a:ext>
              </a:extLst>
            </p:cNvPr>
            <p:cNvGrpSpPr/>
            <p:nvPr/>
          </p:nvGrpSpPr>
          <p:grpSpPr>
            <a:xfrm>
              <a:off x="6426016" y="4546291"/>
              <a:ext cx="2294668" cy="1712985"/>
              <a:chOff x="2325094" y="2342263"/>
              <a:chExt cx="4242005" cy="2859272"/>
            </a:xfrm>
          </p:grpSpPr>
          <p:pic>
            <p:nvPicPr>
              <p:cNvPr id="31" name="Picture 30">
                <a:extLst>
                  <a:ext uri="{FF2B5EF4-FFF2-40B4-BE49-F238E27FC236}">
                    <a16:creationId xmlns:a16="http://schemas.microsoft.com/office/drawing/2014/main" id="{D351A45C-0C85-48DF-82BE-D8A2AF5D5E9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25094" y="3366199"/>
                <a:ext cx="798379" cy="798379"/>
              </a:xfrm>
              <a:prstGeom prst="rect">
                <a:avLst/>
              </a:prstGeom>
            </p:spPr>
          </p:pic>
          <p:pic>
            <p:nvPicPr>
              <p:cNvPr id="32" name="Picture 31">
                <a:extLst>
                  <a:ext uri="{FF2B5EF4-FFF2-40B4-BE49-F238E27FC236}">
                    <a16:creationId xmlns:a16="http://schemas.microsoft.com/office/drawing/2014/main" id="{4E890488-EE40-4476-828C-569009D2323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177949" y="3141612"/>
                <a:ext cx="572861" cy="1022966"/>
              </a:xfrm>
              <a:prstGeom prst="rect">
                <a:avLst/>
              </a:prstGeom>
            </p:spPr>
          </p:pic>
          <p:pic>
            <p:nvPicPr>
              <p:cNvPr id="33" name="Picture 32">
                <a:extLst>
                  <a:ext uri="{FF2B5EF4-FFF2-40B4-BE49-F238E27FC236}">
                    <a16:creationId xmlns:a16="http://schemas.microsoft.com/office/drawing/2014/main" id="{E88468D5-08F2-4247-860C-E3E4F6FC1CC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386944" y="3290186"/>
                <a:ext cx="932448" cy="932448"/>
              </a:xfrm>
              <a:prstGeom prst="rect">
                <a:avLst/>
              </a:prstGeom>
            </p:spPr>
          </p:pic>
          <p:pic>
            <p:nvPicPr>
              <p:cNvPr id="34" name="Picture 33">
                <a:extLst>
                  <a:ext uri="{FF2B5EF4-FFF2-40B4-BE49-F238E27FC236}">
                    <a16:creationId xmlns:a16="http://schemas.microsoft.com/office/drawing/2014/main" id="{9978A125-8F63-4F25-ACE8-12ADE4DCC5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783893" y="3375458"/>
                <a:ext cx="783206" cy="645791"/>
              </a:xfrm>
              <a:prstGeom prst="rect">
                <a:avLst/>
              </a:prstGeom>
            </p:spPr>
          </p:pic>
          <p:pic>
            <p:nvPicPr>
              <p:cNvPr id="35" name="Picture 34">
                <a:extLst>
                  <a:ext uri="{FF2B5EF4-FFF2-40B4-BE49-F238E27FC236}">
                    <a16:creationId xmlns:a16="http://schemas.microsoft.com/office/drawing/2014/main" id="{9B108380-63E9-4B98-BABB-45179B1430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538369" y="3232130"/>
                <a:ext cx="932448" cy="932448"/>
              </a:xfrm>
              <a:prstGeom prst="rect">
                <a:avLst/>
              </a:prstGeom>
            </p:spPr>
          </p:pic>
          <p:pic>
            <p:nvPicPr>
              <p:cNvPr id="36" name="Picture 35">
                <a:extLst>
                  <a:ext uri="{FF2B5EF4-FFF2-40B4-BE49-F238E27FC236}">
                    <a16:creationId xmlns:a16="http://schemas.microsoft.com/office/drawing/2014/main" id="{B19817D9-FD5D-4B76-9525-EF3F90E6ECB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 rot="16200000">
                <a:off x="4531971" y="4240871"/>
                <a:ext cx="960664" cy="960664"/>
              </a:xfrm>
              <a:prstGeom prst="rect">
                <a:avLst/>
              </a:prstGeom>
            </p:spPr>
          </p:pic>
          <p:pic>
            <p:nvPicPr>
              <p:cNvPr id="37" name="Picture 36">
                <a:extLst>
                  <a:ext uri="{FF2B5EF4-FFF2-40B4-BE49-F238E27FC236}">
                    <a16:creationId xmlns:a16="http://schemas.microsoft.com/office/drawing/2014/main" id="{F9646E48-EC10-4B64-AFF9-D4E1C6C8B8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483893" y="2342263"/>
                <a:ext cx="1041400" cy="406400"/>
              </a:xfrm>
              <a:prstGeom prst="rect">
                <a:avLst/>
              </a:prstGeom>
            </p:spPr>
          </p:pic>
          <p:cxnSp>
            <p:nvCxnSpPr>
              <p:cNvPr id="38" name="Elbow Connector 92">
                <a:extLst>
                  <a:ext uri="{FF2B5EF4-FFF2-40B4-BE49-F238E27FC236}">
                    <a16:creationId xmlns:a16="http://schemas.microsoft.com/office/drawing/2014/main" id="{56BF38FD-52C7-4430-8B5F-275D4E8DB3B2}"/>
                  </a:ext>
                </a:extLst>
              </p:cNvPr>
              <p:cNvCxnSpPr>
                <a:stCxn id="37" idx="1"/>
              </p:cNvCxnSpPr>
              <p:nvPr/>
            </p:nvCxnSpPr>
            <p:spPr bwMode="auto">
              <a:xfrm rot="10800000" flipV="1">
                <a:off x="3547261" y="2545462"/>
                <a:ext cx="936633" cy="643319"/>
              </a:xfrm>
              <a:prstGeom prst="bentConnector2">
                <a:avLst/>
              </a:prstGeom>
              <a:blipFill dpi="0" rotWithShape="0">
                <a:blip r:embed="rId11"/>
                <a:srcRect/>
                <a:stretch>
                  <a:fillRect/>
                </a:stretch>
              </a:blipFill>
              <a:ln w="19050" cap="flat" cmpd="sng" algn="ctr">
                <a:solidFill>
                  <a:srgbClr val="333300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  <p:cxnSp>
            <p:nvCxnSpPr>
              <p:cNvPr id="39" name="Elbow Connector 93">
                <a:extLst>
                  <a:ext uri="{FF2B5EF4-FFF2-40B4-BE49-F238E27FC236}">
                    <a16:creationId xmlns:a16="http://schemas.microsoft.com/office/drawing/2014/main" id="{7FFCDFC7-4302-4608-A554-5063B06DF4E9}"/>
                  </a:ext>
                </a:extLst>
              </p:cNvPr>
              <p:cNvCxnSpPr>
                <a:cxnSpLocks/>
                <a:endCxn id="37" idx="2"/>
              </p:cNvCxnSpPr>
              <p:nvPr/>
            </p:nvCxnSpPr>
            <p:spPr bwMode="auto">
              <a:xfrm rot="16200000" flipV="1">
                <a:off x="4657680" y="3095577"/>
                <a:ext cx="693829" cy="1"/>
              </a:xfrm>
              <a:prstGeom prst="bentConnector3">
                <a:avLst>
                  <a:gd name="adj1" fmla="val 50000"/>
                </a:avLst>
              </a:prstGeom>
              <a:blipFill dpi="0" rotWithShape="0">
                <a:blip r:embed="rId11"/>
                <a:srcRect/>
                <a:stretch>
                  <a:fillRect/>
                </a:stretch>
              </a:blipFill>
              <a:ln w="19050" cap="flat" cmpd="sng" algn="ctr">
                <a:solidFill>
                  <a:srgbClr val="333300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  <p:cxnSp>
            <p:nvCxnSpPr>
              <p:cNvPr id="40" name="Elbow Connector 94">
                <a:extLst>
                  <a:ext uri="{FF2B5EF4-FFF2-40B4-BE49-F238E27FC236}">
                    <a16:creationId xmlns:a16="http://schemas.microsoft.com/office/drawing/2014/main" id="{E008810E-ACEB-475C-BF00-2EB73614C24C}"/>
                  </a:ext>
                </a:extLst>
              </p:cNvPr>
              <p:cNvCxnSpPr>
                <a:cxnSpLocks/>
                <a:endCxn id="35" idx="1"/>
              </p:cNvCxnSpPr>
              <p:nvPr/>
            </p:nvCxnSpPr>
            <p:spPr bwMode="auto">
              <a:xfrm flipV="1">
                <a:off x="3833690" y="3698354"/>
                <a:ext cx="704679" cy="1911"/>
              </a:xfrm>
              <a:prstGeom prst="bentConnector3">
                <a:avLst>
                  <a:gd name="adj1" fmla="val 50000"/>
                </a:avLst>
              </a:prstGeom>
              <a:blipFill dpi="0" rotWithShape="0">
                <a:blip r:embed="rId11"/>
                <a:srcRect/>
                <a:stretch>
                  <a:fillRect/>
                </a:stretch>
              </a:blipFill>
              <a:ln w="19050" cap="flat" cmpd="sng" algn="ctr">
                <a:solidFill>
                  <a:srgbClr val="333300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  <p:cxnSp>
            <p:nvCxnSpPr>
              <p:cNvPr id="41" name="Elbow Connector 95">
                <a:extLst>
                  <a:ext uri="{FF2B5EF4-FFF2-40B4-BE49-F238E27FC236}">
                    <a16:creationId xmlns:a16="http://schemas.microsoft.com/office/drawing/2014/main" id="{39795491-E488-4F32-B236-145455010C28}"/>
                  </a:ext>
                </a:extLst>
              </p:cNvPr>
              <p:cNvCxnSpPr>
                <a:cxnSpLocks/>
                <a:stCxn id="37" idx="3"/>
                <a:endCxn id="34" idx="0"/>
              </p:cNvCxnSpPr>
              <p:nvPr/>
            </p:nvCxnSpPr>
            <p:spPr bwMode="auto">
              <a:xfrm>
                <a:off x="5525293" y="2545463"/>
                <a:ext cx="650203" cy="829995"/>
              </a:xfrm>
              <a:prstGeom prst="bentConnector2">
                <a:avLst/>
              </a:prstGeom>
              <a:blipFill dpi="0" rotWithShape="0">
                <a:blip r:embed="rId11"/>
                <a:srcRect/>
                <a:stretch>
                  <a:fillRect/>
                </a:stretch>
              </a:blipFill>
              <a:ln w="19050" cap="flat" cmpd="sng" algn="ctr">
                <a:solidFill>
                  <a:srgbClr val="333300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  <p:cxnSp>
            <p:nvCxnSpPr>
              <p:cNvPr id="42" name="Elbow Connector 96">
                <a:extLst>
                  <a:ext uri="{FF2B5EF4-FFF2-40B4-BE49-F238E27FC236}">
                    <a16:creationId xmlns:a16="http://schemas.microsoft.com/office/drawing/2014/main" id="{D394D26C-DB83-4AAF-BD0D-AFC6CCA4C446}"/>
                  </a:ext>
                </a:extLst>
              </p:cNvPr>
              <p:cNvCxnSpPr>
                <a:cxnSpLocks/>
                <a:stCxn id="34" idx="2"/>
                <a:endCxn id="36" idx="2"/>
              </p:cNvCxnSpPr>
              <p:nvPr/>
            </p:nvCxnSpPr>
            <p:spPr bwMode="auto">
              <a:xfrm rot="5400000">
                <a:off x="5484089" y="4029796"/>
                <a:ext cx="699954" cy="682861"/>
              </a:xfrm>
              <a:prstGeom prst="bentConnector2">
                <a:avLst/>
              </a:prstGeom>
              <a:blipFill dpi="0" rotWithShape="0">
                <a:blip r:embed="rId11"/>
                <a:srcRect/>
                <a:stretch>
                  <a:fillRect/>
                </a:stretch>
              </a:blipFill>
              <a:ln w="19050" cap="flat" cmpd="sng" algn="ctr">
                <a:solidFill>
                  <a:srgbClr val="333300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  <p:cxnSp>
            <p:nvCxnSpPr>
              <p:cNvPr id="43" name="Elbow Connector 97">
                <a:extLst>
                  <a:ext uri="{FF2B5EF4-FFF2-40B4-BE49-F238E27FC236}">
                    <a16:creationId xmlns:a16="http://schemas.microsoft.com/office/drawing/2014/main" id="{0716FBE0-1FB9-4F45-A2D0-9BB6105F297A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rot="5400000" flipH="1" flipV="1">
                <a:off x="4691197" y="4334648"/>
                <a:ext cx="626795" cy="1"/>
              </a:xfrm>
              <a:prstGeom prst="bentConnector3">
                <a:avLst>
                  <a:gd name="adj1" fmla="val 50000"/>
                </a:avLst>
              </a:prstGeom>
              <a:blipFill dpi="0" rotWithShape="0">
                <a:blip r:embed="rId11"/>
                <a:srcRect/>
                <a:stretch>
                  <a:fillRect/>
                </a:stretch>
              </a:blipFill>
              <a:ln w="19050" cap="flat" cmpd="sng" algn="ctr">
                <a:solidFill>
                  <a:srgbClr val="333300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  <p:cxnSp>
            <p:nvCxnSpPr>
              <p:cNvPr id="44" name="Elbow Connector 98">
                <a:extLst>
                  <a:ext uri="{FF2B5EF4-FFF2-40B4-BE49-F238E27FC236}">
                    <a16:creationId xmlns:a16="http://schemas.microsoft.com/office/drawing/2014/main" id="{7DBDE908-595E-4B84-9AF3-47A0B2113B2C}"/>
                  </a:ext>
                </a:extLst>
              </p:cNvPr>
              <p:cNvCxnSpPr>
                <a:cxnSpLocks/>
                <a:stCxn id="37" idx="0"/>
                <a:endCxn id="31" idx="0"/>
              </p:cNvCxnSpPr>
              <p:nvPr/>
            </p:nvCxnSpPr>
            <p:spPr bwMode="auto">
              <a:xfrm rot="16200000" flipH="1" flipV="1">
                <a:off x="3352471" y="1714076"/>
                <a:ext cx="1023936" cy="2280309"/>
              </a:xfrm>
              <a:prstGeom prst="bentConnector3">
                <a:avLst>
                  <a:gd name="adj1" fmla="val -22326"/>
                </a:avLst>
              </a:prstGeom>
              <a:blipFill dpi="0" rotWithShape="0">
                <a:blip r:embed="rId11"/>
                <a:srcRect/>
                <a:stretch>
                  <a:fillRect/>
                </a:stretch>
              </a:blipFill>
              <a:ln w="19050" cap="flat" cmpd="sng" algn="ctr">
                <a:solidFill>
                  <a:srgbClr val="333300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  <p:cxnSp>
            <p:nvCxnSpPr>
              <p:cNvPr id="45" name="Elbow Connector 99">
                <a:extLst>
                  <a:ext uri="{FF2B5EF4-FFF2-40B4-BE49-F238E27FC236}">
                    <a16:creationId xmlns:a16="http://schemas.microsoft.com/office/drawing/2014/main" id="{44F3763F-D42F-4119-9CD7-0F80D06EAA9D}"/>
                  </a:ext>
                </a:extLst>
              </p:cNvPr>
              <p:cNvCxnSpPr>
                <a:cxnSpLocks/>
                <a:stCxn id="31" idx="2"/>
                <a:endCxn id="36" idx="0"/>
              </p:cNvCxnSpPr>
              <p:nvPr/>
            </p:nvCxnSpPr>
            <p:spPr bwMode="auto">
              <a:xfrm rot="16200000" flipH="1">
                <a:off x="3349815" y="3539046"/>
                <a:ext cx="556625" cy="1807687"/>
              </a:xfrm>
              <a:prstGeom prst="bentConnector2">
                <a:avLst/>
              </a:prstGeom>
              <a:blipFill dpi="0" rotWithShape="0">
                <a:blip r:embed="rId11"/>
                <a:srcRect/>
                <a:stretch>
                  <a:fillRect/>
                </a:stretch>
              </a:blipFill>
              <a:ln w="19050" cap="flat" cmpd="sng" algn="ctr">
                <a:solidFill>
                  <a:srgbClr val="333300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</p:grp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E56FD885-A9E5-4E21-899D-C7A96B3A666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7779269" y="5483420"/>
              <a:ext cx="708587" cy="316516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62C36CB-2DDD-4930-9B3D-CFC6F9E326F0}"/>
                </a:ext>
              </a:extLst>
            </p:cNvPr>
            <p:cNvSpPr txBox="1"/>
            <p:nvPr/>
          </p:nvSpPr>
          <p:spPr>
            <a:xfrm>
              <a:off x="8753657" y="4636337"/>
              <a:ext cx="1559871" cy="10603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b="1" kern="0" dirty="0">
                  <a:solidFill>
                    <a:srgbClr val="333300"/>
                  </a:solidFill>
                  <a:latin typeface="Arial" panose="020B0604020202020204"/>
                </a:rPr>
                <a:t>An Autonomous</a:t>
              </a:r>
            </a:p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b="1" kern="0" dirty="0">
                  <a:solidFill>
                    <a:srgbClr val="333300"/>
                  </a:solidFill>
                  <a:latin typeface="Arial" panose="020B0604020202020204"/>
                </a:rPr>
                <a:t>Medical</a:t>
              </a:r>
            </a:p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b="1" kern="0" dirty="0">
                  <a:solidFill>
                    <a:srgbClr val="333300"/>
                  </a:solidFill>
                  <a:latin typeface="Arial" panose="020B0604020202020204"/>
                </a:rPr>
                <a:t>Care System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323F139-657A-4F8F-9246-137A785DB5D3}"/>
                </a:ext>
              </a:extLst>
            </p:cNvPr>
            <p:cNvSpPr/>
            <p:nvPr/>
          </p:nvSpPr>
          <p:spPr bwMode="auto">
            <a:xfrm>
              <a:off x="6451530" y="4324226"/>
              <a:ext cx="2352435" cy="1869654"/>
            </a:xfrm>
            <a:prstGeom prst="rect">
              <a:avLst/>
            </a:prstGeom>
            <a:noFill/>
            <a:ln w="317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3152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kern="0" dirty="0">
                <a:solidFill>
                  <a:srgbClr val="333300"/>
                </a:solidFill>
                <a:latin typeface="Arial" panose="020B0604020202020204"/>
              </a:endParaRP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1641A2BC-2B1B-4121-A9B3-910185D97DE9}"/>
                </a:ext>
              </a:extLst>
            </p:cNvPr>
            <p:cNvGrpSpPr/>
            <p:nvPr/>
          </p:nvGrpSpPr>
          <p:grpSpPr>
            <a:xfrm>
              <a:off x="3249121" y="724462"/>
              <a:ext cx="4183546" cy="1387892"/>
              <a:chOff x="2922530" y="934122"/>
              <a:chExt cx="4183546" cy="1387892"/>
            </a:xfrm>
          </p:grpSpPr>
          <p:pic>
            <p:nvPicPr>
              <p:cNvPr id="26" name="Picture 25">
                <a:extLst>
                  <a:ext uri="{FF2B5EF4-FFF2-40B4-BE49-F238E27FC236}">
                    <a16:creationId xmlns:a16="http://schemas.microsoft.com/office/drawing/2014/main" id="{53FCBF6E-24DB-4D6E-A9A2-6FFF6DC82C6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175906" y="947831"/>
                <a:ext cx="893127" cy="893644"/>
              </a:xfrm>
              <a:prstGeom prst="rect">
                <a:avLst/>
              </a:prstGeom>
              <a:solidFill>
                <a:srgbClr val="336699">
                  <a:lumMod val="40000"/>
                  <a:lumOff val="60000"/>
                </a:srgbClr>
              </a:solidFill>
            </p:spPr>
          </p:pic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9208C0B-3135-4F01-8643-1AFDEF989773}"/>
                  </a:ext>
                </a:extLst>
              </p:cNvPr>
              <p:cNvSpPr txBox="1"/>
              <p:nvPr/>
            </p:nvSpPr>
            <p:spPr>
              <a:xfrm>
                <a:off x="2922530" y="1798794"/>
                <a:ext cx="139653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200" b="1" kern="0" dirty="0">
                    <a:solidFill>
                      <a:srgbClr val="333300"/>
                    </a:solidFill>
                    <a:latin typeface="Arial" panose="020B0604020202020204"/>
                  </a:rPr>
                  <a:t>MDIRA</a:t>
                </a:r>
              </a:p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200" b="1" kern="0" dirty="0">
                    <a:solidFill>
                      <a:srgbClr val="333300"/>
                    </a:solidFill>
                    <a:latin typeface="Arial" panose="020B0604020202020204"/>
                  </a:rPr>
                  <a:t>Specifications</a:t>
                </a:r>
              </a:p>
            </p:txBody>
          </p:sp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F335CBB3-E11C-465A-996F-3E87572A4FF0}"/>
                  </a:ext>
                </a:extLst>
              </p:cNvPr>
              <p:cNvGrpSpPr/>
              <p:nvPr/>
            </p:nvGrpSpPr>
            <p:grpSpPr>
              <a:xfrm>
                <a:off x="4319067" y="934122"/>
                <a:ext cx="2787009" cy="1384995"/>
                <a:chOff x="4813193" y="811870"/>
                <a:chExt cx="3081863" cy="1530636"/>
              </a:xfrm>
            </p:grpSpPr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5FAC9042-4B28-44EC-94F1-02499FFAD8DE}"/>
                    </a:ext>
                  </a:extLst>
                </p:cNvPr>
                <p:cNvSpPr txBox="1"/>
                <p:nvPr/>
              </p:nvSpPr>
              <p:spPr>
                <a:xfrm>
                  <a:off x="5232265" y="811870"/>
                  <a:ext cx="2662791" cy="153063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defTabSz="914400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sz="1200" b="1" kern="0" dirty="0">
                      <a:solidFill>
                        <a:srgbClr val="333300"/>
                      </a:solidFill>
                      <a:latin typeface="Arial" panose="020B0604020202020204"/>
                    </a:rPr>
                    <a:t>Requirements &amp; Guidance for:</a:t>
                  </a:r>
                </a:p>
                <a:p>
                  <a:pPr marL="285750" indent="-285750" defTabSz="914400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/>
                  </a:pPr>
                  <a:r>
                    <a:rPr lang="en-US" sz="1200" b="1" kern="0" dirty="0">
                      <a:solidFill>
                        <a:srgbClr val="333300"/>
                      </a:solidFill>
                      <a:latin typeface="Arial" panose="020B0604020202020204"/>
                    </a:rPr>
                    <a:t>Interoperability</a:t>
                  </a:r>
                </a:p>
                <a:p>
                  <a:pPr marL="285750" indent="-285750" defTabSz="914400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/>
                  </a:pPr>
                  <a:r>
                    <a:rPr lang="en-US" sz="1200" b="1" kern="0" dirty="0">
                      <a:solidFill>
                        <a:srgbClr val="333300"/>
                      </a:solidFill>
                      <a:latin typeface="Arial" panose="020B0604020202020204"/>
                    </a:rPr>
                    <a:t>Security</a:t>
                  </a:r>
                </a:p>
                <a:p>
                  <a:pPr marL="285750" indent="-285750" defTabSz="914400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/>
                  </a:pPr>
                  <a:r>
                    <a:rPr lang="en-US" sz="1200" b="1" kern="0" dirty="0">
                      <a:solidFill>
                        <a:srgbClr val="333300"/>
                      </a:solidFill>
                      <a:latin typeface="Arial" panose="020B0604020202020204"/>
                    </a:rPr>
                    <a:t>Modularity</a:t>
                  </a:r>
                </a:p>
                <a:p>
                  <a:pPr marL="285750" indent="-285750" defTabSz="914400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/>
                  </a:pPr>
                  <a:r>
                    <a:rPr lang="en-US" sz="1200" b="1" kern="0" dirty="0">
                      <a:solidFill>
                        <a:srgbClr val="333300"/>
                      </a:solidFill>
                      <a:latin typeface="Arial" panose="020B0604020202020204"/>
                    </a:rPr>
                    <a:t>Functionality</a:t>
                  </a:r>
                </a:p>
                <a:p>
                  <a:pPr marL="285750" indent="-285750" defTabSz="914400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/>
                  </a:pPr>
                  <a:r>
                    <a:rPr lang="en-US" sz="1200" b="1" kern="0" dirty="0">
                      <a:solidFill>
                        <a:srgbClr val="333300"/>
                      </a:solidFill>
                      <a:latin typeface="Arial" panose="020B0604020202020204"/>
                    </a:rPr>
                    <a:t>Implementation</a:t>
                  </a:r>
                </a:p>
                <a:p>
                  <a:pPr marL="285750" indent="-285750" defTabSz="914400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/>
                  </a:pPr>
                  <a:r>
                    <a:rPr lang="en-US" sz="1200" b="1" kern="0" dirty="0">
                      <a:solidFill>
                        <a:srgbClr val="333300"/>
                      </a:solidFill>
                      <a:latin typeface="Arial" panose="020B0604020202020204"/>
                    </a:rPr>
                    <a:t>Etc. </a:t>
                  </a:r>
                </a:p>
              </p:txBody>
            </p:sp>
            <p:sp>
              <p:nvSpPr>
                <p:cNvPr id="30" name="Left Brace 29">
                  <a:extLst>
                    <a:ext uri="{FF2B5EF4-FFF2-40B4-BE49-F238E27FC236}">
                      <a16:creationId xmlns:a16="http://schemas.microsoft.com/office/drawing/2014/main" id="{4CB06A82-C7C9-47FB-ACF3-269B7262CCC4}"/>
                    </a:ext>
                  </a:extLst>
                </p:cNvPr>
                <p:cNvSpPr/>
                <p:nvPr/>
              </p:nvSpPr>
              <p:spPr bwMode="auto">
                <a:xfrm>
                  <a:off x="4813193" y="1069881"/>
                  <a:ext cx="342872" cy="1119099"/>
                </a:xfrm>
                <a:prstGeom prst="leftBrace">
                  <a:avLst/>
                </a:prstGeom>
                <a:noFill/>
                <a:ln w="9525" cap="flat" cmpd="sng" algn="ctr">
                  <a:solidFill>
                    <a:srgbClr val="3333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4572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defTabSz="914400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1600" kern="0" dirty="0">
                    <a:solidFill>
                      <a:srgbClr val="333300"/>
                    </a:solidFill>
                    <a:latin typeface="Arial" panose="020B0604020202020204"/>
                  </a:endParaRPr>
                </a:p>
              </p:txBody>
            </p:sp>
          </p:grpSp>
        </p:grpSp>
        <p:sp>
          <p:nvSpPr>
            <p:cNvPr id="24" name="Right Arrow 78">
              <a:extLst>
                <a:ext uri="{FF2B5EF4-FFF2-40B4-BE49-F238E27FC236}">
                  <a16:creationId xmlns:a16="http://schemas.microsoft.com/office/drawing/2014/main" id="{C41C17BD-B833-499D-85C8-D7E05C4F4395}"/>
                </a:ext>
              </a:extLst>
            </p:cNvPr>
            <p:cNvSpPr/>
            <p:nvPr/>
          </p:nvSpPr>
          <p:spPr bwMode="auto">
            <a:xfrm rot="16200000">
              <a:off x="3688038" y="3777379"/>
              <a:ext cx="560310" cy="252549"/>
            </a:xfrm>
            <a:prstGeom prst="rightArrow">
              <a:avLst/>
            </a:prstGeom>
            <a:solidFill>
              <a:srgbClr val="336699">
                <a:lumMod val="60000"/>
                <a:lumOff val="40000"/>
              </a:srgbClr>
            </a:solidFill>
            <a:ln w="9525" cap="flat" cmpd="sng" algn="ctr">
              <a:solidFill>
                <a:srgbClr val="33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3152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kern="0" dirty="0">
                <a:solidFill>
                  <a:srgbClr val="333300"/>
                </a:solidFill>
                <a:latin typeface="Arial" panose="020B0604020202020204"/>
              </a:endParaRPr>
            </a:p>
          </p:txBody>
        </p:sp>
        <p:sp>
          <p:nvSpPr>
            <p:cNvPr id="25" name="Right Arrow 79">
              <a:extLst>
                <a:ext uri="{FF2B5EF4-FFF2-40B4-BE49-F238E27FC236}">
                  <a16:creationId xmlns:a16="http://schemas.microsoft.com/office/drawing/2014/main" id="{E6636FCE-8A56-43E2-93B1-B7F39255E122}"/>
                </a:ext>
              </a:extLst>
            </p:cNvPr>
            <p:cNvSpPr/>
            <p:nvPr/>
          </p:nvSpPr>
          <p:spPr bwMode="auto">
            <a:xfrm rot="5400000">
              <a:off x="3688037" y="2223554"/>
              <a:ext cx="560310" cy="252549"/>
            </a:xfrm>
            <a:prstGeom prst="rightArrow">
              <a:avLst/>
            </a:prstGeom>
            <a:solidFill>
              <a:srgbClr val="336699">
                <a:lumMod val="60000"/>
                <a:lumOff val="40000"/>
              </a:srgbClr>
            </a:solidFill>
            <a:ln w="9525" cap="flat" cmpd="sng" algn="ctr">
              <a:solidFill>
                <a:srgbClr val="33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3152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kern="0" dirty="0">
                <a:solidFill>
                  <a:srgbClr val="333300"/>
                </a:solidFill>
                <a:latin typeface="Arial" panose="020B0604020202020204"/>
              </a:endParaRPr>
            </a:p>
          </p:txBody>
        </p:sp>
      </p:grpSp>
      <p:sp>
        <p:nvSpPr>
          <p:cNvPr id="48" name="Title 1">
            <a:extLst>
              <a:ext uri="{FF2B5EF4-FFF2-40B4-BE49-F238E27FC236}">
                <a16:creationId xmlns:a16="http://schemas.microsoft.com/office/drawing/2014/main" id="{EC409E7B-36E6-4BA5-8A5B-5C3079F05B45}"/>
              </a:ext>
            </a:extLst>
          </p:cNvPr>
          <p:cNvSpPr txBox="1">
            <a:spLocks/>
          </p:cNvSpPr>
          <p:nvPr/>
        </p:nvSpPr>
        <p:spPr>
          <a:xfrm>
            <a:off x="458244" y="140732"/>
            <a:ext cx="11277600" cy="7620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000" dirty="0">
                <a:cs typeface="Arial" charset="0"/>
              </a:rPr>
              <a:t>MDIRA Role in System Development</a:t>
            </a:r>
            <a:endParaRPr lang="en-US" sz="3000" dirty="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556C63A-F71D-4C56-A3D6-F05FFF6F7E50}"/>
              </a:ext>
            </a:extLst>
          </p:cNvPr>
          <p:cNvCxnSpPr/>
          <p:nvPr/>
        </p:nvCxnSpPr>
        <p:spPr>
          <a:xfrm flipH="1">
            <a:off x="5200650" y="3084882"/>
            <a:ext cx="1253358" cy="89704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8A780032-AB8C-4570-857C-A7D2519E913C}"/>
              </a:ext>
            </a:extLst>
          </p:cNvPr>
          <p:cNvSpPr txBox="1"/>
          <p:nvPr/>
        </p:nvSpPr>
        <p:spPr>
          <a:xfrm>
            <a:off x="6433951" y="2439620"/>
            <a:ext cx="33171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ISO/IEEE 11073 SDC </a:t>
            </a:r>
            <a:r>
              <a:rPr lang="en-US" b="1" i="1" dirty="0">
                <a:solidFill>
                  <a:srgbClr val="0070C0"/>
                </a:solidFill>
              </a:rPr>
              <a:t>Standards</a:t>
            </a:r>
          </a:p>
          <a:p>
            <a:r>
              <a:rPr lang="en-US" dirty="0">
                <a:solidFill>
                  <a:srgbClr val="0070C0"/>
                </a:solidFill>
              </a:rPr>
              <a:t>IHE SDPi </a:t>
            </a:r>
            <a:r>
              <a:rPr lang="en-US" b="1" i="1" dirty="0">
                <a:solidFill>
                  <a:srgbClr val="0070C0"/>
                </a:solidFill>
              </a:rPr>
              <a:t>Profiles</a:t>
            </a:r>
          </a:p>
          <a:p>
            <a:r>
              <a:rPr lang="en-US" dirty="0">
                <a:solidFill>
                  <a:srgbClr val="0070C0"/>
                </a:solidFill>
              </a:rPr>
              <a:t>IHE MDIRA Profiles</a:t>
            </a:r>
          </a:p>
          <a:p>
            <a:r>
              <a:rPr lang="en-US" dirty="0">
                <a:solidFill>
                  <a:srgbClr val="0070C0"/>
                </a:solidFill>
              </a:rPr>
              <a:t>…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5F854521-6EEF-4DBA-AC6D-9E9B86AFF951}"/>
              </a:ext>
            </a:extLst>
          </p:cNvPr>
          <p:cNvCxnSpPr>
            <a:cxnSpLocks/>
          </p:cNvCxnSpPr>
          <p:nvPr/>
        </p:nvCxnSpPr>
        <p:spPr>
          <a:xfrm flipH="1">
            <a:off x="7335111" y="3830363"/>
            <a:ext cx="1288275" cy="9818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5671CBA7-547E-4EA3-A82D-30D927778889}"/>
              </a:ext>
            </a:extLst>
          </p:cNvPr>
          <p:cNvSpPr txBox="1"/>
          <p:nvPr/>
        </p:nvSpPr>
        <p:spPr>
          <a:xfrm>
            <a:off x="8623386" y="3381762"/>
            <a:ext cx="35686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MDIRA </a:t>
            </a:r>
            <a:r>
              <a:rPr lang="en-US" b="1" i="1" dirty="0">
                <a:solidFill>
                  <a:srgbClr val="0070C0"/>
                </a:solidFill>
              </a:rPr>
              <a:t>Reference Implementations</a:t>
            </a:r>
          </a:p>
          <a:p>
            <a:r>
              <a:rPr lang="en-US" dirty="0">
                <a:solidFill>
                  <a:srgbClr val="0070C0"/>
                </a:solidFill>
              </a:rPr>
              <a:t>IHE MDIRA / SDPi Implementations</a:t>
            </a:r>
          </a:p>
          <a:p>
            <a:r>
              <a:rPr lang="en-US" dirty="0">
                <a:solidFill>
                  <a:srgbClr val="0070C0"/>
                </a:solidFill>
              </a:rPr>
              <a:t>…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68C19E20-9EDC-42D3-8815-9844620825FA}"/>
              </a:ext>
            </a:extLst>
          </p:cNvPr>
          <p:cNvSpPr/>
          <p:nvPr/>
        </p:nvSpPr>
        <p:spPr>
          <a:xfrm>
            <a:off x="7182505" y="1353308"/>
            <a:ext cx="4757986" cy="717289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0070C0"/>
                </a:solidFill>
              </a:rPr>
              <a:t>MDIRA-enabled Heterogeneous Decoupled Ecosystem of Plug-and-Trust SES MDI Products!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E44BAFF1-2CB8-4A59-B0A5-B3DB33D61E91}"/>
              </a:ext>
            </a:extLst>
          </p:cNvPr>
          <p:cNvCxnSpPr>
            <a:cxnSpLocks/>
          </p:cNvCxnSpPr>
          <p:nvPr/>
        </p:nvCxnSpPr>
        <p:spPr>
          <a:xfrm flipV="1">
            <a:off x="1600398" y="2374213"/>
            <a:ext cx="1049605" cy="688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70614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B3C10-B348-43B4-922C-F40CA3990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SDPi-P Content Actor Diagram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913368-0B85-4F57-91DC-8F83194C695A}"/>
              </a:ext>
            </a:extLst>
          </p:cNvPr>
          <p:cNvSpPr txBox="1"/>
          <p:nvPr/>
        </p:nvSpPr>
        <p:spPr>
          <a:xfrm>
            <a:off x="10467975" y="152400"/>
            <a:ext cx="1472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2020.08.12A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AC5F71-9B32-4D0E-BD61-A0B4025A362D}"/>
              </a:ext>
            </a:extLst>
          </p:cNvPr>
          <p:cNvSpPr/>
          <p:nvPr/>
        </p:nvSpPr>
        <p:spPr>
          <a:xfrm>
            <a:off x="1347783" y="2812256"/>
            <a:ext cx="2028825" cy="123348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BICEPS 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Content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Creator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C3B7F66-AF30-4335-8D77-2D2DC2F10FE7}"/>
              </a:ext>
            </a:extLst>
          </p:cNvPr>
          <p:cNvSpPr/>
          <p:nvPr/>
        </p:nvSpPr>
        <p:spPr>
          <a:xfrm>
            <a:off x="8815391" y="2809874"/>
            <a:ext cx="2019296" cy="123348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BICEPS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Content 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Consumer</a:t>
            </a:r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E185DDFF-E42F-45B8-A566-080D0D996161}"/>
              </a:ext>
            </a:extLst>
          </p:cNvPr>
          <p:cNvSpPr/>
          <p:nvPr/>
        </p:nvSpPr>
        <p:spPr>
          <a:xfrm>
            <a:off x="4014787" y="2357834"/>
            <a:ext cx="4162425" cy="2142330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Provide Content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DC6165E-D759-4677-98BC-23B7A76A29D6}"/>
              </a:ext>
            </a:extLst>
          </p:cNvPr>
          <p:cNvCxnSpPr>
            <a:cxnSpLocks/>
          </p:cNvCxnSpPr>
          <p:nvPr/>
        </p:nvCxnSpPr>
        <p:spPr>
          <a:xfrm>
            <a:off x="5194260" y="3543298"/>
            <a:ext cx="155100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8C0BFD1-449F-4419-9043-227D45ED4B72}"/>
              </a:ext>
            </a:extLst>
          </p:cNvPr>
          <p:cNvCxnSpPr>
            <a:cxnSpLocks/>
          </p:cNvCxnSpPr>
          <p:nvPr/>
        </p:nvCxnSpPr>
        <p:spPr>
          <a:xfrm flipV="1">
            <a:off x="3374226" y="3428998"/>
            <a:ext cx="652467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B9F6F43-C59A-450A-9064-96D5CCB8FB0F}"/>
              </a:ext>
            </a:extLst>
          </p:cNvPr>
          <p:cNvCxnSpPr/>
          <p:nvPr/>
        </p:nvCxnSpPr>
        <p:spPr>
          <a:xfrm flipV="1">
            <a:off x="8177212" y="3428998"/>
            <a:ext cx="652467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4604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B3C10-B348-43B4-922C-F40CA3990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802" y="34846"/>
            <a:ext cx="10515600" cy="763998"/>
          </a:xfrm>
        </p:spPr>
        <p:txBody>
          <a:bodyPr/>
          <a:lstStyle/>
          <a:p>
            <a:r>
              <a:rPr lang="en-US" dirty="0"/>
              <a:t>MDIRA Actor Diagram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913368-0B85-4F57-91DC-8F83194C695A}"/>
              </a:ext>
            </a:extLst>
          </p:cNvPr>
          <p:cNvSpPr txBox="1"/>
          <p:nvPr/>
        </p:nvSpPr>
        <p:spPr>
          <a:xfrm>
            <a:off x="10467975" y="152400"/>
            <a:ext cx="1472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2021.03.26A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53DCBA3-91AC-4393-9774-8472DEA28EB1}"/>
              </a:ext>
            </a:extLst>
          </p:cNvPr>
          <p:cNvSpPr/>
          <p:nvPr/>
        </p:nvSpPr>
        <p:spPr>
          <a:xfrm>
            <a:off x="761215" y="1511518"/>
            <a:ext cx="1447784" cy="117310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MDIRA 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Supervisor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B795F04-B0D1-4C7F-B715-91EAAA700212}"/>
              </a:ext>
            </a:extLst>
          </p:cNvPr>
          <p:cNvSpPr/>
          <p:nvPr/>
        </p:nvSpPr>
        <p:spPr>
          <a:xfrm>
            <a:off x="3897088" y="1511518"/>
            <a:ext cx="1447784" cy="117310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MDIRA 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Data Logger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F448796-9974-4FA7-81DD-F801B1646904}"/>
              </a:ext>
            </a:extLst>
          </p:cNvPr>
          <p:cNvSpPr/>
          <p:nvPr/>
        </p:nvSpPr>
        <p:spPr>
          <a:xfrm>
            <a:off x="729275" y="3589813"/>
            <a:ext cx="1440663" cy="117310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MDIRA 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Medical System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B051763-CDAF-4191-8521-4C6EBCCD4663}"/>
              </a:ext>
            </a:extLst>
          </p:cNvPr>
          <p:cNvSpPr/>
          <p:nvPr/>
        </p:nvSpPr>
        <p:spPr>
          <a:xfrm>
            <a:off x="2329151" y="1511518"/>
            <a:ext cx="1447784" cy="117310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MDIRA User Manager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E59265E-C67F-42EF-A517-3DAB58D75A6A}"/>
              </a:ext>
            </a:extLst>
          </p:cNvPr>
          <p:cNvSpPr/>
          <p:nvPr/>
        </p:nvSpPr>
        <p:spPr>
          <a:xfrm>
            <a:off x="9805884" y="3268099"/>
            <a:ext cx="2091555" cy="763998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Multi-Patient Data Repository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CC3D926-97C7-4DD1-8C43-2167911D8775}"/>
              </a:ext>
            </a:extLst>
          </p:cNvPr>
          <p:cNvSpPr txBox="1"/>
          <p:nvPr/>
        </p:nvSpPr>
        <p:spPr>
          <a:xfrm>
            <a:off x="442126" y="6260123"/>
            <a:ext cx="11625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 MDIRA RI Systems (e.g., Therapy Coordinator SAMD) would be discussed in the Use Case / application sections.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17578DB-00AF-440B-A9DB-9E8DDD5FF062}"/>
              </a:ext>
            </a:extLst>
          </p:cNvPr>
          <p:cNvSpPr/>
          <p:nvPr/>
        </p:nvSpPr>
        <p:spPr>
          <a:xfrm>
            <a:off x="5489684" y="3589811"/>
            <a:ext cx="1440663" cy="117310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MDIRA 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Equipment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BE0B56D-7F64-4BC9-BB75-D8237199519F}"/>
              </a:ext>
            </a:extLst>
          </p:cNvPr>
          <p:cNvSpPr/>
          <p:nvPr/>
        </p:nvSpPr>
        <p:spPr>
          <a:xfrm>
            <a:off x="7110684" y="1511518"/>
            <a:ext cx="2122267" cy="3251395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i="1" dirty="0">
                <a:solidFill>
                  <a:schemeClr val="tx1"/>
                </a:solidFill>
              </a:rPr>
              <a:t>MDIRA Connector {</a:t>
            </a:r>
            <a:r>
              <a:rPr lang="en-US" i="1" dirty="0">
                <a:solidFill>
                  <a:schemeClr val="tx1"/>
                </a:solidFill>
              </a:rPr>
              <a:t>abstract}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0BC5BD7-C3EE-4EE5-9061-D2839AFFB674}"/>
              </a:ext>
            </a:extLst>
          </p:cNvPr>
          <p:cNvSpPr/>
          <p:nvPr/>
        </p:nvSpPr>
        <p:spPr>
          <a:xfrm>
            <a:off x="7302870" y="2483271"/>
            <a:ext cx="1800225" cy="73813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MDIRA Device Adaptor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F05335F-F898-42B6-BC39-5C2E278748A6}"/>
              </a:ext>
            </a:extLst>
          </p:cNvPr>
          <p:cNvSpPr/>
          <p:nvPr/>
        </p:nvSpPr>
        <p:spPr>
          <a:xfrm>
            <a:off x="386034" y="1296237"/>
            <a:ext cx="9127604" cy="4141696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r>
              <a:rPr lang="en-US" b="1" i="1" dirty="0">
                <a:solidFill>
                  <a:schemeClr val="tx1"/>
                </a:solidFill>
              </a:rPr>
              <a:t>MDIRA </a:t>
            </a:r>
            <a:r>
              <a:rPr lang="en-US" b="1" i="1">
                <a:solidFill>
                  <a:schemeClr val="tx1"/>
                </a:solidFill>
              </a:rPr>
              <a:t>Component {</a:t>
            </a:r>
            <a:r>
              <a:rPr lang="en-US" i="1">
                <a:solidFill>
                  <a:schemeClr val="tx1"/>
                </a:solidFill>
              </a:rPr>
              <a:t>abstract</a:t>
            </a:r>
            <a:r>
              <a:rPr lang="en-US" i="1" dirty="0">
                <a:solidFill>
                  <a:schemeClr val="tx1"/>
                </a:solidFill>
              </a:rPr>
              <a:t>}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CC5BA92-B6D5-4A27-A1FB-374419CC5220}"/>
              </a:ext>
            </a:extLst>
          </p:cNvPr>
          <p:cNvCxnSpPr>
            <a:cxnSpLocks/>
          </p:cNvCxnSpPr>
          <p:nvPr/>
        </p:nvCxnSpPr>
        <p:spPr>
          <a:xfrm>
            <a:off x="9223275" y="4573110"/>
            <a:ext cx="58669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5BAA80BB-B41F-44CE-AC05-31DEA2365226}"/>
              </a:ext>
            </a:extLst>
          </p:cNvPr>
          <p:cNvSpPr/>
          <p:nvPr/>
        </p:nvSpPr>
        <p:spPr>
          <a:xfrm>
            <a:off x="3883720" y="4097384"/>
            <a:ext cx="1454909" cy="1173101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MDIRA 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Medical App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82034F6-FFD4-49C0-BF36-7BDD5663A8ED}"/>
              </a:ext>
            </a:extLst>
          </p:cNvPr>
          <p:cNvSpPr/>
          <p:nvPr/>
        </p:nvSpPr>
        <p:spPr>
          <a:xfrm>
            <a:off x="7281671" y="3424393"/>
            <a:ext cx="1800225" cy="73813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MDIRA FHIR Gateway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CF03426-126F-4D36-81F0-8AE9F8ADFF38}"/>
              </a:ext>
            </a:extLst>
          </p:cNvPr>
          <p:cNvSpPr/>
          <p:nvPr/>
        </p:nvSpPr>
        <p:spPr>
          <a:xfrm>
            <a:off x="9815746" y="1356525"/>
            <a:ext cx="2091555" cy="763998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Non-MDIRA Equipment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17342EF-4074-4A22-9F56-107AB3B4D3DE}"/>
              </a:ext>
            </a:extLst>
          </p:cNvPr>
          <p:cNvCxnSpPr>
            <a:cxnSpLocks/>
          </p:cNvCxnSpPr>
          <p:nvPr/>
        </p:nvCxnSpPr>
        <p:spPr>
          <a:xfrm>
            <a:off x="9232951" y="1740654"/>
            <a:ext cx="58279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3194E63A-34EA-44A4-A42F-C2EB7DB6F678}"/>
              </a:ext>
            </a:extLst>
          </p:cNvPr>
          <p:cNvSpPr/>
          <p:nvPr/>
        </p:nvSpPr>
        <p:spPr>
          <a:xfrm>
            <a:off x="2306429" y="3589810"/>
            <a:ext cx="1440800" cy="117310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MDIRA 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Patient Care Platform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8FB56F9-8613-4BAB-9750-AD584FA13D4E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761215" y="3137216"/>
            <a:ext cx="634946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2B3C137-B7EB-4426-9022-D6CF3F07417B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1449607" y="3137213"/>
            <a:ext cx="0" cy="4526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0EDB0F4-9915-40A6-9443-F85D925EF318}"/>
              </a:ext>
            </a:extLst>
          </p:cNvPr>
          <p:cNvCxnSpPr>
            <a:cxnSpLocks/>
          </p:cNvCxnSpPr>
          <p:nvPr/>
        </p:nvCxnSpPr>
        <p:spPr>
          <a:xfrm flipV="1">
            <a:off x="1622103" y="2684613"/>
            <a:ext cx="0" cy="4526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9DE113A-9195-4940-ABC1-574F81D0B4EF}"/>
              </a:ext>
            </a:extLst>
          </p:cNvPr>
          <p:cNvCxnSpPr>
            <a:cxnSpLocks/>
          </p:cNvCxnSpPr>
          <p:nvPr/>
        </p:nvCxnSpPr>
        <p:spPr>
          <a:xfrm flipV="1">
            <a:off x="3038922" y="3137213"/>
            <a:ext cx="0" cy="4526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827909C-4976-4663-9C15-46DB957D1D39}"/>
              </a:ext>
            </a:extLst>
          </p:cNvPr>
          <p:cNvCxnSpPr>
            <a:cxnSpLocks/>
          </p:cNvCxnSpPr>
          <p:nvPr/>
        </p:nvCxnSpPr>
        <p:spPr>
          <a:xfrm flipV="1">
            <a:off x="2807809" y="2684613"/>
            <a:ext cx="0" cy="4526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D671000-51E0-49AE-9A60-DDA59D599501}"/>
              </a:ext>
            </a:extLst>
          </p:cNvPr>
          <p:cNvCxnSpPr>
            <a:cxnSpLocks/>
          </p:cNvCxnSpPr>
          <p:nvPr/>
        </p:nvCxnSpPr>
        <p:spPr>
          <a:xfrm flipV="1">
            <a:off x="4606464" y="2684613"/>
            <a:ext cx="0" cy="4526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1D07FA8-34C6-4676-AE6A-A8A6E9107EB1}"/>
              </a:ext>
            </a:extLst>
          </p:cNvPr>
          <p:cNvCxnSpPr>
            <a:cxnSpLocks/>
            <a:stCxn id="20" idx="0"/>
          </p:cNvCxnSpPr>
          <p:nvPr/>
        </p:nvCxnSpPr>
        <p:spPr>
          <a:xfrm flipV="1">
            <a:off x="6210016" y="3137211"/>
            <a:ext cx="0" cy="4526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5F85216A-0AE4-4011-BCFA-0400494EE72B}"/>
              </a:ext>
            </a:extLst>
          </p:cNvPr>
          <p:cNvCxnSpPr>
            <a:stCxn id="26" idx="0"/>
          </p:cNvCxnSpPr>
          <p:nvPr/>
        </p:nvCxnSpPr>
        <p:spPr>
          <a:xfrm rot="16200000" flipV="1">
            <a:off x="4054770" y="3540979"/>
            <a:ext cx="248865" cy="863946"/>
          </a:xfrm>
          <a:prstGeom prst="bentConnector2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C124EE65-36BF-4F6C-BBB3-49FA9ECFDE1E}"/>
              </a:ext>
            </a:extLst>
          </p:cNvPr>
          <p:cNvSpPr/>
          <p:nvPr/>
        </p:nvSpPr>
        <p:spPr>
          <a:xfrm>
            <a:off x="9820139" y="4221257"/>
            <a:ext cx="2077300" cy="763998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Evacuation Vehicle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F354430-8B3F-4163-90C4-DEB7595AF77B}"/>
              </a:ext>
            </a:extLst>
          </p:cNvPr>
          <p:cNvCxnSpPr>
            <a:cxnSpLocks/>
          </p:cNvCxnSpPr>
          <p:nvPr/>
        </p:nvCxnSpPr>
        <p:spPr>
          <a:xfrm>
            <a:off x="9223089" y="3650098"/>
            <a:ext cx="58279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A361C597-FDD4-4498-9954-CA3AF38F87E0}"/>
              </a:ext>
            </a:extLst>
          </p:cNvPr>
          <p:cNvSpPr/>
          <p:nvPr/>
        </p:nvSpPr>
        <p:spPr>
          <a:xfrm>
            <a:off x="9815746" y="2309475"/>
            <a:ext cx="2101417" cy="763998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Multi-Patient Remote Monitoring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21B6675-0B9F-4B05-9E56-107C49F5F99D}"/>
              </a:ext>
            </a:extLst>
          </p:cNvPr>
          <p:cNvCxnSpPr>
            <a:cxnSpLocks/>
          </p:cNvCxnSpPr>
          <p:nvPr/>
        </p:nvCxnSpPr>
        <p:spPr>
          <a:xfrm>
            <a:off x="9251012" y="2696898"/>
            <a:ext cx="58279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4213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B3C10-B348-43B4-922C-F40CA3990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SDPi-P Actor Diagram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3401567-C306-4AE5-82F6-3DD9BA0716A9}"/>
              </a:ext>
            </a:extLst>
          </p:cNvPr>
          <p:cNvSpPr/>
          <p:nvPr/>
        </p:nvSpPr>
        <p:spPr>
          <a:xfrm>
            <a:off x="794453" y="2574933"/>
            <a:ext cx="2571746" cy="173830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SOMDS 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Provider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(MDIB, Services, …)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65B3A7C-6A0C-4466-8989-D483AE8A4943}"/>
              </a:ext>
            </a:extLst>
          </p:cNvPr>
          <p:cNvSpPr/>
          <p:nvPr/>
        </p:nvSpPr>
        <p:spPr>
          <a:xfrm>
            <a:off x="4123440" y="3204632"/>
            <a:ext cx="2732771" cy="173830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SOMDS Consumer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(consume MDIB info, invoke services, …)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0E20E74-5B7E-4EB2-8C89-3486041E99A5}"/>
              </a:ext>
            </a:extLst>
          </p:cNvPr>
          <p:cNvSpPr/>
          <p:nvPr/>
        </p:nvSpPr>
        <p:spPr>
          <a:xfrm>
            <a:off x="7463638" y="2712937"/>
            <a:ext cx="1800225" cy="73813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SOMDS FHIR Gateway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AF635E-DBE4-4179-B500-0EFD3DA28ABE}"/>
              </a:ext>
            </a:extLst>
          </p:cNvPr>
          <p:cNvSpPr/>
          <p:nvPr/>
        </p:nvSpPr>
        <p:spPr>
          <a:xfrm>
            <a:off x="546802" y="1828801"/>
            <a:ext cx="9127604" cy="438150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b="1" i="1" dirty="0">
                <a:solidFill>
                  <a:schemeClr val="tx1"/>
                </a:solidFill>
              </a:rPr>
              <a:t>SOMDS Participant </a:t>
            </a:r>
            <a:r>
              <a:rPr lang="en-US" i="1" dirty="0">
                <a:solidFill>
                  <a:schemeClr val="tx1"/>
                </a:solidFill>
              </a:rPr>
              <a:t>(Abstract)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1C1CDD2-8719-46CD-A227-22BADFC3A62F}"/>
              </a:ext>
            </a:extLst>
          </p:cNvPr>
          <p:cNvSpPr/>
          <p:nvPr/>
        </p:nvSpPr>
        <p:spPr>
          <a:xfrm>
            <a:off x="9976514" y="1969888"/>
            <a:ext cx="1668683" cy="1234744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Non-SOMDS Systems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D305732-911D-45F0-BE77-9C567CF21CBD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9383463" y="2587260"/>
            <a:ext cx="59305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C0B432B-7915-44A1-9F23-FCE3FE42890E}"/>
              </a:ext>
            </a:extLst>
          </p:cNvPr>
          <p:cNvCxnSpPr>
            <a:cxnSpLocks/>
          </p:cNvCxnSpPr>
          <p:nvPr/>
        </p:nvCxnSpPr>
        <p:spPr>
          <a:xfrm>
            <a:off x="3366199" y="4073787"/>
            <a:ext cx="74771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960B152-0DCB-40F5-B1EC-178DFC4383AD}"/>
              </a:ext>
            </a:extLst>
          </p:cNvPr>
          <p:cNvCxnSpPr>
            <a:cxnSpLocks/>
          </p:cNvCxnSpPr>
          <p:nvPr/>
        </p:nvCxnSpPr>
        <p:spPr>
          <a:xfrm>
            <a:off x="3367107" y="2880494"/>
            <a:ext cx="390434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9051EA1-D450-4929-B6CC-1E2F0C175A32}"/>
              </a:ext>
            </a:extLst>
          </p:cNvPr>
          <p:cNvCxnSpPr>
            <a:cxnSpLocks/>
          </p:cNvCxnSpPr>
          <p:nvPr/>
        </p:nvCxnSpPr>
        <p:spPr>
          <a:xfrm>
            <a:off x="6856211" y="4073787"/>
            <a:ext cx="41524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9913368-0B85-4F57-91DC-8F83194C695A}"/>
              </a:ext>
            </a:extLst>
          </p:cNvPr>
          <p:cNvSpPr txBox="1"/>
          <p:nvPr/>
        </p:nvSpPr>
        <p:spPr>
          <a:xfrm>
            <a:off x="10467975" y="152400"/>
            <a:ext cx="1472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2021.02.18A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6DBC07A-CDAE-481C-8CDF-2DD75405DCCB}"/>
              </a:ext>
            </a:extLst>
          </p:cNvPr>
          <p:cNvSpPr/>
          <p:nvPr/>
        </p:nvSpPr>
        <p:spPr>
          <a:xfrm>
            <a:off x="7463638" y="3551645"/>
            <a:ext cx="1800225" cy="73813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SOMDS V2 Gateway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EDD4006-39C5-4CC5-BCD9-CD1853904EF1}"/>
              </a:ext>
            </a:extLst>
          </p:cNvPr>
          <p:cNvSpPr/>
          <p:nvPr/>
        </p:nvSpPr>
        <p:spPr>
          <a:xfrm>
            <a:off x="7271452" y="1973749"/>
            <a:ext cx="2122267" cy="4093764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i="1" dirty="0">
                <a:solidFill>
                  <a:schemeClr val="tx1"/>
                </a:solidFill>
              </a:rPr>
              <a:t>SOMDS Connector </a:t>
            </a:r>
            <a:r>
              <a:rPr lang="en-US" i="1" dirty="0">
                <a:solidFill>
                  <a:schemeClr val="tx1"/>
                </a:solidFill>
              </a:rPr>
              <a:t>(abstract)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4402AF-66DB-443A-A9A9-D940B9418B89}"/>
              </a:ext>
            </a:extLst>
          </p:cNvPr>
          <p:cNvSpPr/>
          <p:nvPr/>
        </p:nvSpPr>
        <p:spPr>
          <a:xfrm>
            <a:off x="7463638" y="4389189"/>
            <a:ext cx="1800225" cy="73813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SOMDS Sensor Gateway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9F24DC-904E-4385-8A2B-D8314948B8C3}"/>
              </a:ext>
            </a:extLst>
          </p:cNvPr>
          <p:cNvSpPr/>
          <p:nvPr/>
        </p:nvSpPr>
        <p:spPr>
          <a:xfrm>
            <a:off x="7463638" y="5226733"/>
            <a:ext cx="1800225" cy="73813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SOMDS Smart App Platform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C00CFC0-0DFE-4AED-B6F2-9CF7935DA266}"/>
              </a:ext>
            </a:extLst>
          </p:cNvPr>
          <p:cNvSpPr/>
          <p:nvPr/>
        </p:nvSpPr>
        <p:spPr>
          <a:xfrm>
            <a:off x="9976514" y="5226734"/>
            <a:ext cx="1668683" cy="738129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Smart Apps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(incl. SAMD)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C4329CC-1BF9-43FF-BE25-2C0D5F19C539}"/>
              </a:ext>
            </a:extLst>
          </p:cNvPr>
          <p:cNvCxnSpPr>
            <a:cxnSpLocks/>
            <a:stCxn id="10" idx="3"/>
            <a:endCxn id="22" idx="1"/>
          </p:cNvCxnSpPr>
          <p:nvPr/>
        </p:nvCxnSpPr>
        <p:spPr>
          <a:xfrm>
            <a:off x="9263863" y="5595798"/>
            <a:ext cx="712651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852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B3C10-B348-43B4-922C-F40CA3990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802" y="34846"/>
            <a:ext cx="10515600" cy="763998"/>
          </a:xfrm>
        </p:spPr>
        <p:txBody>
          <a:bodyPr/>
          <a:lstStyle/>
          <a:p>
            <a:r>
              <a:rPr lang="en-US" dirty="0"/>
              <a:t>MDIRA Actor Diagram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913368-0B85-4F57-91DC-8F83194C695A}"/>
              </a:ext>
            </a:extLst>
          </p:cNvPr>
          <p:cNvSpPr txBox="1"/>
          <p:nvPr/>
        </p:nvSpPr>
        <p:spPr>
          <a:xfrm>
            <a:off x="10467975" y="152400"/>
            <a:ext cx="1472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2021.02.17A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53DCBA3-91AC-4393-9774-8472DEA28EB1}"/>
              </a:ext>
            </a:extLst>
          </p:cNvPr>
          <p:cNvSpPr/>
          <p:nvPr/>
        </p:nvSpPr>
        <p:spPr>
          <a:xfrm>
            <a:off x="761215" y="1511518"/>
            <a:ext cx="1447784" cy="117310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MDIRA 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Supervisor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B795F04-B0D1-4C7F-B715-91EAAA700212}"/>
              </a:ext>
            </a:extLst>
          </p:cNvPr>
          <p:cNvSpPr/>
          <p:nvPr/>
        </p:nvSpPr>
        <p:spPr>
          <a:xfrm>
            <a:off x="3897088" y="1511518"/>
            <a:ext cx="1447784" cy="117310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MDIRA 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Data Logger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F448796-9974-4FA7-81DD-F801B1646904}"/>
              </a:ext>
            </a:extLst>
          </p:cNvPr>
          <p:cNvSpPr/>
          <p:nvPr/>
        </p:nvSpPr>
        <p:spPr>
          <a:xfrm>
            <a:off x="729275" y="3589813"/>
            <a:ext cx="1440663" cy="117310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MDIRA 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Medical System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B051763-CDAF-4191-8521-4C6EBCCD4663}"/>
              </a:ext>
            </a:extLst>
          </p:cNvPr>
          <p:cNvSpPr/>
          <p:nvPr/>
        </p:nvSpPr>
        <p:spPr>
          <a:xfrm>
            <a:off x="2329151" y="1511518"/>
            <a:ext cx="1447784" cy="117310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MDIRA User Manager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E59265E-C67F-42EF-A517-3DAB58D75A6A}"/>
              </a:ext>
            </a:extLst>
          </p:cNvPr>
          <p:cNvSpPr/>
          <p:nvPr/>
        </p:nvSpPr>
        <p:spPr>
          <a:xfrm>
            <a:off x="9805884" y="3268099"/>
            <a:ext cx="2091555" cy="763998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Multi-Patient Data Repository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CC3D926-97C7-4DD1-8C43-2167911D8775}"/>
              </a:ext>
            </a:extLst>
          </p:cNvPr>
          <p:cNvSpPr txBox="1"/>
          <p:nvPr/>
        </p:nvSpPr>
        <p:spPr>
          <a:xfrm>
            <a:off x="442126" y="6260123"/>
            <a:ext cx="11625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 MDIRA RI Systems (e.g., Therapy Coordinator SAMD) would be discussed in the Use Case / application sections.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17578DB-00AF-440B-A9DB-9E8DDD5FF062}"/>
              </a:ext>
            </a:extLst>
          </p:cNvPr>
          <p:cNvSpPr/>
          <p:nvPr/>
        </p:nvSpPr>
        <p:spPr>
          <a:xfrm>
            <a:off x="5489684" y="3589811"/>
            <a:ext cx="1440663" cy="117310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MDIRA 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Equipment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BE0B56D-7F64-4BC9-BB75-D8237199519F}"/>
              </a:ext>
            </a:extLst>
          </p:cNvPr>
          <p:cNvSpPr/>
          <p:nvPr/>
        </p:nvSpPr>
        <p:spPr>
          <a:xfrm>
            <a:off x="7110684" y="1511518"/>
            <a:ext cx="2122267" cy="3251395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i="1" dirty="0">
                <a:solidFill>
                  <a:schemeClr val="tx1"/>
                </a:solidFill>
              </a:rPr>
              <a:t>MDIRA Connector </a:t>
            </a:r>
            <a:r>
              <a:rPr lang="en-US" i="1" dirty="0">
                <a:solidFill>
                  <a:schemeClr val="tx1"/>
                </a:solidFill>
              </a:rPr>
              <a:t>(abstract)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0BC5BD7-C3EE-4EE5-9061-D2839AFFB674}"/>
              </a:ext>
            </a:extLst>
          </p:cNvPr>
          <p:cNvSpPr/>
          <p:nvPr/>
        </p:nvSpPr>
        <p:spPr>
          <a:xfrm>
            <a:off x="7302870" y="2483271"/>
            <a:ext cx="1800225" cy="73813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MDIRA Device Adaptor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F05335F-F898-42B6-BC39-5C2E278748A6}"/>
              </a:ext>
            </a:extLst>
          </p:cNvPr>
          <p:cNvSpPr/>
          <p:nvPr/>
        </p:nvSpPr>
        <p:spPr>
          <a:xfrm>
            <a:off x="386034" y="1296237"/>
            <a:ext cx="9127604" cy="4141696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r>
              <a:rPr lang="en-US" b="1" i="1" dirty="0">
                <a:solidFill>
                  <a:schemeClr val="tx1"/>
                </a:solidFill>
              </a:rPr>
              <a:t>MDIRA Component </a:t>
            </a:r>
            <a:r>
              <a:rPr lang="en-US" i="1" dirty="0">
                <a:solidFill>
                  <a:schemeClr val="tx1"/>
                </a:solidFill>
              </a:rPr>
              <a:t>(abstract)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CC5BA92-B6D5-4A27-A1FB-374419CC5220}"/>
              </a:ext>
            </a:extLst>
          </p:cNvPr>
          <p:cNvCxnSpPr>
            <a:cxnSpLocks/>
          </p:cNvCxnSpPr>
          <p:nvPr/>
        </p:nvCxnSpPr>
        <p:spPr>
          <a:xfrm>
            <a:off x="9223275" y="4573110"/>
            <a:ext cx="58669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5BAA80BB-B41F-44CE-AC05-31DEA2365226}"/>
              </a:ext>
            </a:extLst>
          </p:cNvPr>
          <p:cNvSpPr/>
          <p:nvPr/>
        </p:nvSpPr>
        <p:spPr>
          <a:xfrm>
            <a:off x="3883720" y="4097384"/>
            <a:ext cx="1454909" cy="1173101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MDIRA 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Medical App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82034F6-FFD4-49C0-BF36-7BDD5663A8ED}"/>
              </a:ext>
            </a:extLst>
          </p:cNvPr>
          <p:cNvSpPr/>
          <p:nvPr/>
        </p:nvSpPr>
        <p:spPr>
          <a:xfrm>
            <a:off x="7281671" y="3424393"/>
            <a:ext cx="1800225" cy="73813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MDIRA FHIR Gateway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CF03426-126F-4D36-81F0-8AE9F8ADFF38}"/>
              </a:ext>
            </a:extLst>
          </p:cNvPr>
          <p:cNvSpPr/>
          <p:nvPr/>
        </p:nvSpPr>
        <p:spPr>
          <a:xfrm>
            <a:off x="9815746" y="1356525"/>
            <a:ext cx="2091555" cy="763998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Non-MDIRA Equipment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17342EF-4074-4A22-9F56-107AB3B4D3DE}"/>
              </a:ext>
            </a:extLst>
          </p:cNvPr>
          <p:cNvCxnSpPr>
            <a:cxnSpLocks/>
          </p:cNvCxnSpPr>
          <p:nvPr/>
        </p:nvCxnSpPr>
        <p:spPr>
          <a:xfrm>
            <a:off x="9232951" y="1740654"/>
            <a:ext cx="58279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3194E63A-34EA-44A4-A42F-C2EB7DB6F678}"/>
              </a:ext>
            </a:extLst>
          </p:cNvPr>
          <p:cNvSpPr/>
          <p:nvPr/>
        </p:nvSpPr>
        <p:spPr>
          <a:xfrm>
            <a:off x="2306429" y="3589810"/>
            <a:ext cx="1440800" cy="117310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MDIRA 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Patient Care Platform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8FB56F9-8613-4BAB-9750-AD584FA13D4E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761215" y="3137216"/>
            <a:ext cx="634946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2B3C137-B7EB-4426-9022-D6CF3F07417B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1449607" y="3137213"/>
            <a:ext cx="0" cy="4526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0EDB0F4-9915-40A6-9443-F85D925EF318}"/>
              </a:ext>
            </a:extLst>
          </p:cNvPr>
          <p:cNvCxnSpPr>
            <a:cxnSpLocks/>
          </p:cNvCxnSpPr>
          <p:nvPr/>
        </p:nvCxnSpPr>
        <p:spPr>
          <a:xfrm flipV="1">
            <a:off x="1622103" y="2684613"/>
            <a:ext cx="0" cy="4526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9DE113A-9195-4940-ABC1-574F81D0B4EF}"/>
              </a:ext>
            </a:extLst>
          </p:cNvPr>
          <p:cNvCxnSpPr>
            <a:cxnSpLocks/>
          </p:cNvCxnSpPr>
          <p:nvPr/>
        </p:nvCxnSpPr>
        <p:spPr>
          <a:xfrm flipV="1">
            <a:off x="3038922" y="3137213"/>
            <a:ext cx="0" cy="4526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827909C-4976-4663-9C15-46DB957D1D39}"/>
              </a:ext>
            </a:extLst>
          </p:cNvPr>
          <p:cNvCxnSpPr>
            <a:cxnSpLocks/>
          </p:cNvCxnSpPr>
          <p:nvPr/>
        </p:nvCxnSpPr>
        <p:spPr>
          <a:xfrm flipV="1">
            <a:off x="2807809" y="2684613"/>
            <a:ext cx="0" cy="4526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D671000-51E0-49AE-9A60-DDA59D599501}"/>
              </a:ext>
            </a:extLst>
          </p:cNvPr>
          <p:cNvCxnSpPr>
            <a:cxnSpLocks/>
          </p:cNvCxnSpPr>
          <p:nvPr/>
        </p:nvCxnSpPr>
        <p:spPr>
          <a:xfrm flipV="1">
            <a:off x="4606464" y="2684613"/>
            <a:ext cx="0" cy="4526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1D07FA8-34C6-4676-AE6A-A8A6E9107EB1}"/>
              </a:ext>
            </a:extLst>
          </p:cNvPr>
          <p:cNvCxnSpPr>
            <a:cxnSpLocks/>
            <a:stCxn id="20" idx="0"/>
          </p:cNvCxnSpPr>
          <p:nvPr/>
        </p:nvCxnSpPr>
        <p:spPr>
          <a:xfrm flipV="1">
            <a:off x="6210016" y="3137211"/>
            <a:ext cx="0" cy="4526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5F85216A-0AE4-4011-BCFA-0400494EE72B}"/>
              </a:ext>
            </a:extLst>
          </p:cNvPr>
          <p:cNvCxnSpPr>
            <a:stCxn id="26" idx="0"/>
          </p:cNvCxnSpPr>
          <p:nvPr/>
        </p:nvCxnSpPr>
        <p:spPr>
          <a:xfrm rot="16200000" flipV="1">
            <a:off x="4054770" y="3540979"/>
            <a:ext cx="248865" cy="863946"/>
          </a:xfrm>
          <a:prstGeom prst="bentConnector2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C124EE65-36BF-4F6C-BBB3-49FA9ECFDE1E}"/>
              </a:ext>
            </a:extLst>
          </p:cNvPr>
          <p:cNvSpPr/>
          <p:nvPr/>
        </p:nvSpPr>
        <p:spPr>
          <a:xfrm>
            <a:off x="9820139" y="4221257"/>
            <a:ext cx="2077300" cy="763998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Evacuation Vehicle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F354430-8B3F-4163-90C4-DEB7595AF77B}"/>
              </a:ext>
            </a:extLst>
          </p:cNvPr>
          <p:cNvCxnSpPr>
            <a:cxnSpLocks/>
          </p:cNvCxnSpPr>
          <p:nvPr/>
        </p:nvCxnSpPr>
        <p:spPr>
          <a:xfrm>
            <a:off x="9223089" y="3650098"/>
            <a:ext cx="58279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A361C597-FDD4-4498-9954-CA3AF38F87E0}"/>
              </a:ext>
            </a:extLst>
          </p:cNvPr>
          <p:cNvSpPr/>
          <p:nvPr/>
        </p:nvSpPr>
        <p:spPr>
          <a:xfrm>
            <a:off x="9805884" y="2249187"/>
            <a:ext cx="2101417" cy="763998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Multi-Patient Remote Monitoring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21B6675-0B9F-4B05-9E56-107C49F5F99D}"/>
              </a:ext>
            </a:extLst>
          </p:cNvPr>
          <p:cNvCxnSpPr>
            <a:cxnSpLocks/>
          </p:cNvCxnSpPr>
          <p:nvPr/>
        </p:nvCxnSpPr>
        <p:spPr>
          <a:xfrm>
            <a:off x="9223089" y="2691474"/>
            <a:ext cx="58279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9440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B3C10-B348-43B4-922C-F40CA3990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802" y="34846"/>
            <a:ext cx="10515600" cy="763998"/>
          </a:xfrm>
        </p:spPr>
        <p:txBody>
          <a:bodyPr/>
          <a:lstStyle/>
          <a:p>
            <a:r>
              <a:rPr lang="en-US" dirty="0"/>
              <a:t>MDIRA Actor Diagram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913368-0B85-4F57-91DC-8F83194C695A}"/>
              </a:ext>
            </a:extLst>
          </p:cNvPr>
          <p:cNvSpPr txBox="1"/>
          <p:nvPr/>
        </p:nvSpPr>
        <p:spPr>
          <a:xfrm>
            <a:off x="10467975" y="152400"/>
            <a:ext cx="1472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2021.02.09B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53DCBA3-91AC-4393-9774-8472DEA28EB1}"/>
              </a:ext>
            </a:extLst>
          </p:cNvPr>
          <p:cNvSpPr/>
          <p:nvPr/>
        </p:nvSpPr>
        <p:spPr>
          <a:xfrm>
            <a:off x="921983" y="1511518"/>
            <a:ext cx="1447784" cy="117310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MDIRA 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Supervisor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B795F04-B0D1-4C7F-B715-91EAAA700212}"/>
              </a:ext>
            </a:extLst>
          </p:cNvPr>
          <p:cNvSpPr/>
          <p:nvPr/>
        </p:nvSpPr>
        <p:spPr>
          <a:xfrm>
            <a:off x="4057856" y="1511518"/>
            <a:ext cx="1447784" cy="117310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MDIRA 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Data Logger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F448796-9974-4FA7-81DD-F801B1646904}"/>
              </a:ext>
            </a:extLst>
          </p:cNvPr>
          <p:cNvSpPr/>
          <p:nvPr/>
        </p:nvSpPr>
        <p:spPr>
          <a:xfrm>
            <a:off x="890043" y="3589813"/>
            <a:ext cx="1440663" cy="117310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MDIRA 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Medical System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B051763-CDAF-4191-8521-4C6EBCCD4663}"/>
              </a:ext>
            </a:extLst>
          </p:cNvPr>
          <p:cNvSpPr/>
          <p:nvPr/>
        </p:nvSpPr>
        <p:spPr>
          <a:xfrm>
            <a:off x="2489919" y="1511518"/>
            <a:ext cx="1447784" cy="117310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MDIRA User Manager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E59265E-C67F-42EF-A517-3DAB58D75A6A}"/>
              </a:ext>
            </a:extLst>
          </p:cNvPr>
          <p:cNvSpPr/>
          <p:nvPr/>
        </p:nvSpPr>
        <p:spPr>
          <a:xfrm>
            <a:off x="9976514" y="3002488"/>
            <a:ext cx="1668683" cy="763998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Multi-Patient Data Repository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CC3D926-97C7-4DD1-8C43-2167911D8775}"/>
              </a:ext>
            </a:extLst>
          </p:cNvPr>
          <p:cNvSpPr txBox="1"/>
          <p:nvPr/>
        </p:nvSpPr>
        <p:spPr>
          <a:xfrm>
            <a:off x="442126" y="6260123"/>
            <a:ext cx="11625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 MDIRA RI Systems (e.g., Therapy Coordinator SAMD) would be discussed in the Use Case / application sections.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17578DB-00AF-440B-A9DB-9E8DDD5FF062}"/>
              </a:ext>
            </a:extLst>
          </p:cNvPr>
          <p:cNvSpPr/>
          <p:nvPr/>
        </p:nvSpPr>
        <p:spPr>
          <a:xfrm>
            <a:off x="5650452" y="3589811"/>
            <a:ext cx="1440663" cy="117310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MDIRA 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Equipment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BE0B56D-7F64-4BC9-BB75-D8237199519F}"/>
              </a:ext>
            </a:extLst>
          </p:cNvPr>
          <p:cNvSpPr/>
          <p:nvPr/>
        </p:nvSpPr>
        <p:spPr>
          <a:xfrm>
            <a:off x="7271452" y="1511518"/>
            <a:ext cx="2122267" cy="3251395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i="1" dirty="0">
                <a:solidFill>
                  <a:schemeClr val="tx1"/>
                </a:solidFill>
              </a:rPr>
              <a:t>MDIRA Connector </a:t>
            </a:r>
            <a:r>
              <a:rPr lang="en-US" i="1" dirty="0">
                <a:solidFill>
                  <a:schemeClr val="tx1"/>
                </a:solidFill>
              </a:rPr>
              <a:t>(abstract)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0BC5BD7-C3EE-4EE5-9061-D2839AFFB674}"/>
              </a:ext>
            </a:extLst>
          </p:cNvPr>
          <p:cNvSpPr/>
          <p:nvPr/>
        </p:nvSpPr>
        <p:spPr>
          <a:xfrm>
            <a:off x="7463638" y="2483271"/>
            <a:ext cx="1800225" cy="73813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MDIRA Device Adaptor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F05335F-F898-42B6-BC39-5C2E278748A6}"/>
              </a:ext>
            </a:extLst>
          </p:cNvPr>
          <p:cNvSpPr/>
          <p:nvPr/>
        </p:nvSpPr>
        <p:spPr>
          <a:xfrm>
            <a:off x="546802" y="1296237"/>
            <a:ext cx="9127604" cy="4141696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r>
              <a:rPr lang="en-US" b="1" i="1" dirty="0">
                <a:solidFill>
                  <a:schemeClr val="tx1"/>
                </a:solidFill>
              </a:rPr>
              <a:t>MDIRA Component </a:t>
            </a:r>
            <a:r>
              <a:rPr lang="en-US" i="1" dirty="0">
                <a:solidFill>
                  <a:schemeClr val="tx1"/>
                </a:solidFill>
              </a:rPr>
              <a:t>(abstract)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CC5BA92-B6D5-4A27-A1FB-374419CC5220}"/>
              </a:ext>
            </a:extLst>
          </p:cNvPr>
          <p:cNvCxnSpPr>
            <a:cxnSpLocks/>
          </p:cNvCxnSpPr>
          <p:nvPr/>
        </p:nvCxnSpPr>
        <p:spPr>
          <a:xfrm>
            <a:off x="9381060" y="4349123"/>
            <a:ext cx="58669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5BAA80BB-B41F-44CE-AC05-31DEA2365226}"/>
              </a:ext>
            </a:extLst>
          </p:cNvPr>
          <p:cNvSpPr/>
          <p:nvPr/>
        </p:nvSpPr>
        <p:spPr>
          <a:xfrm>
            <a:off x="4044488" y="4097384"/>
            <a:ext cx="1454909" cy="1173101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MDIRA 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Medical App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82034F6-FFD4-49C0-BF36-7BDD5663A8ED}"/>
              </a:ext>
            </a:extLst>
          </p:cNvPr>
          <p:cNvSpPr/>
          <p:nvPr/>
        </p:nvSpPr>
        <p:spPr>
          <a:xfrm>
            <a:off x="7442439" y="3424393"/>
            <a:ext cx="1800225" cy="73813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MDIRA FHIR Gateway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CF03426-126F-4D36-81F0-8AE9F8ADFF38}"/>
              </a:ext>
            </a:extLst>
          </p:cNvPr>
          <p:cNvSpPr/>
          <p:nvPr/>
        </p:nvSpPr>
        <p:spPr>
          <a:xfrm>
            <a:off x="9976514" y="2043420"/>
            <a:ext cx="1668683" cy="763998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Non-MDIRA Equipment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17342EF-4074-4A22-9F56-107AB3B4D3DE}"/>
              </a:ext>
            </a:extLst>
          </p:cNvPr>
          <p:cNvCxnSpPr>
            <a:cxnSpLocks/>
          </p:cNvCxnSpPr>
          <p:nvPr/>
        </p:nvCxnSpPr>
        <p:spPr>
          <a:xfrm>
            <a:off x="9393719" y="2427549"/>
            <a:ext cx="58279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3194E63A-34EA-44A4-A42F-C2EB7DB6F678}"/>
              </a:ext>
            </a:extLst>
          </p:cNvPr>
          <p:cNvSpPr/>
          <p:nvPr/>
        </p:nvSpPr>
        <p:spPr>
          <a:xfrm>
            <a:off x="2467197" y="3589810"/>
            <a:ext cx="1440800" cy="117310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MDIRA 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Patient Care Platform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8FB56F9-8613-4BAB-9750-AD584FA13D4E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921983" y="3137216"/>
            <a:ext cx="634946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2B3C137-B7EB-4426-9022-D6CF3F07417B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1610375" y="3137213"/>
            <a:ext cx="0" cy="4526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0EDB0F4-9915-40A6-9443-F85D925EF318}"/>
              </a:ext>
            </a:extLst>
          </p:cNvPr>
          <p:cNvCxnSpPr>
            <a:cxnSpLocks/>
          </p:cNvCxnSpPr>
          <p:nvPr/>
        </p:nvCxnSpPr>
        <p:spPr>
          <a:xfrm flipV="1">
            <a:off x="1782871" y="2684613"/>
            <a:ext cx="0" cy="4526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9DE113A-9195-4940-ABC1-574F81D0B4EF}"/>
              </a:ext>
            </a:extLst>
          </p:cNvPr>
          <p:cNvCxnSpPr>
            <a:cxnSpLocks/>
          </p:cNvCxnSpPr>
          <p:nvPr/>
        </p:nvCxnSpPr>
        <p:spPr>
          <a:xfrm flipV="1">
            <a:off x="3199690" y="3137213"/>
            <a:ext cx="0" cy="4526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827909C-4976-4663-9C15-46DB957D1D39}"/>
              </a:ext>
            </a:extLst>
          </p:cNvPr>
          <p:cNvCxnSpPr>
            <a:cxnSpLocks/>
          </p:cNvCxnSpPr>
          <p:nvPr/>
        </p:nvCxnSpPr>
        <p:spPr>
          <a:xfrm flipV="1">
            <a:off x="2968577" y="2684613"/>
            <a:ext cx="0" cy="4526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D671000-51E0-49AE-9A60-DDA59D599501}"/>
              </a:ext>
            </a:extLst>
          </p:cNvPr>
          <p:cNvCxnSpPr>
            <a:cxnSpLocks/>
          </p:cNvCxnSpPr>
          <p:nvPr/>
        </p:nvCxnSpPr>
        <p:spPr>
          <a:xfrm flipV="1">
            <a:off x="4767232" y="2684613"/>
            <a:ext cx="0" cy="4526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1D07FA8-34C6-4676-AE6A-A8A6E9107EB1}"/>
              </a:ext>
            </a:extLst>
          </p:cNvPr>
          <p:cNvCxnSpPr>
            <a:cxnSpLocks/>
            <a:stCxn id="20" idx="0"/>
          </p:cNvCxnSpPr>
          <p:nvPr/>
        </p:nvCxnSpPr>
        <p:spPr>
          <a:xfrm flipV="1">
            <a:off x="6370784" y="3137211"/>
            <a:ext cx="0" cy="4526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5F85216A-0AE4-4011-BCFA-0400494EE72B}"/>
              </a:ext>
            </a:extLst>
          </p:cNvPr>
          <p:cNvCxnSpPr>
            <a:stCxn id="26" idx="0"/>
          </p:cNvCxnSpPr>
          <p:nvPr/>
        </p:nvCxnSpPr>
        <p:spPr>
          <a:xfrm rot="16200000" flipV="1">
            <a:off x="4215538" y="3540979"/>
            <a:ext cx="248865" cy="863946"/>
          </a:xfrm>
          <a:prstGeom prst="bentConnector2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C124EE65-36BF-4F6C-BBB3-49FA9ECFDE1E}"/>
              </a:ext>
            </a:extLst>
          </p:cNvPr>
          <p:cNvSpPr/>
          <p:nvPr/>
        </p:nvSpPr>
        <p:spPr>
          <a:xfrm>
            <a:off x="9976514" y="3967124"/>
            <a:ext cx="1668683" cy="763998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Evacuation Vehicle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F354430-8B3F-4163-90C4-DEB7595AF77B}"/>
              </a:ext>
            </a:extLst>
          </p:cNvPr>
          <p:cNvCxnSpPr>
            <a:cxnSpLocks/>
          </p:cNvCxnSpPr>
          <p:nvPr/>
        </p:nvCxnSpPr>
        <p:spPr>
          <a:xfrm>
            <a:off x="9393719" y="3384487"/>
            <a:ext cx="58279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3047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84C7431-F548-4759-8E4D-5C5BD9994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881"/>
          </a:xfrm>
        </p:spPr>
        <p:txBody>
          <a:bodyPr>
            <a:normAutofit fontScale="90000"/>
          </a:bodyPr>
          <a:lstStyle/>
          <a:p>
            <a:r>
              <a:rPr lang="en-US" dirty="0"/>
              <a:t>MDIRA RI Examples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74F982-591F-47FD-B645-C0E5A916D3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5724" y="1078801"/>
            <a:ext cx="4158924" cy="56875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5EE2416-2073-4194-971A-7816359E0F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7354" y="1078801"/>
            <a:ext cx="4167195" cy="5687568"/>
          </a:xfrm>
          <a:prstGeom prst="rect">
            <a:avLst/>
          </a:prstGeom>
          <a:solidFill>
            <a:srgbClr val="FFF9EF"/>
          </a:solidFill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D7FF1F0-C6D8-4ACA-A020-168DB53813EB}"/>
              </a:ext>
            </a:extLst>
          </p:cNvPr>
          <p:cNvSpPr txBox="1"/>
          <p:nvPr/>
        </p:nvSpPr>
        <p:spPr>
          <a:xfrm>
            <a:off x="10467975" y="152400"/>
            <a:ext cx="1472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2021.01.28A</a:t>
            </a:r>
          </a:p>
        </p:txBody>
      </p:sp>
    </p:spTree>
    <p:extLst>
      <p:ext uri="{BB962C8B-B14F-4D97-AF65-F5344CB8AC3E}">
        <p14:creationId xmlns:p14="http://schemas.microsoft.com/office/powerpoint/2010/main" val="29930040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84C7431-F548-4759-8E4D-5C5BD9994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881"/>
          </a:xfrm>
        </p:spPr>
        <p:txBody>
          <a:bodyPr>
            <a:normAutofit fontScale="90000"/>
          </a:bodyPr>
          <a:lstStyle/>
          <a:p>
            <a:r>
              <a:rPr lang="en-US" dirty="0"/>
              <a:t>MDIRA 2.0 Examples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7FF1F0-C6D8-4ACA-A020-168DB53813EB}"/>
              </a:ext>
            </a:extLst>
          </p:cNvPr>
          <p:cNvSpPr txBox="1"/>
          <p:nvPr/>
        </p:nvSpPr>
        <p:spPr>
          <a:xfrm>
            <a:off x="10467975" y="152400"/>
            <a:ext cx="1472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2021.01.28A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7AAC0AE-3040-4832-9DD5-D59789FFBA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962" y="780223"/>
            <a:ext cx="7458075" cy="592343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D507F2F-92EE-4C05-9D75-135BA8E4385A}"/>
              </a:ext>
            </a:extLst>
          </p:cNvPr>
          <p:cNvSpPr txBox="1"/>
          <p:nvPr/>
        </p:nvSpPr>
        <p:spPr>
          <a:xfrm>
            <a:off x="10487024" y="3711221"/>
            <a:ext cx="16097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2.0 spec. Figure A-1 Component Discovery, Authentication &amp; Registration</a:t>
            </a:r>
          </a:p>
        </p:txBody>
      </p:sp>
    </p:spTree>
    <p:extLst>
      <p:ext uri="{BB962C8B-B14F-4D97-AF65-F5344CB8AC3E}">
        <p14:creationId xmlns:p14="http://schemas.microsoft.com/office/powerpoint/2010/main" val="20942936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84C7431-F548-4759-8E4D-5C5BD9994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881"/>
          </a:xfrm>
        </p:spPr>
        <p:txBody>
          <a:bodyPr>
            <a:normAutofit fontScale="90000"/>
          </a:bodyPr>
          <a:lstStyle/>
          <a:p>
            <a:r>
              <a:rPr lang="en-US" dirty="0"/>
              <a:t>MDIRA 2.0 Examples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7FF1F0-C6D8-4ACA-A020-168DB53813EB}"/>
              </a:ext>
            </a:extLst>
          </p:cNvPr>
          <p:cNvSpPr txBox="1"/>
          <p:nvPr/>
        </p:nvSpPr>
        <p:spPr>
          <a:xfrm>
            <a:off x="10467975" y="152400"/>
            <a:ext cx="1472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2021.01.28A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448533-1111-41CD-B685-529AB05488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8192" y="152400"/>
            <a:ext cx="5028750" cy="649331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BCAD02B-91FB-4EA7-9CE3-0954BB8C3A8C}"/>
              </a:ext>
            </a:extLst>
          </p:cNvPr>
          <p:cNvSpPr txBox="1"/>
          <p:nvPr/>
        </p:nvSpPr>
        <p:spPr>
          <a:xfrm>
            <a:off x="466724" y="4501796"/>
            <a:ext cx="26860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2.0 spec. Figure A-2 MDIRA Component Health and Status Reporting</a:t>
            </a:r>
          </a:p>
        </p:txBody>
      </p:sp>
    </p:spTree>
    <p:extLst>
      <p:ext uri="{BB962C8B-B14F-4D97-AF65-F5344CB8AC3E}">
        <p14:creationId xmlns:p14="http://schemas.microsoft.com/office/powerpoint/2010/main" val="35201908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16817</TotalTime>
  <Words>895</Words>
  <Application>Microsoft Office PowerPoint</Application>
  <PresentationFormat>Widescreen</PresentationFormat>
  <Paragraphs>304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MDIRA Profile Supplement Diagrams</vt:lpstr>
      <vt:lpstr>PowerPoint Presentation</vt:lpstr>
      <vt:lpstr>MDIRA Actor Diagram</vt:lpstr>
      <vt:lpstr>SDPi-P Actor Diagram</vt:lpstr>
      <vt:lpstr>MDIRA Actor Diagram</vt:lpstr>
      <vt:lpstr>MDIRA Actor Diagram</vt:lpstr>
      <vt:lpstr>MDIRA RI Examples</vt:lpstr>
      <vt:lpstr>MDIRA 2.0 Examples</vt:lpstr>
      <vt:lpstr>MDIRA 2.0 Examples</vt:lpstr>
      <vt:lpstr>MDIRA Components Diagram</vt:lpstr>
      <vt:lpstr>MDIRA SDC Ref. Implementation Diagram</vt:lpstr>
      <vt:lpstr>Diagram Archive &amp; Stuff</vt:lpstr>
      <vt:lpstr>MDIRA Actor Diagram</vt:lpstr>
      <vt:lpstr>MDIRA Actor Diagram</vt:lpstr>
      <vt:lpstr>MDIRA Actor Diagram</vt:lpstr>
      <vt:lpstr>SDPi-P Actor Diagram</vt:lpstr>
      <vt:lpstr>SDPi-R Actor Diagram</vt:lpstr>
      <vt:lpstr>SDPi-A Actor Diagram</vt:lpstr>
      <vt:lpstr>SDPi-xC Actor Diagram</vt:lpstr>
      <vt:lpstr>SDPi-P Content Actor Diagram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MDIRA Profile Supplement Diagrams</dc:title>
  <dc:creator>Todd Cooper</dc:creator>
  <cp:lastModifiedBy>Todd Cooper</cp:lastModifiedBy>
  <cp:revision>122</cp:revision>
  <dcterms:created xsi:type="dcterms:W3CDTF">2020-07-20T18:42:23Z</dcterms:created>
  <dcterms:modified xsi:type="dcterms:W3CDTF">2021-04-21T14:07:01Z</dcterms:modified>
</cp:coreProperties>
</file>