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725" r:id="rId2"/>
    <p:sldId id="785" r:id="rId3"/>
    <p:sldId id="786" r:id="rId4"/>
    <p:sldId id="787" r:id="rId5"/>
    <p:sldId id="788" r:id="rId6"/>
    <p:sldId id="789" r:id="rId7"/>
    <p:sldId id="790" r:id="rId8"/>
    <p:sldId id="791" r:id="rId9"/>
    <p:sldId id="75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B1BFCE-A37E-4065-AA93-A89D889AEB47}">
          <p14:sldIdLst>
            <p14:sldId id="725"/>
            <p14:sldId id="785"/>
            <p14:sldId id="786"/>
            <p14:sldId id="787"/>
            <p14:sldId id="788"/>
            <p14:sldId id="789"/>
            <p14:sldId id="790"/>
            <p14:sldId id="791"/>
            <p14:sldId id="753"/>
          </p14:sldIdLst>
        </p14:section>
        <p14:section name="Abschnitt ohne Titel" id="{FCE6D635-2A10-4EA6-9687-5C8ED6D10C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pos="5465">
          <p15:clr>
            <a:srgbClr val="A4A3A4"/>
          </p15:clr>
        </p15:guide>
        <p15:guide id="4" pos="3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kstroh, Max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24576"/>
    <a:srgbClr val="6298D5"/>
    <a:srgbClr val="64B5F6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6357" autoAdjust="0"/>
  </p:normalViewPr>
  <p:slideViewPr>
    <p:cSldViewPr>
      <p:cViewPr varScale="1">
        <p:scale>
          <a:sx n="107" d="100"/>
          <a:sy n="107" d="100"/>
        </p:scale>
        <p:origin x="132" y="102"/>
      </p:cViewPr>
      <p:guideLst>
        <p:guide orient="horz" pos="210"/>
        <p:guide orient="horz" pos="4201"/>
        <p:guide pos="5465"/>
        <p:guide pos="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21E8C-F3D8-4237-80E5-528DD14FBC60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EFC6B-7902-41C3-86EE-8804BDF72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3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EFC6B-7902-41C3-86EE-8804BDF72E2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25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EFC6B-7902-41C3-86EE-8804BDF72E2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4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35221"/>
          </a:xfrm>
          <a:prstGeom prst="rect">
            <a:avLst/>
          </a:prstGeom>
        </p:spPr>
      </p:pic>
      <p:sp>
        <p:nvSpPr>
          <p:cNvPr id="5" name="Shape 6"/>
          <p:cNvSpPr/>
          <p:nvPr userDrawn="1"/>
        </p:nvSpPr>
        <p:spPr>
          <a:xfrm>
            <a:off x="664432" y="5007768"/>
            <a:ext cx="8479569" cy="1949624"/>
          </a:xfrm>
          <a:prstGeom prst="rect">
            <a:avLst/>
          </a:prstGeom>
          <a:solidFill>
            <a:srgbClr val="02457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960438" y="5748085"/>
            <a:ext cx="7886700" cy="489478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de-DE" dirty="0"/>
              <a:t>Vortragender und Institut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 hasCustomPrompt="1"/>
          </p:nvPr>
        </p:nvSpPr>
        <p:spPr>
          <a:xfrm>
            <a:off x="960438" y="5259135"/>
            <a:ext cx="7886700" cy="48895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otham Bold" charset="0"/>
                <a:ea typeface="Gotham Bold" charset="0"/>
                <a:cs typeface="Gotham Bold" charset="0"/>
              </a:defRPr>
            </a:lvl1pPr>
          </a:lstStyle>
          <a:p>
            <a:pPr lvl="0"/>
            <a:r>
              <a:rPr lang="de-DE" dirty="0"/>
              <a:t>Vortragstitel hier einfügen,</a:t>
            </a:r>
          </a:p>
        </p:txBody>
      </p:sp>
    </p:spTree>
    <p:extLst>
      <p:ext uri="{BB962C8B-B14F-4D97-AF65-F5344CB8AC3E}">
        <p14:creationId xmlns:p14="http://schemas.microsoft.com/office/powerpoint/2010/main" val="31735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35221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4572000" y="4853910"/>
            <a:ext cx="4499992" cy="1691251"/>
          </a:xfrm>
          <a:prstGeom prst="rect">
            <a:avLst/>
          </a:prstGeom>
          <a:solidFill>
            <a:srgbClr val="02457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5013176"/>
            <a:ext cx="4264358" cy="1372720"/>
          </a:xfrm>
        </p:spPr>
        <p:txBody>
          <a:bodyPr anchor="ctr">
            <a:normAutofit/>
          </a:bodyPr>
          <a:lstStyle>
            <a:lvl1pPr marL="0" indent="0" algn="r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de-DE" dirty="0"/>
              <a:t>Adressdaten</a:t>
            </a:r>
          </a:p>
          <a:p>
            <a:pPr lvl="0"/>
            <a:r>
              <a:rPr lang="de-DE" dirty="0"/>
              <a:t>kommen </a:t>
            </a:r>
          </a:p>
          <a:p>
            <a:pPr lvl="0"/>
            <a:r>
              <a:rPr lang="de-DE" dirty="0"/>
              <a:t>hier </a:t>
            </a:r>
          </a:p>
          <a:p>
            <a:pPr lvl="0"/>
            <a:r>
              <a:rPr lang="de-DE" dirty="0"/>
              <a:t>hin</a:t>
            </a:r>
          </a:p>
        </p:txBody>
      </p:sp>
    </p:spTree>
    <p:extLst>
      <p:ext uri="{BB962C8B-B14F-4D97-AF65-F5344CB8AC3E}">
        <p14:creationId xmlns:p14="http://schemas.microsoft.com/office/powerpoint/2010/main" val="789872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THEMA: Hier einfügen …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" hasCustomPrompt="1"/>
          </p:nvPr>
        </p:nvSpPr>
        <p:spPr>
          <a:xfrm>
            <a:off x="520700" y="1451981"/>
            <a:ext cx="8154988" cy="449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Aspekt Nummer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Aspekt Nummer 2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Aspekt Nummer 3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A17E-4ABE-4FB8-9818-D28F0FF2191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3"/>
          </p:nvPr>
        </p:nvSpPr>
        <p:spPr>
          <a:xfrm>
            <a:off x="2843808" y="6078538"/>
            <a:ext cx="3816424" cy="59055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400" b="0">
                <a:solidFill>
                  <a:schemeClr val="tx2">
                    <a:lumMod val="75000"/>
                  </a:schemeClr>
                </a:solidFill>
              </a:defRPr>
            </a:lvl2pPr>
            <a:lvl3pPr marL="914400" indent="0"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3pPr>
            <a:lvl4pPr marL="1371600" indent="0"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4pPr>
            <a:lvl5pPr marL="1828800" indent="0"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797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96" y="1417674"/>
            <a:ext cx="8712968" cy="46351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de-DE" dirty="0"/>
              <a:t>Auflistungen oder Text hier </a:t>
            </a:r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2"/>
          </p:nvPr>
        </p:nvSpPr>
        <p:spPr>
          <a:xfrm>
            <a:off x="0" y="6237272"/>
            <a:ext cx="9144000" cy="432048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of June 2021, Slide </a:t>
            </a:r>
            <a:fld id="{0F8E4711-C258-41C0-9807-E42BB9A21D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496" y="262467"/>
            <a:ext cx="8335838" cy="904346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de-DE" dirty="0"/>
              <a:t>Titel kommt hier hin.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F2481F-6CBF-4305-9FF9-6566830AA19F}"/>
              </a:ext>
            </a:extLst>
          </p:cNvPr>
          <p:cNvSpPr txBox="1"/>
          <p:nvPr userDrawn="1"/>
        </p:nvSpPr>
        <p:spPr>
          <a:xfrm>
            <a:off x="32048" y="6345574"/>
            <a:ext cx="3312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/>
              <a:t>DEV </a:t>
            </a:r>
            <a:r>
              <a:rPr lang="en-US" sz="800" dirty="0" err="1"/>
              <a:t>SDPi</a:t>
            </a:r>
            <a:r>
              <a:rPr lang="en-US" sz="800" dirty="0"/>
              <a:t> Development Meeting</a:t>
            </a:r>
            <a:endParaRPr lang="de-DE" sz="1100" dirty="0">
              <a:solidFill>
                <a:schemeClr val="bg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8559"/>
            <a:ext cx="7886700" cy="4618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 dirty="0"/>
              <a:t>29 May 2018 – Slide 3</a:t>
            </a:r>
          </a:p>
        </p:txBody>
      </p:sp>
    </p:spTree>
    <p:extLst>
      <p:ext uri="{BB962C8B-B14F-4D97-AF65-F5344CB8AC3E}">
        <p14:creationId xmlns:p14="http://schemas.microsoft.com/office/powerpoint/2010/main" val="277682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31851"/>
            <a:ext cx="3886200" cy="4672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31851"/>
            <a:ext cx="3886200" cy="4672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3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351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23476"/>
            <a:ext cx="3868340" cy="37804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351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23476"/>
            <a:ext cx="3887391" cy="37804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7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1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70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82686"/>
            <a:ext cx="7535024" cy="10819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683143"/>
            <a:ext cx="4629150" cy="444007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83142"/>
            <a:ext cx="2949178" cy="444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398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13933"/>
            <a:ext cx="4629150" cy="461947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13933"/>
            <a:ext cx="2949178" cy="4619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180955"/>
            <a:ext cx="8731306" cy="1073380"/>
          </a:xfrm>
          <a:prstGeom prst="rect">
            <a:avLst/>
          </a:prstGeom>
          <a:solidFill>
            <a:srgbClr val="024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idx="1"/>
          </p:nvPr>
        </p:nvSpPr>
        <p:spPr>
          <a:xfrm>
            <a:off x="628650" y="1506518"/>
            <a:ext cx="7886700" cy="467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4" name="Bild 23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3" b="36818"/>
          <a:stretch/>
        </p:blipFill>
        <p:spPr>
          <a:xfrm>
            <a:off x="6588224" y="6246000"/>
            <a:ext cx="2482981" cy="504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3" t="32552" r="32432" b="30446"/>
          <a:stretch/>
        </p:blipFill>
        <p:spPr>
          <a:xfrm>
            <a:off x="7065181" y="180955"/>
            <a:ext cx="2078820" cy="1073378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3409726" y="6315438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 dirty="0"/>
              <a:t>11 June 2021 – Slide 3</a:t>
            </a:r>
          </a:p>
        </p:txBody>
      </p:sp>
    </p:spTree>
    <p:extLst>
      <p:ext uri="{BB962C8B-B14F-4D97-AF65-F5344CB8AC3E}">
        <p14:creationId xmlns:p14="http://schemas.microsoft.com/office/powerpoint/2010/main" val="14861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8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Gotham Bold" charset="0"/>
          <a:ea typeface="Gotham Bold" charset="0"/>
          <a:cs typeface="Gotham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onfluence.hl7.org/display/GP/Community+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GP/2020.10.20-21+IHE+Germany+SDPi+P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pages/viewpage.action?pageId=10457976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pages/viewpage.action?pageId=113676845" TargetMode="External"/><Relationship Id="rId2" Type="http://schemas.openxmlformats.org/officeDocument/2006/relationships/hyperlink" Target="https://confluence.hl7.org/pages/viewpage.action?pageId=11112628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sv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83568" y="6237312"/>
            <a:ext cx="8460432" cy="633244"/>
          </a:xfrm>
        </p:spPr>
        <p:txBody>
          <a:bodyPr>
            <a:normAutofit/>
          </a:bodyPr>
          <a:lstStyle/>
          <a:p>
            <a:pPr algn="ctr"/>
            <a:r>
              <a:rPr lang="en-US" sz="1800" kern="0" dirty="0"/>
              <a:t>David Gregorczyk</a:t>
            </a:r>
            <a:br>
              <a:rPr lang="en-US" sz="1800" kern="0" dirty="0"/>
            </a:br>
            <a:r>
              <a:rPr lang="en-US" sz="1800" kern="0" dirty="0"/>
              <a:t>System Architect @ </a:t>
            </a:r>
            <a:r>
              <a:rPr lang="en-US" sz="1800" kern="0" dirty="0" err="1"/>
              <a:t>Drägerwerk</a:t>
            </a:r>
            <a:r>
              <a:rPr lang="en-US" sz="1800" kern="0" dirty="0"/>
              <a:t> 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281331" y="5076287"/>
            <a:ext cx="4098981" cy="1161025"/>
          </a:xfrm>
        </p:spPr>
        <p:txBody>
          <a:bodyPr>
            <a:normAutofit/>
          </a:bodyPr>
          <a:lstStyle/>
          <a:p>
            <a:r>
              <a:rPr lang="en-US" dirty="0"/>
              <a:t>OR.NET &amp; IHE Germany</a:t>
            </a:r>
            <a:br>
              <a:rPr lang="en-US" dirty="0"/>
            </a:br>
            <a:r>
              <a:rPr lang="en-US" dirty="0"/>
              <a:t>SDC Plug-a-thons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6E565-4BB3-4E5F-8756-DBB3C4731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221673"/>
            <a:ext cx="869571" cy="86957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F1EF1DA-C3D6-4F88-AC37-18465FAFD8E4}"/>
              </a:ext>
            </a:extLst>
          </p:cNvPr>
          <p:cNvSpPr/>
          <p:nvPr/>
        </p:nvSpPr>
        <p:spPr>
          <a:xfrm>
            <a:off x="0" y="6801180"/>
            <a:ext cx="1872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Icon </a:t>
            </a:r>
            <a:r>
              <a:rPr lang="de-DE" sz="800" dirty="0" err="1"/>
              <a:t>made</a:t>
            </a:r>
            <a:r>
              <a:rPr lang="de-DE" sz="800" dirty="0"/>
              <a:t> </a:t>
            </a:r>
            <a:r>
              <a:rPr lang="de-DE" sz="800" dirty="0" err="1"/>
              <a:t>by</a:t>
            </a:r>
            <a:r>
              <a:rPr lang="de-DE" sz="800" dirty="0"/>
              <a:t> https://www.freepik.com</a:t>
            </a:r>
          </a:p>
        </p:txBody>
      </p:sp>
    </p:spTree>
    <p:extLst>
      <p:ext uri="{BB962C8B-B14F-4D97-AF65-F5344CB8AC3E}">
        <p14:creationId xmlns:p14="http://schemas.microsoft.com/office/powerpoint/2010/main" val="30977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197C5-B7C5-4A92-A767-E674E4B1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and Purpose</a:t>
            </a:r>
          </a:p>
          <a:p>
            <a:r>
              <a:rPr lang="de-DE" dirty="0"/>
              <a:t>Plug-a-thon #1</a:t>
            </a:r>
          </a:p>
          <a:p>
            <a:r>
              <a:rPr lang="de-DE" dirty="0"/>
              <a:t>Plug-a-thon #2</a:t>
            </a:r>
          </a:p>
          <a:p>
            <a:r>
              <a:rPr lang="de-DE" dirty="0"/>
              <a:t>Plug-a-thon #3</a:t>
            </a:r>
          </a:p>
          <a:p>
            <a:r>
              <a:rPr lang="de-DE" dirty="0"/>
              <a:t>Future Plug-a-thons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B1D7AE-A9F2-4DF0-84C3-6E2DA43C5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B2C9F8A-ACBD-4967-A9D8-809AE8C2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071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FCDB-06E3-46A4-895E-96A61E1B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7674"/>
            <a:ext cx="4824536" cy="4635167"/>
          </a:xfrm>
        </p:spPr>
        <p:txBody>
          <a:bodyPr>
            <a:normAutofit fontScale="92500"/>
          </a:bodyPr>
          <a:lstStyle/>
          <a:p>
            <a:r>
              <a:rPr lang="de-DE" dirty="0"/>
              <a:t>Informal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engineers</a:t>
            </a:r>
            <a:br>
              <a:rPr lang="de-DE" dirty="0"/>
            </a:b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joint</a:t>
            </a:r>
            <a:br>
              <a:rPr lang="de-DE" dirty="0"/>
            </a:br>
            <a:r>
              <a:rPr lang="de-DE" dirty="0" err="1"/>
              <a:t>meeting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OR.NET and IHE Germany</a:t>
            </a:r>
          </a:p>
          <a:p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SDC </a:t>
            </a:r>
            <a:r>
              <a:rPr lang="de-DE" dirty="0" err="1"/>
              <a:t>implementations</a:t>
            </a:r>
            <a:r>
              <a:rPr lang="de-DE" dirty="0"/>
              <a:t> and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vendors</a:t>
            </a:r>
            <a:endParaRPr lang="de-DE" dirty="0"/>
          </a:p>
          <a:p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SDPi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conformance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~ bi-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meeting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Community Events - Gemini Public - </a:t>
            </a:r>
            <a:r>
              <a:rPr lang="de-DE" dirty="0" err="1">
                <a:hlinkClick r:id="rId2"/>
              </a:rPr>
              <a:t>Confluence</a:t>
            </a:r>
            <a:r>
              <a:rPr lang="de-DE" dirty="0">
                <a:hlinkClick r:id="rId2"/>
              </a:rPr>
              <a:t> (hl7.org)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C39C1-6862-467E-BF55-618E01678A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532CE59-33D5-4327-A117-A5318292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and Purpose</a:t>
            </a:r>
          </a:p>
        </p:txBody>
      </p:sp>
      <p:pic>
        <p:nvPicPr>
          <p:cNvPr id="8" name="Grafik 7" descr="Ein Bild, das drinnen, Person, sitzend, Personen enthält.&#10;&#10;Automatisch generierte Beschreibung">
            <a:extLst>
              <a:ext uri="{FF2B5EF4-FFF2-40B4-BE49-F238E27FC236}">
                <a16:creationId xmlns:a16="http://schemas.microsoft.com/office/drawing/2014/main" id="{9E45C2DF-E772-47A9-B12F-9DA1549A7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7674"/>
            <a:ext cx="4174128" cy="313104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F4C7737-E0DB-4623-82FD-604574F7B9E5}"/>
              </a:ext>
            </a:extLst>
          </p:cNvPr>
          <p:cNvSpPr txBox="1"/>
          <p:nvPr/>
        </p:nvSpPr>
        <p:spPr>
          <a:xfrm>
            <a:off x="6352015" y="4548722"/>
            <a:ext cx="2682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>
                <a:latin typeface="Gotham Medium" charset="0"/>
                <a:ea typeface="Gotham Medium" charset="0"/>
                <a:cs typeface="Gotham Medium" charset="0"/>
                <a:sym typeface="Wingdings" panose="05000000000000000000" pitchFamily="2" charset="2"/>
              </a:rPr>
              <a:t> </a:t>
            </a:r>
            <a:r>
              <a:rPr lang="de-DE" sz="1100" dirty="0">
                <a:latin typeface="Gotham Medium" charset="0"/>
                <a:ea typeface="Gotham Medium" charset="0"/>
                <a:cs typeface="Gotham Medium" charset="0"/>
              </a:rPr>
              <a:t>COVID-</a:t>
            </a:r>
            <a:r>
              <a:rPr lang="de-DE" sz="1100" dirty="0" err="1">
                <a:latin typeface="Gotham Medium" charset="0"/>
                <a:ea typeface="Gotham Medium" charset="0"/>
                <a:cs typeface="Gotham Medium" charset="0"/>
              </a:rPr>
              <a:t>free</a:t>
            </a:r>
            <a:r>
              <a:rPr lang="de-DE" sz="1100" dirty="0">
                <a:latin typeface="Gotham Medium" charset="0"/>
                <a:ea typeface="Gotham Medium" charset="0"/>
                <a:cs typeface="Gotham Medium" charset="0"/>
              </a:rPr>
              <a:t> OR.NET-</a:t>
            </a:r>
            <a:r>
              <a:rPr lang="de-DE" sz="1100" dirty="0" err="1">
                <a:latin typeface="Gotham Medium" charset="0"/>
                <a:ea typeface="Gotham Medium" charset="0"/>
                <a:cs typeface="Gotham Medium" charset="0"/>
              </a:rPr>
              <a:t>only</a:t>
            </a:r>
            <a:r>
              <a:rPr lang="de-DE" sz="1100" dirty="0"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de-DE" sz="1100" dirty="0" err="1">
                <a:latin typeface="Gotham Medium" charset="0"/>
                <a:ea typeface="Gotham Medium" charset="0"/>
                <a:cs typeface="Gotham Medium" charset="0"/>
              </a:rPr>
              <a:t>meeting</a:t>
            </a:r>
            <a:r>
              <a:rPr lang="de-DE" sz="1100" dirty="0">
                <a:latin typeface="Gotham Medium" charset="0"/>
                <a:ea typeface="Gotham Medium" charset="0"/>
                <a:cs typeface="Gotham Medium" charset="0"/>
              </a:rPr>
              <a:t> in 2019</a:t>
            </a:r>
          </a:p>
        </p:txBody>
      </p:sp>
    </p:spTree>
    <p:extLst>
      <p:ext uri="{BB962C8B-B14F-4D97-AF65-F5344CB8AC3E}">
        <p14:creationId xmlns:p14="http://schemas.microsoft.com/office/powerpoint/2010/main" val="18871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5F1C0D-D6D3-4986-869C-41A6DE19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2020.10.20-21 IHE Germany </a:t>
            </a:r>
            <a:r>
              <a:rPr lang="en-US" dirty="0" err="1">
                <a:hlinkClick r:id="rId2"/>
              </a:rPr>
              <a:t>SDPi</a:t>
            </a:r>
            <a:r>
              <a:rPr lang="en-US" dirty="0">
                <a:hlinkClick r:id="rId2"/>
              </a:rPr>
              <a:t> PAT - Gemini Public - Confluence (hl7.org)</a:t>
            </a:r>
            <a:endParaRPr lang="de-DE" dirty="0"/>
          </a:p>
          <a:p>
            <a:r>
              <a:rPr lang="de-DE" dirty="0"/>
              <a:t>Virtual </a:t>
            </a:r>
            <a:r>
              <a:rPr lang="de-DE" dirty="0" err="1"/>
              <a:t>venue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 and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expenses</a:t>
            </a:r>
            <a:endParaRPr lang="de-DE" dirty="0"/>
          </a:p>
          <a:p>
            <a:r>
              <a:rPr lang="de-DE" dirty="0"/>
              <a:t>VPN 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OR.NET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all </a:t>
            </a:r>
            <a:r>
              <a:rPr lang="de-DE" dirty="0" err="1"/>
              <a:t>parties</a:t>
            </a:r>
            <a:r>
              <a:rPr lang="de-DE" dirty="0"/>
              <a:t> </a:t>
            </a:r>
            <a:r>
              <a:rPr lang="de-DE" dirty="0" err="1"/>
              <a:t>exchanging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virtual </a:t>
            </a:r>
            <a:r>
              <a:rPr lang="de-DE" dirty="0" err="1"/>
              <a:t>subnet</a:t>
            </a:r>
            <a:r>
              <a:rPr lang="de-DE" dirty="0"/>
              <a:t>,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utilzing</a:t>
            </a:r>
            <a:r>
              <a:rPr lang="de-DE" dirty="0"/>
              <a:t> UDP </a:t>
            </a:r>
            <a:r>
              <a:rPr lang="de-DE" dirty="0" err="1"/>
              <a:t>multicast</a:t>
            </a:r>
            <a:endParaRPr lang="de-DE" dirty="0"/>
          </a:p>
          <a:p>
            <a:pPr lvl="1"/>
            <a:r>
              <a:rPr lang="de-DE" dirty="0" err="1"/>
              <a:t>SoftEther</a:t>
            </a:r>
            <a:r>
              <a:rPr lang="de-DE" dirty="0"/>
              <a:t> VPN</a:t>
            </a:r>
          </a:p>
          <a:p>
            <a:pPr lvl="1"/>
            <a:r>
              <a:rPr lang="de-DE" dirty="0"/>
              <a:t>Marcus Köny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accounts</a:t>
            </a:r>
            <a:endParaRPr lang="de-DE" dirty="0"/>
          </a:p>
          <a:p>
            <a:r>
              <a:rPr lang="de-DE" dirty="0"/>
              <a:t>VPN </a:t>
            </a:r>
            <a:r>
              <a:rPr lang="de-DE" dirty="0" err="1"/>
              <a:t>paves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offline </a:t>
            </a:r>
            <a:r>
              <a:rPr lang="de-DE" dirty="0" err="1"/>
              <a:t>testing</a:t>
            </a:r>
            <a:r>
              <a:rPr lang="de-DE" dirty="0"/>
              <a:t>, i.e.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at </a:t>
            </a:r>
            <a:r>
              <a:rPr lang="de-DE" dirty="0" err="1"/>
              <a:t>plug</a:t>
            </a:r>
            <a:r>
              <a:rPr lang="de-DE" dirty="0"/>
              <a:t>-a-thons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connectathons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devised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large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SDC</a:t>
            </a:r>
          </a:p>
          <a:p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difficulties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certificates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8CBAC2-DEEA-4691-AEEA-0C46F14FE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C1CB6-B054-41FE-A7AB-56FCE1E9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 #1 Kick-off </a:t>
            </a:r>
            <a:r>
              <a:rPr lang="de-DE" dirty="0" err="1"/>
              <a:t>meeting</a:t>
            </a:r>
            <a:r>
              <a:rPr lang="de-DE" dirty="0"/>
              <a:t> 2020/10</a:t>
            </a:r>
          </a:p>
        </p:txBody>
      </p:sp>
    </p:spTree>
    <p:extLst>
      <p:ext uri="{BB962C8B-B14F-4D97-AF65-F5344CB8AC3E}">
        <p14:creationId xmlns:p14="http://schemas.microsoft.com/office/powerpoint/2010/main" val="367724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AB973A-DBE2-4D40-9C14-FAA10F63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2021.03.24 IHE DE SDC/</a:t>
            </a:r>
            <a:r>
              <a:rPr lang="fr-FR" dirty="0" err="1">
                <a:hlinkClick r:id="rId2"/>
              </a:rPr>
              <a:t>SDPi</a:t>
            </a:r>
            <a:r>
              <a:rPr lang="fr-FR" dirty="0">
                <a:hlinkClick r:id="rId2"/>
              </a:rPr>
              <a:t> PAT #2 - Gemini Public - Confluence (hl7.org)</a:t>
            </a:r>
            <a:endParaRPr lang="de-DE" dirty="0"/>
          </a:p>
          <a:p>
            <a:r>
              <a:rPr lang="de-DE" dirty="0"/>
              <a:t>Setup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successfully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and </a:t>
            </a:r>
            <a:r>
              <a:rPr lang="de-DE" dirty="0" err="1"/>
              <a:t>exchanging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r>
              <a:rPr lang="de-DE" dirty="0"/>
              <a:t>Plug-a-thon was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sketchy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an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certificate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(SSL 1.2 </a:t>
            </a:r>
            <a:r>
              <a:rPr lang="de-DE" dirty="0" err="1"/>
              <a:t>vs</a:t>
            </a:r>
            <a:r>
              <a:rPr lang="de-DE" dirty="0"/>
              <a:t> 1.3 </a:t>
            </a:r>
            <a:r>
              <a:rPr lang="de-DE" dirty="0" err="1"/>
              <a:t>is</a:t>
            </a:r>
            <a:r>
              <a:rPr lang="de-DE" dirty="0"/>
              <a:t> still an </a:t>
            </a:r>
            <a:r>
              <a:rPr lang="de-DE" dirty="0" err="1"/>
              <a:t>issue</a:t>
            </a:r>
            <a:r>
              <a:rPr lang="de-DE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1011B1-1A8D-4DCE-8341-F4EF44C0A0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DC609D-E587-41C5-A801-464A2A3E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 #2 2021/03</a:t>
            </a:r>
          </a:p>
        </p:txBody>
      </p:sp>
    </p:spTree>
    <p:extLst>
      <p:ext uri="{BB962C8B-B14F-4D97-AF65-F5344CB8AC3E}">
        <p14:creationId xmlns:p14="http://schemas.microsoft.com/office/powerpoint/2010/main" val="375875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6B376C-1CC4-4B8F-80FB-B7D73C95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2021.06.01 IHE DE SDC/</a:t>
            </a:r>
            <a:r>
              <a:rPr lang="fr-FR" dirty="0" err="1">
                <a:hlinkClick r:id="rId2"/>
              </a:rPr>
              <a:t>SDPi</a:t>
            </a:r>
            <a:r>
              <a:rPr lang="fr-FR" dirty="0">
                <a:hlinkClick r:id="rId2"/>
              </a:rPr>
              <a:t> PAT #3 - Gemini Public - Confluence (hl7.org)</a:t>
            </a:r>
            <a:endParaRPr lang="de-DE" dirty="0"/>
          </a:p>
          <a:p>
            <a:r>
              <a:rPr lang="de-DE" dirty="0" err="1"/>
              <a:t>Continuing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– on a clean </a:t>
            </a:r>
            <a:r>
              <a:rPr lang="de-DE" dirty="0" err="1"/>
              <a:t>slate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VPN </a:t>
            </a:r>
            <a:r>
              <a:rPr lang="de-DE" dirty="0" err="1"/>
              <a:t>adapter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OR.NET </a:t>
            </a:r>
            <a:r>
              <a:rPr lang="de-DE" dirty="0" err="1"/>
              <a:t>SoftEther</a:t>
            </a:r>
            <a:r>
              <a:rPr lang="de-DE" dirty="0"/>
              <a:t> VPN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base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containers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against</a:t>
            </a:r>
            <a:r>
              <a:rPr lang="de-DE" dirty="0">
                <a:sym typeface="Wingdings" panose="05000000000000000000" pitchFamily="2" charset="2"/>
              </a:rPr>
              <a:t> offline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Introduction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published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PAT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conducted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First </a:t>
            </a:r>
            <a:r>
              <a:rPr lang="de-DE" dirty="0" err="1">
                <a:sym typeface="Wingdings" panose="05000000000000000000" pitchFamily="2" charset="2"/>
              </a:rPr>
              <a:t>shot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sequence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SDPi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mapping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>
                <a:hlinkClick r:id="rId3"/>
              </a:rPr>
              <a:t>Reference Provider/Consumer </a:t>
            </a:r>
            <a:r>
              <a:rPr lang="de-DE" dirty="0" err="1">
                <a:hlinkClick r:id="rId3"/>
              </a:rPr>
              <a:t>Specification</a:t>
            </a:r>
            <a:r>
              <a:rPr lang="de-DE" dirty="0">
                <a:hlinkClick r:id="rId3"/>
              </a:rPr>
              <a:t> - Gemini Public - </a:t>
            </a:r>
            <a:r>
              <a:rPr lang="de-DE" dirty="0" err="1">
                <a:hlinkClick r:id="rId3"/>
              </a:rPr>
              <a:t>Confluence</a:t>
            </a:r>
            <a:r>
              <a:rPr lang="de-DE" dirty="0">
                <a:hlinkClick r:id="rId3"/>
              </a:rPr>
              <a:t> (hl7.org)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)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D10A6-E713-4539-A9DE-7B03A1E7F4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D62276F-5141-456B-8A13-788269D5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 #3 2021/06</a:t>
            </a:r>
          </a:p>
        </p:txBody>
      </p:sp>
    </p:spTree>
    <p:extLst>
      <p:ext uri="{BB962C8B-B14F-4D97-AF65-F5344CB8AC3E}">
        <p14:creationId xmlns:p14="http://schemas.microsoft.com/office/powerpoint/2010/main" val="425804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142F05-B314-4D47-8301-7838DFBC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Detailing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SDPi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mapping</a:t>
            </a:r>
            <a:endParaRPr lang="de-DE" dirty="0"/>
          </a:p>
          <a:p>
            <a:pPr lvl="1"/>
            <a:r>
              <a:rPr lang="de-DE" dirty="0"/>
              <a:t>Create </a:t>
            </a:r>
            <a:r>
              <a:rPr lang="de-DE" dirty="0" err="1"/>
              <a:t>provisional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SDCri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reports</a:t>
            </a:r>
            <a:endParaRPr lang="de-DE" dirty="0"/>
          </a:p>
          <a:p>
            <a:pPr lvl="1"/>
            <a:r>
              <a:rPr lang="de-DE" dirty="0" err="1"/>
              <a:t>SDCcc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open source </a:t>
            </a:r>
            <a:r>
              <a:rPr lang="de-DE" dirty="0" err="1"/>
              <a:t>yet</a:t>
            </a:r>
            <a:r>
              <a:rPr lang="de-DE" dirty="0"/>
              <a:t>; a </a:t>
            </a:r>
            <a:r>
              <a:rPr lang="de-DE" dirty="0" err="1"/>
              <a:t>lean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good-enough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22492C-B1E4-4189-9CB9-5FE964C166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6B729D-16A8-47EB-A368-701B99BB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Next: PAT #4 2021/08</a:t>
            </a:r>
          </a:p>
        </p:txBody>
      </p:sp>
    </p:spTree>
    <p:extLst>
      <p:ext uri="{BB962C8B-B14F-4D97-AF65-F5344CB8AC3E}">
        <p14:creationId xmlns:p14="http://schemas.microsoft.com/office/powerpoint/2010/main" val="11605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DA8AB2-92EB-4D20-A7F2-E9B0DDE5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7674"/>
            <a:ext cx="8712968" cy="904347"/>
          </a:xfrm>
        </p:spPr>
        <p:txBody>
          <a:bodyPr/>
          <a:lstStyle/>
          <a:p>
            <a:r>
              <a:rPr lang="de-DE" dirty="0" err="1"/>
              <a:t>It‘s</a:t>
            </a:r>
            <a:r>
              <a:rPr lang="de-DE" dirty="0"/>
              <a:t> still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a </a:t>
            </a:r>
            <a:r>
              <a:rPr lang="de-DE" dirty="0" err="1"/>
              <a:t>consumer</a:t>
            </a:r>
            <a:endParaRPr lang="de-DE" dirty="0"/>
          </a:p>
          <a:p>
            <a:pPr lvl="1"/>
            <a:r>
              <a:rPr lang="de-DE" dirty="0"/>
              <a:t>A „golden 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1434DF-ACF7-4432-A26B-B46C31A19D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of June 2021, Slide </a:t>
            </a:r>
            <a:fld id="{0F8E4711-C258-41C0-9807-E42BB9A21D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6DC670-525E-41BA-B437-13632E2B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73B0F87-98D9-4C74-8ECC-5A89F651389C}"/>
              </a:ext>
            </a:extLst>
          </p:cNvPr>
          <p:cNvGrpSpPr/>
          <p:nvPr/>
        </p:nvGrpSpPr>
        <p:grpSpPr>
          <a:xfrm>
            <a:off x="5364088" y="4383985"/>
            <a:ext cx="1037479" cy="1396157"/>
            <a:chOff x="2423184" y="1403990"/>
            <a:chExt cx="1037479" cy="139615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D89B80-1BB5-4F8F-849E-00B92A32B817}"/>
                </a:ext>
              </a:extLst>
            </p:cNvPr>
            <p:cNvSpPr/>
            <p:nvPr/>
          </p:nvSpPr>
          <p:spPr bwMode="auto">
            <a:xfrm>
              <a:off x="2457658" y="1403990"/>
              <a:ext cx="1003005" cy="1396157"/>
            </a:xfrm>
            <a:prstGeom prst="rect">
              <a:avLst/>
            </a:prstGeom>
            <a:solidFill>
              <a:srgbClr val="E69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B08A6CE-8096-4471-AFBA-A9132AF049D2}"/>
                </a:ext>
              </a:extLst>
            </p:cNvPr>
            <p:cNvGrpSpPr/>
            <p:nvPr/>
          </p:nvGrpSpPr>
          <p:grpSpPr>
            <a:xfrm>
              <a:off x="2423184" y="1525433"/>
              <a:ext cx="1034011" cy="1187315"/>
              <a:chOff x="848282" y="2512109"/>
              <a:chExt cx="1034011" cy="1187315"/>
            </a:xfrm>
          </p:grpSpPr>
          <p:sp>
            <p:nvSpPr>
              <p:cNvPr id="11" name="Abgerundetes Rechteck 11">
                <a:extLst>
                  <a:ext uri="{FF2B5EF4-FFF2-40B4-BE49-F238E27FC236}">
                    <a16:creationId xmlns:a16="http://schemas.microsoft.com/office/drawing/2014/main" id="{74BD04C7-16AF-4227-870B-6F6DE7F8D826}"/>
                  </a:ext>
                </a:extLst>
              </p:cNvPr>
              <p:cNvSpPr/>
              <p:nvPr/>
            </p:nvSpPr>
            <p:spPr>
              <a:xfrm>
                <a:off x="848282" y="3428339"/>
                <a:ext cx="1034011" cy="271085"/>
              </a:xfrm>
              <a:prstGeom prst="roundRect">
                <a:avLst>
                  <a:gd name="adj" fmla="val 0"/>
                </a:avLst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36000" tIns="82800" rIns="36000" bIns="36000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Gotham Medium"/>
                  </a:rPr>
                  <a:t>Consumer</a:t>
                </a:r>
              </a:p>
            </p:txBody>
          </p:sp>
          <p:pic>
            <p:nvPicPr>
              <p:cNvPr id="12" name="Grafik 81">
                <a:extLst>
                  <a:ext uri="{FF2B5EF4-FFF2-40B4-BE49-F238E27FC236}">
                    <a16:creationId xmlns:a16="http://schemas.microsoft.com/office/drawing/2014/main" id="{9155E9A2-AC1C-42D6-ADB7-23C11E963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82041" y="2512109"/>
                <a:ext cx="366492" cy="916230"/>
              </a:xfrm>
              <a:prstGeom prst="rect">
                <a:avLst/>
              </a:prstGeom>
            </p:spPr>
          </p:pic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D392FEB-FBDC-4900-AD7C-014304570B86}"/>
              </a:ext>
            </a:extLst>
          </p:cNvPr>
          <p:cNvGrpSpPr/>
          <p:nvPr/>
        </p:nvGrpSpPr>
        <p:grpSpPr>
          <a:xfrm>
            <a:off x="5383478" y="2813574"/>
            <a:ext cx="1033200" cy="1396157"/>
            <a:chOff x="5804671" y="1401749"/>
            <a:chExt cx="1033200" cy="1396157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C93F0CF-5657-4DB7-8296-0C94C012B916}"/>
                </a:ext>
              </a:extLst>
            </p:cNvPr>
            <p:cNvSpPr/>
            <p:nvPr/>
          </p:nvSpPr>
          <p:spPr bwMode="auto">
            <a:xfrm>
              <a:off x="5804671" y="1401749"/>
              <a:ext cx="1033200" cy="1396157"/>
            </a:xfrm>
            <a:prstGeom prst="rect">
              <a:avLst/>
            </a:prstGeom>
            <a:solidFill>
              <a:srgbClr val="CC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47E635E-3B5C-4040-A326-8ADCD1669F13}"/>
                </a:ext>
              </a:extLst>
            </p:cNvPr>
            <p:cNvGrpSpPr/>
            <p:nvPr/>
          </p:nvGrpSpPr>
          <p:grpSpPr>
            <a:xfrm>
              <a:off x="5906702" y="1558608"/>
              <a:ext cx="829137" cy="1072709"/>
              <a:chOff x="5906702" y="1492405"/>
              <a:chExt cx="829137" cy="1072709"/>
            </a:xfrm>
          </p:grpSpPr>
          <p:sp>
            <p:nvSpPr>
              <p:cNvPr id="16" name="Abgerundetes Rechteck 18">
                <a:extLst>
                  <a:ext uri="{FF2B5EF4-FFF2-40B4-BE49-F238E27FC236}">
                    <a16:creationId xmlns:a16="http://schemas.microsoft.com/office/drawing/2014/main" id="{ACC8040D-8298-4372-9FD7-DE2F4A0C282B}"/>
                  </a:ext>
                </a:extLst>
              </p:cNvPr>
              <p:cNvSpPr/>
              <p:nvPr/>
            </p:nvSpPr>
            <p:spPr>
              <a:xfrm>
                <a:off x="5906702" y="2294029"/>
                <a:ext cx="829137" cy="271085"/>
              </a:xfrm>
              <a:prstGeom prst="roundRect">
                <a:avLst>
                  <a:gd name="adj" fmla="val 0"/>
                </a:avLst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0" tIns="82800" rIns="0" bIns="36000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Gotham Medium"/>
                  </a:rPr>
                  <a:t>Provider</a:t>
                </a:r>
              </a:p>
            </p:txBody>
          </p:sp>
          <p:pic>
            <p:nvPicPr>
              <p:cNvPr id="17" name="Grafik 28699">
                <a:extLst>
                  <a:ext uri="{FF2B5EF4-FFF2-40B4-BE49-F238E27FC236}">
                    <a16:creationId xmlns:a16="http://schemas.microsoft.com/office/drawing/2014/main" id="{0598A167-E514-4630-B847-9C68729F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12800" y="1492405"/>
                <a:ext cx="630404" cy="801813"/>
              </a:xfrm>
              <a:prstGeom prst="rect">
                <a:avLst/>
              </a:prstGeom>
            </p:spPr>
          </p:pic>
        </p:grp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89BE67F5-B193-48FA-B3B1-9F838E12335D}"/>
              </a:ext>
            </a:extLst>
          </p:cNvPr>
          <p:cNvSpPr txBox="1"/>
          <p:nvPr/>
        </p:nvSpPr>
        <p:spPr>
          <a:xfrm>
            <a:off x="4952858" y="2360969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Device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under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test</a:t>
            </a:r>
            <a:endParaRPr lang="de-DE" b="1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640F958-7D47-4ACF-AF05-882A892F50B4}"/>
              </a:ext>
            </a:extLst>
          </p:cNvPr>
          <p:cNvGrpSpPr/>
          <p:nvPr/>
        </p:nvGrpSpPr>
        <p:grpSpPr>
          <a:xfrm>
            <a:off x="1427629" y="2897593"/>
            <a:ext cx="914400" cy="1071259"/>
            <a:chOff x="467544" y="2721386"/>
            <a:chExt cx="914400" cy="1071259"/>
          </a:xfrm>
        </p:grpSpPr>
        <p:pic>
          <p:nvPicPr>
            <p:cNvPr id="20" name="Grafik 19" descr="Checkliste">
              <a:extLst>
                <a:ext uri="{FF2B5EF4-FFF2-40B4-BE49-F238E27FC236}">
                  <a16:creationId xmlns:a16="http://schemas.microsoft.com/office/drawing/2014/main" id="{7E66577F-57CC-4431-9411-21B581D4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44" y="2878245"/>
              <a:ext cx="914400" cy="9144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51B5B0F-3265-4EC3-B81C-197140626C09}"/>
                </a:ext>
              </a:extLst>
            </p:cNvPr>
            <p:cNvSpPr txBox="1"/>
            <p:nvPr/>
          </p:nvSpPr>
          <p:spPr>
            <a:xfrm>
              <a:off x="512515" y="2721386"/>
              <a:ext cx="824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Gotham Medium" charset="0"/>
                  <a:ea typeface="Gotham Medium" charset="0"/>
                  <a:cs typeface="Gotham Medium" charset="0"/>
                </a:rPr>
                <a:t>Test </a:t>
              </a:r>
              <a:r>
                <a:rPr lang="de-DE" sz="1200" dirty="0" err="1">
                  <a:latin typeface="Gotham Medium" charset="0"/>
                  <a:ea typeface="Gotham Medium" charset="0"/>
                  <a:cs typeface="Gotham Medium" charset="0"/>
                </a:rPr>
                <a:t>result</a:t>
              </a:r>
              <a:endParaRPr lang="de-DE" sz="1100" dirty="0"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9EED2ED-940A-475C-9E44-12675065A1AD}"/>
              </a:ext>
            </a:extLst>
          </p:cNvPr>
          <p:cNvGrpSpPr/>
          <p:nvPr/>
        </p:nvGrpSpPr>
        <p:grpSpPr>
          <a:xfrm>
            <a:off x="6365437" y="4479639"/>
            <a:ext cx="914400" cy="1071259"/>
            <a:chOff x="467544" y="2721386"/>
            <a:chExt cx="914400" cy="1071259"/>
          </a:xfrm>
        </p:grpSpPr>
        <p:pic>
          <p:nvPicPr>
            <p:cNvPr id="25" name="Grafik 24" descr="Checkliste">
              <a:extLst>
                <a:ext uri="{FF2B5EF4-FFF2-40B4-BE49-F238E27FC236}">
                  <a16:creationId xmlns:a16="http://schemas.microsoft.com/office/drawing/2014/main" id="{40F282B5-66A7-4AD1-A708-EE9F16784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44" y="2878245"/>
              <a:ext cx="914400" cy="91440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8332053-0F61-4C4E-B0AC-0C64DF39DF6D}"/>
                </a:ext>
              </a:extLst>
            </p:cNvPr>
            <p:cNvSpPr txBox="1"/>
            <p:nvPr/>
          </p:nvSpPr>
          <p:spPr>
            <a:xfrm>
              <a:off x="512515" y="2721386"/>
              <a:ext cx="824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Gotham Medium" charset="0"/>
                  <a:ea typeface="Gotham Medium" charset="0"/>
                  <a:cs typeface="Gotham Medium" charset="0"/>
                </a:rPr>
                <a:t>Test </a:t>
              </a:r>
              <a:r>
                <a:rPr lang="de-DE" sz="1200" dirty="0" err="1">
                  <a:latin typeface="Gotham Medium" charset="0"/>
                  <a:ea typeface="Gotham Medium" charset="0"/>
                  <a:cs typeface="Gotham Medium" charset="0"/>
                </a:rPr>
                <a:t>result</a:t>
              </a:r>
              <a:endParaRPr lang="de-DE" sz="1100" dirty="0"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</p:grpSp>
      <p:pic>
        <p:nvPicPr>
          <p:cNvPr id="31" name="Grafik 30" descr="Computer">
            <a:extLst>
              <a:ext uri="{FF2B5EF4-FFF2-40B4-BE49-F238E27FC236}">
                <a16:creationId xmlns:a16="http://schemas.microsoft.com/office/drawing/2014/main" id="{AF66A917-3F6D-4BCA-A11E-57BD67806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8333" y="3054452"/>
            <a:ext cx="914400" cy="914400"/>
          </a:xfrm>
          <a:prstGeom prst="rect">
            <a:avLst/>
          </a:prstGeom>
        </p:spPr>
      </p:pic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A8BF919-4A60-4163-AD3E-C46A6A774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3362" y="4624863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15BDF398-F659-47C0-BD94-A6E18502F145}"/>
              </a:ext>
            </a:extLst>
          </p:cNvPr>
          <p:cNvSpPr txBox="1"/>
          <p:nvPr/>
        </p:nvSpPr>
        <p:spPr>
          <a:xfrm>
            <a:off x="2241299" y="2357115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Test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app</a:t>
            </a:r>
            <a:endParaRPr lang="de-DE" b="1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C50FF26-30A8-4275-B280-7A67AD440A99}"/>
              </a:ext>
            </a:extLst>
          </p:cNvPr>
          <p:cNvSpPr txBox="1"/>
          <p:nvPr/>
        </p:nvSpPr>
        <p:spPr>
          <a:xfrm>
            <a:off x="1032509" y="3110237"/>
            <a:ext cx="672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rgbClr val="00B050"/>
                </a:solidFill>
                <a:latin typeface="Gotham Medium" charset="0"/>
                <a:ea typeface="Gotham Medium" charset="0"/>
                <a:cs typeface="Gotham Medium" charset="0"/>
                <a:sym typeface="Webdings" panose="05030102010509060703" pitchFamily="18" charset="2"/>
              </a:rPr>
              <a:t></a:t>
            </a:r>
            <a:endParaRPr lang="de-DE" sz="4400" dirty="0">
              <a:solidFill>
                <a:srgbClr val="FF0000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D90B91-2385-429E-92BA-6CB6CB39B553}"/>
              </a:ext>
            </a:extLst>
          </p:cNvPr>
          <p:cNvSpPr txBox="1"/>
          <p:nvPr/>
        </p:nvSpPr>
        <p:spPr>
          <a:xfrm flipH="1">
            <a:off x="6982181" y="4679085"/>
            <a:ext cx="71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rgbClr val="FF0000"/>
                </a:solidFill>
                <a:latin typeface="Gotham Medium" charset="0"/>
                <a:ea typeface="Gotham Medium" charset="0"/>
                <a:cs typeface="Gotham Medium" charset="0"/>
                <a:sym typeface="Webdings" panose="05030102010509060703" pitchFamily="18" charset="2"/>
              </a:rPr>
              <a:t></a:t>
            </a:r>
            <a:endParaRPr lang="de-DE" sz="4400" dirty="0">
              <a:solidFill>
                <a:srgbClr val="FF0000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0CC3E62-9AD7-48E3-B311-CF1EA53AA046}"/>
              </a:ext>
            </a:extLst>
          </p:cNvPr>
          <p:cNvCxnSpPr>
            <a:stCxn id="14" idx="1"/>
            <a:endCxn id="31" idx="3"/>
          </p:cNvCxnSpPr>
          <p:nvPr/>
        </p:nvCxnSpPr>
        <p:spPr>
          <a:xfrm flipH="1" flipV="1">
            <a:off x="3192733" y="3511652"/>
            <a:ext cx="219074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B428296-BC2B-4F60-8A04-198BF5FAC8CC}"/>
              </a:ext>
            </a:extLst>
          </p:cNvPr>
          <p:cNvCxnSpPr>
            <a:stCxn id="32" idx="3"/>
            <a:endCxn id="9" idx="1"/>
          </p:cNvCxnSpPr>
          <p:nvPr/>
        </p:nvCxnSpPr>
        <p:spPr>
          <a:xfrm>
            <a:off x="3147762" y="5082063"/>
            <a:ext cx="225080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8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83568" y="5661248"/>
            <a:ext cx="8460432" cy="921276"/>
          </a:xfrm>
        </p:spPr>
        <p:txBody>
          <a:bodyPr>
            <a:normAutofit/>
          </a:bodyPr>
          <a:lstStyle/>
          <a:p>
            <a:pPr algn="ctr"/>
            <a:r>
              <a:rPr lang="en-US" sz="1800" kern="0" dirty="0"/>
              <a:t>David Gregorczyk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83568" y="5085184"/>
            <a:ext cx="8460432" cy="4889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3073364"/>
      </p:ext>
    </p:extLst>
  </p:cSld>
  <p:clrMapOvr>
    <a:masterClrMapping/>
  </p:clrMapOvr>
</p:sld>
</file>

<file path=ppt/theme/theme1.xml><?xml version="1.0" encoding="utf-8"?>
<a:theme xmlns:a="http://schemas.openxmlformats.org/drawingml/2006/main" name="OR-NET-EV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100" dirty="0" smtClean="0">
            <a:solidFill>
              <a:schemeClr val="bg1"/>
            </a:solidFill>
            <a:latin typeface="Gotham Medium" charset="0"/>
            <a:ea typeface="Gotham Medium" charset="0"/>
            <a:cs typeface="Gotham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-Net-Präsentation_Vorlage_V5_4-3" id="{F94CFCB8-DB60-774A-9B6E-7FDDC4754B38}" vid="{B7A675BE-3D3A-174A-AAC9-4760AAE167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ICCAS_Powerpoint_Vorlage_11072016 (002)</Template>
  <TotalTime>0</TotalTime>
  <Words>553</Words>
  <Application>Microsoft Office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Gotham Bold</vt:lpstr>
      <vt:lpstr>Gotham Book</vt:lpstr>
      <vt:lpstr>Gotham Medium</vt:lpstr>
      <vt:lpstr>Verdana</vt:lpstr>
      <vt:lpstr>OR-NET-EV</vt:lpstr>
      <vt:lpstr>PowerPoint Presentation</vt:lpstr>
      <vt:lpstr>Outline</vt:lpstr>
      <vt:lpstr>Scope and Purpose</vt:lpstr>
      <vt:lpstr>PAT #1 Kick-off meeting 2020/10</vt:lpstr>
      <vt:lpstr>PAT #2 2021/03</vt:lpstr>
      <vt:lpstr>PAT #3 2021/06</vt:lpstr>
      <vt:lpstr>Next: PAT #4 2021/08</vt:lpstr>
      <vt:lpstr>Challenge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Neumuth, Thomas</dc:creator>
  <cp:lastModifiedBy>Gregorczyk, David</cp:lastModifiedBy>
  <cp:revision>237</cp:revision>
  <dcterms:created xsi:type="dcterms:W3CDTF">2016-07-14T14:27:26Z</dcterms:created>
  <dcterms:modified xsi:type="dcterms:W3CDTF">2021-06-11T15:30:58Z</dcterms:modified>
</cp:coreProperties>
</file>