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15" r:id="rId3"/>
    <p:sldId id="2463" r:id="rId4"/>
    <p:sldId id="2513" r:id="rId5"/>
    <p:sldId id="2516" r:id="rId6"/>
    <p:sldId id="2512" r:id="rId7"/>
    <p:sldId id="2541" r:id="rId8"/>
    <p:sldId id="2517" r:id="rId9"/>
    <p:sldId id="2542" r:id="rId10"/>
    <p:sldId id="2544" r:id="rId11"/>
    <p:sldId id="2543" r:id="rId12"/>
    <p:sldId id="2530" r:id="rId13"/>
    <p:sldId id="2545" r:id="rId14"/>
    <p:sldId id="2528" r:id="rId15"/>
    <p:sldId id="2531" r:id="rId16"/>
    <p:sldId id="2540" r:id="rId17"/>
    <p:sldId id="250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>
        <p:scale>
          <a:sx n="79" d="100"/>
          <a:sy n="79" d="100"/>
        </p:scale>
        <p:origin x="990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15:44:02.446"/>
    </inkml:context>
    <inkml:brush xml:id="br0">
      <inkml:brushProperty name="width" value="0.1" units="cm"/>
      <inkml:brushProperty name="height" value="0.1" units="cm"/>
      <inkml:brushProperty name="color" value="#548235"/>
      <inkml:brushProperty name="ignorePressure" value="1"/>
    </inkml:brush>
  </inkml:definitions>
  <inkml:trace contextRef="#ctx0" brushRef="#br0">4 1,'-1'88,"1"-10,1 30,1-104,-2 1,0-1,2-1,-2 2,1-2,-1 1,4 1,-3-2,1 1,0-1,0 1,-1-1,3-1,-3 1,1 1,1-1,1-1,-3 0,3 1,-1 0,0 1,1-3,3 1,8 5,-2 0,2-3,1 1,-1-2,8 1,45 13,-60-14,22 8,2 1,-1 2,-3 1,30 18,-45-24,1 1,1-3,0-2,0 2,0-2,0-1,1-1,0 1,11-1,-20-1,2 0,-3-1,1 1,0 3,1-4,-1 3,0-1,-1 1,-1 1,2-1,5 4,3 6,0 5,0-4,6 10,24 30,55 38,-41-43,-43-34,-11-10,0-4,1 1,-3 3,2-3,-2 2,1-1,-1 1,0 0,1 1,-1-3,-1 5,1-4,1 3,-3-4,1 4,0 3,4 32,-2-1,-3 1,-1-1,0 0,-3 2,0 66,3-78,0 2,1-1,3 2,6 24,-3-15,-2 0,-2 0,-1 0,-2-1,-4 16,1 41,5 33,1-23,-8 58,2-153,-1 5,-1-3,2-2,-4 2,0-2,2 0,-3 2,-7 10,-22 52,30-62,-2 2,1-3,0 2,-1-1,-1 0,-2-1,-1 2,-53 71,44-58,0 0,-11 9,-13 7,19-19,0 0,4 0,-1 1,2 3,0 1,2 0,-20 39,24-46,1-1,4 2,-3 0,-1 15,-34 80,29-74,3-1,-3 15,13-41,-1-1,1 0,-8 10,8-16,0 1,0-1,2 1,0 0,2 1,0-1,-1 0,1 3,0 37,3-1,3 4,-1-2,-4 51,-5-71,2 1,-7 16,-8 38,8-18,4-34,3-3,0 4,0 27,5-44,-4 1,1-1,-4 16,-5 19,9-35,-2-3,0 2,-5 8,3-11,2 2,0-1,-3 19,-3 35,3-18,3 0,0 38,5-66,0-2,-2 2,-1-2,-6 19,3-6,2-1,3-1,-1 3,4 32,-1-3,1-55,-2 1,3 0,1 0,-3-1,3 1,1-2,2 6,-2-5,0 3,0-2,-2 0,1 2,-3-2,1 4,0 432,-4-221,2-210,0-12,-2 0,2 1,0-1,2 2,-2-2,2 1,-1 1,-1-4,4 4,-3-2,3 0,-3 0,4 1,-1-1,1 0,0 1,0 3,-2-1,2 2,-1-2,-1 1,0-1,1 6,-2-3,3 1,-2-1,2 1,5 9,2-2,1 1,1-2,1-1,4 5,-11-16,2 1,2-2,-2 3,2-5,0 2,4 0,15 9,-19-8,-1-4,-1 4,2-3,-3 2,1 0,0 0,-2 0,1 2,-1 1,1-2,-1 3,-1-2,-1 1,32 59,-27-43,4-1,1 2,0-5,6 11,-8-19,-1-1,3-1,7 7,-13-12,0 0,-1 1,-1-1,1 2,-1 0,-1 0,1-1,-1 4,0-3,-2 1,3 2,4 19,0 1,-2 0,-2 0,-1 0,0 0,-2 2,-2 12,-5 4,1 0,-6-2,-6 42,4-37,1 1,4-1,-1 11,9 453,-6-505,0 1,2-3,-1 5,-3-3,3-1,-5 1,3 1,-2-2,2-1,-4 2,2-1,-2 0,0-2,1 3,-1-5,-7 10,-12 11,-5 1,1-3,-2-2,-10 6,27-20,-11 12,1-1,1 3,-14 18,-45 40,16-16,-33 39,92-94,0 0,-1 2,2-3,1 2,-1 0,2 2,0 0,0-2,0 0,1 3,3-1,-3-2,1 10,0 28,1 2,2-1,3 8,-1 33,-2-28,-2-9,7 52,-5-92,4 3,-1-1,0 0,2-1,0 0,1 0,0 0,4 3,16 26,-18-34,-1 2,0-1,-1 0,1 2,-4 0,2-2,1 2,-3 0,0 1,-1-1,0 0,-1 4,-4 417,1-400,-3 3,0-3,-3 3,-7 19,-51 137,32-103,29-72,0 1,0 0,2 0,1-1,0 2,1 1,2 123,3-48,-6 46,-1-24,8 55,-2-157,-1-3,1 2,0 0,1 0,3-2,-2 1,3 3,12 25,21 28,-19-34,-2-2,7 22,-21-40,1-1,0-1,-2 4,0-2,-2-1,1 3,-3 0,1-3,2 4,-4 11,-2 2,4-1,-1-2,3 2,2 13,3-12,-1 3,-1 0,0-1,-4 1,2 20,-5-34,3 0,-1 1,5 9,-4-9,2 1,-1 21,-3-30,3-2,-3 2,3-1,-1 0,2-2,-1 2,2-1,1 3,1 1,-1 3,2 0,-1 14,6 16,1 2,18 38,1-1,-24-58,-1-1,-3 2,-1 0,0 0,-1 4,-1 58,-3 9,0-94,0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15:44:02.447"/>
    </inkml:context>
    <inkml:brush xml:id="br0">
      <inkml:brushProperty name="width" value="0.1" units="cm"/>
      <inkml:brushProperty name="height" value="0.1" units="cm"/>
      <inkml:brushProperty name="color" value="#548235"/>
      <inkml:brushProperty name="ignorePressure" value="1"/>
    </inkml:brush>
  </inkml:definitions>
  <inkml:trace contextRef="#ctx0" brushRef="#br0">3111 0,'2'55,"-5"1,-1-1,-6 17,7-40,0-2,1 26,-1 11,3-60,-2 0,0-2,0 2,1-2,-1 2,0-1,-1-1,0 2,-1-2,1 0,0 0,-1 0,-1 0,-10 14,-4-2,-14 15,18-21,-1 6,3-4,-1 3,1-1,-36 58,19-26,-2-4,0 2,-9-1,9-9,-30 22,50-46,-1-3,1 1,0-1,-1 0,-1-2,1-1,-13 6,-6-1,-18 6,-1-3,-19 1,56-8,1-3,1 1,-2 2,3-1,-1 2,0 0,-1 1,-4 3,-47 27,-53 11,64-31,-23 17,59-24,3-3,-1 3,2-1,-1 2,-51 37,-90 33,131-66,2 0,-1 1,1-1,1 4,0 0,2 1,-5 6,-41 43,-21-1,3-3,75-56,1 0,-1-1,3 2,-2-1,2 2,0-2,1 3,-1-3,2 2,-4 10,-15 48,-15 2,-17 27,6-13,-22 30,-79 101,56-86,-54 94,139-210,-38 61,3 2,-26 68,-1 14,28-79,32-62,0-1,0 2,2 0,-6 18,4-11,0 2,-4-2,3-1,-13 18,9-15,1 1,3 1,1 0,-4 16,4-4,0 0,3 2,2 0,2 0,3 24,0-33,-2-4,4 1,-1 0,8 27,-8-50,1 0,2-2,-1 3,0-2,1-1,1 1,0 1,0-1,2 0,-2-3,1 3,-1-2,2 0,5 3,-2 1,0-3,0 3,-1-1,-1 2,1-2,-1 3,-1-3,-1 3,1 0,-2-1,0 1,0 2,-1-2,2 15,-1 1,-1 2,-2-1,1 0,-5 16,1 193,1-218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15:44:02.448"/>
    </inkml:context>
    <inkml:brush xml:id="br0">
      <inkml:brushProperty name="width" value="0.1" units="cm"/>
      <inkml:brushProperty name="height" value="0.1" units="cm"/>
      <inkml:brushProperty name="color" value="#548235"/>
      <inkml:brushProperty name="ignorePressure" value="1"/>
    </inkml:brush>
  </inkml:definitions>
  <inkml:trace contextRef="#ctx0" brushRef="#br0">702 1,'-2'30,"4"0,-1 0,3 1,1-1,0-2,2 2,1 1,-5-24,-1 1,3 0,-3-1,3 1,-2-1,2 0,0-1,-1 2,3-3,-2 2,1-2,-1 0,2 2,0-4,0 3,-1-2,1 1,0-2,0 0,1-1,0 1,-1 1,2-2,-3-1,3-1,-1 2,6 0,-4-2,25 1,2 1,-1 3,1 3,-27-7,2 3,-2-1,0 1,0 1,2 0,-2 0,-2 2,2-2,-1 2,-1 0,9 6,96 90,-79-78,-29-19,0-1,0 0,0 2,0-2,0 2,-2 1,2-2,-1 1,-1 0,0-1,1 1,-3 1,3-1,-3 1,1 2,0 16,1 0,-1 0,-2-1,-3 3,3-5,-2 2,4-3,-1 1,3-2,-1 4,5 25,-1 0,0 21,6 53,1-34,-2 0,-6 0,-4-1,-5 39,-24 104,23-197,-1-2,-1-3,-6 17,8-33,1-2,-4 2,2-2,0 0,-2-1,1 2,-3-1,1-2,-6 8,-51 62,50-60,-1-1,1 0,-2-1,0-2,-1 0,-4 3,2-5,-7 5,-2 0,2 0,-3-4,1 1,-21 5,-7 5,45-19,-2 0,1-2,1 0,-5 0,-15 6,2-1,-1 2,1-1,2 6,-1-2,2 3,0 0,0 2,3 0,-1 3,-5 7,-19 8,42-34,1 3,-3-3,2 2,1-1,-1 2,0 0,0 0,1 4,-52 72,30-45,1 0,0 10,-9 23,-19 63,45-106,1-2,1 0,1 2,-1 23,1-16,0 0,-1 5,1-17,0 5,4-4,1 4,1 0,-1 6,-1 33,1-51,-1 1,-1-1,-1-1,-3 15,-14 46,15-8,4 4,1-3,5 31,-1 27,-2 269,2-388,-2 4,1-4,-1 0,4 1,-3-1,3 2,-2-2,1 1,0-1,2 1,0-2,0 2,-1-3,3 3,4 7,3-3,-1 1,1 0,1-2,0 0,2 1,1 0,-2 1,-1 2,7 4,10 15,8 11,-31-31,1-4,0 0,10 10,86 77,-74-65,-27-28,-1 0,1-2,-2 2,0-1,2 2,0-3,0 0,1 1,-1-1,0-1,1 1,4 1,21 4,1 1,0-3,27 0,121 18,-172-21,1-2,-1 1,1 0,-1 1,1 0,-3 1,3-1,-3 0,1 3,2-1,1 0,7 11,-1-1,1 3,5 5,-7-5,2-1,0-2,15 13,-7-10,-21-16,-1-1,0 1,1 0,-1 1,-1-1,1 0,1 1,-1 0,-1-1,-1 1,3 1,-3-1,3-1,-3 4,1-5,0 3,-1 1,1-2,-2 1,2-1,-2 2,7 33,-2 2,-2 0,-3-1,0 3,-5 17,2 46,3-51,1-19,-1 3,-1 1,-4-3,-6 35,6-51,4 3,-3 0,4-3,0 13,0-13,0 2,-1-2,-1 1,-6 19,-23 137,24-150,2-3,-3 0,-7 16,10-30,0 1,0-3,-2 2,0-1,0 2,1-3,-3-1,3 1,-10 5,-4 6,0 4,0-3,1 3,-9 16,6-8,3-10,1-1,-3 0,1-2,-20 14,9-8,-26 26,49-42,-1 1,3 2,-3-3,2 3,1-3,-1 3,2-1,0 2,-2-2,4 1,-2 6,-5 9,-1 3,-5 9,6-17,-1 1,3 3,1-2,-1 5,-60 245,62-240,2 0,1 2,0-3,3 3,1-1,3 1,-3 51,-1-53,4 0,-1-1,2 0,2 1,0-2,3 0,0 0,5 10,-8-28,-1-3,-1 0,4 1,-1-2,-1 1,2-2,-1 1,2 0,-2-1,4 1,14 9,-1-3,0 2,17 4,56 15,-5 1,-72-29,3-1,0 0,23 3,37 11,-42-9,-27-9,0 2,1 1,-3-1,2 2,4 3,149 80,-164-89,-1 1,0 2,1 0,1-2,-4 1,3 0,-1 1,1-3,-3 4,3-1,-3-1,3 0,-3 1,25 60,-1-3,-15-47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9T15:44:02.449"/>
    </inkml:context>
    <inkml:brush xml:id="br0">
      <inkml:brushProperty name="width" value="0.1" units="cm"/>
      <inkml:brushProperty name="height" value="0.1" units="cm"/>
      <inkml:brushProperty name="color" value="#548235"/>
      <inkml:brushProperty name="ignorePressure" value="1"/>
    </inkml:brush>
  </inkml:definitions>
  <inkml:trace contextRef="#ctx0" brushRef="#br0">1212 1,'-5'0,"2"2,-1-2,1 1,0 1,-2 0,1-2,1 2,0 1,-1-1,-3 3,-11 6,-85 40,-124 72,73-41,65-33,-27 23,82-53,1 1,-3-4,-18 7,41-18,9-5,1 3,0-2,1 1,-3 0,3 0,-1-1,-1 3,1-2,1 1,-1-1,1 1,-1 1,1-2,1 1,-3-1,3 3,-1-3,0 1,2 3,-1-3,-3 7,2 2,1-2,1 1,-2-1,2 1,2 5,-2-7,0 0,0 1,0-3,0 2,-2 0,2 0,-2 0,-1 0,1-2,-1 2,-4 6,-26 42,1 3,5 2,0 0,1 2,-4 38,18-50,2 1,3 1,2-1,2 1,3-1,2 11,11 20,-8-63,-1 1,-1 0,-1 6,1 31,0-2,6 12,51 193,-60-255,11 51,-3 1,-3 1,-2 14,-1-42,1-2,6 29,-4-26,-2 1,1 20,-4 779,3-806,-1 2,3-1,2 1,-1-3,3 3,6 17,12 36,-12-37,2 3,3-3,0-2,19 26,-20-29,-1 1,-1-1,-2 3,-1-3,1 25,12 73,-5 14,-9-63,2 71,-15-123,4 1,-1-2,2 0,2 1,1-1,2-2,12 31,185 365,-198-411,-2 3,-2-3,3 22,-3-15,2 4,1 1,2-2,4 11,-7-25,-2 1,-2 1,0-1,1-1,-3 1,1 16,-4 106,1-57,1-57,0-3,1 0,1 1,1-1,6 15,-6-24,1-2,-1 1,2-1,0-1,0 1,0 2,2-5,0 3,-1-1,1 0,7 3,14 15,3-2,16 9,-19-15,-1 0,0 5,15 14,-26-19,-1 5,0-3,-2 4,1-2,-2 0,-2 4,0-3,5 24,-3-13,0-1,3-1,2 0,4 10,-12-33,-2-1,-1-1,3-1,-1 0,1 0,1 0,-2-1,1 1,1-1,0-1,0-1,2-1,0 4,-1 0,3-2,-2 2,-1 2,1 0,-2-1,4 4,-4-2,2 1,-1-3,1 1,2 0,-1 1,1-3,2 1,27 10,32 11,32 9,-97-33,0 0,-2 2,1 0,1 1,-2-1,6 7,-4-3,0-3,0 1,2-2,3 6,2-4,0 0,-2 1,0 1,0 1,0 1,-1 1,11 12,-6-4,1-1,0-3,2 1,20 13,46 39,-50-40,-29-25,-3 0,3 1,-4 0,3-2,-1 2,-2 0,4 5,-1-2,-1-2,1 1,1 0,-1-2,0 2,3-4,2 5,-1-3,0 3,-2-1,0-1,-2 1,6 7,90 118,-50-66,-44-57,0 1,0-1,-1 1,-1 0,1 0,-1 1,-3 1,2-1,3 11,61 255,-70-265,1 0,0-2,-1 2,-1 1,0-1,-1 0,-1-2,0 3,-1-3,0 2,-1 0,-4 10,1 0,0 0,2 2,0 2,2 37,3-49,0 1,-2-3,1 1,-3 11,3-20,-1 0,-2-1,3 0,-1 1,0-3,-1 2,0 1,-1-1,1-2,0 1,-1 1,1-2,-2 1,1-1,-1 2,-8 4,-2-1,0 1,-1-4,1 2,0-1,-2-1,-1-2,-48 21,61-22,-44 17,0 0,4 5,-2 0,-31 24,41-23,25-17,-1 1,-1 2,2 0,1-1,-1 1,-2 3,-4 9,-1-2,3 0,-1 3,2-1,-1 1,-2 12,-23 38,31-56,0-2,0 2,2-1,1 1,0 0,-1 8,-7 38,1-19,4 0,2 1,1 1,2-2,3 13,2-27,-2-12,4 4,-2-3,2 1,1 0,2 6,-3-20,0-2,1 2,0 0,-1-2,1 2,1 0,-1 0,2-2,-1 0,1 0,0 1,-2-1,4-2,-2 2,0-1,0-1,7 4,33 33,-36-33,-1 0,2 1,-1-1,6 3,18 6,1 0,1-4,16 3,-21-3,1-3,-3 3,1 2,0 0,6 6,132 79,-39-27,-51-29,-50-31,0 2,17 13,-19-9,0-3,1 1,1-1,15 4,-30-14,1 4,1 0,-1 0,-1 0,0 2,-1-1,1 1,-2 1,51 43,-16-23,4-2,10 4,-59-34,10 7,0 0,1 0,-3 0,2 0,-3 2,1-1,7 11,46 71,-42-62,48 99,-28-60,-4 2,12 38,7 14,-47-106,-2 1,0 1,0-2,-3 1,1 0,-1 2,1 0,-1-1,1-1,2 0,0 0,5 14,7 4,0-1,-3 1,-3-1,0 5,-1-4,3 31,-4 1,-3-19,1 3,-4 31,-3-81,-1 53,2 1,4-1,6 32,-8-48,2 2,-5 0,0 34,-2-22,6 32,1-52,0 4,3-6,7 26,-3-12,15 16,-22-52,-1 0,-1 1,0 1,1-2,-1 2,0 0,-1 0,0 0,1 53,0-2,-6 54,0 0,3 74,0-164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35:04.084"/>
    </inkml:context>
    <inkml:brush xml:id="br0">
      <inkml:brushProperty name="width" value="0.1" units="cm"/>
      <inkml:brushProperty name="height" value="0.1" units="cm"/>
      <inkml:brushProperty name="color" value="#548235"/>
      <inkml:brushProperty name="ignorePressure" value="1"/>
    </inkml:brush>
  </inkml:definitions>
  <inkml:trace contextRef="#ctx0" brushRef="#br0">3 1,'-1'47,"1"-5,1 17,0-57,-1 0,0 0,1 0,-1 0,1 0,-1 0,2 1,-1-1,0 0,0 0,0 0,0-1,1 0,-1 1,0 0,1 0,0-1,-1 0,1 1,0-1,0 1,0-1,2 0,5 3,-1-1,1-1,0 1,0-1,5 0,27 7,-36-7,13 3,1 2,-1 1,-1-1,17 12,-26-15,0 1,1-1,0-1,0 1,0-1,0-1,0 0,1-1,7 1,-13-1,1 0,-1 0,0 0,0 1,1-1,-1 1,0 0,0 0,-1 1,1-1,3 2,2 4,0 2,0-2,3 6,15 15,32 21,-23-23,-26-18,-7-6,0-2,0 0,-1 2,1-1,-1 1,0-1,0 1,0 0,0 0,0-1,-1 1,1-1,0 2,-1-2,0 2,0 2,3 16,-2 0,-1 1,-1-1,0 0,-2 1,0 35,2-40,0-1,1 0,1 1,4 14,-2-9,-1 0,-1 0,-1 0,-1 0,-2 8,0 22,3 18,1-12,-5 31,1-82,0 1,-1 0,1-2,-2 2,0-1,1-1,-2 2,-4 4,-13 30,18-35,-2 2,1-1,0-1,0 1,-1-1,-1 0,-1 2,-31 37,26-31,0 0,-7 5,-7 4,11-10,0-1,2 0,0 2,0 0,1 1,1 1,-12 20,15-25,0 1,2-1,-1 2,-1 7,-20 43,17-40,2 0,-2 7,8-21,-1-1,1 1,-5 4,5-8,0 1,0-2,1 2,0 0,1-1,0 1,0 0,0 1,0 20,2 0,2 1,-1-1,-2 29,-3-39,1 0,-4 9,-6 20,6-9,2-19,2-1,0 2,0 15,3-25,-2 2,0-2,-2 10,-3 10,5-19,-1-2,0 2,-3 3,2-5,1 0,0 1,-2 9,-1 19,1-9,2 0,0 19,3-34,0-2,-1 2,-1-2,-3 11,1-4,2 0,1-1,0 3,2 16,0-2,0-29,-1 1,2-1,0 1,-1-1,1 0,1 0,1 3,-1-4,0 3,0-1,-1-1,0 2,-1-1,0 1,0 233,-2-119,1-113,0-6,-1 0,1 1,0-2,1 2,-1-1,1 0,0 1,-1-2,2 1,-1 0,1 0,-1 0,2 0,-1-1,1 1,0 1,0 1,-1 0,1-1,-1 1,0 0,0 0,0 2,-1-1,2 1,-1-2,1 2,3 4,1 0,1-1,0 0,2 0,1 1,-6-7,1 0,1-2,-1 2,1-2,0 1,3 0,8 4,-11-3,0-3,-1 2,1-1,-2 1,1-1,0 1,-1 0,0 1,0 0,0 0,0 0,-1 0,0 1,18 30,-15-21,2-2,0 1,1-1,4 4,-6-9,0-1,1-1,5 5,-8-7,0-1,-1 1,0 0,0 1,0 0,-1 0,1-1,-1 2,0-1,-1 1,2 0,2 11,0 0,-1 0,-1 0,-1 1,0-1,-1 1,-1 7,-3 2,0 0,-3-1,-4 22,3-20,0 1,3 0,-1 5,5 244,-3-271,0 0,1-2,-1 3,-1-1,1-1,-2 0,1 1,-1-1,1 0,-2 0,1 0,-1 0,0-1,0 1,0-2,-4 5,-8 6,-2 0,0 0,-2-3,-5 5,16-12,-6 7,0-1,1 2,-9 10,-26 21,9-9,-20 22,55-51,0-1,0 2,1-1,0 1,0-1,1 1,0 1,0-2,0 1,1 1,1-1,-1 0,0 5,0 14,1 2,1 0,2 4,-1 18,-1-17,-1-3,4 27,-3-48,2 1,0-2,0 2,1-2,0 1,0 0,1-1,2 3,9 13,-10-18,-1 0,0 1,0 0,0 0,-2 0,1 0,0 0,-1 1,0 0,-1-1,0 1,1 2,-5 224,2-215,-2 1,0-1,-2 1,-4 11,-30 73,19-55,17-38,0-1,0 1,1-1,1 1,0 1,0-1,2 68,1-28,-3 26,-1-13,5 30,-1-85,-1-1,1 0,0 1,0-1,2 0,-1 0,2 1,7 14,12 16,-11-19,-1-1,5 12,-13-23,0 1,0 0,-1 0,0 1,-1-2,0 2,-1 1,0-3,1 3,-2 6,-1 0,2 0,0 0,1 0,2 7,1-6,0 1,-1 1,0-1,-2 0,1 11,-3-18,2 0,-1 0,3 5,-2-4,1-1,-1 12,-1-15,1-2,-1 1,1-1,0 1,1-2,-1 2,2-1,0 1,1 2,-1 0,1 1,0 7,3 9,1 1,11 21,0-1,-14-32,-1 0,-1 1,-1 1,0-1,-1 2,0 32,-2 5,0-52,0 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35:04.086"/>
    </inkml:context>
    <inkml:brush xml:id="br0">
      <inkml:brushProperty name="width" value="0.1" units="cm"/>
      <inkml:brushProperty name="height" value="0.1" units="cm"/>
      <inkml:brushProperty name="color" value="#548235"/>
      <inkml:brushProperty name="ignorePressure" value="1"/>
    </inkml:brush>
  </inkml:definitions>
  <inkml:trace contextRef="#ctx0" brushRef="#br0">1855 0,'1'30,"-3"0,0-1,-4 10,4-22,0 0,1 13,-1 6,2-32,-1-1,0 0,0 1,0-1,0 0,0 0,-1 0,0 1,0-2,0 1,0 0,0 0,-1 0,-6 7,-2-1,-9 8,11-11,0 3,1-2,0 1,0 1,-21 30,11-14,-1-2,-1 1,-4 1,5-7,-18 13,30-25,-1-2,1 1,0-1,-1 0,0 0,0-1,-7 2,-4 1,-11 2,-1 0,-11-1,34-4,0-1,1 0,-1 1,1 0,0 1,0 0,-1-1,-2 4,-28 13,-32 6,38-15,-13 7,35-12,2-2,-1 2,1-1,0 2,-31 19,-54 19,79-37,1 0,-1 2,1-1,1 1,-1 1,2 1,-3 2,-25 24,-13-1,3-2,44-29,1-1,-1 0,2 1,-1-1,1 2,0-2,1 2,-1-2,1 2,-2 5,-9 25,-9 2,-10 14,3-6,-13 15,-47 55,34-46,-33 50,83-113,-22 33,1 1,-15 36,0 8,16-42,19-34,0 0,0 1,0-1,-2 11,2-7,0 2,-2-2,1 1,-7 8,5-7,1 0,1 1,1-1,-2 10,2-3,0 0,2 1,1 0,1 1,2 12,0-18,-1-1,2 0,0-1,4 15,-4-27,0 1,1-1,0 0,0 0,0 0,1-1,0 2,0-2,1 1,-1-1,1 0,-1 0,1 0,3 1,-1 1,0-1,0 0,-1 1,0 0,0 0,0 0,-1 0,0 1,0 0,-1 0,0 0,1 0,-2 1,2 7,-1 1,-1 0,-1 0,1 0,-3 9,0 103,1-116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35:04.087"/>
    </inkml:context>
    <inkml:brush xml:id="br0">
      <inkml:brushProperty name="width" value="0.1" units="cm"/>
      <inkml:brushProperty name="height" value="0.1" units="cm"/>
      <inkml:brushProperty name="color" value="#548235"/>
      <inkml:brushProperty name="ignorePressure" value="1"/>
    </inkml:brush>
  </inkml:definitions>
  <inkml:trace contextRef="#ctx0" brushRef="#br0">419 1,'-1'16,"2"1,0-2,1 2,1-1,0 0,1 0,1 0,-3-12,-1 1,2-2,-2 1,2 1,-1-2,1 1,0 0,-1 0,2-2,-1 2,1-1,-1 0,1 0,0-1,0 1,0-1,0 1,0-1,0-1,1 0,0 1,-1 0,1-1,-1 0,1-1,0 1,3 0,-2-1,16 1,0 0,-1 1,1 2,-16-3,1 1,-1 0,0 0,0 0,1 1,-1 0,-1 1,1-1,-1 0,0 1,5 3,58 48,-48-41,-17-11,0 0,0 0,0 0,0 0,0 1,-1 0,1-1,-1 1,0 0,0-1,0 1,-1 0,1 0,-1 0,0 2,0 8,1 0,-1 0,-1-1,-2 3,2-4,-1 1,2-1,0 0,1 0,0 1,3 14,-1 0,0 11,4 29,0-19,-1 1,-3-1,-3 0,-3 21,-14 56,14-107,-1 0,-1-1,-3 8,5-18,0 0,-2 0,1 0,0-1,-1 1,0-1,-1 1,0-2,-3 5,-32 32,31-30,0-2,0 0,-1-1,0 1,-1-2,-2 2,1-2,-4 2,-1 0,1 0,-2-1,1-1,-13 3,-5 3,28-10,-1 0,0-1,1-1,-3 1,-9 3,1-1,0 2,0-1,1 3,0-1,1 1,0 2,0-1,1 1,0 1,-3 5,-11 3,25-18,0 2,-1-2,1 1,0 0,0 1,0 0,0-1,0 3,-30 39,17-25,1 0,0 6,-5 13,-13 33,28-57,1-1,0 0,1 1,-1 13,1-10,0 1,-1 2,1-8,0 2,2-2,1 2,0 0,0 4,-1 17,1-28,-1 1,0 0,-1-1,-2 8,-8 25,9-4,2 1,1-1,3 17,-1 15,-1 144,1-208,-1 0,1 0,-1 0,2-1,-1 1,1 0,-1-1,1 1,0 0,1-1,0 0,0 1,-1-2,2 2,3 3,1 0,0-1,0 1,1-2,0 1,1-1,1 2,-2-1,1 1,3 4,6 6,5 7,-19-17,1-2,0 0,6 5,51 42,-44-35,-16-16,-1 1,1-1,-1 1,0-1,1 1,0-2,0 1,0 0,0 0,0-1,1 1,2 0,13 2,0 1,0-2,16 0,72 10,-102-12,0 0,0 0,0 0,0 1,1 0,-2 0,1 0,-1 0,0 0,1 1,1 0,4 5,0 1,0 0,3 4,-4-4,1 1,0-2,9 7,-4-6,-13-8,0 0,0 0,0 0,0 1,-1-1,1 0,0 0,0 1,-1-1,0 1,1 0,-1 0,1-1,-1 1,0-1,0 1,0 1,0-1,-1 0,1 0,-1 0,4 19,-1 0,-1 1,-2-1,0 1,-3 10,1 25,2-28,1-10,-1 2,-1-1,-2 0,-3 18,3-27,2 1,-1 0,2-1,0 7,0-7,0 0,-1 0,0 0,-4 11,-13 74,14-82,1-1,-2 0,-4 8,6-15,0-1,0 0,-1 0,0 0,0 1,0-2,-1 0,1 1,-5 1,-3 4,0 2,0 0,1 0,-6 9,3-4,3-6,0 0,-1-1,0 1,-12 5,6-3,-16 14,29-22,0 0,1 0,-1 0,1 0,0 0,0 1,1-1,0 2,-1-2,2 1,-1 3,-3 5,0 2,-4 4,4-8,0 0,1 1,0-1,0 4,-35 131,36-130,2 1,0 0,0 0,2 1,1-1,1 1,-1 27,-1-28,2 0,0-1,1 0,1 1,0-1,2-1,0 1,3 5,-5-15,0-2,-1 1,3 0,-1-2,-1 2,1-1,0-1,1 1,-1-1,2 1,8 4,0 0,0 0,10 2,33 9,-2-1,-43-14,1-1,0-1,14 3,22 5,-25-4,-16-6,0 2,0 0,-1 0,1 1,2 1,90 44,-99-49,0 1,0 1,0 0,1-1,-2 1,1 0,0 0,0-1,-1 1,1 0,-1 0,1 0,-1 0,14 32,0-1,-9-26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3:35:04.085"/>
    </inkml:context>
    <inkml:brush xml:id="br0">
      <inkml:brushProperty name="width" value="0.1" units="cm"/>
      <inkml:brushProperty name="height" value="0.1" units="cm"/>
      <inkml:brushProperty name="color" value="#548235"/>
      <inkml:brushProperty name="ignorePressure" value="1"/>
    </inkml:brush>
  </inkml:definitions>
  <inkml:trace contextRef="#ctx0" brushRef="#br0">723 1,'-3'0,"1"1,0-1,0 1,0 0,-1 0,1-1,0 1,0 1,0-1,-2 1,-7 4,-50 22,-75 38,45-21,38-20,-17 15,50-30,0 1,-1-3,-11 5,24-11,6-2,0 1,0 0,1 0,-2 0,2 0,-1 0,0 1,0-1,1 1,-1-1,1 1,-1 0,1-1,0 1,-1-2,1 3,0-2,0 1,1 1,-1-1,-1 4,1-1,0 1,1 0,-1 0,1-1,1 4,-1-4,0-1,0 2,0-2,0 1,-1 0,1-1,-1 1,-1 0,1-1,-1 0,-2 5,-17 22,2 1,3 1,0 1,1 0,-3 22,11-29,1 2,2 0,1-1,1 2,2-2,1 7,7 10,-5-34,-1 2,0-2,-1 4,1 17,0-2,3 8,31 103,-36-137,6 27,-1 1,-2 0,-1 8,-1-23,1 0,3 14,-2-13,-1 0,0 12,-2 419,2-434,-1 0,2 0,1 1,0-2,2 1,3 10,7 19,-7-19,1 1,2-3,0 1,11 13,-12-16,0 1,-1 0,-1 1,-1-1,1 14,7 37,-3 9,-5-33,1 37,-9-66,2 0,0 0,1-1,1 1,1-1,1-1,8 18,109 195,-118-220,-1 0,-1 0,2 11,-2-8,1 2,1 1,1-1,2 5,-4-13,-1 1,-1 0,0-1,0 1,-1-1,0 10,-2 56,0-30,1-32,0 0,1-1,0 1,1-1,3 9,-3-14,0 0,0-1,1 1,0-1,0 1,0-1,2-1,-1 2,0-1,0-1,4 3,9 7,1 0,10 4,-11-8,-1 1,0 1,9 9,-16-10,0 1,0 0,-1 1,0-1,-1 1,-1 1,1 0,2 11,-2-6,0 0,2-1,1-1,3 7,-8-19,-1-1,0 1,1-1,0 0,0 0,1-1,-1 0,0 1,1-1,0 0,0-1,1 0,0 1,0 1,1-1,-1 1,0 1,0-1,-1 0,2 3,-2-1,1-1,0 0,0 0,1 0,1-1,-1 0,2 1,15 5,20 5,18 6,-57-18,0 0,-1 0,0 1,1 0,-1 0,3 4,-2-3,0 0,0 0,2-1,1 2,1-1,0 0,-1 1,0-1,0 2,0 0,-1 0,7 8,-4-4,1 1,0-3,1 2,12 6,27 21,-28-21,-19-14,-1 0,1 1,-2-1,2 0,-1 1,-1 0,2 3,0-3,-1 1,1 0,0 0,0-1,0 0,1-1,2 3,-1-2,0 1,-1-1,0 1,-1 0,3 3,54 65,-29-37,-27-30,0 1,0-2,-1 2,0 0,0-1,0 1,-2 1,1-2,2 8,36 136,-41-143,0 1,0-1,0 0,-1 1,0 0,-1-1,0 0,0 0,-1 0,0 1,0-1,-3 6,1 0,0 1,1-1,0 2,1 21,2-28,0 1,-1-2,0 2,-1 5,1-11,0 0,-1 0,1 0,0 0,0-2,-1 2,0 0,0 0,0-1,0 0,0 1,0-1,-1 0,1-1,-1 1,-5 3,-1 0,0 0,0-2,0 0,-1 0,0 0,-1-1,-28 10,36-11,-26 10,0-1,2 3,-1 0,-19 13,25-13,15-8,-1 0,0 1,1-1,0 1,0 0,-1 1,-3 6,0-2,1 1,0 0,1 0,0 2,-2 5,-13 21,18-30,0-2,0 2,1-1,1 1,0-1,-1 6,-5 19,2-10,2 1,1 0,1-1,1 1,2 7,1-16,-1-6,2 3,-1-3,1 2,1-1,1 4,-2-12,0 0,1 1,0 0,-1-1,1 1,0-1,0 0,1 0,-1 0,1 0,0 0,-1 0,3-2,-2 2,0-1,0 0,4 2,20 17,-22-17,0 0,1 0,-1 0,4 1,11 4,0-1,1-1,9 1,-12-2,0-1,0 2,-1 0,0 1,4 2,78 44,-22-15,-31-16,-30-16,0 0,10 7,-11-4,0-1,0-1,1 0,9 2,-18-7,1 2,1 0,-1 0,-1-1,0 2,0 0,0-1,-1 2,30 23,-9-13,2-1,6 2,-35-18,6 4,0 0,0 0,-1 0,1-1,-2 2,1 0,5 4,26 40,-25-34,29 54,-17-33,-2 2,7 19,4 8,-28-57,-1 1,0 0,0-1,-2 1,1-1,-1 2,1-1,-1 1,1-1,1-1,0 1,4 7,3 2,0 0,-2 0,-1 1,-1 1,0-2,2 17,-3 0,-1-9,0 1,-2 17,-2-44,-1 28,2 1,2 0,3 16,-4-24,1 0,-3 0,0 18,-1-12,3 18,1-28,0 2,2-3,4 13,-2-6,9 9,-13-28,-1-1,0 2,0 0,0-1,0 0,0 1,-1 0,0 0,1 28,0 0,-4 29,0-1,2 40,0-88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5072E-162D-46ED-A5CB-0F20C9B31254}" type="datetimeFigureOut">
              <a:rPr lang="en-US" smtClean="0"/>
              <a:t>2021-03-08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2DBAB-E6F2-40CE-A001-719C7DCF3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8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8832-86D4-4947-8176-9676E6075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865E3-B08D-4732-A38B-3409D76F8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A9418-3CBF-4798-A546-24E43381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2EEC94F7-949D-476A-A216-B4C0495AF0A9}" type="datetime1">
              <a:rPr lang="en-US" smtClean="0"/>
              <a:t>2021-03-08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EEFF0-B2DE-45BE-8B10-34269A08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6295" y="6489700"/>
            <a:ext cx="5466303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 dirty="0"/>
              <a:t>Gemini SES MDI SDPi+FHIR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6CA50-B382-4AF6-8AB1-69207763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9050" y="6473825"/>
            <a:ext cx="742950" cy="365125"/>
          </a:xfrm>
        </p:spPr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B8D614-3C4D-4A4B-A272-824F496CAD9E}"/>
              </a:ext>
            </a:extLst>
          </p:cNvPr>
          <p:cNvCxnSpPr/>
          <p:nvPr userDrawn="1"/>
        </p:nvCxnSpPr>
        <p:spPr>
          <a:xfrm>
            <a:off x="0" y="64770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88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AB55-26D0-4B7B-A874-92F7DE2E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6"/>
            <a:ext cx="10515600" cy="80645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87585-9381-4D7F-A416-19E21B41D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450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D144F-2655-4F97-A8F9-26E3CD6C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9700"/>
            <a:ext cx="12191999" cy="365125"/>
          </a:xfrm>
        </p:spPr>
        <p:txBody>
          <a:bodyPr/>
          <a:lstStyle>
            <a:lvl1pPr>
              <a:defRPr sz="14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Gemini SES MDI SDPi+FHIR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99EC5-F4DE-431B-B01F-AE3FF2F2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9474" y="6489700"/>
            <a:ext cx="1152525" cy="365125"/>
          </a:xfrm>
        </p:spPr>
        <p:txBody>
          <a:bodyPr/>
          <a:lstStyle>
            <a:lvl1pPr>
              <a:defRPr sz="1400">
                <a:solidFill>
                  <a:srgbClr val="002060"/>
                </a:solidFill>
              </a:defRPr>
            </a:lvl1pPr>
          </a:lstStyle>
          <a:p>
            <a:fld id="{4B2B13E8-E2F1-42A7-A4D7-4750DA1EC71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57021D-A398-4F40-8099-3EB3AA14C4EC}"/>
              </a:ext>
            </a:extLst>
          </p:cNvPr>
          <p:cNvCxnSpPr/>
          <p:nvPr userDrawn="1"/>
        </p:nvCxnSpPr>
        <p:spPr>
          <a:xfrm>
            <a:off x="0" y="64770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89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9B27-28FD-453E-A773-9C10682F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62379-3603-4E5F-AE5C-1D826787F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06C67-9C62-414A-9087-770C753D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7C7B-DB6C-4979-B431-8A70B6AA02C0}" type="datetime1">
              <a:rPr lang="en-US" smtClean="0"/>
              <a:t>2021-03-08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CE0E8-356B-46B5-BC36-A6AF2F8B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Gemini SES MDI SDPi+FHIR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9F6F2-910F-4EDC-8B76-5C896DF2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9105-658A-4D81-A1BF-3E9CBEAB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963D6-0186-4A59-9AB3-265381E8B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8C52C-C176-46A7-A19F-DE6D3D98B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812F2-D2DF-466A-9C9C-E552B94AD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B30D-439E-4AB2-AA68-B23618995FD5}" type="datetime1">
              <a:rPr lang="en-US" smtClean="0"/>
              <a:t>2021-03-08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6BDDF-C3B6-469E-8861-3B31FCD1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DDF076B-0598-4AD3-8494-AB00E722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Gemini SES MDI SDPi+FHIR Project</a:t>
            </a:r>
          </a:p>
        </p:txBody>
      </p:sp>
    </p:spTree>
    <p:extLst>
      <p:ext uri="{BB962C8B-B14F-4D97-AF65-F5344CB8AC3E}">
        <p14:creationId xmlns:p14="http://schemas.microsoft.com/office/powerpoint/2010/main" val="111903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72E5-AF6C-4DC0-8911-5A723BB5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6AE85-BA2E-4F40-9A21-95E1F9559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8AABE-0F1C-4BD7-AB7C-3640E41F2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C055A-EB08-460B-8C1F-51C3147A7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8F58FB-6FB1-4CE8-B50A-F6B00121D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DA8226-2A81-4396-824D-9A731A9D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0575-BBBA-48FF-AA29-1886450D5040}" type="datetime1">
              <a:rPr lang="en-US" smtClean="0"/>
              <a:t>2021-03-08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5BB0B-FF0F-4B8C-836E-086D1DB3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9AB1E71-A5CA-45B3-8FB4-5082FBA6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Gemini SES MDI SDPi+FHIR Project</a:t>
            </a:r>
          </a:p>
        </p:txBody>
      </p:sp>
    </p:spTree>
    <p:extLst>
      <p:ext uri="{BB962C8B-B14F-4D97-AF65-F5344CB8AC3E}">
        <p14:creationId xmlns:p14="http://schemas.microsoft.com/office/powerpoint/2010/main" val="42541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8A77-C05E-4F82-9883-D5498B86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7F331-9EBC-4DA5-9FCF-65CC9DE358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74"/>
            <a:ext cx="2743200" cy="365125"/>
          </a:xfrm>
        </p:spPr>
        <p:txBody>
          <a:bodyPr/>
          <a:lstStyle/>
          <a:p>
            <a:fld id="{BC5FA200-2376-48FE-AF10-E289A555E233}" type="datetime1">
              <a:rPr lang="en-US" smtClean="0"/>
              <a:t>2021-03-08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6807D-4067-49EC-9ED7-C63745C9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6974"/>
            <a:ext cx="2743200" cy="365125"/>
          </a:xfrm>
        </p:spPr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6173A8-E1E4-4CB0-9A52-143E254E83C7}"/>
              </a:ext>
            </a:extLst>
          </p:cNvPr>
          <p:cNvCxnSpPr/>
          <p:nvPr userDrawn="1"/>
        </p:nvCxnSpPr>
        <p:spPr>
          <a:xfrm>
            <a:off x="0" y="64770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2855EC3-8247-43A9-AEB1-7840A4A6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489700"/>
            <a:ext cx="5029200" cy="365125"/>
          </a:xfrm>
        </p:spPr>
        <p:txBody>
          <a:bodyPr/>
          <a:lstStyle/>
          <a:p>
            <a:r>
              <a:rPr lang="en-US" dirty="0"/>
              <a:t>Gemini SES MDI SDPi+FHIR Project</a:t>
            </a:r>
          </a:p>
        </p:txBody>
      </p:sp>
    </p:spTree>
    <p:extLst>
      <p:ext uri="{BB962C8B-B14F-4D97-AF65-F5344CB8AC3E}">
        <p14:creationId xmlns:p14="http://schemas.microsoft.com/office/powerpoint/2010/main" val="324756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191F3-7974-4507-85DC-0AD15A0E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C7E2-5F5A-44A4-9515-26CB28336B65}" type="datetime1">
              <a:rPr lang="en-US" smtClean="0"/>
              <a:t>2021-03-08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AF79F-8611-4D62-949D-C3FADF5D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8B704-C3F2-4ABA-AF5A-CA481481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Gemini SES MDI SDPi+FHIR Project</a:t>
            </a:r>
          </a:p>
        </p:txBody>
      </p:sp>
    </p:spTree>
    <p:extLst>
      <p:ext uri="{BB962C8B-B14F-4D97-AF65-F5344CB8AC3E}">
        <p14:creationId xmlns:p14="http://schemas.microsoft.com/office/powerpoint/2010/main" val="210849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53381-62E1-4F6B-9985-142C8B59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BEF89-C9CE-457B-B340-403D63CC7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5FEBF-27C7-4DCF-99DB-058809551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6822-F1C2-4EED-8632-36F6A3080457}" type="datetime1">
              <a:rPr lang="en-US" smtClean="0"/>
              <a:t>2021-03-08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DBAAA-1CA8-4777-9CB8-53C88F1EC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SES SDC-SDPi Device Interoperability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60CA7-BF79-4458-A0AC-A964A3847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jpe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6.png"/><Relationship Id="rId7" Type="http://schemas.openxmlformats.org/officeDocument/2006/relationships/image" Target="../media/image1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16.png"/><Relationship Id="rId7" Type="http://schemas.openxmlformats.org/officeDocument/2006/relationships/image" Target="../media/image140.png"/><Relationship Id="rId12" Type="http://schemas.openxmlformats.org/officeDocument/2006/relationships/image" Target="../media/image9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160.png"/><Relationship Id="rId5" Type="http://schemas.openxmlformats.org/officeDocument/2006/relationships/image" Target="../media/image130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9F2307A-9783-493F-B188-F551BA2B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01" y="6440994"/>
            <a:ext cx="5496448" cy="413832"/>
          </a:xfrm>
        </p:spPr>
        <p:txBody>
          <a:bodyPr/>
          <a:lstStyle/>
          <a:p>
            <a:r>
              <a:rPr lang="en-US" dirty="0"/>
              <a:t>Gemini SES MDI SDPi+FHIR Project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06D206-129B-45F7-9F7D-FE93F4FF8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74532"/>
            <a:ext cx="12192000" cy="233205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Safe Effective &amp; Secure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Medical Device Interoperability </a:t>
            </a:r>
            <a:r>
              <a:rPr lang="en-US" b="1" dirty="0">
                <a:solidFill>
                  <a:srgbClr val="0070C0"/>
                </a:solidFill>
              </a:rPr>
              <a:t>–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i="1" dirty="0">
                <a:solidFill>
                  <a:srgbClr val="0070C0"/>
                </a:solidFill>
              </a:rPr>
              <a:t>Can we make sense of all these standards?!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6BA54BC2-CD7A-4CFA-B37F-0FC1A06FB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12023"/>
            <a:ext cx="12192000" cy="587845"/>
          </a:xfrm>
        </p:spPr>
        <p:txBody>
          <a:bodyPr>
            <a:normAutofit/>
          </a:bodyPr>
          <a:lstStyle/>
          <a:p>
            <a:r>
              <a:rPr lang="en-US" sz="2800" b="1" i="1" dirty="0">
                <a:solidFill>
                  <a:srgbClr val="0070C0"/>
                </a:solidFill>
              </a:rPr>
              <a:t>Todd Cooper, AFC! “Standards Guy” ~ March 2020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BDD73AB-50B1-4146-A5B5-0E840BC3F30D}"/>
              </a:ext>
            </a:extLst>
          </p:cNvPr>
          <p:cNvGrpSpPr/>
          <p:nvPr/>
        </p:nvGrpSpPr>
        <p:grpSpPr>
          <a:xfrm>
            <a:off x="1023797" y="4174280"/>
            <a:ext cx="11168203" cy="2366605"/>
            <a:chOff x="1023797" y="4174280"/>
            <a:chExt cx="11168203" cy="2366605"/>
          </a:xfrm>
        </p:grpSpPr>
        <p:pic>
          <p:nvPicPr>
            <p:cNvPr id="14" name="Picture 2" descr="Bildergebnis für fhir">
              <a:extLst>
                <a:ext uri="{FF2B5EF4-FFF2-40B4-BE49-F238E27FC236}">
                  <a16:creationId xmlns:a16="http://schemas.microsoft.com/office/drawing/2014/main" id="{7249CB08-62FC-4201-B007-578DCF81E1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797" y="4174280"/>
              <a:ext cx="4111479" cy="990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http://ornet.org/wp-content/uploads/2019/04/SDC_black_600x600.jpg">
              <a:extLst>
                <a:ext uri="{FF2B5EF4-FFF2-40B4-BE49-F238E27FC236}">
                  <a16:creationId xmlns:a16="http://schemas.microsoft.com/office/drawing/2014/main" id="{DF501A10-9995-4E9E-B383-AE5D7223FA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943" b="26155"/>
            <a:stretch/>
          </p:blipFill>
          <p:spPr bwMode="auto">
            <a:xfrm>
              <a:off x="8707206" y="4175510"/>
              <a:ext cx="2460997" cy="1105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Footer Placeholder 8">
              <a:extLst>
                <a:ext uri="{FF2B5EF4-FFF2-40B4-BE49-F238E27FC236}">
                  <a16:creationId xmlns:a16="http://schemas.microsoft.com/office/drawing/2014/main" id="{9F9B21B1-78D1-4557-A551-4ECF2D1D9314}"/>
                </a:ext>
              </a:extLst>
            </p:cNvPr>
            <p:cNvSpPr txBox="1">
              <a:spLocks/>
            </p:cNvSpPr>
            <p:nvPr/>
          </p:nvSpPr>
          <p:spPr>
            <a:xfrm>
              <a:off x="1064831" y="6175760"/>
              <a:ext cx="4111479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400" b="1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FHIR is a trademark of Health Level 7, International.</a:t>
              </a:r>
            </a:p>
          </p:txBody>
        </p:sp>
        <p:sp>
          <p:nvSpPr>
            <p:cNvPr id="18" name="Footer Placeholder 8">
              <a:extLst>
                <a:ext uri="{FF2B5EF4-FFF2-40B4-BE49-F238E27FC236}">
                  <a16:creationId xmlns:a16="http://schemas.microsoft.com/office/drawing/2014/main" id="{2830B081-398A-425E-8232-216E64E97ECB}"/>
                </a:ext>
              </a:extLst>
            </p:cNvPr>
            <p:cNvSpPr txBox="1">
              <a:spLocks/>
            </p:cNvSpPr>
            <p:nvPr/>
          </p:nvSpPr>
          <p:spPr>
            <a:xfrm>
              <a:off x="6238874" y="6175760"/>
              <a:ext cx="3671361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400" b="1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SDC is a registered trademark of OR.NET</a:t>
              </a:r>
            </a:p>
          </p:txBody>
        </p:sp>
        <p:pic>
          <p:nvPicPr>
            <p:cNvPr id="20" name="Picture 2" descr="https://ornet.org/wp-content/uploads/2019/04/Logo_gro%C3%9F.jpg">
              <a:extLst>
                <a:ext uri="{FF2B5EF4-FFF2-40B4-BE49-F238E27FC236}">
                  <a16:creationId xmlns:a16="http://schemas.microsoft.com/office/drawing/2014/main" id="{90B40514-FF24-4A3A-A94E-F7DBF1D7D2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8023" y="5903097"/>
              <a:ext cx="2423977" cy="586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4FF249E-1C22-4FAE-B9BD-76CECEAFD610}"/>
                </a:ext>
              </a:extLst>
            </p:cNvPr>
            <p:cNvGrpSpPr/>
            <p:nvPr/>
          </p:nvGrpSpPr>
          <p:grpSpPr>
            <a:xfrm>
              <a:off x="2914581" y="5247271"/>
              <a:ext cx="6359488" cy="897050"/>
              <a:chOff x="2271937" y="5006047"/>
              <a:chExt cx="6359488" cy="897050"/>
            </a:xfrm>
          </p:grpSpPr>
          <p:pic>
            <p:nvPicPr>
              <p:cNvPr id="22" name="Picture 2" descr="Image result for iec logo">
                <a:extLst>
                  <a:ext uri="{FF2B5EF4-FFF2-40B4-BE49-F238E27FC236}">
                    <a16:creationId xmlns:a16="http://schemas.microsoft.com/office/drawing/2014/main" id="{04EBF6BE-B5AC-4436-92CD-4393685176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9585" y="5058422"/>
                <a:ext cx="804863" cy="8048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 descr="Image result for ieee logo">
                <a:extLst>
                  <a:ext uri="{FF2B5EF4-FFF2-40B4-BE49-F238E27FC236}">
                    <a16:creationId xmlns:a16="http://schemas.microsoft.com/office/drawing/2014/main" id="{BE5DA15F-F5E1-4F23-B167-B81B57DDB7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8278"/>
              <a:stretch/>
            </p:blipFill>
            <p:spPr bwMode="auto">
              <a:xfrm>
                <a:off x="2271937" y="5006047"/>
                <a:ext cx="1436915" cy="897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4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01BB44A9-FF44-4161-9339-33CE81C0D1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85229" y="5040827"/>
                <a:ext cx="1997979" cy="848121"/>
              </a:xfrm>
              <a:prstGeom prst="rect">
                <a:avLst/>
              </a:prstGeom>
            </p:spPr>
          </p:pic>
          <p:pic>
            <p:nvPicPr>
              <p:cNvPr id="10" name="Picture 9" descr="A picture containing building, light, window&#10;&#10;Description automatically generated">
                <a:extLst>
                  <a:ext uri="{FF2B5EF4-FFF2-40B4-BE49-F238E27FC236}">
                    <a16:creationId xmlns:a16="http://schemas.microsoft.com/office/drawing/2014/main" id="{4C4C7504-6B0E-4F41-AF7A-A8B60FFC5F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40825" y="5062455"/>
                <a:ext cx="990600" cy="804863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pic>
          <p:nvPicPr>
            <p:cNvPr id="4" name="Picture 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87430611-FFAE-4D7D-8207-A5CFBD5CC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663" y="4257133"/>
              <a:ext cx="2460997" cy="891445"/>
            </a:xfrm>
            <a:prstGeom prst="rect">
              <a:avLst/>
            </a:prstGeom>
          </p:spPr>
        </p:pic>
      </p:grp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D59C8E5-9F72-49A0-AF80-464BE4A478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189" y="142668"/>
            <a:ext cx="5706271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4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8438-2CE1-4228-951A-DE411523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6"/>
            <a:ext cx="11293530" cy="8064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But does this truly help or just add to the confusion?!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89398-FA4C-4EEB-B2EA-99E73354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SES MDI using SDC-SDPi+FHIR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767C6-992D-4DB9-8658-EA39A51C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8" name="Picture 37" descr="Text&#10;&#10;Description automatically generated">
            <a:extLst>
              <a:ext uri="{FF2B5EF4-FFF2-40B4-BE49-F238E27FC236}">
                <a16:creationId xmlns:a16="http://schemas.microsoft.com/office/drawing/2014/main" id="{6DB26570-C52B-43B4-AC2F-3F6EA60AD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5" y="6518088"/>
            <a:ext cx="2045186" cy="2731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BC4848-CC8F-4C02-B9F1-AD50C86610FF}"/>
              </a:ext>
            </a:extLst>
          </p:cNvPr>
          <p:cNvSpPr txBox="1"/>
          <p:nvPr/>
        </p:nvSpPr>
        <p:spPr>
          <a:xfrm>
            <a:off x="3335554" y="6493704"/>
            <a:ext cx="55158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(More @ https://confluence.hl7.org/x/4ijxB)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B30634-6B43-402C-865E-F2D84C0631E1}"/>
              </a:ext>
            </a:extLst>
          </p:cNvPr>
          <p:cNvSpPr txBox="1"/>
          <p:nvPr/>
        </p:nvSpPr>
        <p:spPr>
          <a:xfrm>
            <a:off x="4883736" y="6153770"/>
            <a:ext cx="7003263" cy="369332"/>
          </a:xfrm>
          <a:prstGeom prst="rect">
            <a:avLst/>
          </a:prstGeom>
          <a:ln>
            <a:solidFill>
              <a:srgbClr val="00206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SES MDI Plug-n-Trust Interface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FC0B824B-5E37-4DC2-9262-059C7C46D6DE}"/>
              </a:ext>
            </a:extLst>
          </p:cNvPr>
          <p:cNvSpPr/>
          <p:nvPr/>
        </p:nvSpPr>
        <p:spPr>
          <a:xfrm rot="5400000">
            <a:off x="8273516" y="2539527"/>
            <a:ext cx="225939" cy="6941664"/>
          </a:xfrm>
          <a:prstGeom prst="rightBrace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24E221-19AD-47D5-AEB6-C57C59E3E093}"/>
              </a:ext>
            </a:extLst>
          </p:cNvPr>
          <p:cNvSpPr txBox="1"/>
          <p:nvPr/>
        </p:nvSpPr>
        <p:spPr>
          <a:xfrm>
            <a:off x="459258" y="1142259"/>
            <a:ext cx="4551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“</a:t>
            </a:r>
            <a:r>
              <a:rPr lang="en-US" sz="2400" b="1" i="1" dirty="0">
                <a:solidFill>
                  <a:srgbClr val="70AD47"/>
                </a:solidFill>
              </a:rPr>
              <a:t>Beauty is in the eyes of the beholder</a:t>
            </a:r>
            <a:r>
              <a:rPr lang="en-US" sz="2400" dirty="0">
                <a:solidFill>
                  <a:srgbClr val="0070C0"/>
                </a:solidFill>
              </a:rPr>
              <a:t>” … in this case, Standards guys!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D527C4-A0CC-4606-BC50-DAA5340418C1}"/>
              </a:ext>
            </a:extLst>
          </p:cNvPr>
          <p:cNvSpPr txBox="1"/>
          <p:nvPr/>
        </p:nvSpPr>
        <p:spPr>
          <a:xfrm>
            <a:off x="334682" y="2744192"/>
            <a:ext cx="44563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… the Gardens help “make sense” of </a:t>
            </a:r>
            <a:r>
              <a:rPr lang="en-US" sz="2400" b="1" i="1" dirty="0">
                <a:solidFill>
                  <a:srgbClr val="70AD47"/>
                </a:solidFill>
              </a:rPr>
              <a:t>specific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i="1" dirty="0">
                <a:solidFill>
                  <a:srgbClr val="70AD47"/>
                </a:solidFill>
              </a:rPr>
              <a:t>standards</a:t>
            </a:r>
            <a:r>
              <a:rPr lang="en-US" sz="2400" dirty="0">
                <a:solidFill>
                  <a:srgbClr val="0070C0"/>
                </a:solidFill>
              </a:rPr>
              <a:t> from </a:t>
            </a:r>
            <a:r>
              <a:rPr lang="en-US" sz="2400" b="1" i="1" dirty="0">
                <a:solidFill>
                  <a:srgbClr val="70AD47"/>
                </a:solidFill>
              </a:rPr>
              <a:t>different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i="1" dirty="0">
                <a:solidFill>
                  <a:srgbClr val="70AD47"/>
                </a:solidFill>
              </a:rPr>
              <a:t>SDOs </a:t>
            </a:r>
            <a:r>
              <a:rPr lang="en-US" sz="2400" dirty="0">
                <a:solidFill>
                  <a:srgbClr val="0070C0"/>
                </a:solidFill>
              </a:rPr>
              <a:t>… in a pragmatic real-world product context 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B139E0-900C-4513-B1E9-BE421CABF3C8}"/>
              </a:ext>
            </a:extLst>
          </p:cNvPr>
          <p:cNvSpPr txBox="1"/>
          <p:nvPr/>
        </p:nvSpPr>
        <p:spPr>
          <a:xfrm>
            <a:off x="334682" y="4346125"/>
            <a:ext cx="445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… all with a combined technical &amp; process </a:t>
            </a:r>
            <a:r>
              <a:rPr lang="en-US" sz="2400" b="1" i="1" dirty="0">
                <a:solidFill>
                  <a:srgbClr val="70AD47"/>
                </a:solidFill>
              </a:rPr>
              <a:t>“SES MDI” community</a:t>
            </a:r>
            <a:r>
              <a:rPr lang="en-US" sz="2400" dirty="0">
                <a:solidFill>
                  <a:srgbClr val="0070C0"/>
                </a:solidFill>
              </a:rPr>
              <a:t>  subject focus</a:t>
            </a:r>
          </a:p>
        </p:txBody>
      </p:sp>
      <p:pic>
        <p:nvPicPr>
          <p:cNvPr id="15" name="Picture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022D8B0-5DB3-4AF1-83C4-EE82F697B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654" y="751983"/>
            <a:ext cx="6941664" cy="5133212"/>
          </a:xfrm>
          <a:prstGeom prst="rect">
            <a:avLst/>
          </a:prstGeom>
        </p:spPr>
      </p:pic>
      <p:pic>
        <p:nvPicPr>
          <p:cNvPr id="16" name="Picture 2" descr="Bildergebnis für fhir">
            <a:extLst>
              <a:ext uri="{FF2B5EF4-FFF2-40B4-BE49-F238E27FC236}">
                <a16:creationId xmlns:a16="http://schemas.microsoft.com/office/drawing/2014/main" id="{1CBA0F5F-FC1F-487C-8E1E-A11FD53EB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694" y="3614057"/>
            <a:ext cx="1722305" cy="41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ornet.org/wp-content/uploads/2019/04/SDC_black_600x600.jpg">
            <a:extLst>
              <a:ext uri="{FF2B5EF4-FFF2-40B4-BE49-F238E27FC236}">
                <a16:creationId xmlns:a16="http://schemas.microsoft.com/office/drawing/2014/main" id="{53EC9686-78C2-469F-8A89-C0CC7F607D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43" b="26155"/>
          <a:stretch/>
        </p:blipFill>
        <p:spPr bwMode="auto">
          <a:xfrm>
            <a:off x="7810934" y="4344491"/>
            <a:ext cx="1436538" cy="64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iec logo">
            <a:extLst>
              <a:ext uri="{FF2B5EF4-FFF2-40B4-BE49-F238E27FC236}">
                <a16:creationId xmlns:a16="http://schemas.microsoft.com/office/drawing/2014/main" id="{BE2AC229-4400-46EE-A44C-AE722A47B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029" y="1271140"/>
            <a:ext cx="838082" cy="83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result for ieee logo">
            <a:extLst>
              <a:ext uri="{FF2B5EF4-FFF2-40B4-BE49-F238E27FC236}">
                <a16:creationId xmlns:a16="http://schemas.microsoft.com/office/drawing/2014/main" id="{18D41AF6-D4AA-4281-9E0B-12384FB794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78"/>
          <a:stretch/>
        </p:blipFill>
        <p:spPr bwMode="auto">
          <a:xfrm>
            <a:off x="6274892" y="3633913"/>
            <a:ext cx="995076" cy="62121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C50916D5-17B9-4760-83B3-58E8A260CA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601" y="1046518"/>
            <a:ext cx="1708883" cy="725403"/>
          </a:xfrm>
          <a:prstGeom prst="rect">
            <a:avLst/>
          </a:prstGeom>
        </p:spPr>
      </p:pic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7869E5E-6967-46D7-B61D-E67A43D80D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954" y="2359155"/>
            <a:ext cx="1297532" cy="4700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588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93F8-3829-4D20-8558-94E16717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819"/>
            <a:ext cx="11353798" cy="8064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Yes! There is hope … the </a:t>
            </a:r>
            <a:r>
              <a:rPr lang="en-US" i="1" dirty="0">
                <a:solidFill>
                  <a:srgbClr val="0070C0"/>
                </a:solidFill>
              </a:rPr>
              <a:t>Gemini SES MDI Project!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CFBC5-2606-4410-8A73-816F486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Footer Placeholder 8">
            <a:extLst>
              <a:ext uri="{FF2B5EF4-FFF2-40B4-BE49-F238E27FC236}">
                <a16:creationId xmlns:a16="http://schemas.microsoft.com/office/drawing/2014/main" id="{22028620-180A-4ABB-BAB9-5C11BBD6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01" y="6440994"/>
            <a:ext cx="5496448" cy="413832"/>
          </a:xfrm>
        </p:spPr>
        <p:txBody>
          <a:bodyPr/>
          <a:lstStyle/>
          <a:p>
            <a:r>
              <a:rPr lang="fr-FR" dirty="0"/>
              <a:t>Gemini SES MDI </a:t>
            </a:r>
            <a:r>
              <a:rPr lang="fr-FR" dirty="0" err="1"/>
              <a:t>SDPi+FHIR</a:t>
            </a:r>
            <a:r>
              <a:rPr lang="fr-FR" dirty="0"/>
              <a:t> Project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E186B754-0E92-46CF-B704-FCAEFC4F4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5" y="6518088"/>
            <a:ext cx="2045186" cy="273147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8505CC3-FDF1-44C8-AA88-6E35B92FF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1200151"/>
            <a:ext cx="8997616" cy="5114924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2CABE0-ED45-456B-A180-1A566BA7CB2C}"/>
              </a:ext>
            </a:extLst>
          </p:cNvPr>
          <p:cNvSpPr txBox="1"/>
          <p:nvPr/>
        </p:nvSpPr>
        <p:spPr>
          <a:xfrm rot="19907010">
            <a:off x="114472" y="3750015"/>
            <a:ext cx="3736109" cy="738664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Year 3 Update </a:t>
            </a:r>
            <a:r>
              <a:rPr lang="en-US" dirty="0"/>
              <a:t>@ https://</a:t>
            </a:r>
            <a:r>
              <a:rPr lang="en-US" dirty="0">
                <a:solidFill>
                  <a:srgbClr val="FF0000"/>
                </a:solidFill>
              </a:rPr>
              <a:t>confluence.hl7.org/x/Xzf9Aw</a:t>
            </a:r>
          </a:p>
        </p:txBody>
      </p:sp>
    </p:spTree>
    <p:extLst>
      <p:ext uri="{BB962C8B-B14F-4D97-AF65-F5344CB8AC3E}">
        <p14:creationId xmlns:p14="http://schemas.microsoft.com/office/powerpoint/2010/main" val="1391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E421387-CE47-46E9-8D0E-70D072B12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666" y="762760"/>
            <a:ext cx="6941664" cy="51332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068438-2CE1-4228-951A-DE411523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6"/>
            <a:ext cx="11293530" cy="8064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Innovators Challenge: </a:t>
            </a:r>
            <a:r>
              <a:rPr lang="en-US" i="1" dirty="0">
                <a:solidFill>
                  <a:srgbClr val="FF0000"/>
                </a:solidFill>
              </a:rPr>
              <a:t>One Interface / &lt;X&gt; Standards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89398-FA4C-4EEB-B2EA-99E73354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SES MDI using SDC-SDPi+FHIR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767C6-992D-4DB9-8658-EA39A51C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B30634-6B43-402C-865E-F2D84C0631E1}"/>
              </a:ext>
            </a:extLst>
          </p:cNvPr>
          <p:cNvSpPr txBox="1"/>
          <p:nvPr/>
        </p:nvSpPr>
        <p:spPr>
          <a:xfrm>
            <a:off x="4993666" y="6155921"/>
            <a:ext cx="6941664" cy="369332"/>
          </a:xfrm>
          <a:prstGeom prst="rect">
            <a:avLst/>
          </a:prstGeom>
          <a:ln>
            <a:solidFill>
              <a:srgbClr val="00206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SES MDI Plug-n-Trust Interface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A8B01D-E7D4-4FA0-940D-44CDD76E316E}"/>
              </a:ext>
            </a:extLst>
          </p:cNvPr>
          <p:cNvSpPr txBox="1"/>
          <p:nvPr/>
        </p:nvSpPr>
        <p:spPr>
          <a:xfrm>
            <a:off x="334682" y="1018254"/>
            <a:ext cx="38614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The Hanging Gardens framework provide a perspective on the various standards and specifications that are </a:t>
            </a:r>
            <a:r>
              <a:rPr lang="en-US" sz="2000" b="1" i="1" dirty="0">
                <a:solidFill>
                  <a:srgbClr val="70AD47"/>
                </a:solidFill>
              </a:rPr>
              <a:t>integrated into each individual product’s interface </a:t>
            </a:r>
            <a:r>
              <a:rPr lang="en-US" sz="2000" dirty="0">
                <a:solidFill>
                  <a:srgbClr val="0070C0"/>
                </a:solidFill>
              </a:rPr>
              <a:t>…</a:t>
            </a:r>
          </a:p>
        </p:txBody>
      </p:sp>
      <p:pic>
        <p:nvPicPr>
          <p:cNvPr id="38" name="Picture 37" descr="Text&#10;&#10;Description automatically generated">
            <a:extLst>
              <a:ext uri="{FF2B5EF4-FFF2-40B4-BE49-F238E27FC236}">
                <a16:creationId xmlns:a16="http://schemas.microsoft.com/office/drawing/2014/main" id="{6DB26570-C52B-43B4-AC2F-3F6EA60AD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5" y="6518088"/>
            <a:ext cx="2045186" cy="273147"/>
          </a:xfrm>
          <a:prstGeom prst="rect">
            <a:avLst/>
          </a:prstGeom>
        </p:spPr>
      </p:pic>
      <p:sp>
        <p:nvSpPr>
          <p:cNvPr id="18" name="Right Brace 17">
            <a:extLst>
              <a:ext uri="{FF2B5EF4-FFF2-40B4-BE49-F238E27FC236}">
                <a16:creationId xmlns:a16="http://schemas.microsoft.com/office/drawing/2014/main" id="{912ED2BA-B8C6-4042-81B6-9F28BFA8DCB2}"/>
              </a:ext>
            </a:extLst>
          </p:cNvPr>
          <p:cNvSpPr/>
          <p:nvPr/>
        </p:nvSpPr>
        <p:spPr>
          <a:xfrm rot="5400000">
            <a:off x="8345408" y="2545648"/>
            <a:ext cx="238180" cy="6941664"/>
          </a:xfrm>
          <a:prstGeom prst="rightBrace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828C29-BF0E-407A-A9DB-7A37D06722E7}"/>
              </a:ext>
            </a:extLst>
          </p:cNvPr>
          <p:cNvCxnSpPr>
            <a:cxnSpLocks/>
          </p:cNvCxnSpPr>
          <p:nvPr/>
        </p:nvCxnSpPr>
        <p:spPr>
          <a:xfrm flipH="1">
            <a:off x="8461248" y="2847054"/>
            <a:ext cx="9144" cy="31636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85850E-D86C-4108-A428-C399A57F40B4}"/>
              </a:ext>
            </a:extLst>
          </p:cNvPr>
          <p:cNvCxnSpPr>
            <a:cxnSpLocks/>
          </p:cNvCxnSpPr>
          <p:nvPr/>
        </p:nvCxnSpPr>
        <p:spPr>
          <a:xfrm>
            <a:off x="5377310" y="2227272"/>
            <a:ext cx="3093082" cy="3783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DBCD32-FFE2-462E-83BA-8F4BAABB5C28}"/>
              </a:ext>
            </a:extLst>
          </p:cNvPr>
          <p:cNvCxnSpPr>
            <a:cxnSpLocks/>
          </p:cNvCxnSpPr>
          <p:nvPr/>
        </p:nvCxnSpPr>
        <p:spPr>
          <a:xfrm>
            <a:off x="5682110" y="1627854"/>
            <a:ext cx="2788282" cy="43828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6C3644-1E3B-4AC2-86A8-BEB7E65F9913}"/>
              </a:ext>
            </a:extLst>
          </p:cNvPr>
          <p:cNvCxnSpPr>
            <a:cxnSpLocks/>
          </p:cNvCxnSpPr>
          <p:nvPr/>
        </p:nvCxnSpPr>
        <p:spPr>
          <a:xfrm>
            <a:off x="6596510" y="1018254"/>
            <a:ext cx="1864738" cy="49440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95C7EC8-7F9B-4702-B32A-DE363919C663}"/>
              </a:ext>
            </a:extLst>
          </p:cNvPr>
          <p:cNvCxnSpPr>
            <a:cxnSpLocks/>
          </p:cNvCxnSpPr>
          <p:nvPr/>
        </p:nvCxnSpPr>
        <p:spPr>
          <a:xfrm>
            <a:off x="7076251" y="1422404"/>
            <a:ext cx="1384997" cy="45882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D76CB6C-2718-48F6-B8FA-07BC1941BC69}"/>
              </a:ext>
            </a:extLst>
          </p:cNvPr>
          <p:cNvCxnSpPr>
            <a:cxnSpLocks/>
          </p:cNvCxnSpPr>
          <p:nvPr/>
        </p:nvCxnSpPr>
        <p:spPr>
          <a:xfrm>
            <a:off x="7656576" y="1901952"/>
            <a:ext cx="804672" cy="41087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177222-86B5-45B5-8579-6729F66CAEB8}"/>
              </a:ext>
            </a:extLst>
          </p:cNvPr>
          <p:cNvCxnSpPr>
            <a:cxnSpLocks/>
          </p:cNvCxnSpPr>
          <p:nvPr/>
        </p:nvCxnSpPr>
        <p:spPr>
          <a:xfrm>
            <a:off x="8168641" y="2389854"/>
            <a:ext cx="274638" cy="36208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4E5E90D-D263-470A-9AAE-7D2263E86185}"/>
              </a:ext>
            </a:extLst>
          </p:cNvPr>
          <p:cNvCxnSpPr>
            <a:cxnSpLocks/>
          </p:cNvCxnSpPr>
          <p:nvPr/>
        </p:nvCxnSpPr>
        <p:spPr>
          <a:xfrm flipH="1">
            <a:off x="8443279" y="4428855"/>
            <a:ext cx="1375253" cy="15818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5B53162-538A-43B7-B51B-FD4CF5EB7425}"/>
              </a:ext>
            </a:extLst>
          </p:cNvPr>
          <p:cNvCxnSpPr>
            <a:cxnSpLocks/>
          </p:cNvCxnSpPr>
          <p:nvPr/>
        </p:nvCxnSpPr>
        <p:spPr>
          <a:xfrm>
            <a:off x="6656834" y="5190855"/>
            <a:ext cx="1786445" cy="8198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C4AA418-60A3-489B-9E24-BBD17530A0B1}"/>
              </a:ext>
            </a:extLst>
          </p:cNvPr>
          <p:cNvCxnSpPr>
            <a:cxnSpLocks/>
          </p:cNvCxnSpPr>
          <p:nvPr/>
        </p:nvCxnSpPr>
        <p:spPr>
          <a:xfrm flipH="1">
            <a:off x="8432292" y="3900755"/>
            <a:ext cx="808489" cy="21099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7D207B7-7025-42A6-A082-F10ADE7E178D}"/>
              </a:ext>
            </a:extLst>
          </p:cNvPr>
          <p:cNvCxnSpPr>
            <a:cxnSpLocks/>
          </p:cNvCxnSpPr>
          <p:nvPr/>
        </p:nvCxnSpPr>
        <p:spPr>
          <a:xfrm flipH="1">
            <a:off x="8435632" y="4693920"/>
            <a:ext cx="1628460" cy="13167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5712FA7-C91F-4819-99A1-C2E6C0788762}"/>
              </a:ext>
            </a:extLst>
          </p:cNvPr>
          <p:cNvCxnSpPr>
            <a:cxnSpLocks/>
          </p:cNvCxnSpPr>
          <p:nvPr/>
        </p:nvCxnSpPr>
        <p:spPr>
          <a:xfrm flipH="1">
            <a:off x="8459821" y="3429000"/>
            <a:ext cx="563783" cy="25816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C231F6-5C2D-4D94-B72F-EB8ED563C1A0}"/>
              </a:ext>
            </a:extLst>
          </p:cNvPr>
          <p:cNvCxnSpPr>
            <a:cxnSpLocks/>
          </p:cNvCxnSpPr>
          <p:nvPr/>
        </p:nvCxnSpPr>
        <p:spPr>
          <a:xfrm flipH="1">
            <a:off x="8455142" y="4428855"/>
            <a:ext cx="2478224" cy="15818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413F53-67C5-42BF-8D3B-FE24442CCC72}"/>
              </a:ext>
            </a:extLst>
          </p:cNvPr>
          <p:cNvCxnSpPr>
            <a:cxnSpLocks/>
          </p:cNvCxnSpPr>
          <p:nvPr/>
        </p:nvCxnSpPr>
        <p:spPr>
          <a:xfrm flipH="1">
            <a:off x="8475070" y="5190855"/>
            <a:ext cx="2479516" cy="8198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7F751F9-AD55-4103-95D6-B67B0EEA93C2}"/>
              </a:ext>
            </a:extLst>
          </p:cNvPr>
          <p:cNvSpPr txBox="1"/>
          <p:nvPr/>
        </p:nvSpPr>
        <p:spPr>
          <a:xfrm>
            <a:off x="334682" y="3900755"/>
            <a:ext cx="38614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One Layer &amp; 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One Standard 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at a Time!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730D670-D0D9-4A9C-AB40-78D4B40B4F84}"/>
              </a:ext>
            </a:extLst>
          </p:cNvPr>
          <p:cNvCxnSpPr>
            <a:cxnSpLocks/>
          </p:cNvCxnSpPr>
          <p:nvPr/>
        </p:nvCxnSpPr>
        <p:spPr>
          <a:xfrm flipH="1">
            <a:off x="8438601" y="5793724"/>
            <a:ext cx="1006515" cy="2169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3" name="Graphic 82" descr="Bullseye with solid fill">
            <a:extLst>
              <a:ext uri="{FF2B5EF4-FFF2-40B4-BE49-F238E27FC236}">
                <a16:creationId xmlns:a16="http://schemas.microsoft.com/office/drawing/2014/main" id="{EB3AD261-DA32-408C-83E2-FB1E76D55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60096" y="5644022"/>
            <a:ext cx="677196" cy="67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6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5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8438-2CE1-4228-951A-DE411523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6"/>
            <a:ext cx="11293530" cy="8064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Innovators Hope: </a:t>
            </a:r>
            <a:r>
              <a:rPr lang="en-US" i="1" dirty="0">
                <a:solidFill>
                  <a:srgbClr val="0070C0"/>
                </a:solidFill>
              </a:rPr>
              <a:t>Requirements Integration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89398-FA4C-4EEB-B2EA-99E73354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SES MDI using SDC-SDPi+FHIR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767C6-992D-4DB9-8658-EA39A51C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A8B01D-E7D4-4FA0-940D-44CDD76E316E}"/>
              </a:ext>
            </a:extLst>
          </p:cNvPr>
          <p:cNvSpPr txBox="1"/>
          <p:nvPr/>
        </p:nvSpPr>
        <p:spPr>
          <a:xfrm>
            <a:off x="334682" y="1018254"/>
            <a:ext cx="38614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The Hanging Gardens framework can also enable a much simpler, streamlined requirements pathway through </a:t>
            </a:r>
            <a:r>
              <a:rPr lang="en-US" sz="2000" b="1" i="1" dirty="0" err="1">
                <a:solidFill>
                  <a:srgbClr val="70AD47"/>
                </a:solidFill>
              </a:rPr>
              <a:t>through</a:t>
            </a:r>
            <a:r>
              <a:rPr lang="en-US" sz="2000" b="1" i="1" dirty="0">
                <a:solidFill>
                  <a:srgbClr val="70AD47"/>
                </a:solidFill>
              </a:rPr>
              <a:t> each standard’s needs &amp; capabilities </a:t>
            </a:r>
            <a:r>
              <a:rPr lang="en-US" sz="2000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E609D9-579A-4330-AF14-72B635E7787D}"/>
              </a:ext>
            </a:extLst>
          </p:cNvPr>
          <p:cNvSpPr txBox="1"/>
          <p:nvPr/>
        </p:nvSpPr>
        <p:spPr>
          <a:xfrm>
            <a:off x="262062" y="3548145"/>
            <a:ext cx="39341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… the </a:t>
            </a:r>
            <a:r>
              <a:rPr lang="en-US" sz="2000" b="1" i="1" dirty="0">
                <a:solidFill>
                  <a:srgbClr val="70AD47"/>
                </a:solidFill>
              </a:rPr>
              <a:t>Happy Path </a:t>
            </a:r>
            <a:r>
              <a:rPr lang="en-US" sz="2000" dirty="0">
                <a:solidFill>
                  <a:srgbClr val="0070C0"/>
                </a:solidFill>
              </a:rPr>
              <a:t>charts </a:t>
            </a:r>
            <a:r>
              <a:rPr lang="en-US" sz="2000" b="1" i="1" dirty="0">
                <a:solidFill>
                  <a:srgbClr val="0070C0"/>
                </a:solidFill>
              </a:rPr>
              <a:t>traceability</a:t>
            </a:r>
            <a:r>
              <a:rPr lang="en-US" sz="2000" dirty="0">
                <a:solidFill>
                  <a:srgbClr val="0070C0"/>
                </a:solidFill>
              </a:rPr>
              <a:t> from the interface back to each standard specification and their </a:t>
            </a:r>
            <a:r>
              <a:rPr lang="en-US" sz="2000" b="1" i="1" dirty="0">
                <a:solidFill>
                  <a:srgbClr val="0070C0"/>
                </a:solidFill>
              </a:rPr>
              <a:t>requirements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C666FA-8A1B-4F76-939A-FD5021BA46F0}"/>
              </a:ext>
            </a:extLst>
          </p:cNvPr>
          <p:cNvSpPr txBox="1"/>
          <p:nvPr/>
        </p:nvSpPr>
        <p:spPr>
          <a:xfrm>
            <a:off x="284820" y="5316526"/>
            <a:ext cx="3669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How hard can it be?!</a:t>
            </a:r>
          </a:p>
        </p:txBody>
      </p:sp>
      <p:pic>
        <p:nvPicPr>
          <p:cNvPr id="38" name="Picture 37" descr="Text&#10;&#10;Description automatically generated">
            <a:extLst>
              <a:ext uri="{FF2B5EF4-FFF2-40B4-BE49-F238E27FC236}">
                <a16:creationId xmlns:a16="http://schemas.microsoft.com/office/drawing/2014/main" id="{6DB26570-C52B-43B4-AC2F-3F6EA60AD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5" y="6518088"/>
            <a:ext cx="2045186" cy="273147"/>
          </a:xfrm>
          <a:prstGeom prst="rect">
            <a:avLst/>
          </a:prstGeom>
        </p:spPr>
      </p:pic>
      <p:pic>
        <p:nvPicPr>
          <p:cNvPr id="18" name="Picture 1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D8BEE3D-B7DB-4C3A-8309-8B2A05E3E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666" y="762760"/>
            <a:ext cx="6941664" cy="513321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68A6FAA-EFC8-48DE-A303-9663FA646710}"/>
              </a:ext>
            </a:extLst>
          </p:cNvPr>
          <p:cNvSpPr txBox="1"/>
          <p:nvPr/>
        </p:nvSpPr>
        <p:spPr>
          <a:xfrm>
            <a:off x="4993666" y="6155921"/>
            <a:ext cx="6941664" cy="369332"/>
          </a:xfrm>
          <a:prstGeom prst="rect">
            <a:avLst/>
          </a:prstGeom>
          <a:ln>
            <a:solidFill>
              <a:srgbClr val="00206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SES MDI Plug-n-Trust Interface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999C42B-47E5-45A8-BAA7-7C54B32B47EE}"/>
                  </a:ext>
                </a:extLst>
              </p14:cNvPr>
              <p14:cNvContentPartPr/>
              <p14:nvPr/>
            </p14:nvContentPartPr>
            <p14:xfrm>
              <a:off x="10879954" y="986759"/>
              <a:ext cx="374038" cy="5169162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999C42B-47E5-45A8-BAA7-7C54B32B47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61954" y="968759"/>
                <a:ext cx="409678" cy="5204801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DF148382-A948-4C53-B927-BE4094E042B7}"/>
              </a:ext>
            </a:extLst>
          </p:cNvPr>
          <p:cNvGrpSpPr/>
          <p:nvPr/>
        </p:nvGrpSpPr>
        <p:grpSpPr>
          <a:xfrm>
            <a:off x="9409336" y="1134649"/>
            <a:ext cx="1466307" cy="5000921"/>
            <a:chOff x="9454890" y="1185167"/>
            <a:chExt cx="1591920" cy="529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D9BC367-D083-4858-B8CB-B7AE0152FFD2}"/>
                    </a:ext>
                  </a:extLst>
                </p14:cNvPr>
                <p14:cNvContentPartPr/>
                <p14:nvPr/>
              </p14:nvContentPartPr>
              <p14:xfrm>
                <a:off x="9454890" y="4491407"/>
                <a:ext cx="1216800" cy="1988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47AB726-8372-449B-AF6A-78DB13E451D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35352" y="4471865"/>
                  <a:ext cx="1255484" cy="20273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9A0E08E-EDB6-4DBD-B7D0-2418E0E4F034}"/>
                    </a:ext>
                  </a:extLst>
                </p14:cNvPr>
                <p14:cNvContentPartPr/>
                <p14:nvPr/>
              </p14:nvContentPartPr>
              <p14:xfrm>
                <a:off x="10447410" y="1185167"/>
                <a:ext cx="599400" cy="3522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B808343-E124-4B05-9E4D-5C0674C9205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427873" y="1165627"/>
                  <a:ext cx="638084" cy="356128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242B226-D14A-42DE-AB48-ECB16DA0819E}"/>
                  </a:ext>
                </a:extLst>
              </p14:cNvPr>
              <p14:cNvContentPartPr/>
              <p14:nvPr/>
            </p14:nvContentPartPr>
            <p14:xfrm>
              <a:off x="6507155" y="1068274"/>
              <a:ext cx="1493498" cy="5067296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242B226-D14A-42DE-AB48-ECB16DA081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89152" y="1050274"/>
                <a:ext cx="1529143" cy="5102936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ight Brace 31">
            <a:extLst>
              <a:ext uri="{FF2B5EF4-FFF2-40B4-BE49-F238E27FC236}">
                <a16:creationId xmlns:a16="http://schemas.microsoft.com/office/drawing/2014/main" id="{B869A185-6534-48FA-BDDA-934170F84E7E}"/>
              </a:ext>
            </a:extLst>
          </p:cNvPr>
          <p:cNvSpPr/>
          <p:nvPr/>
        </p:nvSpPr>
        <p:spPr>
          <a:xfrm rot="5400000">
            <a:off x="8345408" y="2545648"/>
            <a:ext cx="238180" cy="6941664"/>
          </a:xfrm>
          <a:prstGeom prst="rightBrace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74691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8438-2CE1-4228-951A-DE411523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6"/>
            <a:ext cx="11293530" cy="8064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Life Without RI – </a:t>
            </a:r>
            <a:r>
              <a:rPr lang="en-US" i="1" dirty="0">
                <a:solidFill>
                  <a:srgbClr val="0070C0"/>
                </a:solidFill>
              </a:rPr>
              <a:t>In a Hanging Gardens World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89398-FA4C-4EEB-B2EA-99E73354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SES MDI using SDC-SDPi+FHIR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767C6-992D-4DB9-8658-EA39A51C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4" name="Picture 1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0C4F5A4-4A4C-46F5-A86B-79FAD575A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517" y="765654"/>
            <a:ext cx="6941664" cy="5133212"/>
          </a:xfrm>
          <a:prstGeom prst="rect">
            <a:avLst/>
          </a:prstGeom>
        </p:spPr>
      </p:pic>
      <p:sp>
        <p:nvSpPr>
          <p:cNvPr id="3" name="Arc 2">
            <a:extLst>
              <a:ext uri="{FF2B5EF4-FFF2-40B4-BE49-F238E27FC236}">
                <a16:creationId xmlns:a16="http://schemas.microsoft.com/office/drawing/2014/main" id="{1D18A252-B8B0-4223-94F3-5A95DDB60411}"/>
              </a:ext>
            </a:extLst>
          </p:cNvPr>
          <p:cNvSpPr/>
          <p:nvPr/>
        </p:nvSpPr>
        <p:spPr>
          <a:xfrm>
            <a:off x="10046209" y="939426"/>
            <a:ext cx="1971218" cy="5254109"/>
          </a:xfrm>
          <a:prstGeom prst="arc">
            <a:avLst>
              <a:gd name="adj1" fmla="val 16200000"/>
              <a:gd name="adj2" fmla="val 5405200"/>
            </a:avLst>
          </a:prstGeom>
          <a:noFill/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B0C80A-CEFF-4F74-B821-51E8C1C2F0C3}"/>
              </a:ext>
            </a:extLst>
          </p:cNvPr>
          <p:cNvSpPr txBox="1"/>
          <p:nvPr/>
        </p:nvSpPr>
        <p:spPr>
          <a:xfrm>
            <a:off x="5376672" y="6009617"/>
            <a:ext cx="5662802" cy="369332"/>
          </a:xfrm>
          <a:prstGeom prst="rect">
            <a:avLst/>
          </a:prstGeom>
          <a:ln>
            <a:solidFill>
              <a:srgbClr val="00206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SES MDI Plug-n-Trust Interface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4AA793B-71B8-442C-8679-4F8FA279431F}"/>
              </a:ext>
            </a:extLst>
          </p:cNvPr>
          <p:cNvSpPr/>
          <p:nvPr/>
        </p:nvSpPr>
        <p:spPr>
          <a:xfrm>
            <a:off x="10046209" y="1365818"/>
            <a:ext cx="1971218" cy="4827717"/>
          </a:xfrm>
          <a:prstGeom prst="arc">
            <a:avLst>
              <a:gd name="adj1" fmla="val 16234816"/>
              <a:gd name="adj2" fmla="val 5406651"/>
            </a:avLst>
          </a:prstGeom>
          <a:noFill/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45EFE85-5C96-49E3-989A-DE891D2C2683}"/>
              </a:ext>
            </a:extLst>
          </p:cNvPr>
          <p:cNvSpPr/>
          <p:nvPr/>
        </p:nvSpPr>
        <p:spPr>
          <a:xfrm>
            <a:off x="10090696" y="1792210"/>
            <a:ext cx="1926731" cy="4401325"/>
          </a:xfrm>
          <a:prstGeom prst="arc">
            <a:avLst>
              <a:gd name="adj1" fmla="val 16181888"/>
              <a:gd name="adj2" fmla="val 5455594"/>
            </a:avLst>
          </a:prstGeom>
          <a:noFill/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16E667B7-A741-48C2-BE2A-98B568AA67B9}"/>
              </a:ext>
            </a:extLst>
          </p:cNvPr>
          <p:cNvSpPr txBox="1">
            <a:spLocks/>
          </p:cNvSpPr>
          <p:nvPr/>
        </p:nvSpPr>
        <p:spPr>
          <a:xfrm>
            <a:off x="11191874" y="6642100"/>
            <a:ext cx="1152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2B13E8-E2F1-42A7-A4D7-4750DA1EC71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55C4B70-7EB7-428B-BB80-C55B156D7BC0}"/>
              </a:ext>
            </a:extLst>
          </p:cNvPr>
          <p:cNvSpPr/>
          <p:nvPr/>
        </p:nvSpPr>
        <p:spPr>
          <a:xfrm>
            <a:off x="10243097" y="2267712"/>
            <a:ext cx="1656295" cy="3925823"/>
          </a:xfrm>
          <a:prstGeom prst="arc">
            <a:avLst>
              <a:gd name="adj1" fmla="val 16181888"/>
              <a:gd name="adj2" fmla="val 5452411"/>
            </a:avLst>
          </a:prstGeom>
          <a:noFill/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8370234C-D529-41FB-A4E4-7AA97721CBA6}"/>
              </a:ext>
            </a:extLst>
          </p:cNvPr>
          <p:cNvSpPr/>
          <p:nvPr/>
        </p:nvSpPr>
        <p:spPr>
          <a:xfrm>
            <a:off x="8187012" y="3332261"/>
            <a:ext cx="3627036" cy="3013674"/>
          </a:xfrm>
          <a:prstGeom prst="arc">
            <a:avLst>
              <a:gd name="adj1" fmla="val 16181888"/>
              <a:gd name="adj2" fmla="val 2978395"/>
            </a:avLst>
          </a:prstGeom>
          <a:noFill/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F509DE30-4F6B-481D-9CFA-13D99E825A04}"/>
              </a:ext>
            </a:extLst>
          </p:cNvPr>
          <p:cNvSpPr/>
          <p:nvPr/>
        </p:nvSpPr>
        <p:spPr>
          <a:xfrm>
            <a:off x="10270345" y="4441103"/>
            <a:ext cx="1543703" cy="1651244"/>
          </a:xfrm>
          <a:prstGeom prst="arc">
            <a:avLst>
              <a:gd name="adj1" fmla="val 16181888"/>
              <a:gd name="adj2" fmla="val 5452411"/>
            </a:avLst>
          </a:prstGeom>
          <a:noFill/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697B435C-D01E-4C12-9D89-EA78FEB9CDFC}"/>
              </a:ext>
            </a:extLst>
          </p:cNvPr>
          <p:cNvSpPr/>
          <p:nvPr/>
        </p:nvSpPr>
        <p:spPr>
          <a:xfrm flipV="1">
            <a:off x="3226968" y="5242711"/>
            <a:ext cx="2564232" cy="1200330"/>
          </a:xfrm>
          <a:prstGeom prst="arc">
            <a:avLst>
              <a:gd name="adj1" fmla="val 6787773"/>
              <a:gd name="adj2" fmla="val 19998446"/>
            </a:avLst>
          </a:prstGeom>
          <a:noFill/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FD064E21-189B-4BF1-865B-C5698CF5BA0F}"/>
              </a:ext>
            </a:extLst>
          </p:cNvPr>
          <p:cNvSpPr/>
          <p:nvPr/>
        </p:nvSpPr>
        <p:spPr>
          <a:xfrm flipV="1">
            <a:off x="4786069" y="5368825"/>
            <a:ext cx="1181205" cy="834362"/>
          </a:xfrm>
          <a:prstGeom prst="arc">
            <a:avLst>
              <a:gd name="adj1" fmla="val 9516490"/>
              <a:gd name="adj2" fmla="val 16376729"/>
            </a:avLst>
          </a:prstGeom>
          <a:noFill/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666E6CE9-EE32-425C-9639-FA9466F3256E}"/>
              </a:ext>
            </a:extLst>
          </p:cNvPr>
          <p:cNvSpPr/>
          <p:nvPr/>
        </p:nvSpPr>
        <p:spPr>
          <a:xfrm>
            <a:off x="10249455" y="2692948"/>
            <a:ext cx="1716994" cy="3500588"/>
          </a:xfrm>
          <a:prstGeom prst="arc">
            <a:avLst>
              <a:gd name="adj1" fmla="val 16181888"/>
              <a:gd name="adj2" fmla="val 5452411"/>
            </a:avLst>
          </a:prstGeom>
          <a:noFill/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C96FF80-CAD6-46D1-A4B8-3C0BBC390D9D}"/>
              </a:ext>
            </a:extLst>
          </p:cNvPr>
          <p:cNvSpPr/>
          <p:nvPr/>
        </p:nvSpPr>
        <p:spPr>
          <a:xfrm flipV="1">
            <a:off x="5529072" y="5279379"/>
            <a:ext cx="1181205" cy="834362"/>
          </a:xfrm>
          <a:prstGeom prst="arc">
            <a:avLst>
              <a:gd name="adj1" fmla="val 9516490"/>
              <a:gd name="adj2" fmla="val 13264176"/>
            </a:avLst>
          </a:prstGeom>
          <a:noFill/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00911534-3082-4D29-AFDF-324CAC34C6F4}"/>
              </a:ext>
            </a:extLst>
          </p:cNvPr>
          <p:cNvSpPr/>
          <p:nvPr/>
        </p:nvSpPr>
        <p:spPr>
          <a:xfrm flipV="1">
            <a:off x="7278324" y="5284928"/>
            <a:ext cx="1181205" cy="834362"/>
          </a:xfrm>
          <a:prstGeom prst="arc">
            <a:avLst>
              <a:gd name="adj1" fmla="val 9516490"/>
              <a:gd name="adj2" fmla="val 13264176"/>
            </a:avLst>
          </a:prstGeom>
          <a:noFill/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84E65CE9-9738-40AA-9798-AB7F79D38D91}"/>
              </a:ext>
            </a:extLst>
          </p:cNvPr>
          <p:cNvSpPr/>
          <p:nvPr/>
        </p:nvSpPr>
        <p:spPr>
          <a:xfrm flipH="1" flipV="1">
            <a:off x="8371778" y="4284010"/>
            <a:ext cx="1093026" cy="2570815"/>
          </a:xfrm>
          <a:prstGeom prst="arc">
            <a:avLst>
              <a:gd name="adj1" fmla="val 6358379"/>
              <a:gd name="adj2" fmla="val 13264176"/>
            </a:avLst>
          </a:prstGeom>
          <a:noFill/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17333FDA-A012-463C-8316-B24E5200BCCF}"/>
              </a:ext>
            </a:extLst>
          </p:cNvPr>
          <p:cNvSpPr/>
          <p:nvPr/>
        </p:nvSpPr>
        <p:spPr>
          <a:xfrm>
            <a:off x="7925848" y="3810988"/>
            <a:ext cx="4008984" cy="2534947"/>
          </a:xfrm>
          <a:prstGeom prst="arc">
            <a:avLst>
              <a:gd name="adj1" fmla="val 16181888"/>
              <a:gd name="adj2" fmla="val 2626591"/>
            </a:avLst>
          </a:prstGeom>
          <a:noFill/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864F7-9B80-4171-AD1B-DCD84518BB5C}"/>
              </a:ext>
            </a:extLst>
          </p:cNvPr>
          <p:cNvSpPr txBox="1"/>
          <p:nvPr/>
        </p:nvSpPr>
        <p:spPr>
          <a:xfrm>
            <a:off x="719327" y="1428184"/>
            <a:ext cx="34731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70C0"/>
                </a:solidFill>
              </a:defRPr>
            </a:lvl1pPr>
          </a:lstStyle>
          <a:p>
            <a:r>
              <a:rPr lang="en-US" sz="2400" dirty="0"/>
              <a:t>In the absence of a clearly defined </a:t>
            </a:r>
            <a:r>
              <a:rPr lang="en-US" sz="2400" b="1" i="1" dirty="0"/>
              <a:t>Requirements Interoperability model </a:t>
            </a:r>
            <a:r>
              <a:rPr lang="en-US" sz="2400" dirty="0"/>
              <a:t>to enable connection between standards … 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E383BC-540C-4C25-8F53-B86070762377}"/>
              </a:ext>
            </a:extLst>
          </p:cNvPr>
          <p:cNvSpPr txBox="1"/>
          <p:nvPr/>
        </p:nvSpPr>
        <p:spPr>
          <a:xfrm>
            <a:off x="719326" y="3590607"/>
            <a:ext cx="3368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How hard can it be?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351F71-6FB4-4268-91C7-C0E2015D7DB9}"/>
              </a:ext>
            </a:extLst>
          </p:cNvPr>
          <p:cNvSpPr txBox="1"/>
          <p:nvPr/>
        </p:nvSpPr>
        <p:spPr>
          <a:xfrm>
            <a:off x="563437" y="4197814"/>
            <a:ext cx="3669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PRETTY HARD!!!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2A71B3-3E64-45B6-B2B2-9F759607A73E}"/>
              </a:ext>
            </a:extLst>
          </p:cNvPr>
          <p:cNvSpPr txBox="1"/>
          <p:nvPr/>
        </p:nvSpPr>
        <p:spPr>
          <a:xfrm>
            <a:off x="719326" y="5086127"/>
            <a:ext cx="2270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(via </a:t>
            </a:r>
            <a:r>
              <a:rPr lang="en-US" sz="2400" b="1" dirty="0">
                <a:solidFill>
                  <a:srgbClr val="0070C0"/>
                </a:solidFill>
              </a:rPr>
              <a:t>Ad Hoc Requirements </a:t>
            </a:r>
            <a:r>
              <a:rPr lang="en-US" sz="2400" b="1" i="1" dirty="0">
                <a:solidFill>
                  <a:srgbClr val="0070C0"/>
                </a:solidFill>
              </a:rPr>
              <a:t>Integration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26" name="Picture 25" descr="Text&#10;&#10;Description automatically generated">
            <a:extLst>
              <a:ext uri="{FF2B5EF4-FFF2-40B4-BE49-F238E27FC236}">
                <a16:creationId xmlns:a16="http://schemas.microsoft.com/office/drawing/2014/main" id="{760C62C5-C153-46A3-AEC8-D174EAB25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5" y="6518088"/>
            <a:ext cx="2045186" cy="27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8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1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500"/>
                            </p:stCondLst>
                            <p:childTnLst>
                              <p:par>
                                <p:cTn id="13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5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000"/>
                            </p:stCondLst>
                            <p:childTnLst>
                              <p:par>
                                <p:cTn id="14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2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500"/>
                            </p:stCondLst>
                            <p:childTnLst>
                              <p:par>
                                <p:cTn id="16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2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3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5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7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9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0"/>
                            </p:stCondLst>
                            <p:childTnLst>
                              <p:par>
                                <p:cTn id="18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500"/>
                            </p:stCondLst>
                            <p:childTnLst>
                              <p:par>
                                <p:cTn id="19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6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7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9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0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1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3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6000"/>
                            </p:stCondLst>
                            <p:childTnLst>
                              <p:par>
                                <p:cTn id="21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6500"/>
                            </p:stCondLst>
                            <p:childTnLst>
                              <p:par>
                                <p:cTn id="2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9" grpId="0" animBg="1"/>
      <p:bldP spid="31" grpId="0" animBg="1"/>
      <p:bldP spid="32" grpId="0" animBg="1"/>
      <p:bldP spid="36" grpId="0" animBg="1"/>
      <p:bldP spid="37" grpId="0" animBg="1"/>
      <p:bldP spid="45" grpId="0"/>
      <p:bldP spid="4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93F8-3829-4D20-8558-94E16717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73819"/>
            <a:ext cx="10878312" cy="8064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Standards Guys’ Challenge @ </a:t>
            </a:r>
            <a:r>
              <a:rPr lang="en-US" i="1" dirty="0">
                <a:solidFill>
                  <a:srgbClr val="FF0000"/>
                </a:solidFill>
              </a:rPr>
              <a:t>SES MDI 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CFBC5-2606-4410-8A73-816F486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" name="Footer Placeholder 8">
            <a:extLst>
              <a:ext uri="{FF2B5EF4-FFF2-40B4-BE49-F238E27FC236}">
                <a16:creationId xmlns:a16="http://schemas.microsoft.com/office/drawing/2014/main" id="{22028620-180A-4ABB-BAB9-5C11BBD6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01" y="6440994"/>
            <a:ext cx="5496448" cy="413832"/>
          </a:xfrm>
        </p:spPr>
        <p:txBody>
          <a:bodyPr/>
          <a:lstStyle/>
          <a:p>
            <a:r>
              <a:rPr lang="fr-FR" dirty="0"/>
              <a:t>Gemini SES MDI </a:t>
            </a:r>
            <a:r>
              <a:rPr lang="fr-FR" dirty="0" err="1"/>
              <a:t>SDPi+FHIR</a:t>
            </a:r>
            <a:r>
              <a:rPr lang="fr-FR" dirty="0"/>
              <a:t>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E32E50-94A9-441E-98D3-1CDFF816CD95}"/>
              </a:ext>
            </a:extLst>
          </p:cNvPr>
          <p:cNvSpPr txBox="1"/>
          <p:nvPr/>
        </p:nvSpPr>
        <p:spPr>
          <a:xfrm>
            <a:off x="838199" y="1334537"/>
            <a:ext cx="113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Challenge #1:  </a:t>
            </a:r>
            <a:r>
              <a:rPr lang="en-US" sz="2400" b="1" i="1" dirty="0">
                <a:solidFill>
                  <a:srgbClr val="0070C0"/>
                </a:solidFill>
              </a:rPr>
              <a:t>Standards are inconsistent in how they specify requirements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E186B754-0E92-46CF-B704-FCAEFC4F4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5" y="6518088"/>
            <a:ext cx="2045186" cy="2731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8A563D0-E3B7-42CC-B9E4-B885917E8AA5}"/>
              </a:ext>
            </a:extLst>
          </p:cNvPr>
          <p:cNvSpPr txBox="1"/>
          <p:nvPr/>
        </p:nvSpPr>
        <p:spPr>
          <a:xfrm>
            <a:off x="1524000" y="1800848"/>
            <a:ext cx="1066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00200" indent="-1600200"/>
            <a:r>
              <a:rPr lang="en-US" sz="2400" b="1" dirty="0">
                <a:solidFill>
                  <a:srgbClr val="FF0000"/>
                </a:solidFill>
              </a:rPr>
              <a:t>Focus Area:</a:t>
            </a:r>
            <a:r>
              <a:rPr lang="en-US" sz="2400" b="1" dirty="0">
                <a:solidFill>
                  <a:srgbClr val="0070C0"/>
                </a:solidFill>
              </a:rPr>
              <a:t>	Establish a </a:t>
            </a:r>
            <a:r>
              <a:rPr lang="en-US" sz="2400" b="1" i="1" dirty="0">
                <a:solidFill>
                  <a:srgbClr val="70AD47"/>
                </a:solidFill>
              </a:rPr>
              <a:t>Requirements Interoperability </a:t>
            </a:r>
            <a:r>
              <a:rPr lang="en-US" sz="2400" b="1" i="1" dirty="0">
                <a:solidFill>
                  <a:srgbClr val="0070C0"/>
                </a:solidFill>
              </a:rPr>
              <a:t>Model </a:t>
            </a:r>
            <a:r>
              <a:rPr lang="en-US" sz="2400" b="1" dirty="0">
                <a:solidFill>
                  <a:srgbClr val="0070C0"/>
                </a:solidFill>
              </a:rPr>
              <a:t>&amp; Inter-Standard Mappings (Capabilities “API” + Needs / Dependencies)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DE0A2E-7730-446A-85E8-2E2AC854378D}"/>
              </a:ext>
            </a:extLst>
          </p:cNvPr>
          <p:cNvSpPr txBox="1"/>
          <p:nvPr/>
        </p:nvSpPr>
        <p:spPr>
          <a:xfrm>
            <a:off x="838199" y="2699937"/>
            <a:ext cx="113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Challenge #2:  </a:t>
            </a:r>
            <a:r>
              <a:rPr lang="en-US" sz="2400" b="1" i="1" dirty="0">
                <a:solidFill>
                  <a:srgbClr val="0070C0"/>
                </a:solidFill>
              </a:rPr>
              <a:t>Crafting standards specifications that support RI &amp; “</a:t>
            </a:r>
            <a:r>
              <a:rPr lang="en-US" sz="2400" b="1" i="1" dirty="0">
                <a:solidFill>
                  <a:srgbClr val="70AD47"/>
                </a:solidFill>
              </a:rPr>
              <a:t>Happy Path</a:t>
            </a:r>
            <a:r>
              <a:rPr lang="en-US" sz="2400" b="1" i="1" dirty="0">
                <a:solidFill>
                  <a:srgbClr val="0070C0"/>
                </a:solidFill>
              </a:rPr>
              <a:t>” Tracing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13FC17-B8E6-4245-BB27-A036FBCDC0B2}"/>
              </a:ext>
            </a:extLst>
          </p:cNvPr>
          <p:cNvSpPr txBox="1"/>
          <p:nvPr/>
        </p:nvSpPr>
        <p:spPr>
          <a:xfrm>
            <a:off x="1524000" y="3081918"/>
            <a:ext cx="1066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00200" indent="-1600200"/>
            <a:r>
              <a:rPr lang="en-US" sz="2400" b="1" dirty="0">
                <a:solidFill>
                  <a:srgbClr val="FF0000"/>
                </a:solidFill>
              </a:rPr>
              <a:t>Focus Area:</a:t>
            </a:r>
            <a:r>
              <a:rPr lang="en-US" sz="2400" b="1" dirty="0">
                <a:solidFill>
                  <a:srgbClr val="0070C0"/>
                </a:solidFill>
              </a:rPr>
              <a:t>	Create authoring tools that transparently capture the computable artifacts necessary for standards integration automation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EBC1C0-A11D-4FFA-ABEB-7E32CE28DBC5}"/>
              </a:ext>
            </a:extLst>
          </p:cNvPr>
          <p:cNvSpPr txBox="1"/>
          <p:nvPr/>
        </p:nvSpPr>
        <p:spPr>
          <a:xfrm>
            <a:off x="838199" y="3929244"/>
            <a:ext cx="113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0" indent="-1828800"/>
            <a:r>
              <a:rPr lang="en-US" sz="2400" b="1" dirty="0">
                <a:solidFill>
                  <a:srgbClr val="0070C0"/>
                </a:solidFill>
              </a:rPr>
              <a:t>Challenge #3:  </a:t>
            </a:r>
            <a:r>
              <a:rPr lang="en-US" sz="2400" b="1" i="1" dirty="0">
                <a:solidFill>
                  <a:srgbClr val="0070C0"/>
                </a:solidFill>
              </a:rPr>
              <a:t>Conformity Assessment reports that are “</a:t>
            </a:r>
            <a:r>
              <a:rPr lang="en-US" sz="2400" b="1" i="1" dirty="0">
                <a:solidFill>
                  <a:srgbClr val="70AD47"/>
                </a:solidFill>
              </a:rPr>
              <a:t>Regulatory Submission Ready</a:t>
            </a:r>
            <a:r>
              <a:rPr lang="en-US" sz="2400" b="1" i="1" dirty="0">
                <a:solidFill>
                  <a:srgbClr val="0070C0"/>
                </a:solidFill>
              </a:rPr>
              <a:t>”!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11E7C7-5787-4E62-8E97-624492A3D191}"/>
              </a:ext>
            </a:extLst>
          </p:cNvPr>
          <p:cNvSpPr txBox="1"/>
          <p:nvPr/>
        </p:nvSpPr>
        <p:spPr>
          <a:xfrm>
            <a:off x="1524000" y="4367686"/>
            <a:ext cx="1066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00200" indent="-1600200"/>
            <a:r>
              <a:rPr lang="en-US" sz="2400" b="1" dirty="0">
                <a:solidFill>
                  <a:srgbClr val="FF0000"/>
                </a:solidFill>
              </a:rPr>
              <a:t>Focus Area:</a:t>
            </a:r>
            <a:r>
              <a:rPr lang="en-US" sz="2400" b="1" dirty="0">
                <a:solidFill>
                  <a:srgbClr val="0070C0"/>
                </a:solidFill>
              </a:rPr>
              <a:t>	Generate test plans &amp; test scripts that ensure verification of requirements + traceability &amp; CA to &lt;X&gt; standards &amp; specifications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73E591-08F8-4307-9AB9-50DD1B8FF186}"/>
              </a:ext>
            </a:extLst>
          </p:cNvPr>
          <p:cNvSpPr txBox="1"/>
          <p:nvPr/>
        </p:nvSpPr>
        <p:spPr>
          <a:xfrm>
            <a:off x="838199" y="5226643"/>
            <a:ext cx="113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Challenge #4:	HTML-based “</a:t>
            </a:r>
            <a:r>
              <a:rPr lang="en-US" sz="2400" b="1" i="1" dirty="0">
                <a:solidFill>
                  <a:srgbClr val="70AD47"/>
                </a:solidFill>
              </a:rPr>
              <a:t>continuous build” publication </a:t>
            </a:r>
            <a:r>
              <a:rPr lang="en-US" sz="2400" b="1" dirty="0">
                <a:solidFill>
                  <a:srgbClr val="0070C0"/>
                </a:solidFill>
              </a:rPr>
              <a:t>supporting implementation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10E4A2-B537-4678-BC77-3A9D55AB5489}"/>
              </a:ext>
            </a:extLst>
          </p:cNvPr>
          <p:cNvSpPr txBox="1"/>
          <p:nvPr/>
        </p:nvSpPr>
        <p:spPr>
          <a:xfrm>
            <a:off x="1524000" y="5640097"/>
            <a:ext cx="1066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00200" indent="-1600200"/>
            <a:r>
              <a:rPr lang="en-US" sz="2400" b="1" dirty="0">
                <a:solidFill>
                  <a:srgbClr val="FF0000"/>
                </a:solidFill>
              </a:rPr>
              <a:t>Focus Area:</a:t>
            </a:r>
            <a:r>
              <a:rPr lang="en-US" sz="2400" b="1" dirty="0">
                <a:solidFill>
                  <a:srgbClr val="0070C0"/>
                </a:solidFill>
              </a:rPr>
              <a:t>	Develop publication tooling that enables frequent (daily) updates &amp; inter-standard integration / navigation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D189DA-DB99-4BB0-A629-FD2B501BE1F4}"/>
              </a:ext>
            </a:extLst>
          </p:cNvPr>
          <p:cNvSpPr txBox="1"/>
          <p:nvPr/>
        </p:nvSpPr>
        <p:spPr>
          <a:xfrm>
            <a:off x="475488" y="777930"/>
            <a:ext cx="11716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Gemini SES MDI Project Focus </a:t>
            </a:r>
            <a:r>
              <a:rPr lang="en-US" sz="3200" b="1" dirty="0">
                <a:solidFill>
                  <a:srgbClr val="0070C0"/>
                </a:solidFill>
              </a:rPr>
              <a:t>(2021/Year 3):</a:t>
            </a:r>
            <a:endParaRPr lang="en-US" sz="32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03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16" grpId="0"/>
      <p:bldP spid="17" grpId="0"/>
      <p:bldP spid="18" grpId="0"/>
      <p:bldP spid="24" grpId="0"/>
      <p:bldP spid="25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8438-2CE1-4228-951A-DE411523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6"/>
            <a:ext cx="11293530" cy="8064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Next Step:  </a:t>
            </a:r>
            <a:r>
              <a:rPr lang="en-US" i="1" dirty="0">
                <a:solidFill>
                  <a:srgbClr val="0070C0"/>
                </a:solidFill>
              </a:rPr>
              <a:t>Requirements Interoperability Pilot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89398-FA4C-4EEB-B2EA-99E73354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SES MDI using SDC-SDPi+FHIR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767C6-992D-4DB9-8658-EA39A51C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124BA0-7E31-4CC0-B5A3-E9645E64FD91}"/>
              </a:ext>
            </a:extLst>
          </p:cNvPr>
          <p:cNvSpPr txBox="1"/>
          <p:nvPr/>
        </p:nvSpPr>
        <p:spPr>
          <a:xfrm>
            <a:off x="5838796" y="1554703"/>
            <a:ext cx="5735059" cy="2062103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n>
                  <a:solidFill>
                    <a:srgbClr val="9DC3E6"/>
                  </a:solidFill>
                </a:ln>
                <a:solidFill>
                  <a:srgbClr val="0070C0"/>
                </a:solidFill>
              </a:rPr>
              <a:t>Gemini SES MDI RI Pilot Standards </a:t>
            </a:r>
            <a:r>
              <a:rPr lang="en-US" sz="1600" dirty="0">
                <a:ln>
                  <a:solidFill>
                    <a:srgbClr val="9DC3E6"/>
                  </a:solidFill>
                </a:ln>
                <a:solidFill>
                  <a:srgbClr val="0070C0"/>
                </a:solidFill>
              </a:rPr>
              <a:t>could include:</a:t>
            </a:r>
          </a:p>
          <a:p>
            <a:pPr lvl="1" indent="-285750">
              <a:buFont typeface="Wingdings" panose="05000000000000000000" pitchFamily="2" charset="2"/>
              <a:buChar char="ü"/>
            </a:pPr>
            <a:r>
              <a:rPr lang="en-US" sz="1600" dirty="0">
                <a:ln>
                  <a:solidFill>
                    <a:srgbClr val="9DC3E6"/>
                  </a:solidFill>
                </a:ln>
                <a:solidFill>
                  <a:srgbClr val="0070C0"/>
                </a:solidFill>
              </a:rPr>
              <a:t>Use Cases:  Silent Bed &amp; Isolation Point-of-Care</a:t>
            </a:r>
          </a:p>
          <a:p>
            <a:pPr lvl="1" indent="-285750">
              <a:buFont typeface="Wingdings" panose="05000000000000000000" pitchFamily="2" charset="2"/>
              <a:buChar char="ü"/>
            </a:pPr>
            <a:r>
              <a:rPr lang="en-US" sz="1600" dirty="0">
                <a:ln>
                  <a:solidFill>
                    <a:srgbClr val="9DC3E6"/>
                  </a:solidFill>
                </a:ln>
                <a:solidFill>
                  <a:srgbClr val="0070C0"/>
                </a:solidFill>
              </a:rPr>
              <a:t>“MD-SOA” &amp; MDIRA/ICE Architectures</a:t>
            </a:r>
          </a:p>
          <a:p>
            <a:pPr lvl="1" indent="-285750">
              <a:buFont typeface="Wingdings" panose="05000000000000000000" pitchFamily="2" charset="2"/>
              <a:buChar char="ü"/>
            </a:pPr>
            <a:r>
              <a:rPr lang="en-US" sz="1600" dirty="0">
                <a:ln>
                  <a:solidFill>
                    <a:srgbClr val="9DC3E6"/>
                  </a:solidFill>
                </a:ln>
                <a:solidFill>
                  <a:srgbClr val="0070C0"/>
                </a:solidFill>
              </a:rPr>
              <a:t>ISO/IEC 60601-1-8 &amp; -2-x Safety &amp; Essential Performance </a:t>
            </a:r>
            <a:r>
              <a:rPr lang="en-US" sz="1600" dirty="0" err="1">
                <a:ln>
                  <a:solidFill>
                    <a:srgbClr val="9DC3E6"/>
                  </a:solidFill>
                </a:ln>
                <a:solidFill>
                  <a:srgbClr val="0070C0"/>
                </a:solidFill>
              </a:rPr>
              <a:t>stds</a:t>
            </a:r>
            <a:r>
              <a:rPr lang="en-US" sz="1600" dirty="0">
                <a:ln>
                  <a:solidFill>
                    <a:srgbClr val="9DC3E6"/>
                  </a:solidFill>
                </a:ln>
                <a:solidFill>
                  <a:srgbClr val="0070C0"/>
                </a:solidFill>
              </a:rPr>
              <a:t>.</a:t>
            </a:r>
          </a:p>
          <a:p>
            <a:pPr lvl="1" indent="-285750">
              <a:buFont typeface="Wingdings" panose="05000000000000000000" pitchFamily="2" charset="2"/>
              <a:buChar char="ü"/>
            </a:pPr>
            <a:r>
              <a:rPr lang="en-US" sz="1600" dirty="0">
                <a:ln>
                  <a:solidFill>
                    <a:srgbClr val="9DC3E6"/>
                  </a:solidFill>
                </a:ln>
                <a:solidFill>
                  <a:srgbClr val="0070C0"/>
                </a:solidFill>
              </a:rPr>
              <a:t>IEC 80001-1 2</a:t>
            </a:r>
            <a:r>
              <a:rPr lang="en-US" sz="1600" baseline="30000" dirty="0">
                <a:ln>
                  <a:solidFill>
                    <a:srgbClr val="9DC3E6"/>
                  </a:solidFill>
                </a:ln>
                <a:solidFill>
                  <a:srgbClr val="0070C0"/>
                </a:solidFill>
              </a:rPr>
              <a:t>nd</a:t>
            </a:r>
            <a:r>
              <a:rPr lang="en-US" sz="1600" dirty="0">
                <a:ln>
                  <a:solidFill>
                    <a:srgbClr val="9DC3E6"/>
                  </a:solidFill>
                </a:ln>
                <a:solidFill>
                  <a:srgbClr val="0070C0"/>
                </a:solidFill>
              </a:rPr>
              <a:t> Edition</a:t>
            </a:r>
          </a:p>
          <a:p>
            <a:pPr lvl="1" indent="-285750">
              <a:buFont typeface="Wingdings" panose="05000000000000000000" pitchFamily="2" charset="2"/>
              <a:buChar char="ü"/>
            </a:pPr>
            <a:r>
              <a:rPr lang="en-US" sz="1600" dirty="0">
                <a:ln>
                  <a:solidFill>
                    <a:srgbClr val="9DC3E6"/>
                  </a:solidFill>
                </a:ln>
                <a:solidFill>
                  <a:srgbClr val="0070C0"/>
                </a:solidFill>
              </a:rPr>
              <a:t>IHE SDPi+FHIR Profile  &amp; MDIRA Profiles</a:t>
            </a:r>
          </a:p>
          <a:p>
            <a:pPr lvl="1" indent="-285750">
              <a:buFont typeface="Wingdings" panose="05000000000000000000" pitchFamily="2" charset="2"/>
              <a:buChar char="ü"/>
            </a:pPr>
            <a:r>
              <a:rPr lang="en-US" sz="1600" dirty="0">
                <a:ln>
                  <a:solidFill>
                    <a:srgbClr val="9DC3E6"/>
                  </a:solidFill>
                </a:ln>
                <a:solidFill>
                  <a:srgbClr val="0070C0"/>
                </a:solidFill>
              </a:rPr>
              <a:t>IEEE 11073-10700 Participant Key Purposes standard</a:t>
            </a:r>
          </a:p>
          <a:p>
            <a:pPr lvl="1" indent="-285750">
              <a:buFont typeface="Wingdings" panose="05000000000000000000" pitchFamily="2" charset="2"/>
              <a:buChar char="ü"/>
            </a:pPr>
            <a:r>
              <a:rPr lang="en-US" sz="1600" dirty="0">
                <a:ln>
                  <a:solidFill>
                    <a:srgbClr val="9DC3E6"/>
                  </a:solidFill>
                </a:ln>
                <a:solidFill>
                  <a:srgbClr val="0070C0"/>
                </a:solidFill>
              </a:rPr>
              <a:t>IEEE 11073 SDC Core Standards</a:t>
            </a:r>
          </a:p>
        </p:txBody>
      </p:sp>
      <p:pic>
        <p:nvPicPr>
          <p:cNvPr id="8" name="Picture 7" descr="A picture containing weapon&#10;&#10;Description automatically generated">
            <a:extLst>
              <a:ext uri="{FF2B5EF4-FFF2-40B4-BE49-F238E27FC236}">
                <a16:creationId xmlns:a16="http://schemas.microsoft.com/office/drawing/2014/main" id="{2601503E-75E6-4502-A348-DCD342540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14" y="872693"/>
            <a:ext cx="1179458" cy="117945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0931333-E7D5-49C4-8F29-A5FE386F13D2}"/>
              </a:ext>
            </a:extLst>
          </p:cNvPr>
          <p:cNvGrpSpPr>
            <a:grpSpLocks noChangeAspect="1"/>
          </p:cNvGrpSpPr>
          <p:nvPr/>
        </p:nvGrpSpPr>
        <p:grpSpPr>
          <a:xfrm>
            <a:off x="618144" y="1234323"/>
            <a:ext cx="4132692" cy="3056037"/>
            <a:chOff x="4219785" y="757520"/>
            <a:chExt cx="6930395" cy="5124878"/>
          </a:xfrm>
        </p:grpSpPr>
        <p:pic>
          <p:nvPicPr>
            <p:cNvPr id="10" name="Picture 9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1052F73F-EB2A-43DF-B436-2ED39560C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9785" y="757520"/>
              <a:ext cx="6930395" cy="5124878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AA30015-A27B-4268-B71B-33977C5AE5C9}"/>
                    </a:ext>
                  </a:extLst>
                </p14:cNvPr>
                <p14:cNvContentPartPr/>
                <p14:nvPr/>
              </p14:nvContentPartPr>
              <p14:xfrm>
                <a:off x="10099666" y="937991"/>
                <a:ext cx="374038" cy="466271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AA30015-A27B-4268-B71B-33977C5AE5C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069502" y="907808"/>
                  <a:ext cx="433763" cy="4722473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F13B3C0-91C6-4590-B1C3-F0756545F18E}"/>
                </a:ext>
              </a:extLst>
            </p:cNvPr>
            <p:cNvGrpSpPr/>
            <p:nvPr/>
          </p:nvGrpSpPr>
          <p:grpSpPr>
            <a:xfrm>
              <a:off x="8629048" y="1085882"/>
              <a:ext cx="1466307" cy="4514820"/>
              <a:chOff x="9454890" y="1185167"/>
              <a:chExt cx="1591920" cy="529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3DC78753-A92C-4685-A1DD-72A7B1157274}"/>
                      </a:ext>
                    </a:extLst>
                  </p14:cNvPr>
                  <p14:cNvContentPartPr/>
                  <p14:nvPr/>
                </p14:nvContentPartPr>
                <p14:xfrm>
                  <a:off x="9454890" y="4491407"/>
                  <a:ext cx="1216800" cy="198864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3DC78753-A92C-4685-A1DD-72A7B1157274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422127" y="4456009"/>
                    <a:ext cx="1281670" cy="20587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BA3CEA21-7CAA-4DF9-957A-B7DF6B21F350}"/>
                      </a:ext>
                    </a:extLst>
                  </p14:cNvPr>
                  <p14:cNvContentPartPr/>
                  <p14:nvPr/>
                </p14:nvContentPartPr>
                <p14:xfrm>
                  <a:off x="10447410" y="1185167"/>
                  <a:ext cx="599400" cy="35226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BA3CEA21-7CAA-4DF9-957A-B7DF6B21F350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0414656" y="1149771"/>
                    <a:ext cx="664253" cy="3592684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030AA05-1255-4596-8E78-8B070946991F}"/>
                    </a:ext>
                  </a:extLst>
                </p14:cNvPr>
                <p14:cNvContentPartPr/>
                <p14:nvPr/>
              </p14:nvContentPartPr>
              <p14:xfrm>
                <a:off x="5726867" y="1019507"/>
                <a:ext cx="1493498" cy="4581194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030AA05-1255-4596-8E78-8B070946991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96683" y="989324"/>
                  <a:ext cx="1553262" cy="464095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6E2DF51-7AD8-4322-82BE-213017870AA2}"/>
              </a:ext>
            </a:extLst>
          </p:cNvPr>
          <p:cNvSpPr txBox="1"/>
          <p:nvPr/>
        </p:nvSpPr>
        <p:spPr>
          <a:xfrm>
            <a:off x="838201" y="4474923"/>
            <a:ext cx="11353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RI Pilot tasks include: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0070C0"/>
                </a:solidFill>
              </a:rPr>
              <a:t>Crafting an </a:t>
            </a:r>
            <a:r>
              <a:rPr lang="en-US" sz="2400" b="1" i="1" dirty="0">
                <a:solidFill>
                  <a:srgbClr val="70AD47"/>
                </a:solidFill>
              </a:rPr>
              <a:t>interoperability semantics UML Metamodel </a:t>
            </a:r>
            <a:r>
              <a:rPr lang="en-US" sz="2400" b="1" i="1" dirty="0">
                <a:solidFill>
                  <a:srgbClr val="0070C0"/>
                </a:solidFill>
              </a:rPr>
              <a:t>(including OMG ReqIF)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0070C0"/>
                </a:solidFill>
              </a:rPr>
              <a:t>For each standard, drafting representative set of requirements using metamodel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0070C0"/>
                </a:solidFill>
              </a:rPr>
              <a:t>Creating </a:t>
            </a:r>
            <a:r>
              <a:rPr lang="en-US" sz="2400" b="1" i="1" dirty="0">
                <a:solidFill>
                  <a:srgbClr val="70AD47"/>
                </a:solidFill>
              </a:rPr>
              <a:t>inter-standard</a:t>
            </a:r>
            <a:r>
              <a:rPr lang="en-US" sz="2400" b="1" i="1" dirty="0">
                <a:solidFill>
                  <a:srgbClr val="0070C0"/>
                </a:solidFill>
              </a:rPr>
              <a:t> requirements mapping “</a:t>
            </a:r>
            <a:r>
              <a:rPr lang="en-US" sz="2400" b="1" i="1" dirty="0">
                <a:solidFill>
                  <a:srgbClr val="70AD47"/>
                </a:solidFill>
              </a:rPr>
              <a:t>links</a:t>
            </a:r>
            <a:r>
              <a:rPr lang="en-US" sz="2400" b="1" i="1" dirty="0">
                <a:solidFill>
                  <a:srgbClr val="0070C0"/>
                </a:solidFill>
              </a:rPr>
              <a:t>”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0070C0"/>
                </a:solidFill>
              </a:rPr>
              <a:t>Validate ability to </a:t>
            </a:r>
            <a:r>
              <a:rPr lang="en-US" sz="2400" b="1" i="1" dirty="0">
                <a:solidFill>
                  <a:srgbClr val="70AD47"/>
                </a:solidFill>
              </a:rPr>
              <a:t>trace</a:t>
            </a:r>
            <a:r>
              <a:rPr lang="en-US" sz="2400" b="1" i="1" dirty="0">
                <a:solidFill>
                  <a:srgbClr val="0070C0"/>
                </a:solidFill>
              </a:rPr>
              <a:t> “</a:t>
            </a:r>
            <a:r>
              <a:rPr lang="en-US" sz="2400" b="1" i="1" dirty="0">
                <a:solidFill>
                  <a:srgbClr val="70AD47"/>
                </a:solidFill>
              </a:rPr>
              <a:t>Happy</a:t>
            </a:r>
            <a:r>
              <a:rPr lang="en-US" sz="2400" b="1" i="1" dirty="0">
                <a:solidFill>
                  <a:srgbClr val="0070C0"/>
                </a:solidFill>
              </a:rPr>
              <a:t> </a:t>
            </a:r>
            <a:r>
              <a:rPr lang="en-US" sz="2400" b="1" i="1" dirty="0">
                <a:solidFill>
                  <a:srgbClr val="70AD47"/>
                </a:solidFill>
              </a:rPr>
              <a:t>Path</a:t>
            </a:r>
            <a:r>
              <a:rPr lang="en-US" sz="2400" b="1" i="1" dirty="0">
                <a:solidFill>
                  <a:srgbClr val="0070C0"/>
                </a:solidFill>
              </a:rPr>
              <a:t>” from interface to implemented standards</a:t>
            </a:r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15CC16AE-6E03-4C26-A04F-0DC8949093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5" y="6518088"/>
            <a:ext cx="2045186" cy="27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A09F-1347-4516-95DF-B493DD07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1540904"/>
            <a:ext cx="10732999" cy="8064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Next Step … for YOU! 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075DA-54C3-449B-A13C-B2ABB8FBE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Gemini SES MDI SDPi+FHIR Project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9C7D9-AE75-441B-81ED-BA366387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5D2F82-5D9D-4CA0-B391-371D83AE34DB}"/>
              </a:ext>
            </a:extLst>
          </p:cNvPr>
          <p:cNvSpPr txBox="1"/>
          <p:nvPr/>
        </p:nvSpPr>
        <p:spPr>
          <a:xfrm>
            <a:off x="619125" y="2800351"/>
            <a:ext cx="115728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rgbClr val="0070C0"/>
                </a:solidFill>
              </a:rPr>
              <a:t>Many opportunities to participate &amp; learn &amp; shape the future of SES MDI: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70AD47"/>
                </a:solidFill>
              </a:rPr>
              <a:t>Medical Device Industry Promotion Foundation </a:t>
            </a:r>
            <a:r>
              <a:rPr lang="en-US" sz="2400" b="1" i="1" dirty="0">
                <a:solidFill>
                  <a:srgbClr val="0070C0"/>
                </a:solidFill>
              </a:rPr>
              <a:t>@ www.medif.or.kr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70AD47"/>
                </a:solidFill>
              </a:rPr>
              <a:t>Smart Medical Device Standard Expert Forum </a:t>
            </a:r>
            <a:r>
              <a:rPr lang="en-US" sz="2400" b="1" i="1" dirty="0">
                <a:solidFill>
                  <a:srgbClr val="0070C0"/>
                </a:solidFill>
              </a:rPr>
              <a:t>@ 										project.medif.or.kr/</a:t>
            </a:r>
            <a:r>
              <a:rPr lang="en-US" sz="2400" b="1" i="1" dirty="0" err="1">
                <a:solidFill>
                  <a:srgbClr val="0070C0"/>
                </a:solidFill>
              </a:rPr>
              <a:t>subList</a:t>
            </a:r>
            <a:r>
              <a:rPr lang="en-US" sz="2400" b="1" i="1" dirty="0">
                <a:solidFill>
                  <a:srgbClr val="0070C0"/>
                </a:solidFill>
              </a:rPr>
              <a:t>/10000003198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70AD47"/>
                </a:solidFill>
              </a:rPr>
              <a:t>Gemini SES MDI Project </a:t>
            </a:r>
            <a:r>
              <a:rPr lang="en-US" sz="2400" b="1" i="1" dirty="0">
                <a:solidFill>
                  <a:srgbClr val="0070C0"/>
                </a:solidFill>
              </a:rPr>
              <a:t>@ confluence.hl7.org/display/GP/</a:t>
            </a:r>
            <a:r>
              <a:rPr lang="en-US" sz="2400" b="1" i="1" dirty="0" err="1">
                <a:solidFill>
                  <a:srgbClr val="0070C0"/>
                </a:solidFill>
              </a:rPr>
              <a:t>Community+Engagement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F04B166-F457-4EF0-A896-DC2069252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5" y="6518088"/>
            <a:ext cx="2045186" cy="273147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46C7B9D-982C-4FF4-9A3D-E1E0FACA8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189" y="142668"/>
            <a:ext cx="5706271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7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93F8-3829-4D20-8558-94E16717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73819"/>
            <a:ext cx="11649075" cy="8064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First:  Some Definitions  </a:t>
            </a:r>
            <a:r>
              <a:rPr lang="en-US" sz="3600" i="1" dirty="0">
                <a:solidFill>
                  <a:srgbClr val="0070C0"/>
                </a:solidFill>
              </a:rPr>
              <a:t>(standards guys love acronyms!)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CFBC5-2606-4410-8A73-816F486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Footer Placeholder 8">
            <a:extLst>
              <a:ext uri="{FF2B5EF4-FFF2-40B4-BE49-F238E27FC236}">
                <a16:creationId xmlns:a16="http://schemas.microsoft.com/office/drawing/2014/main" id="{22028620-180A-4ABB-BAB9-5C11BBD6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01" y="6440994"/>
            <a:ext cx="5496448" cy="413832"/>
          </a:xfrm>
        </p:spPr>
        <p:txBody>
          <a:bodyPr/>
          <a:lstStyle/>
          <a:p>
            <a:r>
              <a:rPr lang="fr-FR" dirty="0"/>
              <a:t>Gemini SES MDI </a:t>
            </a:r>
            <a:r>
              <a:rPr lang="fr-FR" dirty="0" err="1"/>
              <a:t>SDPi+FHIR</a:t>
            </a:r>
            <a:r>
              <a:rPr lang="fr-FR" dirty="0"/>
              <a:t>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E32E50-94A9-441E-98D3-1CDFF816CD95}"/>
              </a:ext>
            </a:extLst>
          </p:cNvPr>
          <p:cNvSpPr txBox="1"/>
          <p:nvPr/>
        </p:nvSpPr>
        <p:spPr>
          <a:xfrm>
            <a:off x="838199" y="1894489"/>
            <a:ext cx="113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70C0"/>
                </a:solidFill>
              </a:rPr>
              <a:t>SES:  Safe, Effective &amp; Secure</a:t>
            </a:r>
            <a:r>
              <a:rPr lang="en-US" sz="2400" dirty="0">
                <a:solidFill>
                  <a:srgbClr val="0070C0"/>
                </a:solidFill>
              </a:rPr>
              <a:t> … simple reference to “JWG7” standards</a:t>
            </a:r>
            <a:endParaRPr lang="en-US" sz="2400" b="1" u="sng" dirty="0">
              <a:solidFill>
                <a:srgbClr val="0070C0"/>
              </a:solidFill>
            </a:endParaRP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E186B754-0E92-46CF-B704-FCAEFC4F4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5" y="6518088"/>
            <a:ext cx="2045186" cy="2731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8A563D0-E3B7-42CC-B9E4-B885917E8AA5}"/>
              </a:ext>
            </a:extLst>
          </p:cNvPr>
          <p:cNvSpPr txBox="1"/>
          <p:nvPr/>
        </p:nvSpPr>
        <p:spPr>
          <a:xfrm>
            <a:off x="1524000" y="2275384"/>
            <a:ext cx="1066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00200" indent="-1600200"/>
            <a:r>
              <a:rPr lang="en-US" sz="2400" i="1" dirty="0">
                <a:solidFill>
                  <a:srgbClr val="0070C0"/>
                </a:solidFill>
              </a:rPr>
              <a:t>Community focus: </a:t>
            </a:r>
            <a:r>
              <a:rPr lang="en-US" sz="2400" b="1" i="1" dirty="0">
                <a:solidFill>
                  <a:srgbClr val="0070C0"/>
                </a:solidFill>
              </a:rPr>
              <a:t>quality, regulatory &amp; legal concerns  </a:t>
            </a:r>
            <a:r>
              <a:rPr lang="en-US" sz="2400" dirty="0">
                <a:solidFill>
                  <a:srgbClr val="0070C0"/>
                </a:solidFill>
              </a:rPr>
              <a:t>[think “process guys”]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DE0A2E-7730-446A-85E8-2E2AC854378D}"/>
              </a:ext>
            </a:extLst>
          </p:cNvPr>
          <p:cNvSpPr txBox="1"/>
          <p:nvPr/>
        </p:nvSpPr>
        <p:spPr>
          <a:xfrm>
            <a:off x="838196" y="2905872"/>
            <a:ext cx="113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70C0"/>
                </a:solidFill>
              </a:rPr>
              <a:t>MDI:  Medical Device Interoperability</a:t>
            </a:r>
            <a:r>
              <a:rPr lang="en-US" sz="2400" dirty="0">
                <a:solidFill>
                  <a:srgbClr val="0070C0"/>
                </a:solidFill>
              </a:rPr>
              <a:t> … “from the device interface” / MD2MD @ bedside </a:t>
            </a:r>
            <a:endParaRPr lang="en-US" sz="2400" b="1" u="sng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D68921-8F1B-44D9-B9FA-1D3843BB00AE}"/>
              </a:ext>
            </a:extLst>
          </p:cNvPr>
          <p:cNvSpPr txBox="1"/>
          <p:nvPr/>
        </p:nvSpPr>
        <p:spPr>
          <a:xfrm>
            <a:off x="838193" y="3907925"/>
            <a:ext cx="113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70C0"/>
                </a:solidFill>
              </a:rPr>
              <a:t>SDC:  Service-oriented Device Connectivity</a:t>
            </a:r>
            <a:r>
              <a:rPr lang="en-US" sz="2400" dirty="0">
                <a:solidFill>
                  <a:srgbClr val="0070C0"/>
                </a:solidFill>
              </a:rPr>
              <a:t> … SOA for MD2MD interoperability @ bedside</a:t>
            </a:r>
            <a:endParaRPr lang="en-US" sz="2400" b="1" u="sng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A852A4-0758-4FB8-84AF-67E8C8D118D0}"/>
              </a:ext>
            </a:extLst>
          </p:cNvPr>
          <p:cNvSpPr txBox="1"/>
          <p:nvPr/>
        </p:nvSpPr>
        <p:spPr>
          <a:xfrm>
            <a:off x="838201" y="4533748"/>
            <a:ext cx="113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70C0"/>
                </a:solidFill>
              </a:rPr>
              <a:t>SDPi:  Service-oriented Device Point-of-care Interoperability</a:t>
            </a:r>
            <a:r>
              <a:rPr lang="en-US" sz="2400" dirty="0">
                <a:solidFill>
                  <a:srgbClr val="0070C0"/>
                </a:solidFill>
              </a:rPr>
              <a:t> … IHE “Profile” of SDC</a:t>
            </a:r>
            <a:endParaRPr lang="en-US" sz="2400" b="1" u="sng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51FCEC-F9F3-4C4E-AD4C-A07FCEC1D6E1}"/>
              </a:ext>
            </a:extLst>
          </p:cNvPr>
          <p:cNvSpPr txBox="1"/>
          <p:nvPr/>
        </p:nvSpPr>
        <p:spPr>
          <a:xfrm>
            <a:off x="838201" y="5162307"/>
            <a:ext cx="113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70C0"/>
                </a:solidFill>
              </a:rPr>
              <a:t>FHIR:  Fast Healthcare Interoperability Resources </a:t>
            </a:r>
            <a:r>
              <a:rPr lang="en-US" sz="2400" dirty="0">
                <a:solidFill>
                  <a:srgbClr val="0070C0"/>
                </a:solidFill>
              </a:rPr>
              <a:t>… HL7 standard taking world by storm!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DC377E-EDBD-4C43-B2AD-30F671C00037}"/>
              </a:ext>
            </a:extLst>
          </p:cNvPr>
          <p:cNvSpPr txBox="1"/>
          <p:nvPr/>
        </p:nvSpPr>
        <p:spPr>
          <a:xfrm>
            <a:off x="838201" y="1268666"/>
            <a:ext cx="113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70C0"/>
                </a:solidFill>
              </a:rPr>
              <a:t>SDO:  Standards Development Organization</a:t>
            </a:r>
            <a:r>
              <a:rPr lang="en-US" sz="2400" dirty="0">
                <a:solidFill>
                  <a:srgbClr val="0070C0"/>
                </a:solidFill>
              </a:rPr>
              <a:t> … ISO / IEC / IEEE / IHE / HL7 / … </a:t>
            </a:r>
            <a:endParaRPr lang="en-US" sz="2400" b="1" u="sng" dirty="0">
              <a:solidFill>
                <a:srgbClr val="0070C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8D740E-7BC8-49AF-A02F-ADC5DBE0ADC5}"/>
              </a:ext>
            </a:extLst>
          </p:cNvPr>
          <p:cNvSpPr txBox="1"/>
          <p:nvPr/>
        </p:nvSpPr>
        <p:spPr>
          <a:xfrm>
            <a:off x="1523992" y="3278476"/>
            <a:ext cx="1066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00200" indent="-1600200"/>
            <a:r>
              <a:rPr lang="en-US" sz="2400" i="1" dirty="0">
                <a:solidFill>
                  <a:srgbClr val="0070C0"/>
                </a:solidFill>
              </a:rPr>
              <a:t>Community focus: </a:t>
            </a:r>
            <a:r>
              <a:rPr lang="en-US" sz="2400" b="1" i="1" dirty="0">
                <a:solidFill>
                  <a:srgbClr val="0070C0"/>
                </a:solidFill>
              </a:rPr>
              <a:t>research &amp; engineering </a:t>
            </a:r>
            <a:r>
              <a:rPr lang="en-US" sz="2400" dirty="0">
                <a:solidFill>
                  <a:srgbClr val="0070C0"/>
                </a:solidFill>
              </a:rPr>
              <a:t>[think “tech guys”]</a:t>
            </a:r>
          </a:p>
        </p:txBody>
      </p:sp>
    </p:spTree>
    <p:extLst>
      <p:ext uri="{BB962C8B-B14F-4D97-AF65-F5344CB8AC3E}">
        <p14:creationId xmlns:p14="http://schemas.microsoft.com/office/powerpoint/2010/main" val="229848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20" grpId="0"/>
      <p:bldP spid="21" grpId="0"/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B25F1-5366-4586-B687-8547CF777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4777"/>
            <a:ext cx="12192000" cy="1795462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rgbClr val="0070C0"/>
                </a:solidFill>
              </a:rPr>
              <a:t>Does it have to be this hard?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E1F64-C9BE-4986-B462-DF18B941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Gemini SES MDI SDPi+FHIR Project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606BC-A6E8-471E-8BA0-4E16E214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9FE1869E-93E3-457E-8625-6FE71A1BD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5" y="6402338"/>
            <a:ext cx="2045186" cy="273147"/>
          </a:xfrm>
          <a:prstGeom prst="rect">
            <a:avLst/>
          </a:prstGeom>
        </p:spPr>
      </p:pic>
      <p:pic>
        <p:nvPicPr>
          <p:cNvPr id="6" name="Picture 5" descr="A picture containing text, brick&#10;&#10;Description automatically generated">
            <a:extLst>
              <a:ext uri="{FF2B5EF4-FFF2-40B4-BE49-F238E27FC236}">
                <a16:creationId xmlns:a16="http://schemas.microsoft.com/office/drawing/2014/main" id="{BF6A8BEB-80D8-42F2-934B-5A0939179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466975"/>
            <a:ext cx="59055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7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93F8-3829-4D20-8558-94E16717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819"/>
            <a:ext cx="10515600" cy="8064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The Problem of </a:t>
            </a:r>
            <a:r>
              <a:rPr lang="en-US" i="1" dirty="0">
                <a:solidFill>
                  <a:srgbClr val="FF0000"/>
                </a:solidFill>
              </a:rPr>
              <a:t>SDO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&amp; Standards Multiplicity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CFBC5-2606-4410-8A73-816F486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Footer Placeholder 8">
            <a:extLst>
              <a:ext uri="{FF2B5EF4-FFF2-40B4-BE49-F238E27FC236}">
                <a16:creationId xmlns:a16="http://schemas.microsoft.com/office/drawing/2014/main" id="{22028620-180A-4ABB-BAB9-5C11BBD6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01" y="6440994"/>
            <a:ext cx="5496448" cy="413832"/>
          </a:xfrm>
        </p:spPr>
        <p:txBody>
          <a:bodyPr/>
          <a:lstStyle/>
          <a:p>
            <a:r>
              <a:rPr lang="fr-FR" dirty="0"/>
              <a:t>Gemini SES MDI </a:t>
            </a:r>
            <a:r>
              <a:rPr lang="fr-FR" dirty="0" err="1"/>
              <a:t>SDPi+FHIR</a:t>
            </a:r>
            <a:r>
              <a:rPr lang="fr-FR" dirty="0"/>
              <a:t>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E32E50-94A9-441E-98D3-1CDFF816CD95}"/>
              </a:ext>
            </a:extLst>
          </p:cNvPr>
          <p:cNvSpPr txBox="1"/>
          <p:nvPr/>
        </p:nvSpPr>
        <p:spPr>
          <a:xfrm>
            <a:off x="838199" y="1090697"/>
            <a:ext cx="113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Problem #1:  </a:t>
            </a:r>
            <a:r>
              <a:rPr lang="en-US" sz="2400" b="1" i="1" dirty="0">
                <a:solidFill>
                  <a:srgbClr val="0070C0"/>
                </a:solidFill>
              </a:rPr>
              <a:t>All these SDOs … all these </a:t>
            </a:r>
            <a:r>
              <a:rPr lang="en-US" sz="2400" b="1" i="1" dirty="0">
                <a:solidFill>
                  <a:srgbClr val="70AD47"/>
                </a:solidFill>
              </a:rPr>
              <a:t>standards</a:t>
            </a:r>
            <a:r>
              <a:rPr lang="en-US" sz="2400" b="1" i="1" dirty="0">
                <a:solidFill>
                  <a:srgbClr val="0070C0"/>
                </a:solidFill>
              </a:rPr>
              <a:t> = Confusing Complexity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E186B754-0E92-46CF-B704-FCAEFC4F4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5" y="6518088"/>
            <a:ext cx="2045186" cy="2731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8A563D0-E3B7-42CC-B9E4-B885917E8AA5}"/>
              </a:ext>
            </a:extLst>
          </p:cNvPr>
          <p:cNvSpPr txBox="1"/>
          <p:nvPr/>
        </p:nvSpPr>
        <p:spPr>
          <a:xfrm>
            <a:off x="1524000" y="1593512"/>
            <a:ext cx="1066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/>
            <a:r>
              <a:rPr lang="en-US" sz="2400" b="1" dirty="0">
                <a:solidFill>
                  <a:srgbClr val="FF0000"/>
                </a:solidFill>
              </a:rPr>
              <a:t>Impact:</a:t>
            </a:r>
            <a:r>
              <a:rPr lang="en-US" sz="2400" b="1" dirty="0">
                <a:solidFill>
                  <a:srgbClr val="0070C0"/>
                </a:solidFill>
              </a:rPr>
              <a:t>	Need a “</a:t>
            </a:r>
            <a:r>
              <a:rPr lang="en-US" sz="2400" b="1" i="1" dirty="0">
                <a:solidFill>
                  <a:srgbClr val="0070C0"/>
                </a:solidFill>
              </a:rPr>
              <a:t>Standards PhD</a:t>
            </a:r>
            <a:r>
              <a:rPr lang="en-US" sz="2400" b="1" dirty="0">
                <a:solidFill>
                  <a:srgbClr val="0070C0"/>
                </a:solidFill>
              </a:rPr>
              <a:t>” to sort out what is relevant from what is noise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DE0A2E-7730-446A-85E8-2E2AC854378D}"/>
              </a:ext>
            </a:extLst>
          </p:cNvPr>
          <p:cNvSpPr txBox="1"/>
          <p:nvPr/>
        </p:nvSpPr>
        <p:spPr>
          <a:xfrm>
            <a:off x="838199" y="2388005"/>
            <a:ext cx="113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Problem #2:  </a:t>
            </a:r>
            <a:r>
              <a:rPr lang="en-US" sz="2400" b="1" i="1" dirty="0">
                <a:solidFill>
                  <a:srgbClr val="70AD47"/>
                </a:solidFill>
              </a:rPr>
              <a:t>SES &amp; MDI Communities </a:t>
            </a:r>
            <a:r>
              <a:rPr lang="en-US" sz="2400" b="1" i="1" dirty="0">
                <a:solidFill>
                  <a:srgbClr val="0070C0"/>
                </a:solidFill>
              </a:rPr>
              <a:t>… don’t work well together!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13FC17-B8E6-4245-BB27-A036FBCDC0B2}"/>
              </a:ext>
            </a:extLst>
          </p:cNvPr>
          <p:cNvSpPr txBox="1"/>
          <p:nvPr/>
        </p:nvSpPr>
        <p:spPr>
          <a:xfrm>
            <a:off x="1524000" y="2890820"/>
            <a:ext cx="1066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/>
            <a:r>
              <a:rPr lang="en-US" sz="2400" b="1" dirty="0">
                <a:solidFill>
                  <a:srgbClr val="FF0000"/>
                </a:solidFill>
              </a:rPr>
              <a:t>Impact:</a:t>
            </a:r>
            <a:r>
              <a:rPr lang="en-US" sz="2400" b="1" dirty="0">
                <a:solidFill>
                  <a:srgbClr val="0070C0"/>
                </a:solidFill>
              </a:rPr>
              <a:t>	Their standards are also developed in </a:t>
            </a:r>
            <a:r>
              <a:rPr lang="en-US" sz="2400" b="1" i="1" dirty="0">
                <a:solidFill>
                  <a:srgbClr val="0070C0"/>
                </a:solidFill>
              </a:rPr>
              <a:t>decoupled parallel universes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EBC1C0-A11D-4FFA-ABEB-7E32CE28DBC5}"/>
              </a:ext>
            </a:extLst>
          </p:cNvPr>
          <p:cNvSpPr txBox="1"/>
          <p:nvPr/>
        </p:nvSpPr>
        <p:spPr>
          <a:xfrm>
            <a:off x="838199" y="3685404"/>
            <a:ext cx="113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Problem #3:  </a:t>
            </a:r>
            <a:r>
              <a:rPr lang="en-US" sz="2400" b="1" i="1" dirty="0">
                <a:solidFill>
                  <a:srgbClr val="70AD47"/>
                </a:solidFill>
              </a:rPr>
              <a:t>Requirements inconsistently specified</a:t>
            </a:r>
            <a:r>
              <a:rPr lang="en-US" sz="2400" b="1" i="1" dirty="0">
                <a:solidFill>
                  <a:srgbClr val="0070C0"/>
                </a:solidFill>
              </a:rPr>
              <a:t>, not “CA Ready”, not </a:t>
            </a:r>
            <a:r>
              <a:rPr lang="en-US" sz="2400" b="1" i="1" dirty="0" err="1">
                <a:solidFill>
                  <a:srgbClr val="0070C0"/>
                </a:solidFill>
              </a:rPr>
              <a:t>integratable</a:t>
            </a:r>
            <a:r>
              <a:rPr lang="en-US" sz="2400" b="1" i="1" dirty="0">
                <a:solidFill>
                  <a:srgbClr val="0070C0"/>
                </a:solidFill>
              </a:rPr>
              <a:t>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82C6965-F4EC-4CA8-A979-4B85D21F0276}"/>
              </a:ext>
            </a:extLst>
          </p:cNvPr>
          <p:cNvGrpSpPr/>
          <p:nvPr/>
        </p:nvGrpSpPr>
        <p:grpSpPr>
          <a:xfrm>
            <a:off x="1524000" y="4152399"/>
            <a:ext cx="10668000" cy="533304"/>
            <a:chOff x="1524002" y="3699735"/>
            <a:chExt cx="10668000" cy="53330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11E7C7-5787-4E62-8E97-624492A3D191}"/>
                </a:ext>
              </a:extLst>
            </p:cNvPr>
            <p:cNvSpPr txBox="1"/>
            <p:nvPr/>
          </p:nvSpPr>
          <p:spPr>
            <a:xfrm>
              <a:off x="1524002" y="3735555"/>
              <a:ext cx="106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00" indent="-1143000"/>
              <a:r>
                <a:rPr lang="en-US" sz="2400" b="1" dirty="0">
                  <a:solidFill>
                    <a:srgbClr val="FF0000"/>
                  </a:solidFill>
                </a:rPr>
                <a:t>Impact:</a:t>
              </a:r>
              <a:r>
                <a:rPr lang="en-US" sz="2400" b="1" dirty="0">
                  <a:solidFill>
                    <a:srgbClr val="0070C0"/>
                  </a:solidFill>
                </a:rPr>
                <a:t>	Companies have to spend huge                   … inefficiency &amp; status quo rut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0C0EF1F-9773-42C3-8C04-39EC8DEFB799}"/>
                </a:ext>
              </a:extLst>
            </p:cNvPr>
            <p:cNvGrpSpPr/>
            <p:nvPr/>
          </p:nvGrpSpPr>
          <p:grpSpPr>
            <a:xfrm>
              <a:off x="6753225" y="3699735"/>
              <a:ext cx="1200150" cy="533304"/>
              <a:chOff x="7200900" y="4866265"/>
              <a:chExt cx="1200150" cy="533304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624981-E9F7-45B6-B375-29F7C288133C}"/>
                  </a:ext>
                </a:extLst>
              </p:cNvPr>
              <p:cNvSpPr txBox="1"/>
              <p:nvPr/>
            </p:nvSpPr>
            <p:spPr>
              <a:xfrm>
                <a:off x="7200900" y="4866265"/>
                <a:ext cx="40005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0070C0"/>
                    </a:solidFill>
                  </a:rPr>
                  <a:t>₩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B9B447-38CC-468F-A1C6-39C1FE0EB69A}"/>
                  </a:ext>
                </a:extLst>
              </p:cNvPr>
              <p:cNvSpPr txBox="1"/>
              <p:nvPr/>
            </p:nvSpPr>
            <p:spPr>
              <a:xfrm>
                <a:off x="7600950" y="4866265"/>
                <a:ext cx="40005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0070C0"/>
                    </a:solidFill>
                  </a:rPr>
                  <a:t>₩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9C402E-2DC5-491E-A008-4F418BE4D72A}"/>
                  </a:ext>
                </a:extLst>
              </p:cNvPr>
              <p:cNvSpPr txBox="1"/>
              <p:nvPr/>
            </p:nvSpPr>
            <p:spPr>
              <a:xfrm>
                <a:off x="8001000" y="4876349"/>
                <a:ext cx="40005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0070C0"/>
                    </a:solidFill>
                  </a:rPr>
                  <a:t>₩</a:t>
                </a: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073E591-08F8-4307-9AB9-50DD1B8FF186}"/>
              </a:ext>
            </a:extLst>
          </p:cNvPr>
          <p:cNvSpPr txBox="1"/>
          <p:nvPr/>
        </p:nvSpPr>
        <p:spPr>
          <a:xfrm>
            <a:off x="838199" y="4982803"/>
            <a:ext cx="113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Problem #4: </a:t>
            </a:r>
            <a:r>
              <a:rPr lang="en-US" sz="2400" b="1" i="1" dirty="0">
                <a:solidFill>
                  <a:srgbClr val="0070C0"/>
                </a:solidFill>
              </a:rPr>
              <a:t>Real-world products have to achieve this </a:t>
            </a:r>
            <a:r>
              <a:rPr lang="en-US" sz="2400" b="1" i="1" dirty="0">
                <a:solidFill>
                  <a:srgbClr val="70AD47"/>
                </a:solidFill>
              </a:rPr>
              <a:t>integration</a:t>
            </a:r>
            <a:r>
              <a:rPr lang="en-US" sz="2400" b="1" i="1" dirty="0">
                <a:solidFill>
                  <a:srgbClr val="0070C0"/>
                </a:solidFill>
              </a:rPr>
              <a:t> in an </a:t>
            </a:r>
            <a:r>
              <a:rPr lang="en-US" sz="2400" b="1" i="1" dirty="0">
                <a:solidFill>
                  <a:srgbClr val="70AD47"/>
                </a:solidFill>
              </a:rPr>
              <a:t>ad hoc </a:t>
            </a:r>
            <a:r>
              <a:rPr lang="en-US" sz="2400" b="1" i="1" dirty="0">
                <a:solidFill>
                  <a:srgbClr val="0070C0"/>
                </a:solidFill>
              </a:rPr>
              <a:t>manner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10E4A2-B537-4678-BC77-3A9D55AB5489}"/>
              </a:ext>
            </a:extLst>
          </p:cNvPr>
          <p:cNvSpPr txBox="1"/>
          <p:nvPr/>
        </p:nvSpPr>
        <p:spPr>
          <a:xfrm>
            <a:off x="1524000" y="5485618"/>
            <a:ext cx="1066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/>
            <a:r>
              <a:rPr lang="en-US" sz="2400" b="1" dirty="0">
                <a:solidFill>
                  <a:srgbClr val="FF0000"/>
                </a:solidFill>
              </a:rPr>
              <a:t>Impact:</a:t>
            </a:r>
            <a:r>
              <a:rPr lang="en-US" sz="2400" b="1" dirty="0">
                <a:solidFill>
                  <a:srgbClr val="0070C0"/>
                </a:solidFill>
              </a:rPr>
              <a:t>	Companies have to form “requirements management” teams and tools … </a:t>
            </a:r>
          </a:p>
        </p:txBody>
      </p:sp>
    </p:spTree>
    <p:extLst>
      <p:ext uri="{BB962C8B-B14F-4D97-AF65-F5344CB8AC3E}">
        <p14:creationId xmlns:p14="http://schemas.microsoft.com/office/powerpoint/2010/main" val="359143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16" grpId="0"/>
      <p:bldP spid="17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CFBC5-2606-4410-8A73-816F486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Footer Placeholder 8">
            <a:extLst>
              <a:ext uri="{FF2B5EF4-FFF2-40B4-BE49-F238E27FC236}">
                <a16:creationId xmlns:a16="http://schemas.microsoft.com/office/drawing/2014/main" id="{22028620-180A-4ABB-BAB9-5C11BBD6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01" y="6440994"/>
            <a:ext cx="5496448" cy="413832"/>
          </a:xfrm>
        </p:spPr>
        <p:txBody>
          <a:bodyPr/>
          <a:lstStyle/>
          <a:p>
            <a:r>
              <a:rPr lang="fr-FR" dirty="0"/>
              <a:t>Gemini SES MDI </a:t>
            </a:r>
            <a:r>
              <a:rPr lang="fr-FR" dirty="0" err="1"/>
              <a:t>SDPi+FHIR</a:t>
            </a:r>
            <a:r>
              <a:rPr lang="fr-FR" dirty="0"/>
              <a:t>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E32E50-94A9-441E-98D3-1CDFF816CD95}"/>
              </a:ext>
            </a:extLst>
          </p:cNvPr>
          <p:cNvSpPr txBox="1"/>
          <p:nvPr/>
        </p:nvSpPr>
        <p:spPr>
          <a:xfrm>
            <a:off x="838201" y="787897"/>
            <a:ext cx="11353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Ultimate Problem … 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E186B754-0E92-46CF-B704-FCAEFC4F4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5" y="6518088"/>
            <a:ext cx="2045186" cy="27314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ED86640-AF96-468F-B9C3-65AA55D0FF96}"/>
              </a:ext>
            </a:extLst>
          </p:cNvPr>
          <p:cNvSpPr txBox="1"/>
          <p:nvPr/>
        </p:nvSpPr>
        <p:spPr>
          <a:xfrm>
            <a:off x="838198" y="2862301"/>
            <a:ext cx="11353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Ultimate Impact …</a:t>
            </a:r>
            <a:r>
              <a:rPr lang="en-US" dirty="0"/>
              <a:t>	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136B21-863F-4FB2-BF20-1077A1C1CBFE}"/>
              </a:ext>
            </a:extLst>
          </p:cNvPr>
          <p:cNvSpPr txBox="1"/>
          <p:nvPr/>
        </p:nvSpPr>
        <p:spPr>
          <a:xfrm>
            <a:off x="3346101" y="1373761"/>
            <a:ext cx="7693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rgbClr val="0070C0"/>
                </a:solidFill>
              </a:rPr>
              <a:t>Companies have finite time and resources for product development!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9701D8-40A6-4D18-917F-49A5D8F97AA7}"/>
              </a:ext>
            </a:extLst>
          </p:cNvPr>
          <p:cNvSpPr txBox="1"/>
          <p:nvPr/>
        </p:nvSpPr>
        <p:spPr>
          <a:xfrm>
            <a:off x="3346099" y="3401998"/>
            <a:ext cx="7693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 i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Use standards?  Forget it!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5B3DDF-C92E-45F7-A01E-4ED1918CDCEE}"/>
              </a:ext>
            </a:extLst>
          </p:cNvPr>
          <p:cNvSpPr txBox="1"/>
          <p:nvPr/>
        </p:nvSpPr>
        <p:spPr>
          <a:xfrm>
            <a:off x="838198" y="4915071"/>
            <a:ext cx="10524744" cy="7078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 i="1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4000" dirty="0"/>
              <a:t>After 40 years of effort, SES MDI doesn’t exist!</a:t>
            </a:r>
          </a:p>
        </p:txBody>
      </p:sp>
    </p:spTree>
    <p:extLst>
      <p:ext uri="{BB962C8B-B14F-4D97-AF65-F5344CB8AC3E}">
        <p14:creationId xmlns:p14="http://schemas.microsoft.com/office/powerpoint/2010/main" val="188979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B25F1-5366-4586-B687-8547CF777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92875"/>
            <a:ext cx="12192000" cy="1795462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solidFill>
                  <a:srgbClr val="0070C0"/>
                </a:solidFill>
              </a:rPr>
              <a:t>Is there hope?!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E1F64-C9BE-4986-B462-DF18B941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Gemini SES MDI SDPi+FHIR Project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606BC-A6E8-471E-8BA0-4E16E214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1FBE122-1AB3-4CDE-94E4-D04D955B7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5" y="6402338"/>
            <a:ext cx="2045186" cy="2731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DCC819-BA25-4A16-A0D3-49F4ACB290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81" b="5614"/>
          <a:stretch/>
        </p:blipFill>
        <p:spPr>
          <a:xfrm>
            <a:off x="7829808" y="3279623"/>
            <a:ext cx="4304783" cy="28971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ACDC9D-21FF-41CC-B599-38D85A38313B}"/>
              </a:ext>
            </a:extLst>
          </p:cNvPr>
          <p:cNvSpPr txBox="1"/>
          <p:nvPr/>
        </p:nvSpPr>
        <p:spPr>
          <a:xfrm>
            <a:off x="1085089" y="4008020"/>
            <a:ext cx="11106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As we ponder the NEXT 40 …</a:t>
            </a:r>
            <a:endParaRPr lang="en-US" sz="40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9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B25F1-5366-4586-B687-8547CF777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696" y="597408"/>
            <a:ext cx="10960608" cy="2004837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solidFill>
                  <a:srgbClr val="0070C0"/>
                </a:solidFill>
              </a:rPr>
              <a:t>What do standards guys do to “make sense of it all”?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E1F64-C9BE-4986-B462-DF18B941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Gemini SES MDI SDPi+FHIR Project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606BC-A6E8-471E-8BA0-4E16E214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1FBE122-1AB3-4CDE-94E4-D04D955B7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5" y="6402338"/>
            <a:ext cx="2045186" cy="2731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B7458F-F8A0-4007-B045-A0A597C6353D}"/>
              </a:ext>
            </a:extLst>
          </p:cNvPr>
          <p:cNvSpPr txBox="1"/>
          <p:nvPr/>
        </p:nvSpPr>
        <p:spPr>
          <a:xfrm>
            <a:off x="1085089" y="4008020"/>
            <a:ext cx="11106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Write more standards … of course!</a:t>
            </a:r>
            <a:endParaRPr lang="en-US" sz="4000" b="1" i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2184DD-0B8C-4D5A-9CB0-1A9E469F54D1}"/>
              </a:ext>
            </a:extLst>
          </p:cNvPr>
          <p:cNvSpPr txBox="1"/>
          <p:nvPr/>
        </p:nvSpPr>
        <p:spPr>
          <a:xfrm>
            <a:off x="1085088" y="4927380"/>
            <a:ext cx="11106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+ Build frameworks …</a:t>
            </a:r>
          </a:p>
        </p:txBody>
      </p:sp>
      <p:pic>
        <p:nvPicPr>
          <p:cNvPr id="10" name="Picture 9" descr="A picture containing text, book, indoor, stack&#10;&#10;Description automatically generated">
            <a:extLst>
              <a:ext uri="{FF2B5EF4-FFF2-40B4-BE49-F238E27FC236}">
                <a16:creationId xmlns:a16="http://schemas.microsoft.com/office/drawing/2014/main" id="{F2959C17-CA00-4DB9-81A0-B0B6D7E64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562" y="2938272"/>
            <a:ext cx="2951361" cy="372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2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93F8-3829-4D20-8558-94E16717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3819"/>
            <a:ext cx="11582398" cy="8064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JWG7 “SES Guys” standardized their own framework  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CFBC5-2606-4410-8A73-816F486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Footer Placeholder 8">
            <a:extLst>
              <a:ext uri="{FF2B5EF4-FFF2-40B4-BE49-F238E27FC236}">
                <a16:creationId xmlns:a16="http://schemas.microsoft.com/office/drawing/2014/main" id="{22028620-180A-4ABB-BAB9-5C11BBD6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6101" y="6440994"/>
            <a:ext cx="5496448" cy="413832"/>
          </a:xfrm>
        </p:spPr>
        <p:txBody>
          <a:bodyPr/>
          <a:lstStyle/>
          <a:p>
            <a:r>
              <a:rPr lang="fr-FR" dirty="0"/>
              <a:t>Gemini SES MDI </a:t>
            </a:r>
            <a:r>
              <a:rPr lang="fr-FR" dirty="0" err="1"/>
              <a:t>SDPi+FHIR</a:t>
            </a:r>
            <a:r>
              <a:rPr lang="fr-FR" dirty="0"/>
              <a:t> Project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E186B754-0E92-46CF-B704-FCAEFC4F4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5" y="6518088"/>
            <a:ext cx="2045186" cy="273147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4D53BB-4687-4ED8-A9C5-BFFAAAFE06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71" t="9875" r="1012" b="5834"/>
          <a:stretch/>
        </p:blipFill>
        <p:spPr>
          <a:xfrm>
            <a:off x="4791076" y="804983"/>
            <a:ext cx="5754042" cy="597919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DDE882-9AC4-466B-9FD6-6AEBE7DC9978}"/>
              </a:ext>
            </a:extLst>
          </p:cNvPr>
          <p:cNvSpPr txBox="1"/>
          <p:nvPr/>
        </p:nvSpPr>
        <p:spPr>
          <a:xfrm>
            <a:off x="334682" y="1018254"/>
            <a:ext cx="445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The JWG7 SES “</a:t>
            </a:r>
            <a:r>
              <a:rPr lang="en-US" sz="2400" b="1" i="1" dirty="0">
                <a:solidFill>
                  <a:srgbClr val="70AD47"/>
                </a:solidFill>
              </a:rPr>
              <a:t>Temple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i="1" dirty="0">
                <a:solidFill>
                  <a:srgbClr val="70AD47"/>
                </a:solidFill>
              </a:rPr>
              <a:t>Diagram</a:t>
            </a:r>
            <a:r>
              <a:rPr lang="en-US" sz="2400" dirty="0">
                <a:solidFill>
                  <a:srgbClr val="0070C0"/>
                </a:solidFill>
              </a:rPr>
              <a:t>” identifies core topic / subject areas</a:t>
            </a:r>
            <a:r>
              <a:rPr lang="en-US" sz="2400" b="1" i="1" dirty="0">
                <a:solidFill>
                  <a:srgbClr val="70AD47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32E008-3373-4003-AF9A-8D811F04539F}"/>
              </a:ext>
            </a:extLst>
          </p:cNvPr>
          <p:cNvSpPr txBox="1"/>
          <p:nvPr/>
        </p:nvSpPr>
        <p:spPr>
          <a:xfrm>
            <a:off x="334682" y="2356568"/>
            <a:ext cx="4456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… standardized in </a:t>
            </a:r>
            <a:r>
              <a:rPr lang="en-US" sz="2400" b="1" i="1" dirty="0">
                <a:solidFill>
                  <a:srgbClr val="70AD47"/>
                </a:solidFill>
              </a:rPr>
              <a:t>81001-1</a:t>
            </a:r>
            <a:r>
              <a:rPr lang="en-US" sz="2400" dirty="0">
                <a:solidFill>
                  <a:srgbClr val="0070C0"/>
                </a:solidFill>
              </a:rPr>
              <a:t> 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B00A68-69E8-4DAA-BDEB-D6C66BF6A20A}"/>
              </a:ext>
            </a:extLst>
          </p:cNvPr>
          <p:cNvSpPr txBox="1"/>
          <p:nvPr/>
        </p:nvSpPr>
        <p:spPr>
          <a:xfrm>
            <a:off x="334682" y="3077040"/>
            <a:ext cx="4456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… over which you can “make sense of” </a:t>
            </a:r>
            <a:r>
              <a:rPr lang="en-US" sz="2400" b="1" i="1" dirty="0">
                <a:solidFill>
                  <a:srgbClr val="70AD47"/>
                </a:solidFill>
              </a:rPr>
              <a:t>specific standards </a:t>
            </a:r>
            <a:r>
              <a:rPr lang="en-US" sz="2400" dirty="0">
                <a:solidFill>
                  <a:srgbClr val="0070C0"/>
                </a:solidFill>
              </a:rPr>
              <a:t>…</a:t>
            </a:r>
          </a:p>
        </p:txBody>
      </p:sp>
      <p:pic>
        <p:nvPicPr>
          <p:cNvPr id="15" name="Picture 2" descr="Image result for iec logo">
            <a:extLst>
              <a:ext uri="{FF2B5EF4-FFF2-40B4-BE49-F238E27FC236}">
                <a16:creationId xmlns:a16="http://schemas.microsoft.com/office/drawing/2014/main" id="{54C77D8E-5A10-4F67-9B72-C4053D24C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308" y="1699196"/>
            <a:ext cx="804863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3687EEF7-8581-4B44-9CBE-32E3890C6F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513" y="880270"/>
            <a:ext cx="1722455" cy="7311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BDBC7A-5EA7-4559-A2FB-59A25FB8B2D0}"/>
              </a:ext>
            </a:extLst>
          </p:cNvPr>
          <p:cNvSpPr txBox="1"/>
          <p:nvPr/>
        </p:nvSpPr>
        <p:spPr>
          <a:xfrm>
            <a:off x="5235374" y="4943853"/>
            <a:ext cx="120015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81001-1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1A8888-1B47-4864-BA68-179E414EDBE5}"/>
              </a:ext>
            </a:extLst>
          </p:cNvPr>
          <p:cNvSpPr txBox="1"/>
          <p:nvPr/>
        </p:nvSpPr>
        <p:spPr>
          <a:xfrm>
            <a:off x="427342" y="3997637"/>
            <a:ext cx="445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… all with a process / quality / regulatory / legal </a:t>
            </a:r>
            <a:r>
              <a:rPr lang="en-US" sz="2400" b="1" i="1" dirty="0">
                <a:solidFill>
                  <a:srgbClr val="70AD47"/>
                </a:solidFill>
              </a:rPr>
              <a:t>“SES” community</a:t>
            </a:r>
            <a:r>
              <a:rPr lang="en-US" sz="2400" dirty="0">
                <a:solidFill>
                  <a:srgbClr val="0070C0"/>
                </a:solidFill>
              </a:rPr>
              <a:t>  subject focus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D2BE61-ECFE-4B76-A5E8-16F8B44FDCE4}"/>
              </a:ext>
            </a:extLst>
          </p:cNvPr>
          <p:cNvSpPr txBox="1"/>
          <p:nvPr/>
        </p:nvSpPr>
        <p:spPr>
          <a:xfrm>
            <a:off x="8554735" y="2263968"/>
            <a:ext cx="120015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80001-1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705944-13F7-4C3E-A475-06D2C37297E0}"/>
              </a:ext>
            </a:extLst>
          </p:cNvPr>
          <p:cNvSpPr txBox="1"/>
          <p:nvPr/>
        </p:nvSpPr>
        <p:spPr>
          <a:xfrm>
            <a:off x="5800365" y="2263968"/>
            <a:ext cx="120015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82304-1</a:t>
            </a:r>
          </a:p>
        </p:txBody>
      </p:sp>
    </p:spTree>
    <p:extLst>
      <p:ext uri="{BB962C8B-B14F-4D97-AF65-F5344CB8AC3E}">
        <p14:creationId xmlns:p14="http://schemas.microsoft.com/office/powerpoint/2010/main" val="37995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3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3" grpId="0" animBg="1"/>
      <p:bldP spid="19" grpId="0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A7C540D-9AD9-4C4F-BC4E-5F3E84130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865" y="771382"/>
            <a:ext cx="8820970" cy="51110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068438-2CE1-4228-951A-DE411523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6"/>
            <a:ext cx="11293530" cy="8064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What about the “MDI Guys”?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89398-FA4C-4EEB-B2EA-99E73354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SES MDI using SDC-SDPi+FHIR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767C6-992D-4DB9-8658-EA39A51C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8" name="Picture 37" descr="Text&#10;&#10;Description automatically generated">
            <a:extLst>
              <a:ext uri="{FF2B5EF4-FFF2-40B4-BE49-F238E27FC236}">
                <a16:creationId xmlns:a16="http://schemas.microsoft.com/office/drawing/2014/main" id="{6DB26570-C52B-43B4-AC2F-3F6EA60AD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5" y="6518088"/>
            <a:ext cx="2045186" cy="2731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BC4848-CC8F-4C02-B9F1-AD50C86610FF}"/>
              </a:ext>
            </a:extLst>
          </p:cNvPr>
          <p:cNvSpPr txBox="1"/>
          <p:nvPr/>
        </p:nvSpPr>
        <p:spPr>
          <a:xfrm>
            <a:off x="3335554" y="6493704"/>
            <a:ext cx="55158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(More @ https://confluence.hl7.org/x/4ijxB)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43501E-D29F-4C66-A0DA-7738489DAD99}"/>
              </a:ext>
            </a:extLst>
          </p:cNvPr>
          <p:cNvSpPr txBox="1"/>
          <p:nvPr/>
        </p:nvSpPr>
        <p:spPr>
          <a:xfrm>
            <a:off x="146339" y="3248415"/>
            <a:ext cx="27553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Consider the </a:t>
            </a:r>
            <a:r>
              <a:rPr lang="en-US" sz="3200" b="1" i="1" dirty="0">
                <a:solidFill>
                  <a:srgbClr val="70AD47"/>
                </a:solidFill>
              </a:rPr>
              <a:t>SES MDI “Hanging Gardens” Framework</a:t>
            </a:r>
            <a:r>
              <a:rPr lang="en-US" sz="3200" dirty="0">
                <a:solidFill>
                  <a:srgbClr val="0070C0"/>
                </a:solidFill>
              </a:rPr>
              <a:t> …</a:t>
            </a:r>
          </a:p>
        </p:txBody>
      </p:sp>
      <p:pic>
        <p:nvPicPr>
          <p:cNvPr id="8" name="Picture 7" descr="A picture containing text, resort&#10;&#10;Description automatically generated">
            <a:extLst>
              <a:ext uri="{FF2B5EF4-FFF2-40B4-BE49-F238E27FC236}">
                <a16:creationId xmlns:a16="http://schemas.microsoft.com/office/drawing/2014/main" id="{33C9C0F9-B80C-4EB4-8FAD-0D5FDBAD1A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" y="857064"/>
            <a:ext cx="2906598" cy="20125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3B30634-6B43-402C-865E-F2D84C0631E1}"/>
              </a:ext>
            </a:extLst>
          </p:cNvPr>
          <p:cNvSpPr txBox="1"/>
          <p:nvPr/>
        </p:nvSpPr>
        <p:spPr>
          <a:xfrm>
            <a:off x="3335553" y="6155921"/>
            <a:ext cx="7003263" cy="369332"/>
          </a:xfrm>
          <a:prstGeom prst="rect">
            <a:avLst/>
          </a:prstGeom>
          <a:ln>
            <a:solidFill>
              <a:srgbClr val="00206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SES MDI Plug-n-Trust Interface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FC0B824B-5E37-4DC2-9262-059C7C46D6DE}"/>
              </a:ext>
            </a:extLst>
          </p:cNvPr>
          <p:cNvSpPr/>
          <p:nvPr/>
        </p:nvSpPr>
        <p:spPr>
          <a:xfrm rot="5400000">
            <a:off x="6720110" y="2512831"/>
            <a:ext cx="234149" cy="7003262"/>
          </a:xfrm>
          <a:prstGeom prst="rightBrace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27394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/>
      <p:bldP spid="23" grpId="0" animBg="1"/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56605</TotalTime>
  <Words>1217</Words>
  <Application>Microsoft Office PowerPoint</Application>
  <PresentationFormat>Widescreen</PresentationFormat>
  <Paragraphs>136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Safe Effective &amp; Secure Medical Device Interoperability –  Can we make sense of all these standards?!</vt:lpstr>
      <vt:lpstr>First:  Some Definitions  (standards guys love acronyms!)</vt:lpstr>
      <vt:lpstr>Does it have to be this hard?</vt:lpstr>
      <vt:lpstr>The Problem of SDO &amp; Standards Multiplicity</vt:lpstr>
      <vt:lpstr>PowerPoint Presentation</vt:lpstr>
      <vt:lpstr>Is there hope?!</vt:lpstr>
      <vt:lpstr>What do standards guys do to “make sense of it all”?</vt:lpstr>
      <vt:lpstr>JWG7 “SES Guys” standardized their own framework  </vt:lpstr>
      <vt:lpstr>What about the “MDI Guys”?</vt:lpstr>
      <vt:lpstr>But does this truly help or just add to the confusion?!</vt:lpstr>
      <vt:lpstr>Yes! There is hope … the Gemini SES MDI Project!</vt:lpstr>
      <vt:lpstr>Innovators Challenge: One Interface / &lt;X&gt; Standards</vt:lpstr>
      <vt:lpstr>Innovators Hope: Requirements Integration</vt:lpstr>
      <vt:lpstr>Life Without RI – In a Hanging Gardens World</vt:lpstr>
      <vt:lpstr>Standards Guys’ Challenge @ SES MDI RI</vt:lpstr>
      <vt:lpstr>Next Step:  Requirements Interoperability Pilot</vt:lpstr>
      <vt:lpstr>Next Step … for YOU!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HL7-IHE Gemini SES MDI using SDC/SDPi+FHIR </dc:title>
  <dc:creator>Todd Cooper</dc:creator>
  <cp:keywords>IEEE 11073 SDC, HL7 FHIR, IHE SDPi Safe Effective Secure, Medical Device Interoperability</cp:keywords>
  <cp:lastModifiedBy>Todd Cooper</cp:lastModifiedBy>
  <cp:revision>663</cp:revision>
  <cp:lastPrinted>2020-07-06T13:59:03Z</cp:lastPrinted>
  <dcterms:created xsi:type="dcterms:W3CDTF">2020-04-13T18:21:36Z</dcterms:created>
  <dcterms:modified xsi:type="dcterms:W3CDTF">2021-03-09T19:45:52Z</dcterms:modified>
</cp:coreProperties>
</file>