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430" r:id="rId3"/>
    <p:sldId id="2431" r:id="rId4"/>
    <p:sldId id="2451" r:id="rId5"/>
    <p:sldId id="2452" r:id="rId6"/>
    <p:sldId id="2453" r:id="rId7"/>
    <p:sldId id="2435" r:id="rId8"/>
    <p:sldId id="2456" r:id="rId9"/>
    <p:sldId id="2448" r:id="rId10"/>
    <p:sldId id="2449" r:id="rId11"/>
    <p:sldId id="2442" r:id="rId12"/>
    <p:sldId id="2436" r:id="rId13"/>
    <p:sldId id="2437" r:id="rId14"/>
    <p:sldId id="2438" r:id="rId15"/>
    <p:sldId id="2439" r:id="rId16"/>
    <p:sldId id="2434" r:id="rId17"/>
    <p:sldId id="2457" r:id="rId18"/>
    <p:sldId id="2458" r:id="rId19"/>
    <p:sldId id="2459" r:id="rId20"/>
    <p:sldId id="2460" r:id="rId21"/>
    <p:sldId id="339" r:id="rId22"/>
    <p:sldId id="2455" r:id="rId23"/>
    <p:sldId id="2454" r:id="rId24"/>
    <p:sldId id="335" r:id="rId25"/>
    <p:sldId id="336" r:id="rId26"/>
    <p:sldId id="33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01" d="100"/>
          <a:sy n="101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5072E-162D-46ED-A5CB-0F20C9B31254}" type="datetimeFigureOut">
              <a:rPr lang="en-US" smtClean="0"/>
              <a:t>2020-09-18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2DBAB-E6F2-40CE-A001-719C7DCF3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8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8832-86D4-4947-8176-9676E6075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865E3-B08D-4732-A38B-3409D76F8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A9418-3CBF-4798-A546-24E43381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2EEC94F7-949D-476A-A216-B4C0495AF0A9}" type="datetime1">
              <a:rPr lang="en-US" smtClean="0"/>
              <a:t>2020-09-18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EEFF0-B2DE-45BE-8B10-34269A08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6295" y="6489700"/>
            <a:ext cx="5466303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 dirty="0"/>
              <a:t>SES MDI using </a:t>
            </a:r>
            <a:r>
              <a:rPr lang="en-US" dirty="0" err="1"/>
              <a:t>SDC-SDPi+FHIR</a:t>
            </a:r>
            <a:r>
              <a:rPr lang="en-US" dirty="0"/>
              <a:t> – Framework Considerations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6CA50-B382-4AF6-8AB1-69207763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9050" y="6473825"/>
            <a:ext cx="742950" cy="365125"/>
          </a:xfrm>
        </p:spPr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B8D614-3C4D-4A4B-A272-824F496CAD9E}"/>
              </a:ext>
            </a:extLst>
          </p:cNvPr>
          <p:cNvCxnSpPr/>
          <p:nvPr userDrawn="1"/>
        </p:nvCxnSpPr>
        <p:spPr>
          <a:xfrm>
            <a:off x="0" y="64770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88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AB55-26D0-4B7B-A874-92F7DE2E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6"/>
            <a:ext cx="10515600" cy="80645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87585-9381-4D7F-A416-19E21B41D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450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D144F-2655-4F97-A8F9-26E3CD6C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9700"/>
            <a:ext cx="12191999" cy="365125"/>
          </a:xfrm>
        </p:spPr>
        <p:txBody>
          <a:bodyPr/>
          <a:lstStyle>
            <a:lvl1pPr>
              <a:defRPr sz="14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SES MDI using </a:t>
            </a:r>
            <a:r>
              <a:rPr lang="en-US" dirty="0" err="1"/>
              <a:t>SDC-SDPi+FHIR</a:t>
            </a:r>
            <a:r>
              <a:rPr lang="en-US" dirty="0"/>
              <a:t> – Framework Considerations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99EC5-F4DE-431B-B01F-AE3FF2F2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9474" y="6489700"/>
            <a:ext cx="1152525" cy="365125"/>
          </a:xfrm>
        </p:spPr>
        <p:txBody>
          <a:bodyPr/>
          <a:lstStyle>
            <a:lvl1pPr>
              <a:defRPr sz="1400">
                <a:solidFill>
                  <a:srgbClr val="002060"/>
                </a:solidFill>
              </a:defRPr>
            </a:lvl1pPr>
          </a:lstStyle>
          <a:p>
            <a:fld id="{4B2B13E8-E2F1-42A7-A4D7-4750DA1EC71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57021D-A398-4F40-8099-3EB3AA14C4EC}"/>
              </a:ext>
            </a:extLst>
          </p:cNvPr>
          <p:cNvCxnSpPr/>
          <p:nvPr userDrawn="1"/>
        </p:nvCxnSpPr>
        <p:spPr>
          <a:xfrm>
            <a:off x="0" y="64770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89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9B27-28FD-453E-A773-9C10682F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62379-3603-4E5F-AE5C-1D826787F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06C67-9C62-414A-9087-770C753D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7C7B-DB6C-4979-B431-8A70B6AA02C0}" type="datetime1">
              <a:rPr lang="en-US" smtClean="0"/>
              <a:t>2020-09-18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CE0E8-356B-46B5-BC36-A6AF2F8B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SES MDI using </a:t>
            </a:r>
            <a:r>
              <a:rPr lang="en-US" dirty="0" err="1"/>
              <a:t>SDC-SDPi+FHIR</a:t>
            </a:r>
            <a:r>
              <a:rPr lang="en-US" dirty="0"/>
              <a:t> – Framework Considerations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9F6F2-910F-4EDC-8B76-5C896DF2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9105-658A-4D81-A1BF-3E9CBEAB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963D6-0186-4A59-9AB3-265381E8B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8C52C-C176-46A7-A19F-DE6D3D98B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812F2-D2DF-466A-9C9C-E552B94A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B30D-439E-4AB2-AA68-B23618995FD5}" type="datetime1">
              <a:rPr lang="en-US" smtClean="0"/>
              <a:t>2020-09-18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36F0C-700A-486E-A5E1-078D8726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SES MDI using </a:t>
            </a:r>
            <a:r>
              <a:rPr lang="en-US" dirty="0" err="1"/>
              <a:t>SDC-SDPi+FHIR</a:t>
            </a:r>
            <a:r>
              <a:rPr lang="en-US" dirty="0"/>
              <a:t> – Framework Considerations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6BDDF-C3B6-469E-8861-3B31FCD1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3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72E5-AF6C-4DC0-8911-5A723BB5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6AE85-BA2E-4F40-9A21-95E1F9559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8AABE-0F1C-4BD7-AB7C-3640E41F2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C055A-EB08-460B-8C1F-51C3147A7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F58FB-6FB1-4CE8-B50A-F6B00121D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DA8226-2A81-4396-824D-9A731A9D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0575-BBBA-48FF-AA29-1886450D5040}" type="datetime1">
              <a:rPr lang="en-US" smtClean="0"/>
              <a:t>2020-09-18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135D8-2EEB-4873-BD75-C21F7E07E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SES MDI using </a:t>
            </a:r>
            <a:r>
              <a:rPr lang="en-US" dirty="0" err="1"/>
              <a:t>SDC-SDPi+FHIR</a:t>
            </a:r>
            <a:r>
              <a:rPr lang="en-US" dirty="0"/>
              <a:t> – Framework Considerations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5BB0B-FF0F-4B8C-836E-086D1DB3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8A77-C05E-4F82-9883-D5498B86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7F331-9EBC-4DA5-9FCF-65CC9DE3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74"/>
            <a:ext cx="2743200" cy="365125"/>
          </a:xfrm>
        </p:spPr>
        <p:txBody>
          <a:bodyPr/>
          <a:lstStyle/>
          <a:p>
            <a:fld id="{BC5FA200-2376-48FE-AF10-E289A555E233}" type="datetime1">
              <a:rPr lang="en-US" smtClean="0"/>
              <a:t>2020-09-18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4A6B1-3E0F-42D3-835E-3478029AD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974"/>
            <a:ext cx="4114800" cy="365125"/>
          </a:xfrm>
        </p:spPr>
        <p:txBody>
          <a:bodyPr/>
          <a:lstStyle/>
          <a:p>
            <a:r>
              <a:rPr lang="en-US" dirty="0"/>
              <a:t>SES MDI using </a:t>
            </a:r>
            <a:r>
              <a:rPr lang="en-US" dirty="0" err="1"/>
              <a:t>SDC-SDPi+FHIR</a:t>
            </a:r>
            <a:r>
              <a:rPr lang="en-US" dirty="0"/>
              <a:t> – Framework Considerations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6807D-4067-49EC-9ED7-C63745C9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6974"/>
            <a:ext cx="2743200" cy="365125"/>
          </a:xfrm>
        </p:spPr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6173A8-E1E4-4CB0-9A52-143E254E83C7}"/>
              </a:ext>
            </a:extLst>
          </p:cNvPr>
          <p:cNvCxnSpPr/>
          <p:nvPr userDrawn="1"/>
        </p:nvCxnSpPr>
        <p:spPr>
          <a:xfrm>
            <a:off x="0" y="64770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56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191F3-7974-4507-85DC-0AD15A0E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C7E2-5F5A-44A4-9515-26CB28336B65}" type="datetime1">
              <a:rPr lang="en-US" smtClean="0"/>
              <a:t>2020-09-18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60DD6-28DF-4B1E-9339-63E2AE69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SES MDI using </a:t>
            </a:r>
            <a:r>
              <a:rPr lang="en-US" dirty="0" err="1"/>
              <a:t>SDC-SDPi+FHIR</a:t>
            </a:r>
            <a:r>
              <a:rPr lang="en-US" dirty="0"/>
              <a:t> – Framework Considerations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AF79F-8611-4D62-949D-C3FADF5D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9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53381-62E1-4F6B-9985-142C8B59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BEF89-C9CE-457B-B340-403D63CC7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5FEBF-27C7-4DCF-99DB-058809551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6822-F1C2-4EED-8632-36F6A3080457}" type="datetime1">
              <a:rPr lang="en-US" smtClean="0"/>
              <a:t>2020-09-18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DBAAA-1CA8-4777-9CB8-53C88F1EC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SES SDC-SDPi Device Interoperability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60CA7-BF79-4458-A0AC-A964A3847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hl7.org/x/IQ7xB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9F2307A-9783-493F-B188-F551BA2B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01" y="6440994"/>
            <a:ext cx="5496448" cy="413832"/>
          </a:xfrm>
        </p:spPr>
        <p:txBody>
          <a:bodyPr/>
          <a:lstStyle/>
          <a:p>
            <a:r>
              <a:rPr lang="en-US" dirty="0"/>
              <a:t>SES MDI using </a:t>
            </a:r>
            <a:r>
              <a:rPr lang="en-US" dirty="0" err="1"/>
              <a:t>SDC-SDPi+FHIR</a:t>
            </a:r>
            <a:r>
              <a:rPr lang="en-US" dirty="0"/>
              <a:t> – Framework Considerations</a:t>
            </a:r>
          </a:p>
        </p:txBody>
      </p:sp>
      <p:pic>
        <p:nvPicPr>
          <p:cNvPr id="14" name="Picture 2" descr="Bildergebnis für fhir">
            <a:extLst>
              <a:ext uri="{FF2B5EF4-FFF2-40B4-BE49-F238E27FC236}">
                <a16:creationId xmlns:a16="http://schemas.microsoft.com/office/drawing/2014/main" id="{7249CB08-62FC-4201-B007-578DCF81E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32" y="420880"/>
            <a:ext cx="4111479" cy="99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ornet.org/wp-content/uploads/2019/04/SDC_black_600x600.jpg">
            <a:extLst>
              <a:ext uri="{FF2B5EF4-FFF2-40B4-BE49-F238E27FC236}">
                <a16:creationId xmlns:a16="http://schemas.microsoft.com/office/drawing/2014/main" id="{DF501A10-9995-4E9E-B383-AE5D7223FA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43" b="26155"/>
          <a:stretch/>
        </p:blipFill>
        <p:spPr bwMode="auto">
          <a:xfrm>
            <a:off x="8402406" y="441710"/>
            <a:ext cx="2460997" cy="110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ihe-logo.png">
            <a:extLst>
              <a:ext uri="{FF2B5EF4-FFF2-40B4-BE49-F238E27FC236}">
                <a16:creationId xmlns:a16="http://schemas.microsoft.com/office/drawing/2014/main" id="{72D5F281-2C47-48F1-B81D-51685F7DBDF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08"/>
          <a:stretch/>
        </p:blipFill>
        <p:spPr>
          <a:xfrm>
            <a:off x="7015691" y="543833"/>
            <a:ext cx="1386715" cy="749997"/>
          </a:xfrm>
          <a:prstGeom prst="rect">
            <a:avLst/>
          </a:prstGeom>
        </p:spPr>
      </p:pic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9F9B21B1-78D1-4557-A551-4ECF2D1D9314}"/>
              </a:ext>
            </a:extLst>
          </p:cNvPr>
          <p:cNvSpPr txBox="1">
            <a:spLocks/>
          </p:cNvSpPr>
          <p:nvPr/>
        </p:nvSpPr>
        <p:spPr>
          <a:xfrm>
            <a:off x="1064831" y="6013835"/>
            <a:ext cx="4111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FHIR is a trademark of Health Level 7, International.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2830B081-398A-425E-8232-216E64E97ECB}"/>
              </a:ext>
            </a:extLst>
          </p:cNvPr>
          <p:cNvSpPr txBox="1">
            <a:spLocks/>
          </p:cNvSpPr>
          <p:nvPr/>
        </p:nvSpPr>
        <p:spPr>
          <a:xfrm>
            <a:off x="6238874" y="6013835"/>
            <a:ext cx="367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SDC is a registered trademark of OR.NET</a:t>
            </a:r>
          </a:p>
        </p:txBody>
      </p:sp>
      <p:pic>
        <p:nvPicPr>
          <p:cNvPr id="20" name="Picture 2" descr="https://ornet.org/wp-content/uploads/2019/04/Logo_gro%C3%9F.jpg">
            <a:extLst>
              <a:ext uri="{FF2B5EF4-FFF2-40B4-BE49-F238E27FC236}">
                <a16:creationId xmlns:a16="http://schemas.microsoft.com/office/drawing/2014/main" id="{90B40514-FF24-4A3A-A94E-F7DBF1D7D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023" y="5903097"/>
            <a:ext cx="2423977" cy="58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E06D206-129B-45F7-9F7D-FE93F4FF8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06383"/>
            <a:ext cx="12192000" cy="238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SES MDI using SDC/</a:t>
            </a:r>
            <a:r>
              <a:rPr lang="en-US" b="1" dirty="0" err="1">
                <a:solidFill>
                  <a:srgbClr val="0070C0"/>
                </a:solidFill>
              </a:rPr>
              <a:t>SDPi+FHIR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i="1" dirty="0">
                <a:solidFill>
                  <a:srgbClr val="0070C0"/>
                </a:solidFill>
              </a:rPr>
              <a:t>Framework &amp; Considerations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6BA54BC2-CD7A-4CFA-B37F-0FC1A06FB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19432"/>
            <a:ext cx="12192000" cy="1883422"/>
          </a:xfrm>
        </p:spPr>
        <p:txBody>
          <a:bodyPr>
            <a:normAutofit/>
          </a:bodyPr>
          <a:lstStyle/>
          <a:p>
            <a:r>
              <a:rPr lang="en-US" sz="2800" b="1" dirty="0"/>
              <a:t>Establishing a framework for </a:t>
            </a:r>
          </a:p>
          <a:p>
            <a:r>
              <a:rPr lang="en-US" sz="2800" b="1" i="1" dirty="0">
                <a:solidFill>
                  <a:srgbClr val="0070C0"/>
                </a:solidFill>
              </a:rPr>
              <a:t>Trusted Interoperable Product Decoupling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FF249E-1C22-4FAE-B9BD-76CECEAFD610}"/>
              </a:ext>
            </a:extLst>
          </p:cNvPr>
          <p:cNvGrpSpPr/>
          <p:nvPr/>
        </p:nvGrpSpPr>
        <p:grpSpPr>
          <a:xfrm>
            <a:off x="2914581" y="5085346"/>
            <a:ext cx="6359488" cy="897050"/>
            <a:chOff x="2271937" y="5006047"/>
            <a:chExt cx="6359488" cy="897050"/>
          </a:xfrm>
        </p:grpSpPr>
        <p:pic>
          <p:nvPicPr>
            <p:cNvPr id="22" name="Picture 2" descr="Image result for iec logo">
              <a:extLst>
                <a:ext uri="{FF2B5EF4-FFF2-40B4-BE49-F238E27FC236}">
                  <a16:creationId xmlns:a16="http://schemas.microsoft.com/office/drawing/2014/main" id="{04EBF6BE-B5AC-4436-92CD-4393685176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9585" y="5058422"/>
              <a:ext cx="804863" cy="804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Image result for ieee logo">
              <a:extLst>
                <a:ext uri="{FF2B5EF4-FFF2-40B4-BE49-F238E27FC236}">
                  <a16:creationId xmlns:a16="http://schemas.microsoft.com/office/drawing/2014/main" id="{BE5DA15F-F5E1-4F23-B167-B81B57DDB7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8278"/>
            <a:stretch/>
          </p:blipFill>
          <p:spPr bwMode="auto">
            <a:xfrm>
              <a:off x="2271937" y="5006047"/>
              <a:ext cx="1436915" cy="897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A close up of a sign&#10;&#10;Description automatically generated">
              <a:extLst>
                <a:ext uri="{FF2B5EF4-FFF2-40B4-BE49-F238E27FC236}">
                  <a16:creationId xmlns:a16="http://schemas.microsoft.com/office/drawing/2014/main" id="{01BB44A9-FF44-4161-9339-33CE81C0D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229" y="5040827"/>
              <a:ext cx="1997979" cy="848121"/>
            </a:xfrm>
            <a:prstGeom prst="rect">
              <a:avLst/>
            </a:prstGeom>
          </p:spPr>
        </p:pic>
        <p:pic>
          <p:nvPicPr>
            <p:cNvPr id="10" name="Picture 9" descr="A picture containing building, light, window&#10;&#10;Description automatically generated">
              <a:extLst>
                <a:ext uri="{FF2B5EF4-FFF2-40B4-BE49-F238E27FC236}">
                  <a16:creationId xmlns:a16="http://schemas.microsoft.com/office/drawing/2014/main" id="{4C4C7504-6B0E-4F41-AF7A-A8B60FFC5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0825" y="5062455"/>
              <a:ext cx="990600" cy="804863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119B45D-8068-483A-B9E8-D7A6E252E643}"/>
              </a:ext>
            </a:extLst>
          </p:cNvPr>
          <p:cNvSpPr txBox="1"/>
          <p:nvPr/>
        </p:nvSpPr>
        <p:spPr>
          <a:xfrm>
            <a:off x="342900" y="3338568"/>
            <a:ext cx="31270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Pre-release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Draft 2020.09.18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ADD UML MODEL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UPDATE Gardens \Diagram</a:t>
            </a:r>
          </a:p>
        </p:txBody>
      </p:sp>
    </p:spTree>
    <p:extLst>
      <p:ext uri="{BB962C8B-B14F-4D97-AF65-F5344CB8AC3E}">
        <p14:creationId xmlns:p14="http://schemas.microsoft.com/office/powerpoint/2010/main" val="2946947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8438-2CE1-4228-951A-DE411523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6"/>
            <a:ext cx="11293530" cy="806450"/>
          </a:xfrm>
        </p:spPr>
        <p:txBody>
          <a:bodyPr>
            <a:normAutofit fontScale="90000"/>
          </a:bodyPr>
          <a:lstStyle/>
          <a:p>
            <a:r>
              <a:rPr lang="en-US" dirty="0"/>
              <a:t>Layer Characterization:  </a:t>
            </a:r>
            <a:r>
              <a:rPr lang="en-US" i="1" dirty="0">
                <a:solidFill>
                  <a:srgbClr val="FF0000"/>
                </a:solidFill>
              </a:rPr>
              <a:t>Horizontal &amp; Vertical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89398-FA4C-4EEB-B2EA-99E73354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SES MDI using </a:t>
            </a:r>
            <a:r>
              <a:rPr lang="en-US" dirty="0" err="1"/>
              <a:t>SDC-SDPi+FHIR</a:t>
            </a:r>
            <a:r>
              <a:rPr lang="en-US" dirty="0"/>
              <a:t> Briefing &amp; Proposal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767C6-992D-4DB9-8658-EA39A51C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20BADA-8AD9-4E7B-9C57-608682CE38B4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497958" y="2869681"/>
            <a:ext cx="4272844" cy="2560797"/>
            <a:chOff x="1014990" y="1747420"/>
            <a:chExt cx="5305422" cy="31796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5E8C3ED-1CA2-47C9-AB6C-9C35515D7C9F}"/>
                </a:ext>
              </a:extLst>
            </p:cNvPr>
            <p:cNvSpPr/>
            <p:nvPr/>
          </p:nvSpPr>
          <p:spPr>
            <a:xfrm>
              <a:off x="1014990" y="1747420"/>
              <a:ext cx="5305422" cy="30574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Unique Subject Concepts &amp; Components (Terms)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D48BA3-1F8D-48AD-BA78-C19E8EF2B08F}"/>
                </a:ext>
              </a:extLst>
            </p:cNvPr>
            <p:cNvSpPr/>
            <p:nvPr/>
          </p:nvSpPr>
          <p:spPr>
            <a:xfrm>
              <a:off x="1014990" y="2321758"/>
              <a:ext cx="5305422" cy="30574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Layer-specific Information &amp; Knowledge (UML models)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13491D-18D8-4E61-BB93-2E7D2C70F713}"/>
                </a:ext>
              </a:extLst>
            </p:cNvPr>
            <p:cNvSpPr/>
            <p:nvPr/>
          </p:nvSpPr>
          <p:spPr>
            <a:xfrm>
              <a:off x="1014990" y="3475484"/>
              <a:ext cx="5305422" cy="30574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Requirements Formalization (Gherkin &amp; </a:t>
              </a:r>
              <a:r>
                <a:rPr lang="en-US" sz="1200" dirty="0" err="1">
                  <a:solidFill>
                    <a:schemeClr val="tx1"/>
                  </a:solidFill>
                </a:rPr>
                <a:t>ReqIF</a:t>
              </a:r>
              <a:r>
                <a:rPr lang="en-US" sz="1200" dirty="0">
                  <a:solidFill>
                    <a:schemeClr val="tx1"/>
                  </a:solidFill>
                </a:rPr>
                <a:t> Spec’s)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05C810C-91AE-4707-8098-FC0085161DDF}"/>
                </a:ext>
              </a:extLst>
            </p:cNvPr>
            <p:cNvSpPr/>
            <p:nvPr/>
          </p:nvSpPr>
          <p:spPr>
            <a:xfrm>
              <a:off x="1014990" y="4048401"/>
              <a:ext cx="5305422" cy="30574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Implementation Trust Logic (SES Assurance Case Spec’s)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66CA40-A5B2-4DFC-BE1C-844649240A74}"/>
                </a:ext>
              </a:extLst>
            </p:cNvPr>
            <p:cNvSpPr/>
            <p:nvPr/>
          </p:nvSpPr>
          <p:spPr>
            <a:xfrm>
              <a:off x="1014990" y="2898621"/>
              <a:ext cx="5305422" cy="30574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Layer API &amp; Capabilities &amp; Requirements (Inter-layer Spec’s)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71C8145-0E2A-4451-864C-5001DD8D9E9B}"/>
                </a:ext>
              </a:extLst>
            </p:cNvPr>
            <p:cNvSpPr/>
            <p:nvPr/>
          </p:nvSpPr>
          <p:spPr>
            <a:xfrm>
              <a:off x="1014990" y="4621318"/>
              <a:ext cx="5305422" cy="30574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Implementation Technology Logic (MDI Spec’s)</a:t>
              </a:r>
            </a:p>
          </p:txBody>
        </p:sp>
      </p:grpSp>
      <p:sp>
        <p:nvSpPr>
          <p:cNvPr id="9" name="Left Brace 8">
            <a:extLst>
              <a:ext uri="{FF2B5EF4-FFF2-40B4-BE49-F238E27FC236}">
                <a16:creationId xmlns:a16="http://schemas.microsoft.com/office/drawing/2014/main" id="{B86CF2E5-E9A6-4FAF-BA12-92255E000CEB}"/>
              </a:ext>
            </a:extLst>
          </p:cNvPr>
          <p:cNvSpPr/>
          <p:nvPr/>
        </p:nvSpPr>
        <p:spPr>
          <a:xfrm rot="5400000">
            <a:off x="2526678" y="560304"/>
            <a:ext cx="215403" cy="25607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9C229C-0EA2-4388-8598-B68C5AC18BA1}"/>
              </a:ext>
            </a:extLst>
          </p:cNvPr>
          <p:cNvSpPr txBox="1"/>
          <p:nvPr/>
        </p:nvSpPr>
        <p:spPr>
          <a:xfrm>
            <a:off x="936970" y="943458"/>
            <a:ext cx="3419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Horizontal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(Intra-Garden Walkways)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C0E6D-3952-448D-BBAA-B8E39D664D9A}"/>
              </a:ext>
            </a:extLst>
          </p:cNvPr>
          <p:cNvSpPr txBox="1"/>
          <p:nvPr/>
        </p:nvSpPr>
        <p:spPr>
          <a:xfrm>
            <a:off x="5948811" y="943458"/>
            <a:ext cx="3290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Vertical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(Inter-Garden Stairways)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A7F9A17A-F960-48DF-9426-CB4F59758382}"/>
              </a:ext>
            </a:extLst>
          </p:cNvPr>
          <p:cNvSpPr/>
          <p:nvPr/>
        </p:nvSpPr>
        <p:spPr>
          <a:xfrm>
            <a:off x="5818243" y="2013657"/>
            <a:ext cx="246238" cy="42728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1ABB7C8F-5648-4EE8-A8E1-17F6AF6D98E3}"/>
              </a:ext>
            </a:extLst>
          </p:cNvPr>
          <p:cNvSpPr/>
          <p:nvPr/>
        </p:nvSpPr>
        <p:spPr>
          <a:xfrm rot="10800000">
            <a:off x="4119732" y="1948405"/>
            <a:ext cx="246238" cy="4338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6DADEC-B33D-45A3-8989-722A7B5F1A6F}"/>
              </a:ext>
            </a:extLst>
          </p:cNvPr>
          <p:cNvSpPr txBox="1"/>
          <p:nvPr/>
        </p:nvSpPr>
        <p:spPr>
          <a:xfrm>
            <a:off x="4391191" y="3142112"/>
            <a:ext cx="1516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Each Layer Characterized Horizontally  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&amp; 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Integrated Vertically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85822-5B5A-4592-8D65-F43645C0CDC3}"/>
              </a:ext>
            </a:extLst>
          </p:cNvPr>
          <p:cNvSpPr txBox="1"/>
          <p:nvPr/>
        </p:nvSpPr>
        <p:spPr>
          <a:xfrm>
            <a:off x="4321831" y="667612"/>
            <a:ext cx="2255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CREATE A UML MODEL SHOWING ALL THE BITS THAT GET INTEGRATED HORIZONTALLY &amp; VERTICALLY</a:t>
            </a:r>
          </a:p>
        </p:txBody>
      </p:sp>
      <p:pic>
        <p:nvPicPr>
          <p:cNvPr id="22" name="Picture 2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893BC3D-C056-40B3-82CD-704AB34BE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527" y="1980054"/>
            <a:ext cx="5845331" cy="43591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A9F70F-05E1-477F-B8DE-62A06EECD86E}"/>
              </a:ext>
            </a:extLst>
          </p:cNvPr>
          <p:cNvCxnSpPr>
            <a:cxnSpLocks/>
          </p:cNvCxnSpPr>
          <p:nvPr/>
        </p:nvCxnSpPr>
        <p:spPr>
          <a:xfrm>
            <a:off x="7803581" y="1774455"/>
            <a:ext cx="41320" cy="431751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997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800ADEB-7813-46D7-8518-623AF0574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416" y="57671"/>
            <a:ext cx="3370548" cy="2513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70BC98-361E-4E8E-A2A3-E79EB137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22226"/>
            <a:ext cx="10801350" cy="806450"/>
          </a:xfrm>
        </p:spPr>
        <p:txBody>
          <a:bodyPr/>
          <a:lstStyle/>
          <a:p>
            <a:r>
              <a:rPr lang="en-US" dirty="0"/>
              <a:t>Garden: </a:t>
            </a:r>
            <a:r>
              <a:rPr lang="en-US" i="1" dirty="0">
                <a:solidFill>
                  <a:srgbClr val="0070C0"/>
                </a:solidFill>
              </a:rPr>
              <a:t>Use Case Scenarios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6BAD2-5628-4862-A27D-65A3DB08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 MDI using SDC-SDPi+FHIR – Framework Considerations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540CB-3C92-4B5A-80F4-3B7CC9CB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B3E074E1-EA77-4A1A-9112-736127CE3917}"/>
              </a:ext>
            </a:extLst>
          </p:cNvPr>
          <p:cNvSpPr>
            <a:spLocks noChangeAspect="1"/>
          </p:cNvSpPr>
          <p:nvPr/>
        </p:nvSpPr>
        <p:spPr>
          <a:xfrm>
            <a:off x="9458325" y="22226"/>
            <a:ext cx="247650" cy="24765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89345-C216-4E35-BCCD-64063B21CF2E}"/>
              </a:ext>
            </a:extLst>
          </p:cNvPr>
          <p:cNvSpPr/>
          <p:nvPr/>
        </p:nvSpPr>
        <p:spPr>
          <a:xfrm>
            <a:off x="552450" y="981145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Unique Subject Concepts &amp; Components (Terms)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0D1BC8-1DCF-40F6-BFD6-57672DB5B392}"/>
              </a:ext>
            </a:extLst>
          </p:cNvPr>
          <p:cNvSpPr/>
          <p:nvPr/>
        </p:nvSpPr>
        <p:spPr>
          <a:xfrm>
            <a:off x="552450" y="1896151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Layer-specific Information &amp; Knowledge (UML models)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FF0640-C710-497E-A24D-0F314FD4E319}"/>
              </a:ext>
            </a:extLst>
          </p:cNvPr>
          <p:cNvSpPr/>
          <p:nvPr/>
        </p:nvSpPr>
        <p:spPr>
          <a:xfrm>
            <a:off x="552450" y="3731188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Requirements Formalization (Gherkin &amp; </a:t>
            </a:r>
            <a:r>
              <a:rPr lang="en-US" sz="1600" dirty="0" err="1">
                <a:solidFill>
                  <a:schemeClr val="tx1"/>
                </a:solidFill>
              </a:rPr>
              <a:t>ReqIF</a:t>
            </a:r>
            <a:r>
              <a:rPr lang="en-US" sz="1600" dirty="0">
                <a:solidFill>
                  <a:schemeClr val="tx1"/>
                </a:solidFill>
              </a:rPr>
              <a:t> Spec’s)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252E36-88E4-4C2A-A039-11E99056E2D3}"/>
              </a:ext>
            </a:extLst>
          </p:cNvPr>
          <p:cNvSpPr/>
          <p:nvPr/>
        </p:nvSpPr>
        <p:spPr>
          <a:xfrm>
            <a:off x="552450" y="4645277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Implementation Trust Logic (SES Assurance Case Spec’s)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5FA4BC-C95C-43EE-A3FB-3F657EB2CFAD}"/>
              </a:ext>
            </a:extLst>
          </p:cNvPr>
          <p:cNvSpPr/>
          <p:nvPr/>
        </p:nvSpPr>
        <p:spPr>
          <a:xfrm>
            <a:off x="552450" y="2811944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Layer API &amp; Capabilities &amp; Requirements (Inter-layer Spec’s)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C8D3E6-6447-4A89-A929-3370DF7E7931}"/>
              </a:ext>
            </a:extLst>
          </p:cNvPr>
          <p:cNvSpPr/>
          <p:nvPr/>
        </p:nvSpPr>
        <p:spPr>
          <a:xfrm>
            <a:off x="552450" y="5559366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Implementation Technology Logic (MDI Spec’s)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57BF66-DF8A-4DD6-B7C3-26ACB2C74627}"/>
              </a:ext>
            </a:extLst>
          </p:cNvPr>
          <p:cNvSpPr txBox="1"/>
          <p:nvPr/>
        </p:nvSpPr>
        <p:spPr>
          <a:xfrm>
            <a:off x="962025" y="1286887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Narrative Stories, Actors (People &amp; Systems), Scenarios, Activities, 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4A807C-1628-4802-960B-9305801DDB47}"/>
              </a:ext>
            </a:extLst>
          </p:cNvPr>
          <p:cNvSpPr txBox="1"/>
          <p:nvPr/>
        </p:nvSpPr>
        <p:spPr>
          <a:xfrm>
            <a:off x="962025" y="2201893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Use Case / Activity Diagrams, Sequence Models, Object Models, etc.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B467CC-55ED-4480-B742-952F72BE628C}"/>
              </a:ext>
            </a:extLst>
          </p:cNvPr>
          <p:cNvSpPr txBox="1"/>
          <p:nvPr/>
        </p:nvSpPr>
        <p:spPr>
          <a:xfrm>
            <a:off x="962025" y="3115982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“API” Specifications, Implementation “Platform” Requirements, etc.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B09021-6F47-4A15-89C9-CAD4997947B6}"/>
              </a:ext>
            </a:extLst>
          </p:cNvPr>
          <p:cNvSpPr txBox="1"/>
          <p:nvPr/>
        </p:nvSpPr>
        <p:spPr>
          <a:xfrm>
            <a:off x="962024" y="4036930"/>
            <a:ext cx="829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Feature, Rule, Given/When/Then +  Specification, </a:t>
            </a:r>
            <a:r>
              <a:rPr lang="en-US" dirty="0" err="1">
                <a:solidFill>
                  <a:srgbClr val="0070C0"/>
                </a:solidFill>
              </a:rPr>
              <a:t>SpecRelation</a:t>
            </a:r>
            <a:r>
              <a:rPr lang="en-US" dirty="0">
                <a:solidFill>
                  <a:srgbClr val="0070C0"/>
                </a:solidFill>
              </a:rPr>
              <a:t> (Source, Target), etc.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641775-EF2D-43EF-A562-B60869FAA9ED}"/>
              </a:ext>
            </a:extLst>
          </p:cNvPr>
          <p:cNvSpPr txBox="1"/>
          <p:nvPr/>
        </p:nvSpPr>
        <p:spPr>
          <a:xfrm>
            <a:off x="1028699" y="4944015"/>
            <a:ext cx="829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, etc.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AA97EC-16FE-40FF-93A0-0C72FDD0CEF5}"/>
              </a:ext>
            </a:extLst>
          </p:cNvPr>
          <p:cNvSpPr txBox="1"/>
          <p:nvPr/>
        </p:nvSpPr>
        <p:spPr>
          <a:xfrm>
            <a:off x="1028698" y="5853783"/>
            <a:ext cx="829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Actors, Transactions, Messages, Events, Terminology, Value Sets, etc.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DB5EEF-8061-4E8F-AB11-A81CE9E3325D}"/>
              </a:ext>
            </a:extLst>
          </p:cNvPr>
          <p:cNvSpPr txBox="1"/>
          <p:nvPr/>
        </p:nvSpPr>
        <p:spPr>
          <a:xfrm>
            <a:off x="9848849" y="3115982"/>
            <a:ext cx="17240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Update layout to focus on Use Case Stuff – Minimize horizontal / vertical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Add layer Scope / Garden Theme</a:t>
            </a:r>
          </a:p>
        </p:txBody>
      </p:sp>
    </p:spTree>
    <p:extLst>
      <p:ext uri="{BB962C8B-B14F-4D97-AF65-F5344CB8AC3E}">
        <p14:creationId xmlns:p14="http://schemas.microsoft.com/office/powerpoint/2010/main" val="608704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8D29-5DD7-4E04-BDBF-C57F62D4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Garden:  </a:t>
            </a:r>
            <a:r>
              <a:rPr lang="en-US" i="1" dirty="0">
                <a:solidFill>
                  <a:srgbClr val="0070C0"/>
                </a:solidFill>
              </a:rPr>
              <a:t>Reference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BFA08-7685-43F1-824C-833477044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 layer</a:t>
            </a:r>
          </a:p>
          <a:p>
            <a:r>
              <a:rPr lang="en-US" dirty="0"/>
              <a:t>Include:  MDIRA/ICE and SDC/SOA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A250D-A3BF-471A-84D3-4AAD9EAB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 MDI using SDC-SDPi+FHIR – Framework Considerations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D06BA-11E6-4508-888F-57E75A5A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65FF5D-0526-43A0-B2EA-29DBD341A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576" y="1398588"/>
            <a:ext cx="3944023" cy="142489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390E13-D311-42FA-8C7A-FF336D279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264" y="2993348"/>
            <a:ext cx="5631435" cy="259082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5453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3684-80F9-4853-A601-479D6CEA2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Garden:  </a:t>
            </a:r>
            <a:r>
              <a:rPr lang="en-US" i="1" dirty="0">
                <a:solidFill>
                  <a:srgbClr val="0070C0"/>
                </a:solidFill>
              </a:rPr>
              <a:t>Key Interoperability Purposes (SES)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DFB96-72D3-4501-B123-2FD88705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450"/>
            <a:ext cx="10515600" cy="48323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SES KIP</a:t>
            </a:r>
          </a:p>
          <a:p>
            <a:r>
              <a:rPr lang="en-US" dirty="0"/>
              <a:t>Includes:</a:t>
            </a:r>
          </a:p>
          <a:p>
            <a:pPr lvl="1"/>
            <a:r>
              <a:rPr lang="en-US" dirty="0"/>
              <a:t>SES profiles @ MDI standards</a:t>
            </a:r>
          </a:p>
          <a:p>
            <a:pPr lvl="1"/>
            <a:r>
              <a:rPr lang="en-US" dirty="0"/>
              <a:t>Assurance Case Templates</a:t>
            </a:r>
          </a:p>
          <a:p>
            <a:pPr lvl="1"/>
            <a:r>
              <a:rPr lang="en-US" dirty="0"/>
              <a:t>Interoperability model(s)</a:t>
            </a:r>
          </a:p>
          <a:p>
            <a:pPr lvl="1"/>
            <a:r>
              <a:rPr lang="en-US" dirty="0"/>
              <a:t>4 Key Purpose Areas for MDI</a:t>
            </a:r>
          </a:p>
          <a:p>
            <a:pPr lvl="1"/>
            <a:r>
              <a:rPr lang="en-US" dirty="0"/>
              <a:t>Profiles for applying SES standards to SDC/</a:t>
            </a:r>
            <a:r>
              <a:rPr lang="en-US" dirty="0" err="1"/>
              <a:t>SDPi+FHIR</a:t>
            </a:r>
            <a:r>
              <a:rPr lang="en-US" dirty="0"/>
              <a:t> (incl. 81001-1, 80001-1. 82304, 62304, etc.)</a:t>
            </a:r>
          </a:p>
          <a:p>
            <a:pPr lvl="1"/>
            <a:r>
              <a:rPr lang="en-US" dirty="0"/>
              <a:t>INCLUDE 81001-1 / 80001-1 REQUIREMENTs that are aligned with LIFECYCLE PHASES including RIGHT SIDE STAKEHOLDERS and filling in “open” requirements =&gt; provisioned to device (via PKI?) and including arch requirements etc.  [baseline </a:t>
            </a:r>
            <a:r>
              <a:rPr lang="en-US" dirty="0" err="1"/>
              <a:t>PnT</a:t>
            </a:r>
            <a:r>
              <a:rPr lang="en-US" dirty="0"/>
              <a:t> + “value added” for enhanced SES]  *** Usability of Device Coupling Strategies, </a:t>
            </a:r>
            <a:r>
              <a:rPr lang="en-US" dirty="0" err="1"/>
              <a:t>PnT</a:t>
            </a:r>
            <a:r>
              <a:rPr lang="en-US" dirty="0"/>
              <a:t>, …</a:t>
            </a:r>
          </a:p>
          <a:p>
            <a:r>
              <a:rPr lang="en-US" dirty="0"/>
              <a:t>SFC spec includes SES requirements that COULD / MUST be completed in the Deployment RM … + how formalized in the PKI/EKU provisioned at implementation?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7C8F5-8447-4667-B8C7-DEAE66D96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 MDI using SDC-SDPi+FHIR – Framework Considerations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461BC-F4D3-4F56-86E8-E0D4D70F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45923BDF-D5CC-475D-81A2-1ADB82496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321" y="1231337"/>
            <a:ext cx="5165895" cy="251278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05470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5D17-40E3-46A5-97D6-D213E26F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Garden:  </a:t>
            </a:r>
            <a:r>
              <a:rPr lang="en-US" i="1" dirty="0">
                <a:solidFill>
                  <a:srgbClr val="0070C0"/>
                </a:solidFill>
              </a:rPr>
              <a:t>IHE SDPi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B541D-3C18-4DDF-B180-AA785B9E0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450"/>
            <a:ext cx="5257800" cy="4351338"/>
          </a:xfrm>
        </p:spPr>
        <p:txBody>
          <a:bodyPr/>
          <a:lstStyle/>
          <a:p>
            <a:r>
              <a:rPr lang="en-US" dirty="0"/>
              <a:t>IHE SDPi</a:t>
            </a:r>
          </a:p>
          <a:p>
            <a:r>
              <a:rPr lang="en-US" dirty="0"/>
              <a:t>IHE TF Constructs: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dirty="0"/>
              <a:t>Use Cases (actors, transactions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E735E-9543-4226-AA3E-00C7EA63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 MDI using SDC-SDPi+FHIR – Framework Considerations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A16AB-6444-4872-8BF0-485B1C10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D5FBA1-6426-49D5-BACA-2B09AA907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641" y="85292"/>
            <a:ext cx="6466895" cy="334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43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AC907-04A7-4638-91B5-6C8CEEE7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Garden:  </a:t>
            </a:r>
            <a:r>
              <a:rPr lang="en-US" i="1" dirty="0">
                <a:solidFill>
                  <a:srgbClr val="0070C0"/>
                </a:solidFill>
              </a:rPr>
              <a:t>ISO/IEEE 11073 SDC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6C276-4378-4A4D-8944-3EA392D9F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SDC – </a:t>
            </a:r>
            <a:r>
              <a:rPr lang="en-US" dirty="0" err="1"/>
              <a:t>ModSpecs</a:t>
            </a:r>
            <a:r>
              <a:rPr lang="en-US" dirty="0"/>
              <a:t>, PKP, BICEPS, SOMDA, MDPWS</a:t>
            </a:r>
          </a:p>
          <a:p>
            <a:r>
              <a:rPr lang="en-US" dirty="0"/>
              <a:t>&lt;? 5 slides or one or … ???&gt;</a:t>
            </a:r>
          </a:p>
          <a:p>
            <a:r>
              <a:rPr lang="en-US" dirty="0"/>
              <a:t>&lt;include mapping to TF volumes&gt;</a:t>
            </a:r>
          </a:p>
          <a:p>
            <a:r>
              <a:rPr lang="en-US" dirty="0"/>
              <a:t>Integrated </a:t>
            </a:r>
            <a:r>
              <a:rPr lang="en-US" dirty="0" err="1"/>
              <a:t>Rxxxx</a:t>
            </a:r>
            <a:endParaRPr lang="en-US" dirty="0"/>
          </a:p>
          <a:p>
            <a:r>
              <a:rPr lang="en-US" dirty="0"/>
              <a:t>BICEPS model</a:t>
            </a:r>
          </a:p>
          <a:p>
            <a:r>
              <a:rPr lang="en-US" dirty="0"/>
              <a:t>SOMDA Model</a:t>
            </a:r>
          </a:p>
          <a:p>
            <a:r>
              <a:rPr lang="en-US" dirty="0"/>
              <a:t>WS-*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B66E6-D7CA-4314-A929-7B23653B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 MDI using SDC-SDPi+FHIR – Framework Considerations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B73A9-58F2-42A1-8E31-A3B3AB57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02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7675-CB56-43E3-A751-1F9F5937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Hanging Gardens:  </a:t>
            </a:r>
            <a:r>
              <a:rPr lang="en-US" i="1" dirty="0">
                <a:solidFill>
                  <a:srgbClr val="0070C0"/>
                </a:solidFill>
              </a:rPr>
              <a:t>Pulling it all together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9E60B-E76D-47AE-BCF3-E1F943C86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SES MDI (TF-1 Appendix A)</a:t>
            </a:r>
          </a:p>
          <a:p>
            <a:pPr lvl="1"/>
            <a:r>
              <a:rPr lang="en-US" dirty="0"/>
              <a:t>SFC – Specification / formalization / organization / …</a:t>
            </a:r>
          </a:p>
          <a:p>
            <a:pPr lvl="1"/>
            <a:r>
              <a:rPr lang="en-US" dirty="0"/>
              <a:t>Assurance Cases – composable / computable / </a:t>
            </a:r>
            <a:r>
              <a:rPr lang="en-US" dirty="0" err="1"/>
              <a:t>V&amp;V’able</a:t>
            </a:r>
            <a:r>
              <a:rPr lang="en-US" dirty="0"/>
              <a:t> / </a:t>
            </a:r>
            <a:r>
              <a:rPr lang="en-US" dirty="0" err="1"/>
              <a:t>CA’able</a:t>
            </a:r>
            <a:endParaRPr lang="en-US" dirty="0"/>
          </a:p>
          <a:p>
            <a:pPr lvl="1"/>
            <a:r>
              <a:rPr lang="en-US" dirty="0"/>
              <a:t>SES Requirements – per 81001-1, 80001-1, 60601-x-y, 62304, etc.</a:t>
            </a:r>
          </a:p>
          <a:p>
            <a:pPr lvl="1"/>
            <a:r>
              <a:rPr lang="en-US" dirty="0"/>
              <a:t>KIP(Regulatory) – sans implementation tech (see earlier slide)</a:t>
            </a:r>
          </a:p>
          <a:p>
            <a:pPr lvl="1"/>
            <a:r>
              <a:rPr lang="en-US" dirty="0"/>
              <a:t>CA @ SFC … </a:t>
            </a:r>
          </a:p>
          <a:p>
            <a:pPr lvl="1"/>
            <a:endParaRPr lang="en-US" dirty="0"/>
          </a:p>
          <a:p>
            <a:r>
              <a:rPr lang="en-US" dirty="0"/>
              <a:t>ACID TEST: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Requirement Test:  Verify that PKP OID is in a device’s security certificate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Challenge:  Do we know WHY it has to be there?  Can we trace that requirement to the initial layer (Scenario?) that mandated its inclusion?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D2382-DC2B-4188-8CE2-27E14C9F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 MDI using SDC-SDPi+FHIR – Framework Considerations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4C20-AD27-44D8-B9C6-7BCCAE8C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46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7675-CB56-43E3-A751-1F9F5937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Hanging Gardens:  </a:t>
            </a:r>
            <a:r>
              <a:rPr lang="en-US" i="1" dirty="0">
                <a:solidFill>
                  <a:srgbClr val="0070C0"/>
                </a:solidFill>
              </a:rPr>
              <a:t>After SDPi 1.0 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4C20-AD27-44D8-B9C6-7BCCAE8C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801EAD-0D3C-44B9-87BB-E5EB625DC7F7}"/>
              </a:ext>
            </a:extLst>
          </p:cNvPr>
          <p:cNvSpPr/>
          <p:nvPr/>
        </p:nvSpPr>
        <p:spPr>
          <a:xfrm>
            <a:off x="6396054" y="3173086"/>
            <a:ext cx="2161007" cy="5209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ICE Profile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4C9F2A-FBD9-4487-8C9A-CFA3CEA2FBE3}"/>
              </a:ext>
            </a:extLst>
          </p:cNvPr>
          <p:cNvSpPr/>
          <p:nvPr/>
        </p:nvSpPr>
        <p:spPr>
          <a:xfrm>
            <a:off x="6396054" y="2395840"/>
            <a:ext cx="2161007" cy="5209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Surgery </a:t>
            </a:r>
            <a:r>
              <a:rPr lang="en-US" b="1" dirty="0" err="1">
                <a:solidFill>
                  <a:schemeClr val="tx1"/>
                </a:solidFill>
              </a:rPr>
              <a:t>PoC</a:t>
            </a:r>
            <a:r>
              <a:rPr lang="en-US" b="1" dirty="0">
                <a:solidFill>
                  <a:schemeClr val="tx1"/>
                </a:solidFill>
              </a:rPr>
              <a:t> Profile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36DF50-6C34-47C2-AFF2-7B7EDF8961D0}"/>
              </a:ext>
            </a:extLst>
          </p:cNvPr>
          <p:cNvSpPr txBox="1"/>
          <p:nvPr/>
        </p:nvSpPr>
        <p:spPr>
          <a:xfrm>
            <a:off x="984952" y="808369"/>
            <a:ext cx="581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Profile Titles are notional – hopefully useful too!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04C9EB-2360-4C4D-97BF-22A5ACAB67B4}"/>
              </a:ext>
            </a:extLst>
          </p:cNvPr>
          <p:cNvSpPr/>
          <p:nvPr/>
        </p:nvSpPr>
        <p:spPr>
          <a:xfrm>
            <a:off x="8745118" y="2395840"/>
            <a:ext cx="2161007" cy="5209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ICU </a:t>
            </a:r>
            <a:r>
              <a:rPr lang="en-US" b="1" dirty="0" err="1">
                <a:solidFill>
                  <a:schemeClr val="tx1"/>
                </a:solidFill>
              </a:rPr>
              <a:t>PoC</a:t>
            </a:r>
            <a:r>
              <a:rPr lang="en-US" b="1" dirty="0">
                <a:solidFill>
                  <a:schemeClr val="tx1"/>
                </a:solidFill>
              </a:rPr>
              <a:t> Profile</a:t>
            </a:r>
          </a:p>
        </p:txBody>
      </p:sp>
      <p:pic>
        <p:nvPicPr>
          <p:cNvPr id="19" name="Picture 1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BAB8E29-1FBE-4F7C-A41F-7DA87CDAE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77" y="1243071"/>
            <a:ext cx="5139963" cy="308724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91B18C8-74A2-4BED-9F5B-46F7C285F4E6}"/>
              </a:ext>
            </a:extLst>
          </p:cNvPr>
          <p:cNvSpPr txBox="1"/>
          <p:nvPr/>
        </p:nvSpPr>
        <p:spPr>
          <a:xfrm>
            <a:off x="545677" y="4540631"/>
            <a:ext cx="41499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IHE (Official) Profile Types:</a:t>
            </a:r>
          </a:p>
          <a:p>
            <a:pPr lvl="1"/>
            <a:r>
              <a:rPr lang="en-US" dirty="0"/>
              <a:t>Transport, Content, Workflow</a:t>
            </a:r>
          </a:p>
          <a:p>
            <a:pPr lvl="1"/>
            <a:r>
              <a:rPr lang="en-US" dirty="0"/>
              <a:t>Or a combination of all (3)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Other types?</a:t>
            </a:r>
          </a:p>
          <a:p>
            <a:pPr lvl="1"/>
            <a:r>
              <a:rPr lang="en-US" dirty="0"/>
              <a:t>Architecture (SOA, MDIRA, SDC, ….?</a:t>
            </a:r>
          </a:p>
          <a:p>
            <a:pPr lvl="1"/>
            <a:r>
              <a:rPr lang="en-US" dirty="0"/>
              <a:t>Single domain / multi-domain?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39139C-D649-4A4C-8D18-8AC8768E075C}"/>
              </a:ext>
            </a:extLst>
          </p:cNvPr>
          <p:cNvSpPr/>
          <p:nvPr/>
        </p:nvSpPr>
        <p:spPr>
          <a:xfrm>
            <a:off x="8742937" y="1689993"/>
            <a:ext cx="2924840" cy="5209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Specialization Profile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1DD7BB-5F7C-4F19-8F21-A3B3B13543B1}"/>
              </a:ext>
            </a:extLst>
          </p:cNvPr>
          <p:cNvSpPr/>
          <p:nvPr/>
        </p:nvSpPr>
        <p:spPr>
          <a:xfrm>
            <a:off x="8745118" y="3171533"/>
            <a:ext cx="2384478" cy="5209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SOMDS@home</a:t>
            </a:r>
            <a:r>
              <a:rPr lang="en-US" b="1" dirty="0">
                <a:solidFill>
                  <a:schemeClr val="tx1"/>
                </a:solidFill>
              </a:rPr>
              <a:t> Profile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C25C02-9848-46FF-AD0B-3BB239A0D7CD}"/>
              </a:ext>
            </a:extLst>
          </p:cNvPr>
          <p:cNvSpPr/>
          <p:nvPr/>
        </p:nvSpPr>
        <p:spPr>
          <a:xfrm>
            <a:off x="8742937" y="1053992"/>
            <a:ext cx="2924840" cy="5209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Devices-In-Care (PDP) Profile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EE1476-D837-4F98-A8D5-E347456AB5F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257" y="4128744"/>
            <a:ext cx="4991100" cy="257810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68774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7675-CB56-43E3-A751-1F9F5937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SDC/SDPi-Based Profiles:  </a:t>
            </a:r>
            <a:r>
              <a:rPr lang="en-US" i="1" dirty="0">
                <a:solidFill>
                  <a:srgbClr val="0070C0"/>
                </a:solidFill>
              </a:rPr>
              <a:t>MDIRA/ICE Profile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4C20-AD27-44D8-B9C6-7BCCAE8C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801EAD-0D3C-44B9-87BB-E5EB625DC7F7}"/>
              </a:ext>
            </a:extLst>
          </p:cNvPr>
          <p:cNvSpPr/>
          <p:nvPr/>
        </p:nvSpPr>
        <p:spPr>
          <a:xfrm>
            <a:off x="6396054" y="3173086"/>
            <a:ext cx="2161007" cy="5209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ICE Profile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4C9F2A-FBD9-4487-8C9A-CFA3CEA2FBE3}"/>
              </a:ext>
            </a:extLst>
          </p:cNvPr>
          <p:cNvSpPr/>
          <p:nvPr/>
        </p:nvSpPr>
        <p:spPr>
          <a:xfrm>
            <a:off x="6396054" y="2395840"/>
            <a:ext cx="2161007" cy="5209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Surgery </a:t>
            </a:r>
            <a:r>
              <a:rPr lang="en-US" b="1" dirty="0" err="1">
                <a:solidFill>
                  <a:schemeClr val="tx1"/>
                </a:solidFill>
              </a:rPr>
              <a:t>PoC</a:t>
            </a:r>
            <a:r>
              <a:rPr lang="en-US" b="1" dirty="0">
                <a:solidFill>
                  <a:schemeClr val="tx1"/>
                </a:solidFill>
              </a:rPr>
              <a:t> Profile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36DF50-6C34-47C2-AFF2-7B7EDF8961D0}"/>
              </a:ext>
            </a:extLst>
          </p:cNvPr>
          <p:cNvSpPr txBox="1"/>
          <p:nvPr/>
        </p:nvSpPr>
        <p:spPr>
          <a:xfrm>
            <a:off x="984952" y="808369"/>
            <a:ext cx="581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Profile Titles are notional – hopefully useful too!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04C9EB-2360-4C4D-97BF-22A5ACAB67B4}"/>
              </a:ext>
            </a:extLst>
          </p:cNvPr>
          <p:cNvSpPr/>
          <p:nvPr/>
        </p:nvSpPr>
        <p:spPr>
          <a:xfrm>
            <a:off x="8745118" y="2395840"/>
            <a:ext cx="2161007" cy="5209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ICU </a:t>
            </a:r>
            <a:r>
              <a:rPr lang="en-US" b="1" dirty="0" err="1">
                <a:solidFill>
                  <a:schemeClr val="tx1"/>
                </a:solidFill>
              </a:rPr>
              <a:t>PoC</a:t>
            </a:r>
            <a:r>
              <a:rPr lang="en-US" b="1" dirty="0">
                <a:solidFill>
                  <a:schemeClr val="tx1"/>
                </a:solidFill>
              </a:rPr>
              <a:t> Profile</a:t>
            </a:r>
          </a:p>
        </p:txBody>
      </p:sp>
      <p:pic>
        <p:nvPicPr>
          <p:cNvPr id="19" name="Picture 1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BAB8E29-1FBE-4F7C-A41F-7DA87CDAE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77" y="1243071"/>
            <a:ext cx="5139963" cy="308724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91B18C8-74A2-4BED-9F5B-46F7C285F4E6}"/>
              </a:ext>
            </a:extLst>
          </p:cNvPr>
          <p:cNvSpPr txBox="1"/>
          <p:nvPr/>
        </p:nvSpPr>
        <p:spPr>
          <a:xfrm>
            <a:off x="545677" y="4540631"/>
            <a:ext cx="41499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IHE (Official) Profile Types:</a:t>
            </a:r>
          </a:p>
          <a:p>
            <a:pPr lvl="1"/>
            <a:r>
              <a:rPr lang="en-US" dirty="0"/>
              <a:t>Transport, Content, Workflow</a:t>
            </a:r>
          </a:p>
          <a:p>
            <a:pPr lvl="1"/>
            <a:r>
              <a:rPr lang="en-US" dirty="0"/>
              <a:t>Or a combination of all (3)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Other types?</a:t>
            </a:r>
          </a:p>
          <a:p>
            <a:pPr lvl="1"/>
            <a:r>
              <a:rPr lang="en-US" dirty="0"/>
              <a:t>Architecture (SOA, MDIRA, SDC, ….?</a:t>
            </a:r>
          </a:p>
          <a:p>
            <a:pPr lvl="1"/>
            <a:r>
              <a:rPr lang="en-US" dirty="0"/>
              <a:t>Single domain / multi-domain?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39139C-D649-4A4C-8D18-8AC8768E075C}"/>
              </a:ext>
            </a:extLst>
          </p:cNvPr>
          <p:cNvSpPr/>
          <p:nvPr/>
        </p:nvSpPr>
        <p:spPr>
          <a:xfrm>
            <a:off x="8742937" y="1689993"/>
            <a:ext cx="2924840" cy="5209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Specialization Profile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1DD7BB-5F7C-4F19-8F21-A3B3B13543B1}"/>
              </a:ext>
            </a:extLst>
          </p:cNvPr>
          <p:cNvSpPr/>
          <p:nvPr/>
        </p:nvSpPr>
        <p:spPr>
          <a:xfrm>
            <a:off x="8745118" y="3171533"/>
            <a:ext cx="2384478" cy="5209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SOMDS@home</a:t>
            </a:r>
            <a:r>
              <a:rPr lang="en-US" b="1" dirty="0">
                <a:solidFill>
                  <a:schemeClr val="tx1"/>
                </a:solidFill>
              </a:rPr>
              <a:t> Profile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C25C02-9848-46FF-AD0B-3BB239A0D7CD}"/>
              </a:ext>
            </a:extLst>
          </p:cNvPr>
          <p:cNvSpPr/>
          <p:nvPr/>
        </p:nvSpPr>
        <p:spPr>
          <a:xfrm>
            <a:off x="8742937" y="1053992"/>
            <a:ext cx="2924840" cy="5209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Devices-In-Care (PDP) Profile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EE1476-D837-4F98-A8D5-E347456AB5F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257" y="4128744"/>
            <a:ext cx="4991100" cy="257810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40585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7675-CB56-43E3-A751-1F9F5937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SDC/SDPi-Based Profiles:  </a:t>
            </a:r>
            <a:r>
              <a:rPr lang="en-US" i="1" dirty="0">
                <a:solidFill>
                  <a:srgbClr val="0070C0"/>
                </a:solidFill>
              </a:rPr>
              <a:t>Surgery Profile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4C20-AD27-44D8-B9C6-7BCCAE8C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801EAD-0D3C-44B9-87BB-E5EB625DC7F7}"/>
              </a:ext>
            </a:extLst>
          </p:cNvPr>
          <p:cNvSpPr/>
          <p:nvPr/>
        </p:nvSpPr>
        <p:spPr>
          <a:xfrm>
            <a:off x="6396054" y="3173086"/>
            <a:ext cx="2161007" cy="5209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ICE Profile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4C9F2A-FBD9-4487-8C9A-CFA3CEA2FBE3}"/>
              </a:ext>
            </a:extLst>
          </p:cNvPr>
          <p:cNvSpPr/>
          <p:nvPr/>
        </p:nvSpPr>
        <p:spPr>
          <a:xfrm>
            <a:off x="6396054" y="2395840"/>
            <a:ext cx="2161007" cy="5209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Surgery </a:t>
            </a:r>
            <a:r>
              <a:rPr lang="en-US" b="1" dirty="0" err="1">
                <a:solidFill>
                  <a:schemeClr val="tx1"/>
                </a:solidFill>
              </a:rPr>
              <a:t>PoC</a:t>
            </a:r>
            <a:r>
              <a:rPr lang="en-US" b="1" dirty="0">
                <a:solidFill>
                  <a:schemeClr val="tx1"/>
                </a:solidFill>
              </a:rPr>
              <a:t> Profile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36DF50-6C34-47C2-AFF2-7B7EDF8961D0}"/>
              </a:ext>
            </a:extLst>
          </p:cNvPr>
          <p:cNvSpPr txBox="1"/>
          <p:nvPr/>
        </p:nvSpPr>
        <p:spPr>
          <a:xfrm>
            <a:off x="984952" y="808369"/>
            <a:ext cx="581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Profile Titles are notional – hopefully useful too!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04C9EB-2360-4C4D-97BF-22A5ACAB67B4}"/>
              </a:ext>
            </a:extLst>
          </p:cNvPr>
          <p:cNvSpPr/>
          <p:nvPr/>
        </p:nvSpPr>
        <p:spPr>
          <a:xfrm>
            <a:off x="8745118" y="2395840"/>
            <a:ext cx="2161007" cy="5209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ICU </a:t>
            </a:r>
            <a:r>
              <a:rPr lang="en-US" b="1" dirty="0" err="1">
                <a:solidFill>
                  <a:schemeClr val="tx1"/>
                </a:solidFill>
              </a:rPr>
              <a:t>PoC</a:t>
            </a:r>
            <a:r>
              <a:rPr lang="en-US" b="1" dirty="0">
                <a:solidFill>
                  <a:schemeClr val="tx1"/>
                </a:solidFill>
              </a:rPr>
              <a:t> Profile</a:t>
            </a:r>
          </a:p>
        </p:txBody>
      </p:sp>
      <p:pic>
        <p:nvPicPr>
          <p:cNvPr id="19" name="Picture 1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BAB8E29-1FBE-4F7C-A41F-7DA87CDAE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77" y="1243071"/>
            <a:ext cx="5139963" cy="308724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91B18C8-74A2-4BED-9F5B-46F7C285F4E6}"/>
              </a:ext>
            </a:extLst>
          </p:cNvPr>
          <p:cNvSpPr txBox="1"/>
          <p:nvPr/>
        </p:nvSpPr>
        <p:spPr>
          <a:xfrm>
            <a:off x="545677" y="4540631"/>
            <a:ext cx="41499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IHE (Official) Profile Types:</a:t>
            </a:r>
          </a:p>
          <a:p>
            <a:pPr lvl="1"/>
            <a:r>
              <a:rPr lang="en-US" dirty="0"/>
              <a:t>Transport, Content, Workflow</a:t>
            </a:r>
          </a:p>
          <a:p>
            <a:pPr lvl="1"/>
            <a:r>
              <a:rPr lang="en-US" dirty="0"/>
              <a:t>Or a combination of all (3)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Other types?</a:t>
            </a:r>
          </a:p>
          <a:p>
            <a:pPr lvl="1"/>
            <a:r>
              <a:rPr lang="en-US" dirty="0"/>
              <a:t>Architecture (SOA, MDIRA, SDC, ….?</a:t>
            </a:r>
          </a:p>
          <a:p>
            <a:pPr lvl="1"/>
            <a:r>
              <a:rPr lang="en-US" dirty="0"/>
              <a:t>Single domain / multi-domain?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39139C-D649-4A4C-8D18-8AC8768E075C}"/>
              </a:ext>
            </a:extLst>
          </p:cNvPr>
          <p:cNvSpPr/>
          <p:nvPr/>
        </p:nvSpPr>
        <p:spPr>
          <a:xfrm>
            <a:off x="8742937" y="1689993"/>
            <a:ext cx="2924840" cy="5209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Specialization Profile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1DD7BB-5F7C-4F19-8F21-A3B3B13543B1}"/>
              </a:ext>
            </a:extLst>
          </p:cNvPr>
          <p:cNvSpPr/>
          <p:nvPr/>
        </p:nvSpPr>
        <p:spPr>
          <a:xfrm>
            <a:off x="8745118" y="3171533"/>
            <a:ext cx="2384478" cy="5209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SOMDS@home</a:t>
            </a:r>
            <a:r>
              <a:rPr lang="en-US" b="1" dirty="0">
                <a:solidFill>
                  <a:schemeClr val="tx1"/>
                </a:solidFill>
              </a:rPr>
              <a:t> Profile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C25C02-9848-46FF-AD0B-3BB239A0D7CD}"/>
              </a:ext>
            </a:extLst>
          </p:cNvPr>
          <p:cNvSpPr/>
          <p:nvPr/>
        </p:nvSpPr>
        <p:spPr>
          <a:xfrm>
            <a:off x="8742937" y="1053992"/>
            <a:ext cx="2924840" cy="5209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Devices-In-Care (PDP) Profile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EE1476-D837-4F98-A8D5-E347456AB5F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257" y="4128744"/>
            <a:ext cx="4991100" cy="257810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8107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18D3-33D6-4044-9C5F-49FCECFB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MDI Using SDC/</a:t>
            </a:r>
            <a:r>
              <a:rPr lang="en-US" dirty="0" err="1"/>
              <a:t>SDPi+FHIR</a:t>
            </a:r>
            <a:r>
              <a:rPr lang="en-US" dirty="0"/>
              <a:t> – </a:t>
            </a:r>
            <a:r>
              <a:rPr lang="en-US" i="1" dirty="0">
                <a:solidFill>
                  <a:srgbClr val="FF0000"/>
                </a:solidFill>
              </a:rPr>
              <a:t>The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Big Idea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A7B64-3C26-4C39-8843-8F8D1FFE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 MDI using SDC-SDPi+FHIR – Framework Considerations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723C1-6453-488C-9EE2-263C98A8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 descr="A screenshot of a map&#10;&#10;Description automatically generated">
            <a:extLst>
              <a:ext uri="{FF2B5EF4-FFF2-40B4-BE49-F238E27FC236}">
                <a16:creationId xmlns:a16="http://schemas.microsoft.com/office/drawing/2014/main" id="{1C8098AD-A7B5-4F48-ACCB-44F581EB3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8" y="1078093"/>
            <a:ext cx="9763125" cy="539079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E9234A-D167-44F4-BE4C-5F878E86B4E3}"/>
              </a:ext>
            </a:extLst>
          </p:cNvPr>
          <p:cNvSpPr txBox="1"/>
          <p:nvPr/>
        </p:nvSpPr>
        <p:spPr>
          <a:xfrm>
            <a:off x="161925" y="6518373"/>
            <a:ext cx="116776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Full presentation available @  </a:t>
            </a:r>
            <a:r>
              <a:rPr lang="en-US" sz="1400" b="1" dirty="0">
                <a:solidFill>
                  <a:srgbClr val="172B4D"/>
                </a:solidFill>
                <a:latin typeface="-apple-system"/>
              </a:rPr>
              <a:t>Gemini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172B4D"/>
                </a:solidFill>
                <a:latin typeface="-apple-system"/>
              </a:rPr>
              <a:t>SDPi+FHIR</a:t>
            </a:r>
            <a:r>
              <a:rPr lang="en-US" sz="1400" b="1" dirty="0">
                <a:solidFill>
                  <a:srgbClr val="172B4D"/>
                </a:solidFill>
                <a:latin typeface="-apple-system"/>
              </a:rPr>
              <a:t> “The SES MDI Interoperability Trust Gap” @ </a:t>
            </a:r>
            <a:r>
              <a:rPr lang="en-US" sz="1400" b="0" i="0" dirty="0">
                <a:solidFill>
                  <a:srgbClr val="172B4D"/>
                </a:solidFill>
                <a:effectLst/>
                <a:latin typeface="-apple-system"/>
              </a:rPr>
              <a:t> </a:t>
            </a:r>
            <a:r>
              <a:rPr lang="en-US" sz="1400" b="0" i="0" dirty="0">
                <a:solidFill>
                  <a:srgbClr val="172B4D"/>
                </a:solidFill>
                <a:effectLst/>
                <a:latin typeface="-apple-system"/>
                <a:hlinkClick r:id="rId3"/>
              </a:rPr>
              <a:t>https://confluence.hl7.org/x/IQ7xB</a:t>
            </a:r>
            <a:r>
              <a:rPr lang="en-US" sz="1400" b="0" i="0" dirty="0">
                <a:solidFill>
                  <a:srgbClr val="172B4D"/>
                </a:solidFill>
                <a:effectLst/>
                <a:latin typeface="-apple-system"/>
              </a:rPr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9423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7675-CB56-43E3-A751-1F9F5937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SDC/SDPi-Based Profiles:  </a:t>
            </a:r>
            <a:r>
              <a:rPr lang="en-US" i="1" dirty="0">
                <a:solidFill>
                  <a:srgbClr val="0070C0"/>
                </a:solidFill>
              </a:rPr>
              <a:t>ICU Profile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4C20-AD27-44D8-B9C6-7BCCAE8C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801EAD-0D3C-44B9-87BB-E5EB625DC7F7}"/>
              </a:ext>
            </a:extLst>
          </p:cNvPr>
          <p:cNvSpPr/>
          <p:nvPr/>
        </p:nvSpPr>
        <p:spPr>
          <a:xfrm>
            <a:off x="6396054" y="3173086"/>
            <a:ext cx="2161007" cy="5209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ICE Profile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4C9F2A-FBD9-4487-8C9A-CFA3CEA2FBE3}"/>
              </a:ext>
            </a:extLst>
          </p:cNvPr>
          <p:cNvSpPr/>
          <p:nvPr/>
        </p:nvSpPr>
        <p:spPr>
          <a:xfrm>
            <a:off x="6396054" y="2395840"/>
            <a:ext cx="2161007" cy="5209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Surgery </a:t>
            </a:r>
            <a:r>
              <a:rPr lang="en-US" b="1" dirty="0" err="1">
                <a:solidFill>
                  <a:schemeClr val="tx1"/>
                </a:solidFill>
              </a:rPr>
              <a:t>PoC</a:t>
            </a:r>
            <a:r>
              <a:rPr lang="en-US" b="1" dirty="0">
                <a:solidFill>
                  <a:schemeClr val="tx1"/>
                </a:solidFill>
              </a:rPr>
              <a:t> Profile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36DF50-6C34-47C2-AFF2-7B7EDF8961D0}"/>
              </a:ext>
            </a:extLst>
          </p:cNvPr>
          <p:cNvSpPr txBox="1"/>
          <p:nvPr/>
        </p:nvSpPr>
        <p:spPr>
          <a:xfrm>
            <a:off x="984952" y="808369"/>
            <a:ext cx="581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Profile Titles are notional – hopefully useful too!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04C9EB-2360-4C4D-97BF-22A5ACAB67B4}"/>
              </a:ext>
            </a:extLst>
          </p:cNvPr>
          <p:cNvSpPr/>
          <p:nvPr/>
        </p:nvSpPr>
        <p:spPr>
          <a:xfrm>
            <a:off x="8745118" y="2395840"/>
            <a:ext cx="2161007" cy="5209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ICU </a:t>
            </a:r>
            <a:r>
              <a:rPr lang="en-US" b="1" dirty="0" err="1">
                <a:solidFill>
                  <a:schemeClr val="tx1"/>
                </a:solidFill>
              </a:rPr>
              <a:t>PoC</a:t>
            </a:r>
            <a:r>
              <a:rPr lang="en-US" b="1" dirty="0">
                <a:solidFill>
                  <a:schemeClr val="tx1"/>
                </a:solidFill>
              </a:rPr>
              <a:t> Profile</a:t>
            </a:r>
          </a:p>
        </p:txBody>
      </p:sp>
      <p:pic>
        <p:nvPicPr>
          <p:cNvPr id="19" name="Picture 1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BAB8E29-1FBE-4F7C-A41F-7DA87CDAE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77" y="1243071"/>
            <a:ext cx="5139963" cy="308724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91B18C8-74A2-4BED-9F5B-46F7C285F4E6}"/>
              </a:ext>
            </a:extLst>
          </p:cNvPr>
          <p:cNvSpPr txBox="1"/>
          <p:nvPr/>
        </p:nvSpPr>
        <p:spPr>
          <a:xfrm>
            <a:off x="545677" y="4540631"/>
            <a:ext cx="41499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IHE (Official) Profile Types:</a:t>
            </a:r>
          </a:p>
          <a:p>
            <a:pPr lvl="1"/>
            <a:r>
              <a:rPr lang="en-US" dirty="0"/>
              <a:t>Transport, Content, Workflow</a:t>
            </a:r>
          </a:p>
          <a:p>
            <a:pPr lvl="1"/>
            <a:r>
              <a:rPr lang="en-US" dirty="0"/>
              <a:t>Or a combination of all (3)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Other types?</a:t>
            </a:r>
          </a:p>
          <a:p>
            <a:pPr lvl="1"/>
            <a:r>
              <a:rPr lang="en-US" dirty="0"/>
              <a:t>Architecture (SOA, MDIRA, SDC, ….?</a:t>
            </a:r>
          </a:p>
          <a:p>
            <a:pPr lvl="1"/>
            <a:r>
              <a:rPr lang="en-US" dirty="0"/>
              <a:t>Single domain / multi-domain?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39139C-D649-4A4C-8D18-8AC8768E075C}"/>
              </a:ext>
            </a:extLst>
          </p:cNvPr>
          <p:cNvSpPr/>
          <p:nvPr/>
        </p:nvSpPr>
        <p:spPr>
          <a:xfrm>
            <a:off x="8742937" y="1689993"/>
            <a:ext cx="2924840" cy="5209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Specialization Profile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1DD7BB-5F7C-4F19-8F21-A3B3B13543B1}"/>
              </a:ext>
            </a:extLst>
          </p:cNvPr>
          <p:cNvSpPr/>
          <p:nvPr/>
        </p:nvSpPr>
        <p:spPr>
          <a:xfrm>
            <a:off x="8745118" y="3171533"/>
            <a:ext cx="2384478" cy="5209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SOMDS@home</a:t>
            </a:r>
            <a:r>
              <a:rPr lang="en-US" b="1" dirty="0">
                <a:solidFill>
                  <a:schemeClr val="tx1"/>
                </a:solidFill>
              </a:rPr>
              <a:t> Profile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C25C02-9848-46FF-AD0B-3BB239A0D7CD}"/>
              </a:ext>
            </a:extLst>
          </p:cNvPr>
          <p:cNvSpPr/>
          <p:nvPr/>
        </p:nvSpPr>
        <p:spPr>
          <a:xfrm>
            <a:off x="8742937" y="1053992"/>
            <a:ext cx="2924840" cy="5209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Devices-In-Care (PDP) Profile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EE1476-D837-4F98-A8D5-E347456AB5F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257" y="4128744"/>
            <a:ext cx="4991100" cy="257810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84676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F6AEC-4B4E-40CC-B045-2ABD31C7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0579248-30EC-423A-BAA9-D1366EAE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01" y="6440994"/>
            <a:ext cx="5496448" cy="413832"/>
          </a:xfrm>
        </p:spPr>
        <p:txBody>
          <a:bodyPr/>
          <a:lstStyle/>
          <a:p>
            <a:r>
              <a:rPr lang="en-US" dirty="0"/>
              <a:t>SES MDI using </a:t>
            </a:r>
            <a:r>
              <a:rPr lang="en-US" dirty="0" err="1"/>
              <a:t>SDC-SDPi+FHIR</a:t>
            </a:r>
            <a:r>
              <a:rPr lang="en-US" dirty="0"/>
              <a:t> Briefing &amp; Proposal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CD03E8-77C9-4760-AD02-6EA303E9A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9574"/>
            <a:ext cx="10515600" cy="39302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solidFill>
                  <a:srgbClr val="0070C0"/>
                </a:solidFill>
              </a:rPr>
              <a:t>… speaking about </a:t>
            </a:r>
          </a:p>
          <a:p>
            <a:pPr marL="0" indent="0" algn="ctr">
              <a:buNone/>
            </a:pPr>
            <a:r>
              <a:rPr lang="en-US" sz="8000" b="1" dirty="0">
                <a:solidFill>
                  <a:srgbClr val="0070C0"/>
                </a:solidFill>
              </a:rPr>
              <a:t>Test Tooling</a:t>
            </a:r>
            <a:r>
              <a:rPr lang="en-US" sz="8000" dirty="0">
                <a:solidFill>
                  <a:srgbClr val="0070C0"/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445114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2C020-8250-4FD3-8F5B-2F70B821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SDC / SDPi Test Tooling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2C416-D3A0-4498-A6D9-AB8CD9CE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 MDI using SDC-SDPi+FHIR – Framework Considerations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680B0-22AE-41A6-941B-08903918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F64AB5-5049-4A51-9E5B-EEDE6D371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6" y="1307318"/>
            <a:ext cx="10658474" cy="530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0070C0"/>
                </a:solidFill>
              </a:rPr>
              <a:t>&lt;include white paper tooling diagrams&gt;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CC2E69D-70F9-49AE-A92E-4E9896FD6F87}"/>
              </a:ext>
            </a:extLst>
          </p:cNvPr>
          <p:cNvSpPr txBox="1">
            <a:spLocks/>
          </p:cNvSpPr>
          <p:nvPr/>
        </p:nvSpPr>
        <p:spPr>
          <a:xfrm>
            <a:off x="1533525" y="2166939"/>
            <a:ext cx="10658474" cy="555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>
                <a:solidFill>
                  <a:srgbClr val="0070C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&lt;tool chain from requirements analysis to CA&gt;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7EE37E-38E3-4C05-A160-D2C7BF8D6C36}"/>
              </a:ext>
            </a:extLst>
          </p:cNvPr>
          <p:cNvSpPr txBox="1">
            <a:spLocks/>
          </p:cNvSpPr>
          <p:nvPr/>
        </p:nvSpPr>
        <p:spPr>
          <a:xfrm>
            <a:off x="1533525" y="3051170"/>
            <a:ext cx="10658474" cy="555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>
                <a:solidFill>
                  <a:srgbClr val="0070C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3000" dirty="0"/>
              <a:t>&lt;maps &amp; gaps – e.g., </a:t>
            </a:r>
            <a:r>
              <a:rPr lang="en-US" sz="3000" dirty="0" err="1"/>
              <a:t>ReqIF</a:t>
            </a:r>
            <a:r>
              <a:rPr lang="en-US" sz="3000" dirty="0"/>
              <a:t>&gt;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D83AC7B-6BAF-486C-9057-CD6EC9851224}"/>
              </a:ext>
            </a:extLst>
          </p:cNvPr>
          <p:cNvSpPr txBox="1">
            <a:spLocks/>
          </p:cNvSpPr>
          <p:nvPr/>
        </p:nvSpPr>
        <p:spPr>
          <a:xfrm>
            <a:off x="1533524" y="4819632"/>
            <a:ext cx="10658474" cy="555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>
                <a:solidFill>
                  <a:srgbClr val="0070C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3000" dirty="0"/>
              <a:t>&lt;…&gt;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7C8BC11-010D-46F5-BFDB-AD396E3B2BCB}"/>
              </a:ext>
            </a:extLst>
          </p:cNvPr>
          <p:cNvSpPr txBox="1">
            <a:spLocks/>
          </p:cNvSpPr>
          <p:nvPr/>
        </p:nvSpPr>
        <p:spPr>
          <a:xfrm>
            <a:off x="1533523" y="3935401"/>
            <a:ext cx="10658474" cy="555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>
                <a:solidFill>
                  <a:srgbClr val="0070C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3000" dirty="0"/>
              <a:t>&lt;Use of NIST / </a:t>
            </a:r>
            <a:r>
              <a:rPr lang="en-US" sz="3000" dirty="0" err="1"/>
              <a:t>Abestos</a:t>
            </a:r>
            <a:r>
              <a:rPr lang="en-US" sz="3000" dirty="0"/>
              <a:t>, …&gt;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16A8A1-9BFE-4DB4-931E-CE42FDE53420}"/>
              </a:ext>
            </a:extLst>
          </p:cNvPr>
          <p:cNvSpPr txBox="1">
            <a:spLocks/>
          </p:cNvSpPr>
          <p:nvPr/>
        </p:nvSpPr>
        <p:spPr>
          <a:xfrm>
            <a:off x="1533524" y="5703863"/>
            <a:ext cx="10658474" cy="555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>
                <a:solidFill>
                  <a:srgbClr val="0070C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3000" dirty="0"/>
              <a:t>&lt;…&gt;</a:t>
            </a:r>
          </a:p>
        </p:txBody>
      </p:sp>
    </p:spTree>
    <p:extLst>
      <p:ext uri="{BB962C8B-B14F-4D97-AF65-F5344CB8AC3E}">
        <p14:creationId xmlns:p14="http://schemas.microsoft.com/office/powerpoint/2010/main" val="376827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  <p:bldP spid="10" grpId="0"/>
      <p:bldP spid="11" grpId="0"/>
      <p:bldP spid="12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F6AEC-4B4E-40CC-B045-2ABD31C7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0579248-30EC-423A-BAA9-D1366EAE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01" y="6440994"/>
            <a:ext cx="5496448" cy="413832"/>
          </a:xfrm>
        </p:spPr>
        <p:txBody>
          <a:bodyPr/>
          <a:lstStyle/>
          <a:p>
            <a:r>
              <a:rPr lang="en-US" dirty="0"/>
              <a:t>SES MDI using </a:t>
            </a:r>
            <a:r>
              <a:rPr lang="en-US" dirty="0" err="1"/>
              <a:t>SDC-SDPi+FHIR</a:t>
            </a:r>
            <a:r>
              <a:rPr lang="en-US" dirty="0"/>
              <a:t> Briefing &amp; Proposal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CD03E8-77C9-4760-AD02-6EA303E9A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9574"/>
            <a:ext cx="10515600" cy="39302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b="1" dirty="0">
                <a:solidFill>
                  <a:srgbClr val="0070C0"/>
                </a:solidFill>
              </a:rPr>
              <a:t>Additional </a:t>
            </a:r>
          </a:p>
          <a:p>
            <a:pPr marL="0" indent="0" algn="ctr">
              <a:buNone/>
            </a:pPr>
            <a:r>
              <a:rPr lang="en-US" sz="8000" b="1" dirty="0">
                <a:solidFill>
                  <a:srgbClr val="0070C0"/>
                </a:solidFill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3715008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F6AEC-4B4E-40CC-B045-2ABD31C7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0579248-30EC-423A-BAA9-D1366EAE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01" y="6440994"/>
            <a:ext cx="5496448" cy="413832"/>
          </a:xfrm>
        </p:spPr>
        <p:txBody>
          <a:bodyPr/>
          <a:lstStyle/>
          <a:p>
            <a:r>
              <a:rPr lang="en-US" dirty="0"/>
              <a:t>SES MDI using </a:t>
            </a:r>
            <a:r>
              <a:rPr lang="en-US" dirty="0" err="1"/>
              <a:t>SDC-SDPi+FHIR</a:t>
            </a:r>
            <a:r>
              <a:rPr lang="en-US" dirty="0"/>
              <a:t> Briefing &amp; Proposal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CD03E8-77C9-4760-AD02-6EA303E9A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095"/>
            <a:ext cx="10515600" cy="393021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8000" b="1" dirty="0">
                <a:solidFill>
                  <a:srgbClr val="0070C0"/>
                </a:solidFill>
              </a:rPr>
              <a:t>OMG Requirements Interchange Format (</a:t>
            </a:r>
            <a:r>
              <a:rPr lang="en-US" sz="8000" b="1" dirty="0" err="1">
                <a:solidFill>
                  <a:srgbClr val="0070C0"/>
                </a:solidFill>
              </a:rPr>
              <a:t>ReqIF</a:t>
            </a:r>
            <a:r>
              <a:rPr lang="en-US" sz="8000" b="1" dirty="0">
                <a:solidFill>
                  <a:srgbClr val="0070C0"/>
                </a:solidFill>
              </a:rPr>
              <a:t>) “Mapping”</a:t>
            </a:r>
          </a:p>
          <a:p>
            <a:pPr marL="0" indent="0" algn="ctr">
              <a:buNone/>
            </a:pPr>
            <a:r>
              <a:rPr lang="en-US" sz="8000" b="1" dirty="0">
                <a:solidFill>
                  <a:srgbClr val="0070C0"/>
                </a:solidFill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54276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A011-38E2-4B7A-9271-D4242010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OMG </a:t>
            </a:r>
            <a:r>
              <a:rPr lang="en-US" dirty="0" err="1"/>
              <a:t>ReqIF</a:t>
            </a:r>
            <a:r>
              <a:rPr lang="en-US" dirty="0"/>
              <a:t>:  Base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FA596-5F21-4EE9-8162-2BA94C85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Gemini SDPi + FHIR – From Narratives to Plug-n-Trust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9C0DD-7EB4-4079-980E-8F24A962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E407E39-35EA-486E-84B2-3E2EF3B51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61" y="1014882"/>
            <a:ext cx="9390077" cy="5747814"/>
          </a:xfrm>
          <a:prstGeom prst="rect">
            <a:avLst/>
          </a:prstGeom>
          <a:ln w="1905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4558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A011-38E2-4B7A-9271-D4242010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226"/>
            <a:ext cx="11353799" cy="806450"/>
          </a:xfrm>
        </p:spPr>
        <p:txBody>
          <a:bodyPr>
            <a:normAutofit/>
          </a:bodyPr>
          <a:lstStyle/>
          <a:p>
            <a:r>
              <a:rPr lang="en-US" dirty="0" err="1"/>
              <a:t>ReqIF</a:t>
            </a:r>
            <a:r>
              <a:rPr lang="en-US" dirty="0"/>
              <a:t>:  Requirement Hierarchies &amp; Relationships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FA596-5F21-4EE9-8162-2BA94C85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Gemini SDPi + FHIR – From Narratives to Plug-n-Trust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9C0DD-7EB4-4079-980E-8F24A962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740650-3387-4BAE-9C83-BF1D2FA87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443" y="894308"/>
            <a:ext cx="7457310" cy="5843116"/>
          </a:xfrm>
          <a:prstGeom prst="rect">
            <a:avLst/>
          </a:prstGeom>
          <a:ln w="19050">
            <a:solidFill>
              <a:schemeClr val="accent1">
                <a:shade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E653ED-C4F2-4C64-A1D9-78DAF28DE310}"/>
              </a:ext>
            </a:extLst>
          </p:cNvPr>
          <p:cNvSpPr txBox="1"/>
          <p:nvPr/>
        </p:nvSpPr>
        <p:spPr>
          <a:xfrm>
            <a:off x="200967" y="2210637"/>
            <a:ext cx="23312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“mapping” </a:t>
            </a:r>
            <a:r>
              <a:rPr lang="en-US" sz="2400" dirty="0">
                <a:solidFill>
                  <a:srgbClr val="0070C0"/>
                </a:solidFill>
              </a:rPr>
              <a:t>between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Source &amp; Target Requirements</a:t>
            </a:r>
          </a:p>
        </p:txBody>
      </p:sp>
    </p:spTree>
    <p:extLst>
      <p:ext uri="{BB962C8B-B14F-4D97-AF65-F5344CB8AC3E}">
        <p14:creationId xmlns:p14="http://schemas.microsoft.com/office/powerpoint/2010/main" val="328490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2C020-8250-4FD3-8F5B-2F70B821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Contemplate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2C416-D3A0-4498-A6D9-AB8CD9CE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 MDI using SDC-SDPi+FHIR – Framework Considerations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680B0-22AE-41A6-941B-08903918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F64AB5-5049-4A51-9E5B-EEDE6D371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6" y="1307318"/>
            <a:ext cx="10658474" cy="530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0070C0"/>
                </a:solidFill>
              </a:rPr>
              <a:t>How to minimize duplication of information &amp; effort?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CC2E69D-70F9-49AE-A92E-4E9896FD6F87}"/>
              </a:ext>
            </a:extLst>
          </p:cNvPr>
          <p:cNvSpPr txBox="1">
            <a:spLocks/>
          </p:cNvSpPr>
          <p:nvPr/>
        </p:nvSpPr>
        <p:spPr>
          <a:xfrm>
            <a:off x="1533525" y="2166939"/>
            <a:ext cx="10658474" cy="555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>
                <a:solidFill>
                  <a:srgbClr val="0070C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How to maximize use of work and resources already created?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7EE37E-38E3-4C05-A160-D2C7BF8D6C36}"/>
              </a:ext>
            </a:extLst>
          </p:cNvPr>
          <p:cNvSpPr txBox="1">
            <a:spLocks/>
          </p:cNvSpPr>
          <p:nvPr/>
        </p:nvSpPr>
        <p:spPr>
          <a:xfrm>
            <a:off x="1533525" y="3051170"/>
            <a:ext cx="10658474" cy="555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>
                <a:solidFill>
                  <a:srgbClr val="0070C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3000" dirty="0"/>
              <a:t>What is the requirements starting point &amp; ending point?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D83AC7B-6BAF-486C-9057-CD6EC9851224}"/>
              </a:ext>
            </a:extLst>
          </p:cNvPr>
          <p:cNvSpPr txBox="1">
            <a:spLocks/>
          </p:cNvSpPr>
          <p:nvPr/>
        </p:nvSpPr>
        <p:spPr>
          <a:xfrm>
            <a:off x="1533524" y="4819632"/>
            <a:ext cx="10658474" cy="555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>
                <a:solidFill>
                  <a:srgbClr val="0070C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3000" dirty="0"/>
              <a:t>How to craft a framework for SES “</a:t>
            </a:r>
            <a:r>
              <a:rPr lang="en-US" sz="3000" dirty="0" err="1"/>
              <a:t>PnT</a:t>
            </a:r>
            <a:r>
              <a:rPr lang="en-US" sz="3000" dirty="0"/>
              <a:t>” MDI …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7C8BC11-010D-46F5-BFDB-AD396E3B2BCB}"/>
              </a:ext>
            </a:extLst>
          </p:cNvPr>
          <p:cNvSpPr txBox="1">
            <a:spLocks/>
          </p:cNvSpPr>
          <p:nvPr/>
        </p:nvSpPr>
        <p:spPr>
          <a:xfrm>
            <a:off x="1533523" y="3935401"/>
            <a:ext cx="10658474" cy="555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>
                <a:solidFill>
                  <a:srgbClr val="0070C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3000" dirty="0"/>
              <a:t>How to truly integrate SES &amp; MDI … seamlessly?!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16A8A1-9BFE-4DB4-931E-CE42FDE53420}"/>
              </a:ext>
            </a:extLst>
          </p:cNvPr>
          <p:cNvSpPr txBox="1">
            <a:spLocks/>
          </p:cNvSpPr>
          <p:nvPr/>
        </p:nvSpPr>
        <p:spPr>
          <a:xfrm>
            <a:off x="1771650" y="5703863"/>
            <a:ext cx="10420347" cy="555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>
                <a:solidFill>
                  <a:srgbClr val="0070C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3000" dirty="0"/>
              <a:t>… With an achievable starting point &amp; compelling future state?  </a:t>
            </a:r>
          </a:p>
        </p:txBody>
      </p:sp>
    </p:spTree>
    <p:extLst>
      <p:ext uri="{BB962C8B-B14F-4D97-AF65-F5344CB8AC3E}">
        <p14:creationId xmlns:p14="http://schemas.microsoft.com/office/powerpoint/2010/main" val="250239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9DF8-AA8E-4EFA-83A3-B8EE9F17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6"/>
            <a:ext cx="11353800" cy="806450"/>
          </a:xfrm>
        </p:spPr>
        <p:txBody>
          <a:bodyPr/>
          <a:lstStyle/>
          <a:p>
            <a:r>
              <a:rPr lang="en-US" dirty="0"/>
              <a:t>SES MDI Using SDC/</a:t>
            </a:r>
            <a:r>
              <a:rPr lang="en-US" dirty="0" err="1"/>
              <a:t>SDPi+FHIR</a:t>
            </a:r>
            <a:r>
              <a:rPr lang="en-US" dirty="0"/>
              <a:t> – </a:t>
            </a:r>
            <a:r>
              <a:rPr lang="en-US" i="1" dirty="0">
                <a:solidFill>
                  <a:srgbClr val="FF0000"/>
                </a:solidFill>
              </a:rPr>
              <a:t>The Big Picture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E38BF-F380-4EAA-9B1E-5036D2D2A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 MDI using SDC-SDPi+FHIR – Framework Considerations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3D3E8-4CD6-4521-85B2-4DB284C7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299514-667A-4DF5-BCA6-836D183DD773}"/>
              </a:ext>
            </a:extLst>
          </p:cNvPr>
          <p:cNvSpPr txBox="1"/>
          <p:nvPr/>
        </p:nvSpPr>
        <p:spPr>
          <a:xfrm>
            <a:off x="276225" y="1161846"/>
            <a:ext cx="32004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867B9"/>
                </a:solidFill>
              </a:rPr>
              <a:t>“Hanging Gardens” Model</a:t>
            </a:r>
          </a:p>
          <a:p>
            <a:pPr marL="457200" indent="-2286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1867B9"/>
                </a:solidFill>
              </a:rPr>
              <a:t>Perfect?  Not!</a:t>
            </a:r>
          </a:p>
          <a:p>
            <a:pPr marL="457200" indent="-2286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1867B9"/>
                </a:solidFill>
              </a:rPr>
              <a:t>Useful?  Absolutely!!!</a:t>
            </a:r>
          </a:p>
          <a:p>
            <a:pPr marL="457200" indent="-2286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1867B9"/>
                </a:solidFill>
              </a:rPr>
              <a:t>Provides a common reference point to consider the questions and identify a workable framework</a:t>
            </a:r>
          </a:p>
          <a:p>
            <a:pPr marL="457200" indent="-2286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1867B9"/>
                </a:solidFill>
              </a:rPr>
              <a:t>Cuts across …</a:t>
            </a:r>
          </a:p>
          <a:p>
            <a:pPr marL="800100" lvl="1" indent="-2286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0100" algn="l"/>
              </a:tabLst>
            </a:pPr>
            <a:r>
              <a:rPr lang="en-US" sz="2000" dirty="0">
                <a:solidFill>
                  <a:srgbClr val="1867B9"/>
                </a:solidFill>
              </a:rPr>
              <a:t>Standards</a:t>
            </a:r>
          </a:p>
          <a:p>
            <a:pPr marL="800100" lvl="1" indent="-2286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0100" algn="l"/>
              </a:tabLst>
            </a:pPr>
            <a:r>
              <a:rPr lang="en-US" sz="2000" dirty="0">
                <a:solidFill>
                  <a:srgbClr val="1867B9"/>
                </a:solidFill>
              </a:rPr>
              <a:t>Organizations</a:t>
            </a:r>
          </a:p>
          <a:p>
            <a:pPr marL="800100" lvl="1" indent="-2286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0100" algn="l"/>
              </a:tabLst>
            </a:pPr>
            <a:r>
              <a:rPr lang="en-US" sz="2000" dirty="0">
                <a:solidFill>
                  <a:srgbClr val="1867B9"/>
                </a:solidFill>
              </a:rPr>
              <a:t>Subject Areas</a:t>
            </a:r>
          </a:p>
          <a:p>
            <a:pPr marL="800100" lvl="1" indent="-2286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0100" algn="l"/>
              </a:tabLst>
            </a:pPr>
            <a:r>
              <a:rPr lang="en-US" sz="2000" dirty="0">
                <a:solidFill>
                  <a:srgbClr val="1867B9"/>
                </a:solidFill>
              </a:rPr>
              <a:t>Past/Present/Future</a:t>
            </a:r>
          </a:p>
          <a:p>
            <a:pPr marL="800100" lvl="1" indent="-2286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0100" algn="l"/>
              </a:tabLst>
            </a:pPr>
            <a:r>
              <a:rPr lang="en-US" sz="2000" dirty="0">
                <a:solidFill>
                  <a:srgbClr val="1867B9"/>
                </a:solidFill>
              </a:rPr>
              <a:t>….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C75988A-4EBB-411F-BB64-EC4B2F118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277" y="1169343"/>
            <a:ext cx="8714690" cy="507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7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8438-2CE1-4228-951A-DE411523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6"/>
            <a:ext cx="11293530" cy="806450"/>
          </a:xfrm>
        </p:spPr>
        <p:txBody>
          <a:bodyPr>
            <a:normAutofit/>
          </a:bodyPr>
          <a:lstStyle/>
          <a:p>
            <a:r>
              <a:rPr lang="en-US" dirty="0"/>
              <a:t>“Hanging Gardens” Model – </a:t>
            </a:r>
            <a:r>
              <a:rPr lang="en-US" i="1" dirty="0">
                <a:solidFill>
                  <a:srgbClr val="FF0000"/>
                </a:solidFill>
              </a:rPr>
              <a:t>Layer Integration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89398-FA4C-4EEB-B2EA-99E73354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SES MDI using </a:t>
            </a:r>
            <a:r>
              <a:rPr lang="en-US" dirty="0" err="1"/>
              <a:t>SDC-SDPi+FHIR</a:t>
            </a:r>
            <a:r>
              <a:rPr lang="en-US" dirty="0"/>
              <a:t> Briefing &amp; Proposal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767C6-992D-4DB9-8658-EA39A51C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1E0EC-2C20-48CF-B489-6B330A1B5950}"/>
              </a:ext>
            </a:extLst>
          </p:cNvPr>
          <p:cNvSpPr txBox="1"/>
          <p:nvPr/>
        </p:nvSpPr>
        <p:spPr>
          <a:xfrm>
            <a:off x="552767" y="1103336"/>
            <a:ext cx="5305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Each layer can be characterized by: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D656D-5C8C-46B3-84F2-103A08BEB5B0}"/>
              </a:ext>
            </a:extLst>
          </p:cNvPr>
          <p:cNvSpPr txBox="1"/>
          <p:nvPr/>
        </p:nvSpPr>
        <p:spPr>
          <a:xfrm>
            <a:off x="2295525" y="5113879"/>
            <a:ext cx="98964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</a:rPr>
              <a:t>Integrating each “hanging garden” can be achieved by “threading” …</a:t>
            </a:r>
          </a:p>
          <a:p>
            <a:pPr lvl="1"/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</a:rPr>
              <a:t>horizontally –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across layer-specific characterization dimensions </a:t>
            </a:r>
          </a:p>
          <a:p>
            <a:pPr marL="228600"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+ </a:t>
            </a:r>
          </a:p>
          <a:p>
            <a:pPr lvl="1"/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</a:rPr>
              <a:t>vertically –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mapping from scenarios to Plug-and-Trust decoupled product interfaces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E8C3ED-1CA2-47C9-AB6C-9C35515D7C9F}"/>
              </a:ext>
            </a:extLst>
          </p:cNvPr>
          <p:cNvSpPr/>
          <p:nvPr/>
        </p:nvSpPr>
        <p:spPr>
          <a:xfrm>
            <a:off x="1014990" y="1747420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Unique Subject Concepts &amp; Components (Terms)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D48BA3-1F8D-48AD-BA78-C19E8EF2B08F}"/>
              </a:ext>
            </a:extLst>
          </p:cNvPr>
          <p:cNvSpPr/>
          <p:nvPr/>
        </p:nvSpPr>
        <p:spPr>
          <a:xfrm>
            <a:off x="1014990" y="2321758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Layer-specific Information &amp; Knowledge (UML models)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13491D-18D8-4E61-BB93-2E7D2C70F713}"/>
              </a:ext>
            </a:extLst>
          </p:cNvPr>
          <p:cNvSpPr/>
          <p:nvPr/>
        </p:nvSpPr>
        <p:spPr>
          <a:xfrm>
            <a:off x="1014990" y="3475484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Requirements Formalization (Gherkin &amp; </a:t>
            </a:r>
            <a:r>
              <a:rPr lang="en-US" sz="1600" dirty="0" err="1">
                <a:solidFill>
                  <a:schemeClr val="tx1"/>
                </a:solidFill>
              </a:rPr>
              <a:t>ReqIF</a:t>
            </a:r>
            <a:r>
              <a:rPr lang="en-US" sz="1600" dirty="0">
                <a:solidFill>
                  <a:schemeClr val="tx1"/>
                </a:solidFill>
              </a:rPr>
              <a:t> Spec’s)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5C810C-91AE-4707-8098-FC0085161DDF}"/>
              </a:ext>
            </a:extLst>
          </p:cNvPr>
          <p:cNvSpPr/>
          <p:nvPr/>
        </p:nvSpPr>
        <p:spPr>
          <a:xfrm>
            <a:off x="1014990" y="4048401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Implementation Trust Logic (SES Assurance Case Spec’s)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66CA40-A5B2-4DFC-BE1C-844649240A74}"/>
              </a:ext>
            </a:extLst>
          </p:cNvPr>
          <p:cNvSpPr/>
          <p:nvPr/>
        </p:nvSpPr>
        <p:spPr>
          <a:xfrm>
            <a:off x="1014990" y="2898621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Layer API &amp; Capabilities &amp; Requirements (Inter-layer Spec’s)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1C8145-0E2A-4451-864C-5001DD8D9E9B}"/>
              </a:ext>
            </a:extLst>
          </p:cNvPr>
          <p:cNvSpPr/>
          <p:nvPr/>
        </p:nvSpPr>
        <p:spPr>
          <a:xfrm>
            <a:off x="1014990" y="4621318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Implementation Technology Logic (MDI Spec’s)</a:t>
            </a:r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B276BC6-1295-415E-9305-BEDFEFEE7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446" y="704477"/>
            <a:ext cx="5252284" cy="391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6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5422FF8-AFF2-4062-BB82-7D672E789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527" y="1980054"/>
            <a:ext cx="5845331" cy="4359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068438-2CE1-4228-951A-DE411523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6"/>
            <a:ext cx="11293530" cy="806450"/>
          </a:xfrm>
        </p:spPr>
        <p:txBody>
          <a:bodyPr>
            <a:normAutofit/>
          </a:bodyPr>
          <a:lstStyle/>
          <a:p>
            <a:r>
              <a:rPr lang="en-US" dirty="0"/>
              <a:t>Layer Characterization:  </a:t>
            </a:r>
            <a:r>
              <a:rPr lang="en-US" i="1" dirty="0">
                <a:solidFill>
                  <a:srgbClr val="FF0000"/>
                </a:solidFill>
              </a:rPr>
              <a:t>Horizontal &amp; Vertical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89398-FA4C-4EEB-B2EA-99E73354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SES MDI using </a:t>
            </a:r>
            <a:r>
              <a:rPr lang="en-US" dirty="0" err="1"/>
              <a:t>SDC-SDPi+FHIR</a:t>
            </a:r>
            <a:r>
              <a:rPr lang="en-US" dirty="0"/>
              <a:t> Briefing &amp; Proposal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767C6-992D-4DB9-8658-EA39A51C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20BADA-8AD9-4E7B-9C57-608682CE38B4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497958" y="2869681"/>
            <a:ext cx="4272844" cy="2560797"/>
            <a:chOff x="1014990" y="1747420"/>
            <a:chExt cx="5305422" cy="31796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5E8C3ED-1CA2-47C9-AB6C-9C35515D7C9F}"/>
                </a:ext>
              </a:extLst>
            </p:cNvPr>
            <p:cNvSpPr/>
            <p:nvPr/>
          </p:nvSpPr>
          <p:spPr>
            <a:xfrm>
              <a:off x="1014990" y="1747420"/>
              <a:ext cx="5305422" cy="30574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Unique Subject Concepts &amp; Components (Terms)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D48BA3-1F8D-48AD-BA78-C19E8EF2B08F}"/>
                </a:ext>
              </a:extLst>
            </p:cNvPr>
            <p:cNvSpPr/>
            <p:nvPr/>
          </p:nvSpPr>
          <p:spPr>
            <a:xfrm>
              <a:off x="1014990" y="2321758"/>
              <a:ext cx="5305422" cy="30574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Layer-specific Information &amp; Knowledge (UML models)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13491D-18D8-4E61-BB93-2E7D2C70F713}"/>
                </a:ext>
              </a:extLst>
            </p:cNvPr>
            <p:cNvSpPr/>
            <p:nvPr/>
          </p:nvSpPr>
          <p:spPr>
            <a:xfrm>
              <a:off x="1014990" y="3475484"/>
              <a:ext cx="5305422" cy="30574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Requirements Formalization (Gherkin &amp; </a:t>
              </a:r>
              <a:r>
                <a:rPr lang="en-US" sz="1200" dirty="0" err="1">
                  <a:solidFill>
                    <a:schemeClr val="tx1"/>
                  </a:solidFill>
                </a:rPr>
                <a:t>ReqIF</a:t>
              </a:r>
              <a:r>
                <a:rPr lang="en-US" sz="1200" dirty="0">
                  <a:solidFill>
                    <a:schemeClr val="tx1"/>
                  </a:solidFill>
                </a:rPr>
                <a:t> Spec’s)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05C810C-91AE-4707-8098-FC0085161DDF}"/>
                </a:ext>
              </a:extLst>
            </p:cNvPr>
            <p:cNvSpPr/>
            <p:nvPr/>
          </p:nvSpPr>
          <p:spPr>
            <a:xfrm>
              <a:off x="1014990" y="4048401"/>
              <a:ext cx="5305422" cy="30574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Implementation Trust Logic (SES Assurance Case Spec’s)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66CA40-A5B2-4DFC-BE1C-844649240A74}"/>
                </a:ext>
              </a:extLst>
            </p:cNvPr>
            <p:cNvSpPr/>
            <p:nvPr/>
          </p:nvSpPr>
          <p:spPr>
            <a:xfrm>
              <a:off x="1014990" y="2898621"/>
              <a:ext cx="5305422" cy="30574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Layer API &amp; Capabilities &amp; Requirements (Inter-layer Spec’s)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71C8145-0E2A-4451-864C-5001DD8D9E9B}"/>
                </a:ext>
              </a:extLst>
            </p:cNvPr>
            <p:cNvSpPr/>
            <p:nvPr/>
          </p:nvSpPr>
          <p:spPr>
            <a:xfrm>
              <a:off x="1014990" y="4621318"/>
              <a:ext cx="5305422" cy="30574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Implementation Technology Logic (MDI Spec’s)</a:t>
              </a:r>
            </a:p>
          </p:txBody>
        </p:sp>
      </p:grpSp>
      <p:sp>
        <p:nvSpPr>
          <p:cNvPr id="9" name="Left Brace 8">
            <a:extLst>
              <a:ext uri="{FF2B5EF4-FFF2-40B4-BE49-F238E27FC236}">
                <a16:creationId xmlns:a16="http://schemas.microsoft.com/office/drawing/2014/main" id="{B86CF2E5-E9A6-4FAF-BA12-92255E000CEB}"/>
              </a:ext>
            </a:extLst>
          </p:cNvPr>
          <p:cNvSpPr/>
          <p:nvPr/>
        </p:nvSpPr>
        <p:spPr>
          <a:xfrm rot="5400000">
            <a:off x="2526678" y="560304"/>
            <a:ext cx="215403" cy="25607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9C229C-0EA2-4388-8598-B68C5AC18BA1}"/>
              </a:ext>
            </a:extLst>
          </p:cNvPr>
          <p:cNvSpPr txBox="1"/>
          <p:nvPr/>
        </p:nvSpPr>
        <p:spPr>
          <a:xfrm>
            <a:off x="936970" y="943458"/>
            <a:ext cx="3419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Horizontal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(Intra-Garden Walkways)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C0E6D-3952-448D-BBAA-B8E39D664D9A}"/>
              </a:ext>
            </a:extLst>
          </p:cNvPr>
          <p:cNvSpPr txBox="1"/>
          <p:nvPr/>
        </p:nvSpPr>
        <p:spPr>
          <a:xfrm>
            <a:off x="5948811" y="943458"/>
            <a:ext cx="3290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Vertical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(Inter-Garden Stairways)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3E02CE-3384-46A3-8293-E0ABF03DA300}"/>
              </a:ext>
            </a:extLst>
          </p:cNvPr>
          <p:cNvCxnSpPr>
            <a:cxnSpLocks/>
          </p:cNvCxnSpPr>
          <p:nvPr/>
        </p:nvCxnSpPr>
        <p:spPr>
          <a:xfrm>
            <a:off x="7803581" y="1822080"/>
            <a:ext cx="41320" cy="431751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eft Brace 28">
            <a:extLst>
              <a:ext uri="{FF2B5EF4-FFF2-40B4-BE49-F238E27FC236}">
                <a16:creationId xmlns:a16="http://schemas.microsoft.com/office/drawing/2014/main" id="{A7F9A17A-F960-48DF-9426-CB4F59758382}"/>
              </a:ext>
            </a:extLst>
          </p:cNvPr>
          <p:cNvSpPr/>
          <p:nvPr/>
        </p:nvSpPr>
        <p:spPr>
          <a:xfrm>
            <a:off x="5818243" y="2013657"/>
            <a:ext cx="246238" cy="42728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1ABB7C8F-5648-4EE8-A8E1-17F6AF6D98E3}"/>
              </a:ext>
            </a:extLst>
          </p:cNvPr>
          <p:cNvSpPr/>
          <p:nvPr/>
        </p:nvSpPr>
        <p:spPr>
          <a:xfrm rot="10800000">
            <a:off x="4119732" y="1948405"/>
            <a:ext cx="246238" cy="4338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6DADEC-B33D-45A3-8989-722A7B5F1A6F}"/>
              </a:ext>
            </a:extLst>
          </p:cNvPr>
          <p:cNvSpPr txBox="1"/>
          <p:nvPr/>
        </p:nvSpPr>
        <p:spPr>
          <a:xfrm>
            <a:off x="4391191" y="3142112"/>
            <a:ext cx="1516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Each Layer Characterized Horizontally  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&amp; 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Integrated Vertically</a:t>
            </a:r>
          </a:p>
        </p:txBody>
      </p:sp>
    </p:spTree>
    <p:extLst>
      <p:ext uri="{BB962C8B-B14F-4D97-AF65-F5344CB8AC3E}">
        <p14:creationId xmlns:p14="http://schemas.microsoft.com/office/powerpoint/2010/main" val="3093909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BC98-361E-4E8E-A2A3-E79EB137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22226"/>
            <a:ext cx="10801350" cy="806450"/>
          </a:xfrm>
        </p:spPr>
        <p:txBody>
          <a:bodyPr>
            <a:normAutofit/>
          </a:bodyPr>
          <a:lstStyle/>
          <a:p>
            <a:r>
              <a:rPr lang="en-US" sz="4000" dirty="0"/>
              <a:t>Garden Design: </a:t>
            </a:r>
            <a:r>
              <a:rPr lang="en-US" sz="4000" i="1" dirty="0">
                <a:solidFill>
                  <a:srgbClr val="FF0000"/>
                </a:solidFill>
              </a:rPr>
              <a:t>Horizontal Integration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6BAD2-5628-4862-A27D-65A3DB08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 MDI using SDC-SDPi+FHIR – Framework Considerations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540CB-3C92-4B5A-80F4-3B7CC9CB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89345-C216-4E35-BCCD-64063B21CF2E}"/>
              </a:ext>
            </a:extLst>
          </p:cNvPr>
          <p:cNvSpPr/>
          <p:nvPr/>
        </p:nvSpPr>
        <p:spPr>
          <a:xfrm>
            <a:off x="552450" y="981145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Unique Subject Concepts &amp; Components (Semantics/Terms)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0D1BC8-1DCF-40F6-BFD6-57672DB5B392}"/>
              </a:ext>
            </a:extLst>
          </p:cNvPr>
          <p:cNvSpPr/>
          <p:nvPr/>
        </p:nvSpPr>
        <p:spPr>
          <a:xfrm>
            <a:off x="552450" y="1896151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Layer-specific Information &amp; Knowledge (UML models)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FF0640-C710-497E-A24D-0F314FD4E319}"/>
              </a:ext>
            </a:extLst>
          </p:cNvPr>
          <p:cNvSpPr/>
          <p:nvPr/>
        </p:nvSpPr>
        <p:spPr>
          <a:xfrm>
            <a:off x="552450" y="3731188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Requirements Formalization (Gherkin &amp; </a:t>
            </a:r>
            <a:r>
              <a:rPr lang="en-US" sz="1600" dirty="0" err="1">
                <a:solidFill>
                  <a:schemeClr val="tx1"/>
                </a:solidFill>
              </a:rPr>
              <a:t>ReqIF</a:t>
            </a:r>
            <a:r>
              <a:rPr lang="en-US" sz="1600" dirty="0">
                <a:solidFill>
                  <a:schemeClr val="tx1"/>
                </a:solidFill>
              </a:rPr>
              <a:t> Spec’s)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252E36-88E4-4C2A-A039-11E99056E2D3}"/>
              </a:ext>
            </a:extLst>
          </p:cNvPr>
          <p:cNvSpPr/>
          <p:nvPr/>
        </p:nvSpPr>
        <p:spPr>
          <a:xfrm>
            <a:off x="552450" y="4645277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Implementation Trust Logic (SES Assurance Case Spec’s)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5FA4BC-C95C-43EE-A3FB-3F657EB2CFAD}"/>
              </a:ext>
            </a:extLst>
          </p:cNvPr>
          <p:cNvSpPr/>
          <p:nvPr/>
        </p:nvSpPr>
        <p:spPr>
          <a:xfrm>
            <a:off x="552450" y="2811944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Layer API &amp; Capabilities &amp; Requirements (Inter-layer Spec’s)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C8D3E6-6447-4A89-A929-3370DF7E7931}"/>
              </a:ext>
            </a:extLst>
          </p:cNvPr>
          <p:cNvSpPr/>
          <p:nvPr/>
        </p:nvSpPr>
        <p:spPr>
          <a:xfrm>
            <a:off x="552450" y="5559366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Implementation Technology Logic (MDI Spec’s)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57BF66-DF8A-4DD6-B7C3-26ACB2C74627}"/>
              </a:ext>
            </a:extLst>
          </p:cNvPr>
          <p:cNvSpPr txBox="1"/>
          <p:nvPr/>
        </p:nvSpPr>
        <p:spPr>
          <a:xfrm>
            <a:off x="962025" y="1286887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Concepts, terms, definitions, algorithms, frameworks, 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4A807C-1628-4802-960B-9305801DDB47}"/>
              </a:ext>
            </a:extLst>
          </p:cNvPr>
          <p:cNvSpPr txBox="1"/>
          <p:nvPr/>
        </p:nvSpPr>
        <p:spPr>
          <a:xfrm>
            <a:off x="962025" y="2201893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Use Case / Activity Diagrams, Sequence Models, Object Models, etc.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B467CC-55ED-4480-B742-952F72BE628C}"/>
              </a:ext>
            </a:extLst>
          </p:cNvPr>
          <p:cNvSpPr txBox="1"/>
          <p:nvPr/>
        </p:nvSpPr>
        <p:spPr>
          <a:xfrm>
            <a:off x="962025" y="3115982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“API” Specifications, Implementation “Platform” Requirements, etc.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B09021-6F47-4A15-89C9-CAD4997947B6}"/>
              </a:ext>
            </a:extLst>
          </p:cNvPr>
          <p:cNvSpPr txBox="1"/>
          <p:nvPr/>
        </p:nvSpPr>
        <p:spPr>
          <a:xfrm>
            <a:off x="962024" y="4036930"/>
            <a:ext cx="829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Feature, Rule, Given/When/Then +  Specification, </a:t>
            </a:r>
            <a:r>
              <a:rPr lang="en-US" dirty="0" err="1">
                <a:solidFill>
                  <a:srgbClr val="0070C0"/>
                </a:solidFill>
              </a:rPr>
              <a:t>SpecRelation</a:t>
            </a:r>
            <a:r>
              <a:rPr lang="en-US" dirty="0">
                <a:solidFill>
                  <a:srgbClr val="0070C0"/>
                </a:solidFill>
              </a:rPr>
              <a:t> (Source, Target), etc.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641775-EF2D-43EF-A562-B60869FAA9ED}"/>
              </a:ext>
            </a:extLst>
          </p:cNvPr>
          <p:cNvSpPr txBox="1"/>
          <p:nvPr/>
        </p:nvSpPr>
        <p:spPr>
          <a:xfrm>
            <a:off x="1028699" y="4944015"/>
            <a:ext cx="829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Profiled application of 81001-1, 80001-1, 62304, assurance cases, etc.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AA97EC-16FE-40FF-93A0-0C72FDD0CEF5}"/>
              </a:ext>
            </a:extLst>
          </p:cNvPr>
          <p:cNvSpPr txBox="1"/>
          <p:nvPr/>
        </p:nvSpPr>
        <p:spPr>
          <a:xfrm>
            <a:off x="1028698" y="5853783"/>
            <a:ext cx="829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System Actors, Transactions, Messages, Events, Terminology, Value Sets, etc.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B9237B-8F99-4544-A101-5C696622CFF9}"/>
              </a:ext>
            </a:extLst>
          </p:cNvPr>
          <p:cNvSpPr txBox="1"/>
          <p:nvPr/>
        </p:nvSpPr>
        <p:spPr>
          <a:xfrm>
            <a:off x="9848850" y="3115982"/>
            <a:ext cx="15049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INCLUDE MAPPING COMPONENT / ARTIFACTS  + standards in scope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Create a UML model showing relationships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8B60987-A49C-4AB3-B38A-507ECF236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416" y="57671"/>
            <a:ext cx="3370548" cy="251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3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BC98-361E-4E8E-A2A3-E79EB137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22226"/>
            <a:ext cx="10801350" cy="806450"/>
          </a:xfrm>
        </p:spPr>
        <p:txBody>
          <a:bodyPr>
            <a:normAutofit/>
          </a:bodyPr>
          <a:lstStyle/>
          <a:p>
            <a:r>
              <a:rPr lang="en-US" sz="4000" dirty="0"/>
              <a:t>Garden Design: </a:t>
            </a:r>
            <a:r>
              <a:rPr lang="en-US" sz="4000" i="1" dirty="0">
                <a:solidFill>
                  <a:srgbClr val="FF0000"/>
                </a:solidFill>
              </a:rPr>
              <a:t>Requirements Management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6BAD2-5628-4862-A27D-65A3DB08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 MDI using SDC-SDPi+FHIR – Framework Considerations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540CB-3C92-4B5A-80F4-3B7CC9CB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FF0640-C710-497E-A24D-0F314FD4E319}"/>
              </a:ext>
            </a:extLst>
          </p:cNvPr>
          <p:cNvSpPr/>
          <p:nvPr/>
        </p:nvSpPr>
        <p:spPr>
          <a:xfrm>
            <a:off x="552450" y="1118615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Requirements Formalization (Gherkin &amp; </a:t>
            </a:r>
            <a:r>
              <a:rPr lang="en-US" sz="1600" dirty="0" err="1">
                <a:solidFill>
                  <a:schemeClr val="tx1"/>
                </a:solidFill>
              </a:rPr>
              <a:t>ReqIF</a:t>
            </a:r>
            <a:r>
              <a:rPr lang="en-US" sz="1600" dirty="0">
                <a:solidFill>
                  <a:schemeClr val="tx1"/>
                </a:solidFill>
              </a:rPr>
              <a:t> Spec’s)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B09021-6F47-4A15-89C9-CAD4997947B6}"/>
              </a:ext>
            </a:extLst>
          </p:cNvPr>
          <p:cNvSpPr txBox="1"/>
          <p:nvPr/>
        </p:nvSpPr>
        <p:spPr>
          <a:xfrm>
            <a:off x="962024" y="1424357"/>
            <a:ext cx="829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Feature, Rule, Given/When/Then +  Specification, </a:t>
            </a:r>
            <a:r>
              <a:rPr lang="en-US" dirty="0" err="1">
                <a:solidFill>
                  <a:srgbClr val="0070C0"/>
                </a:solidFill>
              </a:rPr>
              <a:t>SpecRelation</a:t>
            </a:r>
            <a:r>
              <a:rPr lang="en-US" dirty="0">
                <a:solidFill>
                  <a:srgbClr val="0070C0"/>
                </a:solidFill>
              </a:rPr>
              <a:t> (Source, Target), etc.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B9237B-8F99-4544-A101-5C696622CFF9}"/>
              </a:ext>
            </a:extLst>
          </p:cNvPr>
          <p:cNvSpPr txBox="1"/>
          <p:nvPr/>
        </p:nvSpPr>
        <p:spPr>
          <a:xfrm>
            <a:off x="1589105" y="1924991"/>
            <a:ext cx="965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INCLUDE: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ReqIF</a:t>
            </a:r>
            <a:r>
              <a:rPr lang="en-US" dirty="0">
                <a:solidFill>
                  <a:srgbClr val="FF0000"/>
                </a:solidFill>
              </a:rPr>
              <a:t> UML Profile (for SDPi)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Gherkin (per spec link, UML profile (for SDPi), Art’s briefing, etc.)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@ Use Case Layer Only?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PKP Example (see pic)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Tooling?  (“</a:t>
            </a:r>
            <a:r>
              <a:rPr lang="en-US" dirty="0" err="1">
                <a:solidFill>
                  <a:srgbClr val="FF0000"/>
                </a:solidFill>
              </a:rPr>
              <a:t>ReqIF</a:t>
            </a:r>
            <a:r>
              <a:rPr lang="en-US" dirty="0">
                <a:solidFill>
                  <a:srgbClr val="FF0000"/>
                </a:solidFill>
              </a:rPr>
              <a:t> Studio” tool?  “Eclipse </a:t>
            </a:r>
            <a:r>
              <a:rPr lang="en-US" dirty="0" err="1">
                <a:solidFill>
                  <a:srgbClr val="FF0000"/>
                </a:solidFill>
              </a:rPr>
              <a:t>ProR</a:t>
            </a:r>
            <a:r>
              <a:rPr lang="en-US">
                <a:solidFill>
                  <a:srgbClr val="FF0000"/>
                </a:solidFill>
              </a:rPr>
              <a:t>”)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281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BC98-361E-4E8E-A2A3-E79EB137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22226"/>
            <a:ext cx="10801350" cy="806450"/>
          </a:xfrm>
        </p:spPr>
        <p:txBody>
          <a:bodyPr>
            <a:normAutofit/>
          </a:bodyPr>
          <a:lstStyle/>
          <a:p>
            <a:r>
              <a:rPr lang="en-US" sz="4000" dirty="0"/>
              <a:t>Garden Design: </a:t>
            </a:r>
            <a:r>
              <a:rPr lang="en-US" sz="4000" i="1" dirty="0">
                <a:solidFill>
                  <a:srgbClr val="FF0000"/>
                </a:solidFill>
              </a:rPr>
              <a:t>Vertical Integration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6BAD2-5628-4862-A27D-65A3DB08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 MDI using SDC-SDPi+FHIR – Framework Considerations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540CB-3C92-4B5A-80F4-3B7CC9CB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89345-C216-4E35-BCCD-64063B21CF2E}"/>
              </a:ext>
            </a:extLst>
          </p:cNvPr>
          <p:cNvSpPr/>
          <p:nvPr/>
        </p:nvSpPr>
        <p:spPr>
          <a:xfrm>
            <a:off x="552450" y="981145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Unique Subject Concepts &amp; Components (Semantics/Terms)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0D1BC8-1DCF-40F6-BFD6-57672DB5B392}"/>
              </a:ext>
            </a:extLst>
          </p:cNvPr>
          <p:cNvSpPr/>
          <p:nvPr/>
        </p:nvSpPr>
        <p:spPr>
          <a:xfrm>
            <a:off x="552450" y="1896151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Layer-specific Information &amp; Knowledge (UML models)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FF0640-C710-497E-A24D-0F314FD4E319}"/>
              </a:ext>
            </a:extLst>
          </p:cNvPr>
          <p:cNvSpPr/>
          <p:nvPr/>
        </p:nvSpPr>
        <p:spPr>
          <a:xfrm>
            <a:off x="552450" y="3731188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Requirements Formalization (Gherkin &amp; </a:t>
            </a:r>
            <a:r>
              <a:rPr lang="en-US" sz="1600" dirty="0" err="1">
                <a:solidFill>
                  <a:schemeClr val="tx1"/>
                </a:solidFill>
              </a:rPr>
              <a:t>ReqIF</a:t>
            </a:r>
            <a:r>
              <a:rPr lang="en-US" sz="1600" dirty="0">
                <a:solidFill>
                  <a:schemeClr val="tx1"/>
                </a:solidFill>
              </a:rPr>
              <a:t> Spec’s)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252E36-88E4-4C2A-A039-11E99056E2D3}"/>
              </a:ext>
            </a:extLst>
          </p:cNvPr>
          <p:cNvSpPr/>
          <p:nvPr/>
        </p:nvSpPr>
        <p:spPr>
          <a:xfrm>
            <a:off x="552450" y="4645277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Implementation Trust Logic (SES Assurance Case Spec’s)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5FA4BC-C95C-43EE-A3FB-3F657EB2CFAD}"/>
              </a:ext>
            </a:extLst>
          </p:cNvPr>
          <p:cNvSpPr/>
          <p:nvPr/>
        </p:nvSpPr>
        <p:spPr>
          <a:xfrm>
            <a:off x="552450" y="2811944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Layer API &amp; Capabilities &amp; Requirements (Inter-layer Spec’s)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C8D3E6-6447-4A89-A929-3370DF7E7931}"/>
              </a:ext>
            </a:extLst>
          </p:cNvPr>
          <p:cNvSpPr/>
          <p:nvPr/>
        </p:nvSpPr>
        <p:spPr>
          <a:xfrm>
            <a:off x="552450" y="5559366"/>
            <a:ext cx="5305422" cy="30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Implementation Technology Logic (MDI Spec’s)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57BF66-DF8A-4DD6-B7C3-26ACB2C74627}"/>
              </a:ext>
            </a:extLst>
          </p:cNvPr>
          <p:cNvSpPr txBox="1"/>
          <p:nvPr/>
        </p:nvSpPr>
        <p:spPr>
          <a:xfrm>
            <a:off x="962025" y="1286887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Concepts, terms, definitions, algorithms, frameworks, 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4A807C-1628-4802-960B-9305801DDB47}"/>
              </a:ext>
            </a:extLst>
          </p:cNvPr>
          <p:cNvSpPr txBox="1"/>
          <p:nvPr/>
        </p:nvSpPr>
        <p:spPr>
          <a:xfrm>
            <a:off x="962025" y="2201893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Use Case / Activity Diagrams, Sequence Models, Object Models, etc.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B467CC-55ED-4480-B742-952F72BE628C}"/>
              </a:ext>
            </a:extLst>
          </p:cNvPr>
          <p:cNvSpPr txBox="1"/>
          <p:nvPr/>
        </p:nvSpPr>
        <p:spPr>
          <a:xfrm>
            <a:off x="962025" y="3115982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“API” Specifications, Implementation “Platform” Requirements, etc.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B09021-6F47-4A15-89C9-CAD4997947B6}"/>
              </a:ext>
            </a:extLst>
          </p:cNvPr>
          <p:cNvSpPr txBox="1"/>
          <p:nvPr/>
        </p:nvSpPr>
        <p:spPr>
          <a:xfrm>
            <a:off x="962024" y="4036930"/>
            <a:ext cx="829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Feature, Rule, Given/When/Then +  Specification, </a:t>
            </a:r>
            <a:r>
              <a:rPr lang="en-US" dirty="0" err="1">
                <a:solidFill>
                  <a:srgbClr val="0070C0"/>
                </a:solidFill>
              </a:rPr>
              <a:t>SpecRelation</a:t>
            </a:r>
            <a:r>
              <a:rPr lang="en-US" dirty="0">
                <a:solidFill>
                  <a:srgbClr val="0070C0"/>
                </a:solidFill>
              </a:rPr>
              <a:t> (Source, Target), etc.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641775-EF2D-43EF-A562-B60869FAA9ED}"/>
              </a:ext>
            </a:extLst>
          </p:cNvPr>
          <p:cNvSpPr txBox="1"/>
          <p:nvPr/>
        </p:nvSpPr>
        <p:spPr>
          <a:xfrm>
            <a:off x="1028699" y="4944015"/>
            <a:ext cx="829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Profiled application of 81001-1, 80001-1, 62304, assurance cases, etc.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AA97EC-16FE-40FF-93A0-0C72FDD0CEF5}"/>
              </a:ext>
            </a:extLst>
          </p:cNvPr>
          <p:cNvSpPr txBox="1"/>
          <p:nvPr/>
        </p:nvSpPr>
        <p:spPr>
          <a:xfrm>
            <a:off x="1028698" y="5853783"/>
            <a:ext cx="829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System Actors, Transactions, Messages, Events, Terminology, Value Sets, etc.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B9237B-8F99-4544-A101-5C696622CFF9}"/>
              </a:ext>
            </a:extLst>
          </p:cNvPr>
          <p:cNvSpPr txBox="1"/>
          <p:nvPr/>
        </p:nvSpPr>
        <p:spPr>
          <a:xfrm>
            <a:off x="9848850" y="3115982"/>
            <a:ext cx="1504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 Case(s) to SOA to DS to KIP(SES) to SDPi to SDC to SFC 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0487A4E-C525-4874-A46E-854D2BF81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416" y="57671"/>
            <a:ext cx="3370548" cy="251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4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32094</TotalTime>
  <Words>1963</Words>
  <Application>Microsoft Office PowerPoint</Application>
  <PresentationFormat>Widescreen</PresentationFormat>
  <Paragraphs>282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-apple-system</vt:lpstr>
      <vt:lpstr>Arial</vt:lpstr>
      <vt:lpstr>Calibri</vt:lpstr>
      <vt:lpstr>Calibri Light</vt:lpstr>
      <vt:lpstr>Wingdings</vt:lpstr>
      <vt:lpstr>Office Theme</vt:lpstr>
      <vt:lpstr>SES MDI using SDC/SDPi+FHIR Framework &amp; Considerations</vt:lpstr>
      <vt:lpstr>SES MDI Using SDC/SDPi+FHIR – The Big Idea</vt:lpstr>
      <vt:lpstr>Questions to Contemplate …</vt:lpstr>
      <vt:lpstr>SES MDI Using SDC/SDPi+FHIR – The Big Picture </vt:lpstr>
      <vt:lpstr>“Hanging Gardens” Model – Layer Integration</vt:lpstr>
      <vt:lpstr>Layer Characterization:  Horizontal &amp; Vertical</vt:lpstr>
      <vt:lpstr>Garden Design: Horizontal Integration</vt:lpstr>
      <vt:lpstr>Garden Design: Requirements Management</vt:lpstr>
      <vt:lpstr>Garden Design: Vertical Integration</vt:lpstr>
      <vt:lpstr>Layer Characterization:  Horizontal &amp; Vertical Model</vt:lpstr>
      <vt:lpstr>Garden: Use Case Scenarios </vt:lpstr>
      <vt:lpstr>Garden:  Reference Architectures</vt:lpstr>
      <vt:lpstr>Garden:  Key Interoperability Purposes (SES)</vt:lpstr>
      <vt:lpstr>Garden:  IHE SDPi</vt:lpstr>
      <vt:lpstr>Garden:  ISO/IEEE 11073 SDC</vt:lpstr>
      <vt:lpstr>Hanging Gardens:  Pulling it all together …</vt:lpstr>
      <vt:lpstr>Hanging Gardens:  After SDPi 1.0 …</vt:lpstr>
      <vt:lpstr>SDC/SDPi-Based Profiles:  MDIRA/ICE Profile</vt:lpstr>
      <vt:lpstr>SDC/SDPi-Based Profiles:  Surgery Profile</vt:lpstr>
      <vt:lpstr>SDC/SDPi-Based Profiles:  ICU Profile</vt:lpstr>
      <vt:lpstr>PowerPoint Presentation</vt:lpstr>
      <vt:lpstr>SDC / SDPi Test Tooling</vt:lpstr>
      <vt:lpstr>PowerPoint Presentation</vt:lpstr>
      <vt:lpstr>PowerPoint Presentation</vt:lpstr>
      <vt:lpstr>OMG ReqIF:  Base Model</vt:lpstr>
      <vt:lpstr>ReqIF:  Requirement Hierarchies &amp; Relationships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 MDI using SDC/SDPi+FHIR - Framework Considerations</dc:title>
  <dc:creator>Todd Cooper</dc:creator>
  <cp:keywords>IEEE 11073 SDC, HL7 FHIR, IHE SDPi Safe Effective Secure, Medical Device Interoperability</cp:keywords>
  <cp:lastModifiedBy>Todd Cooper</cp:lastModifiedBy>
  <cp:revision>357</cp:revision>
  <cp:lastPrinted>2020-07-06T13:59:03Z</cp:lastPrinted>
  <dcterms:created xsi:type="dcterms:W3CDTF">2020-04-13T18:21:36Z</dcterms:created>
  <dcterms:modified xsi:type="dcterms:W3CDTF">2020-09-18T20:25:46Z</dcterms:modified>
</cp:coreProperties>
</file>