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4" r:id="rId4"/>
    <p:sldId id="272" r:id="rId5"/>
    <p:sldId id="273" r:id="rId6"/>
    <p:sldId id="270" r:id="rId7"/>
    <p:sldId id="276" r:id="rId8"/>
    <p:sldId id="275" r:id="rId9"/>
    <p:sldId id="277" r:id="rId10"/>
    <p:sldId id="268" r:id="rId11"/>
    <p:sldId id="269" r:id="rId12"/>
    <p:sldId id="267" r:id="rId13"/>
    <p:sldId id="265" r:id="rId14"/>
    <p:sldId id="266" r:id="rId15"/>
    <p:sldId id="263" r:id="rId16"/>
    <p:sldId id="262" r:id="rId17"/>
    <p:sldId id="257" r:id="rId18"/>
    <p:sldId id="261" r:id="rId19"/>
    <p:sldId id="260" r:id="rId20"/>
    <p:sldId id="259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101" d="100"/>
          <a:sy n="101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3B86-99F7-4C09-9685-0192E7FE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09221-387E-4189-B489-8B18CE99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D136-D2AF-4849-AEDC-DC6DE7CF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9128-E3EA-4534-AC35-5975F59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D84-7C83-4C25-8793-40967F0E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6DB-7B49-44F8-9F48-AD165980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89E22-4D28-49CB-A21F-C777C7A58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048F-9071-4A5E-9D4D-2C2E6CFB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7DB-15FE-4216-8A62-5DDEB9AC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6CD5-7334-4A1A-9313-3FE9A211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64E47-6A58-43B0-BC3E-9357F8DE4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F23A6-1F69-4AF2-92D4-4CD5051C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04CE-94A3-4EB6-ADC5-2C6D0C29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FBBB-FD23-4048-9AC3-CC1D630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A57B-CB74-4658-B913-7EBFD53E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7C5-1603-4475-96C2-A9052EC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E54B-C1D7-4670-9967-EFC29FCC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90E3-72C0-4738-9290-46CEEEBC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0332-2E46-4393-84D1-EE8F84A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4B21-B522-4410-8597-3858C0C6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5898-B582-49E4-B744-2DAB3805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11BA-C92F-4DB8-8219-D3E9618A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047B-4FC0-4D43-BCC3-8D5846B0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2AEB-E3FB-4892-B522-981D60D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B870-B888-4456-A957-0E3A05D3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FC09-795C-4771-A46E-5C50866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3DBC-DFAF-4970-ACA4-5250A1970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A2912-5DB0-4B24-A30E-24E51817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61E0-80AE-41AE-A33B-B892ACED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2020-09-15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F9410-FB9A-4C5F-B00E-6E5AE76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0618-CC99-47A5-8A5A-5100F18F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A57B-26CB-4DC6-B67F-9FFFE03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0650-424F-4F60-9AF6-82AC26C1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022F-1B4E-43C4-A5E5-67D4852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3D751-882C-4DB5-8D25-60B0D118A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D8624-4EB6-451F-8D25-BE333437C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96C47-A804-4CC9-B7DE-8CCAB2B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2020-09-15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BCC50-3E99-4D34-B4D4-E017EE1D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842FD-D810-4991-9895-68DC1963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D39D-8BFF-43DB-9851-9477DAC7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3ACFB-A554-435F-AAE3-77ECA741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2020-09-15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E12D0-0471-46F9-BD0B-7B5DE90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F1672-A49D-4A6C-836F-4145174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8BBE7-3757-43DE-BC81-4A748A0E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2020-09-15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9DF00-98DC-47F8-824A-1DC213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0031-CEF3-45BE-85C8-AA4C46E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BB68-FE08-4A1F-BC57-A6A6BF1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838C-492D-43AE-B69A-530CCA3B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0DAED-087E-48B4-B93F-219312C4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6D16E-5042-4287-B918-0E6E4A9F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2020-09-15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E51D-D539-454B-8D75-529C0B1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3727E-BF06-4643-AB64-A798575B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E4E-D5B0-4897-B665-4D3D833E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FDE2D-D5FC-45FF-A642-168EFB8E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DB25-99B6-467A-A299-27A80489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EAEE-BC96-4841-8889-DAD2FFA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2020-09-15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BB4C-EEDA-481D-A379-9323EE9B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9156-5616-46A6-88EB-99849B2D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B5AC-FF51-4E4F-A99F-7D4CDA6A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5169-DAC1-4DF7-8233-C24D6960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4191-0386-44F9-9497-CD565F5C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79FE-F2B8-4F38-B4B7-E17A89FC2611}" type="datetimeFigureOut">
              <a:rPr lang="en-US" smtClean="0"/>
              <a:t>2020-09-15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DD35-7BC9-4754-9EF2-2F5FDF98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A23F-7EF9-43A1-81ED-4306DEF7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BF5A-0FDF-4430-9226-8884F8914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SDPi Supplement</a:t>
            </a:r>
            <a:br>
              <a:rPr lang="en-US" dirty="0"/>
            </a:br>
            <a:r>
              <a:rPr lang="en-US" dirty="0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3B58F-62F6-4C69-A700-792BB4AB3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1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2020.08.18A</a:t>
            </a:r>
          </a:p>
          <a:p>
            <a:r>
              <a:rPr lang="en-US" b="1" dirty="0">
                <a:solidFill>
                  <a:srgbClr val="FF0000"/>
                </a:solidFill>
              </a:rPr>
              <a:t>Lost File!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F8A241-4355-47CC-87FE-C4E7C0F44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2" y="1928602"/>
            <a:ext cx="11250595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5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17383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17383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755035" y="2446540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7949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</p:cNvCxnSpPr>
          <p:nvPr/>
        </p:nvCxnSpPr>
        <p:spPr>
          <a:xfrm>
            <a:off x="9685116" y="2147888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2903739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932314"/>
            <a:ext cx="4247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2020.08.14A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755035" y="3338434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562849" y="1903412"/>
            <a:ext cx="2122267" cy="32019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Gateway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402AF-66DB-443A-A9A9-D940B9418B89}"/>
              </a:ext>
            </a:extLst>
          </p:cNvPr>
          <p:cNvSpPr/>
          <p:nvPr/>
        </p:nvSpPr>
        <p:spPr>
          <a:xfrm>
            <a:off x="7755035" y="4227303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Sensor Gateway</a:t>
            </a:r>
          </a:p>
        </p:txBody>
      </p:sp>
    </p:spTree>
    <p:extLst>
      <p:ext uri="{BB962C8B-B14F-4D97-AF65-F5344CB8AC3E}">
        <p14:creationId xmlns:p14="http://schemas.microsoft.com/office/powerpoint/2010/main" val="10780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17383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17383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755035" y="2446540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7949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</p:cNvCxnSpPr>
          <p:nvPr/>
        </p:nvCxnSpPr>
        <p:spPr>
          <a:xfrm>
            <a:off x="9685116" y="2147888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2903739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932314"/>
            <a:ext cx="4247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2020.08.14A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755035" y="3338434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562849" y="1903412"/>
            <a:ext cx="2122267" cy="32019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Gateway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402AF-66DB-443A-A9A9-D940B9418B89}"/>
              </a:ext>
            </a:extLst>
          </p:cNvPr>
          <p:cNvSpPr/>
          <p:nvPr/>
        </p:nvSpPr>
        <p:spPr>
          <a:xfrm>
            <a:off x="7755035" y="4227303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Sensor Gateway</a:t>
            </a:r>
          </a:p>
        </p:txBody>
      </p:sp>
    </p:spTree>
    <p:extLst>
      <p:ext uri="{BB962C8B-B14F-4D97-AF65-F5344CB8AC3E}">
        <p14:creationId xmlns:p14="http://schemas.microsoft.com/office/powerpoint/2010/main" val="137564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2020.08.1A</a:t>
            </a:r>
          </a:p>
          <a:p>
            <a:r>
              <a:rPr lang="en-US" b="1" dirty="0">
                <a:solidFill>
                  <a:srgbClr val="FF0000"/>
                </a:solidFill>
              </a:rPr>
              <a:t>Lost original!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C35007-1471-4DDA-B30F-4431C999A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2" y="1858264"/>
            <a:ext cx="11250595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6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17383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17383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755035" y="2446540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7949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</p:cNvCxnSpPr>
          <p:nvPr/>
        </p:nvCxnSpPr>
        <p:spPr>
          <a:xfrm>
            <a:off x="9685116" y="2147888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2903739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932314"/>
            <a:ext cx="4247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2020.08.14A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755035" y="3338434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562849" y="1903412"/>
            <a:ext cx="2122267" cy="32019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Gateway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402AF-66DB-443A-A9A9-D940B9418B89}"/>
              </a:ext>
            </a:extLst>
          </p:cNvPr>
          <p:cNvSpPr/>
          <p:nvPr/>
        </p:nvSpPr>
        <p:spPr>
          <a:xfrm>
            <a:off x="7755035" y="4227303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Sensor Gateway</a:t>
            </a:r>
          </a:p>
        </p:txBody>
      </p:sp>
    </p:spTree>
    <p:extLst>
      <p:ext uri="{BB962C8B-B14F-4D97-AF65-F5344CB8AC3E}">
        <p14:creationId xmlns:p14="http://schemas.microsoft.com/office/powerpoint/2010/main" val="273164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Content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2020.08.12A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AC5F71-9B32-4D0E-BD61-A0B4025A362D}"/>
              </a:ext>
            </a:extLst>
          </p:cNvPr>
          <p:cNvSpPr/>
          <p:nvPr/>
        </p:nvSpPr>
        <p:spPr>
          <a:xfrm>
            <a:off x="1347783" y="2812256"/>
            <a:ext cx="2028825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BICEPS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7F66-AF30-4335-8D77-2D2DC2F10FE7}"/>
              </a:ext>
            </a:extLst>
          </p:cNvPr>
          <p:cNvSpPr/>
          <p:nvPr/>
        </p:nvSpPr>
        <p:spPr>
          <a:xfrm>
            <a:off x="8815391" y="2809874"/>
            <a:ext cx="2019296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BICEPS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185DDFF-E42F-45B8-A566-080D0D996161}"/>
              </a:ext>
            </a:extLst>
          </p:cNvPr>
          <p:cNvSpPr/>
          <p:nvPr/>
        </p:nvSpPr>
        <p:spPr>
          <a:xfrm>
            <a:off x="4014787" y="2357834"/>
            <a:ext cx="4162425" cy="214233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Provide Content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C6165E-D759-4677-98BC-23B7A76A29D6}"/>
              </a:ext>
            </a:extLst>
          </p:cNvPr>
          <p:cNvCxnSpPr>
            <a:cxnSpLocks/>
          </p:cNvCxnSpPr>
          <p:nvPr/>
        </p:nvCxnSpPr>
        <p:spPr>
          <a:xfrm>
            <a:off x="5194260" y="3543298"/>
            <a:ext cx="15510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C0BFD1-449F-4419-9043-227D45ED4B72}"/>
              </a:ext>
            </a:extLst>
          </p:cNvPr>
          <p:cNvCxnSpPr>
            <a:cxnSpLocks/>
          </p:cNvCxnSpPr>
          <p:nvPr/>
        </p:nvCxnSpPr>
        <p:spPr>
          <a:xfrm flipV="1">
            <a:off x="3374226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9F6F43-C59A-450A-9064-96D5CCB8FB0F}"/>
              </a:ext>
            </a:extLst>
          </p:cNvPr>
          <p:cNvCxnSpPr/>
          <p:nvPr/>
        </p:nvCxnSpPr>
        <p:spPr>
          <a:xfrm flipV="1">
            <a:off x="8177212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209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22794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24018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755036" y="2754775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8179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</p:cNvCxnSpPr>
          <p:nvPr/>
        </p:nvCxnSpPr>
        <p:spPr>
          <a:xfrm>
            <a:off x="9685116" y="2147888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3389514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CF82BB-1574-46F1-B1B7-B16D318D1E35}"/>
              </a:ext>
            </a:extLst>
          </p:cNvPr>
          <p:cNvSpPr txBox="1"/>
          <p:nvPr/>
        </p:nvSpPr>
        <p:spPr>
          <a:xfrm>
            <a:off x="1085850" y="5853827"/>
            <a:ext cx="525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Context?  Actor?</a:t>
            </a:r>
          </a:p>
          <a:p>
            <a:r>
              <a:rPr lang="en-US" dirty="0"/>
              <a:t>Ensemble Context?  Actor?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932314"/>
            <a:ext cx="4247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2020.08.10B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755036" y="3822831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562849" y="1903413"/>
            <a:ext cx="2122267" cy="31924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Gateway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Content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2020.08.07D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AC5F71-9B32-4D0E-BD61-A0B4025A362D}"/>
              </a:ext>
            </a:extLst>
          </p:cNvPr>
          <p:cNvSpPr/>
          <p:nvPr/>
        </p:nvSpPr>
        <p:spPr>
          <a:xfrm>
            <a:off x="1347783" y="2812256"/>
            <a:ext cx="2028825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7F66-AF30-4335-8D77-2D2DC2F10FE7}"/>
              </a:ext>
            </a:extLst>
          </p:cNvPr>
          <p:cNvSpPr/>
          <p:nvPr/>
        </p:nvSpPr>
        <p:spPr>
          <a:xfrm>
            <a:off x="8815391" y="2809874"/>
            <a:ext cx="2019296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185DDFF-E42F-45B8-A566-080D0D996161}"/>
              </a:ext>
            </a:extLst>
          </p:cNvPr>
          <p:cNvSpPr/>
          <p:nvPr/>
        </p:nvSpPr>
        <p:spPr>
          <a:xfrm>
            <a:off x="4014787" y="2357834"/>
            <a:ext cx="4162425" cy="214233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Provide Content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C6165E-D759-4677-98BC-23B7A76A29D6}"/>
              </a:ext>
            </a:extLst>
          </p:cNvPr>
          <p:cNvCxnSpPr>
            <a:cxnSpLocks/>
          </p:cNvCxnSpPr>
          <p:nvPr/>
        </p:nvCxnSpPr>
        <p:spPr>
          <a:xfrm>
            <a:off x="5194260" y="3543298"/>
            <a:ext cx="15510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C0BFD1-449F-4419-9043-227D45ED4B72}"/>
              </a:ext>
            </a:extLst>
          </p:cNvPr>
          <p:cNvCxnSpPr>
            <a:cxnSpLocks/>
          </p:cNvCxnSpPr>
          <p:nvPr/>
        </p:nvCxnSpPr>
        <p:spPr>
          <a:xfrm flipV="1">
            <a:off x="3374226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9F6F43-C59A-450A-9064-96D5CCB8FB0F}"/>
              </a:ext>
            </a:extLst>
          </p:cNvPr>
          <p:cNvCxnSpPr/>
          <p:nvPr/>
        </p:nvCxnSpPr>
        <p:spPr>
          <a:xfrm flipV="1">
            <a:off x="8177212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5BAEE0-0E8D-4ABB-A618-6BFC01AC5591}"/>
              </a:ext>
            </a:extLst>
          </p:cNvPr>
          <p:cNvSpPr txBox="1"/>
          <p:nvPr/>
        </p:nvSpPr>
        <p:spPr>
          <a:xfrm>
            <a:off x="4014787" y="3743325"/>
            <a:ext cx="416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(SOMDS-Based Exchange)</a:t>
            </a:r>
          </a:p>
        </p:txBody>
      </p:sp>
    </p:spTree>
    <p:extLst>
      <p:ext uri="{BB962C8B-B14F-4D97-AF65-F5344CB8AC3E}">
        <p14:creationId xmlns:p14="http://schemas.microsoft.com/office/powerpoint/2010/main" val="2359202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22794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24018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755036" y="2754775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8179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</p:cNvCxnSpPr>
          <p:nvPr/>
        </p:nvCxnSpPr>
        <p:spPr>
          <a:xfrm>
            <a:off x="9685116" y="2147888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3389514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CF82BB-1574-46F1-B1B7-B16D318D1E35}"/>
              </a:ext>
            </a:extLst>
          </p:cNvPr>
          <p:cNvSpPr txBox="1"/>
          <p:nvPr/>
        </p:nvSpPr>
        <p:spPr>
          <a:xfrm>
            <a:off x="1085850" y="5853827"/>
            <a:ext cx="525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Context?  Actor?</a:t>
            </a:r>
          </a:p>
          <a:p>
            <a:r>
              <a:rPr lang="en-US" dirty="0"/>
              <a:t>Ensemble Context?  Actor?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932314"/>
            <a:ext cx="4247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2020.08.07C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755036" y="3822831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562849" y="1903413"/>
            <a:ext cx="2122267" cy="31924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Gateway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8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22794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24018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755036" y="2754775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SDC-FHIR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8179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</p:cNvCxnSpPr>
          <p:nvPr/>
        </p:nvCxnSpPr>
        <p:spPr>
          <a:xfrm>
            <a:off x="9685116" y="2147888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3389514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CF82BB-1574-46F1-B1B7-B16D318D1E35}"/>
              </a:ext>
            </a:extLst>
          </p:cNvPr>
          <p:cNvSpPr txBox="1"/>
          <p:nvPr/>
        </p:nvSpPr>
        <p:spPr>
          <a:xfrm>
            <a:off x="1085850" y="5853827"/>
            <a:ext cx="525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Context?  Actor?</a:t>
            </a:r>
          </a:p>
          <a:p>
            <a:r>
              <a:rPr lang="en-US" dirty="0"/>
              <a:t>Ensemble Context?  Actor?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932314"/>
            <a:ext cx="4247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2020.08.07B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755036" y="3822831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SDC-V2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562849" y="1903413"/>
            <a:ext cx="2122267" cy="31924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Gateway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What’s next?  SDPi-enabled Profiles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2020.09.10A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6D7BCE-5F7D-4E27-B407-D6B7DF551F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07" y="4119219"/>
            <a:ext cx="4991100" cy="25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D5B2B6-6D76-478E-BF27-F7BFD7033344}"/>
              </a:ext>
            </a:extLst>
          </p:cNvPr>
          <p:cNvSpPr/>
          <p:nvPr/>
        </p:nvSpPr>
        <p:spPr>
          <a:xfrm>
            <a:off x="5957904" y="3163561"/>
            <a:ext cx="2161007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ICE Profile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2CD252-161F-476C-800D-4E7002A1CDE2}"/>
              </a:ext>
            </a:extLst>
          </p:cNvPr>
          <p:cNvSpPr/>
          <p:nvPr/>
        </p:nvSpPr>
        <p:spPr>
          <a:xfrm>
            <a:off x="5957904" y="2386315"/>
            <a:ext cx="2161007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Surgery </a:t>
            </a:r>
            <a:r>
              <a:rPr lang="en-US" b="1" dirty="0" err="1">
                <a:solidFill>
                  <a:schemeClr val="tx1"/>
                </a:solidFill>
              </a:rPr>
              <a:t>PoC</a:t>
            </a:r>
            <a:r>
              <a:rPr lang="en-US" b="1" dirty="0">
                <a:solidFill>
                  <a:schemeClr val="tx1"/>
                </a:solidFill>
              </a:rPr>
              <a:t> Profile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B4CB49-75DA-4559-BD07-99887C173A5A}"/>
              </a:ext>
            </a:extLst>
          </p:cNvPr>
          <p:cNvSpPr txBox="1"/>
          <p:nvPr/>
        </p:nvSpPr>
        <p:spPr>
          <a:xfrm>
            <a:off x="546802" y="798844"/>
            <a:ext cx="581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Profile Titles are notional – hopefully useful too!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2D6650-FDFE-451C-9A16-9A70890484C5}"/>
              </a:ext>
            </a:extLst>
          </p:cNvPr>
          <p:cNvSpPr/>
          <p:nvPr/>
        </p:nvSpPr>
        <p:spPr>
          <a:xfrm>
            <a:off x="8306968" y="2386315"/>
            <a:ext cx="2161007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ICU </a:t>
            </a:r>
            <a:r>
              <a:rPr lang="en-US" b="1" dirty="0" err="1">
                <a:solidFill>
                  <a:schemeClr val="tx1"/>
                </a:solidFill>
              </a:rPr>
              <a:t>PoC</a:t>
            </a:r>
            <a:r>
              <a:rPr lang="en-US" b="1" dirty="0">
                <a:solidFill>
                  <a:schemeClr val="tx1"/>
                </a:solidFill>
              </a:rPr>
              <a:t> Profile</a:t>
            </a:r>
          </a:p>
        </p:txBody>
      </p:sp>
      <p:pic>
        <p:nvPicPr>
          <p:cNvPr id="31" name="Picture 3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AABE991-32C9-4EC9-9829-C7FC53D7B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7" y="1233546"/>
            <a:ext cx="5139963" cy="308724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C360C9-FB23-4728-863F-03F51D020B40}"/>
              </a:ext>
            </a:extLst>
          </p:cNvPr>
          <p:cNvSpPr txBox="1"/>
          <p:nvPr/>
        </p:nvSpPr>
        <p:spPr>
          <a:xfrm>
            <a:off x="261256" y="4863402"/>
            <a:ext cx="4149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IHE (Official) Profile Types:</a:t>
            </a:r>
          </a:p>
          <a:p>
            <a:pPr lvl="1"/>
            <a:r>
              <a:rPr lang="en-US" dirty="0"/>
              <a:t>Transport, Content, Workflow</a:t>
            </a:r>
          </a:p>
          <a:p>
            <a:pPr lvl="1"/>
            <a:r>
              <a:rPr lang="en-US" dirty="0"/>
              <a:t>Or a combination of all (3)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Other types?</a:t>
            </a:r>
          </a:p>
          <a:p>
            <a:pPr lvl="1"/>
            <a:r>
              <a:rPr lang="en-US" dirty="0"/>
              <a:t>Architecture (SOA, MDIRA, SDC, ….?</a:t>
            </a:r>
          </a:p>
          <a:p>
            <a:pPr lvl="1"/>
            <a:r>
              <a:rPr lang="en-US" dirty="0"/>
              <a:t>Single domain / multi-domain?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915E86-84BC-470F-9F84-E47A5F479140}"/>
              </a:ext>
            </a:extLst>
          </p:cNvPr>
          <p:cNvSpPr/>
          <p:nvPr/>
        </p:nvSpPr>
        <p:spPr>
          <a:xfrm>
            <a:off x="8304787" y="1680468"/>
            <a:ext cx="2924840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Specialization Profile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66C65A-B49F-4B8F-939A-595B1F8B1115}"/>
              </a:ext>
            </a:extLst>
          </p:cNvPr>
          <p:cNvSpPr/>
          <p:nvPr/>
        </p:nvSpPr>
        <p:spPr>
          <a:xfrm>
            <a:off x="8306968" y="3162008"/>
            <a:ext cx="2384478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SOMDS@home</a:t>
            </a:r>
            <a:r>
              <a:rPr lang="en-US" b="1" dirty="0">
                <a:solidFill>
                  <a:schemeClr val="tx1"/>
                </a:solidFill>
              </a:rPr>
              <a:t> Profile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856F0D-1423-4D4C-BC3E-A898EA0CAF8B}"/>
              </a:ext>
            </a:extLst>
          </p:cNvPr>
          <p:cNvSpPr/>
          <p:nvPr/>
        </p:nvSpPr>
        <p:spPr>
          <a:xfrm>
            <a:off x="8304787" y="1044467"/>
            <a:ext cx="2924840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Devices-In-Care (PDP) Profile</a:t>
            </a:r>
          </a:p>
        </p:txBody>
      </p:sp>
    </p:spTree>
    <p:extLst>
      <p:ext uri="{BB962C8B-B14F-4D97-AF65-F5344CB8AC3E}">
        <p14:creationId xmlns:p14="http://schemas.microsoft.com/office/powerpoint/2010/main" val="213851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22794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24018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9DC57C-5576-4B8B-802C-2A31DE6B7100}"/>
              </a:ext>
            </a:extLst>
          </p:cNvPr>
          <p:cNvSpPr/>
          <p:nvPr/>
        </p:nvSpPr>
        <p:spPr>
          <a:xfrm>
            <a:off x="7724774" y="1690688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324723" y="3178175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SDC-FHIR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8179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stCxn id="10" idx="3"/>
          </p:cNvCxnSpPr>
          <p:nvPr/>
        </p:nvCxnSpPr>
        <p:spPr>
          <a:xfrm>
            <a:off x="9524999" y="2147888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3389514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CF82BB-1574-46F1-B1B7-B16D318D1E35}"/>
              </a:ext>
            </a:extLst>
          </p:cNvPr>
          <p:cNvSpPr txBox="1"/>
          <p:nvPr/>
        </p:nvSpPr>
        <p:spPr>
          <a:xfrm>
            <a:off x="1085850" y="5853827"/>
            <a:ext cx="525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Context?  Actor?</a:t>
            </a:r>
          </a:p>
          <a:p>
            <a:r>
              <a:rPr lang="en-US" dirty="0"/>
              <a:t>Ensemble Context?  Actor?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40662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437014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2020.08.07A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8098178" y="4208462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SDC-V2 Gateway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DF9DEF-BAA9-41F9-8E79-029C090CB881}"/>
              </a:ext>
            </a:extLst>
          </p:cNvPr>
          <p:cNvGrpSpPr/>
          <p:nvPr/>
        </p:nvGrpSpPr>
        <p:grpSpPr>
          <a:xfrm>
            <a:off x="8624887" y="2605088"/>
            <a:ext cx="686701" cy="1603374"/>
            <a:chOff x="8624887" y="2605088"/>
            <a:chExt cx="686701" cy="1603374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454431-CF2F-47E3-A4F5-BE2F8383B83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8624887" y="2605088"/>
              <a:ext cx="0" cy="573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8AB7E7-CEEF-4F7F-BC59-4B55D6EBA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1588" y="2891631"/>
              <a:ext cx="0" cy="131683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758468-7348-435A-8F4E-90E1F0FAD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87" y="2891631"/>
              <a:ext cx="6867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6239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22794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24018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85724D-8A36-435B-944A-AEA1DE029287}"/>
              </a:ext>
            </a:extLst>
          </p:cNvPr>
          <p:cNvGrpSpPr/>
          <p:nvPr/>
        </p:nvGrpSpPr>
        <p:grpSpPr>
          <a:xfrm>
            <a:off x="7724774" y="1690688"/>
            <a:ext cx="1800226" cy="3379023"/>
            <a:chOff x="7724774" y="1027906"/>
            <a:chExt cx="1800226" cy="33790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9DC57C-5576-4B8B-802C-2A31DE6B7100}"/>
                </a:ext>
              </a:extLst>
            </p:cNvPr>
            <p:cNvSpPr/>
            <p:nvPr/>
          </p:nvSpPr>
          <p:spPr>
            <a:xfrm>
              <a:off x="7724775" y="1027906"/>
              <a:ext cx="1800225" cy="914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Gateway / Enterprise Proxy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E20E74-5B7E-4EB2-8C89-3486041E99A5}"/>
                </a:ext>
              </a:extLst>
            </p:cNvPr>
            <p:cNvSpPr/>
            <p:nvPr/>
          </p:nvSpPr>
          <p:spPr>
            <a:xfrm>
              <a:off x="7724774" y="2515393"/>
              <a:ext cx="1800225" cy="18915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SDC-FHIR Gateway Proxy OR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EHR Proxy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Patient Identity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454431-CF2F-47E3-A4F5-BE2F8383B837}"/>
                </a:ext>
              </a:extLst>
            </p:cNvPr>
            <p:cNvCxnSpPr>
              <a:cxnSpLocks/>
              <a:stCxn id="12" idx="0"/>
              <a:endCxn id="10" idx="2"/>
            </p:cNvCxnSpPr>
            <p:nvPr/>
          </p:nvCxnSpPr>
          <p:spPr>
            <a:xfrm flipV="1">
              <a:off x="8624887" y="1942306"/>
              <a:ext cx="1" cy="573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8179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SOMDS Participant (MDIB, Context, …)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stCxn id="10" idx="3"/>
          </p:cNvCxnSpPr>
          <p:nvPr/>
        </p:nvCxnSpPr>
        <p:spPr>
          <a:xfrm>
            <a:off x="9525000" y="2147888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3389514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CF82BB-1574-46F1-B1B7-B16D318D1E35}"/>
              </a:ext>
            </a:extLst>
          </p:cNvPr>
          <p:cNvSpPr txBox="1"/>
          <p:nvPr/>
        </p:nvSpPr>
        <p:spPr>
          <a:xfrm>
            <a:off x="1085850" y="5853827"/>
            <a:ext cx="525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Context?  Actor?</a:t>
            </a:r>
          </a:p>
          <a:p>
            <a:r>
              <a:rPr lang="en-US" dirty="0"/>
              <a:t>Ensemble Context?  Actor?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40662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437014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2020.08.06A</a:t>
            </a:r>
          </a:p>
        </p:txBody>
      </p:sp>
    </p:spTree>
    <p:extLst>
      <p:ext uri="{BB962C8B-B14F-4D97-AF65-F5344CB8AC3E}">
        <p14:creationId xmlns:p14="http://schemas.microsoft.com/office/powerpoint/2010/main" val="213202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SDPi-</a:t>
            </a:r>
            <a:r>
              <a:rPr lang="en-US" dirty="0" err="1"/>
              <a:t>xC</a:t>
            </a:r>
            <a:r>
              <a:rPr lang="en-US" dirty="0"/>
              <a:t>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2020.09.11A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7D66B2-E4B7-4A01-853F-520582BC05A8}"/>
              </a:ext>
            </a:extLst>
          </p:cNvPr>
          <p:cNvGrpSpPr/>
          <p:nvPr/>
        </p:nvGrpSpPr>
        <p:grpSpPr>
          <a:xfrm>
            <a:off x="4253939" y="5151740"/>
            <a:ext cx="3191886" cy="1155560"/>
            <a:chOff x="1244961" y="4280606"/>
            <a:chExt cx="2885277" cy="1155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47433A-4497-400E-BCA0-10EE530E9C30}"/>
                </a:ext>
              </a:extLst>
            </p:cNvPr>
            <p:cNvSpPr/>
            <p:nvPr/>
          </p:nvSpPr>
          <p:spPr>
            <a:xfrm>
              <a:off x="1244961" y="4280606"/>
              <a:ext cx="1350462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EDE738-680C-44C7-AD69-901841BB7D86}"/>
                </a:ext>
              </a:extLst>
            </p:cNvPr>
            <p:cNvSpPr/>
            <p:nvPr/>
          </p:nvSpPr>
          <p:spPr>
            <a:xfrm>
              <a:off x="2596189" y="4280606"/>
              <a:ext cx="1534049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Control Provider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15EB68-D986-480F-97D0-9E92C9F69E56}"/>
              </a:ext>
            </a:extLst>
          </p:cNvPr>
          <p:cNvGrpSpPr/>
          <p:nvPr/>
        </p:nvGrpSpPr>
        <p:grpSpPr>
          <a:xfrm>
            <a:off x="4253939" y="2606428"/>
            <a:ext cx="3191880" cy="1155560"/>
            <a:chOff x="827087" y="2944167"/>
            <a:chExt cx="2880755" cy="11555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928F21-E1E8-4BD2-8655-3B787D0058D9}"/>
                </a:ext>
              </a:extLst>
            </p:cNvPr>
            <p:cNvSpPr/>
            <p:nvPr/>
          </p:nvSpPr>
          <p:spPr>
            <a:xfrm>
              <a:off x="827087" y="2944167"/>
              <a:ext cx="1346705" cy="11555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Consumer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CDA90E-9936-416B-95F6-331B617FFB7A}"/>
                </a:ext>
              </a:extLst>
            </p:cNvPr>
            <p:cNvSpPr/>
            <p:nvPr/>
          </p:nvSpPr>
          <p:spPr>
            <a:xfrm>
              <a:off x="2173792" y="2944167"/>
              <a:ext cx="1534050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Control Consumer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1A79A52-CC1A-4EB2-81CF-C2B95EF26A70}"/>
              </a:ext>
            </a:extLst>
          </p:cNvPr>
          <p:cNvSpPr txBox="1"/>
          <p:nvPr/>
        </p:nvSpPr>
        <p:spPr>
          <a:xfrm>
            <a:off x="4197861" y="3799650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DEV-AA  Manage Medical External Control</a:t>
            </a:r>
            <a:endParaRPr lang="en-US" sz="16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09B99-39C6-4219-B150-EE3AAB4C15C0}"/>
              </a:ext>
            </a:extLst>
          </p:cNvPr>
          <p:cNvCxnSpPr>
            <a:cxnSpLocks/>
          </p:cNvCxnSpPr>
          <p:nvPr/>
        </p:nvCxnSpPr>
        <p:spPr>
          <a:xfrm flipH="1">
            <a:off x="6267189" y="3761988"/>
            <a:ext cx="1" cy="1384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F248F3-4895-44AC-8084-BC00F60AA2A9}"/>
              </a:ext>
            </a:extLst>
          </p:cNvPr>
          <p:cNvSpPr txBox="1"/>
          <p:nvPr/>
        </p:nvSpPr>
        <p:spPr>
          <a:xfrm>
            <a:off x="4197861" y="4360532"/>
            <a:ext cx="1843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DEV-BB  Invoke Medical Control Services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6421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2020.09.15A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BFB6EAC-0223-4251-A38B-1F0E7F9D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SDPi-A Actor Diagram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82AC2A2-1A51-46F3-BCC4-4391E7B69BFC}"/>
              </a:ext>
            </a:extLst>
          </p:cNvPr>
          <p:cNvGrpSpPr/>
          <p:nvPr/>
        </p:nvGrpSpPr>
        <p:grpSpPr>
          <a:xfrm>
            <a:off x="1862432" y="5262275"/>
            <a:ext cx="2885277" cy="1155560"/>
            <a:chOff x="1244961" y="4280606"/>
            <a:chExt cx="2885277" cy="11555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AA06D7-31A3-4EDC-9911-E37AD67868D0}"/>
                </a:ext>
              </a:extLst>
            </p:cNvPr>
            <p:cNvSpPr/>
            <p:nvPr/>
          </p:nvSpPr>
          <p:spPr>
            <a:xfrm>
              <a:off x="1244961" y="4280606"/>
              <a:ext cx="1350462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DB6E5DB-CD87-4B34-BE02-80D401362ABA}"/>
                </a:ext>
              </a:extLst>
            </p:cNvPr>
            <p:cNvSpPr/>
            <p:nvPr/>
          </p:nvSpPr>
          <p:spPr>
            <a:xfrm>
              <a:off x="2596189" y="4280606"/>
              <a:ext cx="1534049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Alert Provider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BEA5D8-9A62-4F17-A63E-E720906BD762}"/>
              </a:ext>
            </a:extLst>
          </p:cNvPr>
          <p:cNvGrpSpPr/>
          <p:nvPr/>
        </p:nvGrpSpPr>
        <p:grpSpPr>
          <a:xfrm>
            <a:off x="1862432" y="1983434"/>
            <a:ext cx="2880755" cy="1155560"/>
            <a:chOff x="827087" y="2944167"/>
            <a:chExt cx="2880755" cy="11555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224676-2C51-4F4B-BEE0-2BC26A972EB1}"/>
                </a:ext>
              </a:extLst>
            </p:cNvPr>
            <p:cNvSpPr/>
            <p:nvPr/>
          </p:nvSpPr>
          <p:spPr>
            <a:xfrm>
              <a:off x="827087" y="2944167"/>
              <a:ext cx="1346705" cy="11555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Consumer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8E025D-6ABB-429E-921F-14918D418BD3}"/>
                </a:ext>
              </a:extLst>
            </p:cNvPr>
            <p:cNvSpPr/>
            <p:nvPr/>
          </p:nvSpPr>
          <p:spPr>
            <a:xfrm>
              <a:off x="2173792" y="2944167"/>
              <a:ext cx="1534050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Alert Consumer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8F3CCF7-82BE-441F-BF70-BD1E87851285}"/>
              </a:ext>
            </a:extLst>
          </p:cNvPr>
          <p:cNvSpPr txBox="1"/>
          <p:nvPr/>
        </p:nvSpPr>
        <p:spPr>
          <a:xfrm>
            <a:off x="1806354" y="3176656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DEV-AA  Establish Medical Alert Exchange</a:t>
            </a:r>
            <a:endParaRPr lang="en-US" sz="16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AB1BEC-C043-4962-A45F-5492619DC989}"/>
              </a:ext>
            </a:extLst>
          </p:cNvPr>
          <p:cNvCxnSpPr>
            <a:cxnSpLocks/>
          </p:cNvCxnSpPr>
          <p:nvPr/>
        </p:nvCxnSpPr>
        <p:spPr>
          <a:xfrm flipH="1">
            <a:off x="3875681" y="3138994"/>
            <a:ext cx="1" cy="2123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D19134-0132-4468-9389-3D9FC0A79A40}"/>
              </a:ext>
            </a:extLst>
          </p:cNvPr>
          <p:cNvCxnSpPr>
            <a:cxnSpLocks/>
          </p:cNvCxnSpPr>
          <p:nvPr/>
        </p:nvCxnSpPr>
        <p:spPr>
          <a:xfrm flipV="1">
            <a:off x="4076642" y="3138995"/>
            <a:ext cx="1" cy="2110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92A0A9F-5A46-4F4B-B619-C034D7EE1D50}"/>
              </a:ext>
            </a:extLst>
          </p:cNvPr>
          <p:cNvSpPr txBox="1"/>
          <p:nvPr/>
        </p:nvSpPr>
        <p:spPr>
          <a:xfrm>
            <a:off x="1806354" y="4207178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DEV-DD Manage Medical Alert Delegation</a:t>
            </a:r>
            <a:endParaRPr 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B07DD-8CCD-4FF7-AB36-085FF92D77D8}"/>
              </a:ext>
            </a:extLst>
          </p:cNvPr>
          <p:cNvSpPr txBox="1"/>
          <p:nvPr/>
        </p:nvSpPr>
        <p:spPr>
          <a:xfrm>
            <a:off x="4144191" y="3513779"/>
            <a:ext cx="17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DEV-BB  Publish Medical Alert Update</a:t>
            </a:r>
            <a:endParaRPr lang="en-US" sz="16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B5E85A6-F5DE-40BC-BBCB-01C7DDD6724A}"/>
              </a:ext>
            </a:extLst>
          </p:cNvPr>
          <p:cNvSpPr txBox="1"/>
          <p:nvPr/>
        </p:nvSpPr>
        <p:spPr>
          <a:xfrm>
            <a:off x="6265565" y="5827503"/>
            <a:ext cx="12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DEV-BB</a:t>
            </a:r>
            <a:endParaRPr lang="en-US" sz="16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C99935B-BE53-4E10-A81B-EB324F7A729A}"/>
              </a:ext>
            </a:extLst>
          </p:cNvPr>
          <p:cNvCxnSpPr>
            <a:cxnSpLocks/>
          </p:cNvCxnSpPr>
          <p:nvPr/>
        </p:nvCxnSpPr>
        <p:spPr>
          <a:xfrm flipH="1">
            <a:off x="5924033" y="5677612"/>
            <a:ext cx="15570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5C85DF7-182E-4FAD-BF54-72803250B5C6}"/>
              </a:ext>
            </a:extLst>
          </p:cNvPr>
          <p:cNvCxnSpPr>
            <a:cxnSpLocks/>
          </p:cNvCxnSpPr>
          <p:nvPr/>
        </p:nvCxnSpPr>
        <p:spPr>
          <a:xfrm flipV="1">
            <a:off x="5928809" y="5827503"/>
            <a:ext cx="1333155" cy="2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552B81A-4E42-40E3-8565-27F8B966CF35}"/>
              </a:ext>
            </a:extLst>
          </p:cNvPr>
          <p:cNvGrpSpPr/>
          <p:nvPr/>
        </p:nvGrpSpPr>
        <p:grpSpPr>
          <a:xfrm>
            <a:off x="7261964" y="5038892"/>
            <a:ext cx="3965235" cy="1583564"/>
            <a:chOff x="6772081" y="4954862"/>
            <a:chExt cx="3965235" cy="158356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54214D-4B0F-4572-A6C5-3185392F483C}"/>
                </a:ext>
              </a:extLst>
            </p:cNvPr>
            <p:cNvSpPr/>
            <p:nvPr/>
          </p:nvSpPr>
          <p:spPr>
            <a:xfrm>
              <a:off x="9068633" y="4979019"/>
              <a:ext cx="1668683" cy="9512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 ACM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E7A4FE6-F54F-40CD-99F7-CD1A5FB8E5C1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>
              <a:off x="8306131" y="5454641"/>
              <a:ext cx="762502" cy="100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94709BF-81CC-4CC8-A889-EBC3FE864230}"/>
                </a:ext>
              </a:extLst>
            </p:cNvPr>
            <p:cNvCxnSpPr>
              <a:cxnSpLocks/>
            </p:cNvCxnSpPr>
            <p:nvPr/>
          </p:nvCxnSpPr>
          <p:spPr>
            <a:xfrm>
              <a:off x="8306131" y="5260957"/>
              <a:ext cx="762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F0AA88-48E3-4D86-9BBE-854BB60CFB76}"/>
                </a:ext>
              </a:extLst>
            </p:cNvPr>
            <p:cNvSpPr txBox="1"/>
            <p:nvPr/>
          </p:nvSpPr>
          <p:spPr>
            <a:xfrm>
              <a:off x="8329951" y="5469756"/>
              <a:ext cx="839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DEV-04</a:t>
              </a:r>
              <a:endParaRPr lang="en-US" sz="1600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1471B6-8E72-4757-BCA4-7136B4D1C0A9}"/>
                </a:ext>
              </a:extLst>
            </p:cNvPr>
            <p:cNvSpPr txBox="1"/>
            <p:nvPr/>
          </p:nvSpPr>
          <p:spPr>
            <a:xfrm>
              <a:off x="8329949" y="4954862"/>
              <a:ext cx="839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DEV-04</a:t>
              </a:r>
              <a:endParaRPr lang="en-US" sz="1600" b="1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4127504-210F-40C5-8D51-5BAF1DB0E7BF}"/>
                </a:ext>
              </a:extLst>
            </p:cNvPr>
            <p:cNvGrpSpPr/>
            <p:nvPr/>
          </p:nvGrpSpPr>
          <p:grpSpPr>
            <a:xfrm>
              <a:off x="6772081" y="4957187"/>
              <a:ext cx="1534050" cy="1581239"/>
              <a:chOff x="7967835" y="4746171"/>
              <a:chExt cx="1534050" cy="158123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A47650F-24B8-47F8-81C1-EAD8604E55FB}"/>
                  </a:ext>
                </a:extLst>
              </p:cNvPr>
              <p:cNvSpPr/>
              <p:nvPr/>
            </p:nvSpPr>
            <p:spPr>
              <a:xfrm>
                <a:off x="7967835" y="4746171"/>
                <a:ext cx="1534050" cy="95124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SOMDS 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ACM Gateway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8B54E69-316E-4739-BFC6-68E6480FE06F}"/>
                  </a:ext>
                </a:extLst>
              </p:cNvPr>
              <p:cNvSpPr/>
              <p:nvPr/>
            </p:nvSpPr>
            <p:spPr>
              <a:xfrm>
                <a:off x="7968343" y="5701713"/>
                <a:ext cx="1533542" cy="62569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SOMDS V2 Gateway</a:t>
                </a: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3A029E3-F618-4526-AEEF-DEF4027F8F96}"/>
                </a:ext>
              </a:extLst>
            </p:cNvPr>
            <p:cNvSpPr txBox="1"/>
            <p:nvPr/>
          </p:nvSpPr>
          <p:spPr>
            <a:xfrm>
              <a:off x="8329949" y="5646641"/>
              <a:ext cx="839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DEV-05</a:t>
              </a:r>
              <a:endParaRPr lang="en-US" sz="1600" b="1" dirty="0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11A13635-0767-4EDF-8B12-E6C96938A5B1}"/>
              </a:ext>
            </a:extLst>
          </p:cNvPr>
          <p:cNvSpPr txBox="1"/>
          <p:nvPr/>
        </p:nvSpPr>
        <p:spPr>
          <a:xfrm>
            <a:off x="4139940" y="4240595"/>
            <a:ext cx="17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DEV-EE  Delegate Medical Alert</a:t>
            </a:r>
            <a:endParaRPr lang="en-US" sz="16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8B13C05-354D-4B41-BD25-0D51758A5F86}"/>
              </a:ext>
            </a:extLst>
          </p:cNvPr>
          <p:cNvSpPr txBox="1"/>
          <p:nvPr/>
        </p:nvSpPr>
        <p:spPr>
          <a:xfrm>
            <a:off x="1806354" y="3691917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DEV-CC  Retrieve Medical Alert Status</a:t>
            </a:r>
            <a:endParaRPr lang="en-US" sz="16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E4F6F83-F9C6-44F4-AE44-133242813C34}"/>
              </a:ext>
            </a:extLst>
          </p:cNvPr>
          <p:cNvSpPr txBox="1"/>
          <p:nvPr/>
        </p:nvSpPr>
        <p:spPr>
          <a:xfrm>
            <a:off x="6264672" y="5036547"/>
            <a:ext cx="121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DEV-AA</a:t>
            </a:r>
            <a:endParaRPr lang="en-US" sz="16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4187627-A7B1-4C14-B8D8-97827428FD25}"/>
              </a:ext>
            </a:extLst>
          </p:cNvPr>
          <p:cNvSpPr txBox="1"/>
          <p:nvPr/>
        </p:nvSpPr>
        <p:spPr>
          <a:xfrm>
            <a:off x="1806353" y="4726346"/>
            <a:ext cx="2202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DEV-FF  Update Alert Acknowledgement Status</a:t>
            </a:r>
            <a:endParaRPr lang="en-US" sz="16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7799404-9EC7-4B77-9605-1C7459A69B04}"/>
              </a:ext>
            </a:extLst>
          </p:cNvPr>
          <p:cNvSpPr txBox="1"/>
          <p:nvPr/>
        </p:nvSpPr>
        <p:spPr>
          <a:xfrm>
            <a:off x="6264672" y="5226229"/>
            <a:ext cx="12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DEV-CC</a:t>
            </a:r>
            <a:endParaRPr lang="en-US" sz="16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038C248-B180-477E-8CB9-8157FCDF9BBC}"/>
              </a:ext>
            </a:extLst>
          </p:cNvPr>
          <p:cNvSpPr txBox="1"/>
          <p:nvPr/>
        </p:nvSpPr>
        <p:spPr>
          <a:xfrm>
            <a:off x="6264672" y="5392542"/>
            <a:ext cx="12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DEV-FF</a:t>
            </a:r>
            <a:endParaRPr lang="en-US" sz="1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C843D0-5E6F-4EEE-8B5F-BBB28E3EBA0E}"/>
              </a:ext>
            </a:extLst>
          </p:cNvPr>
          <p:cNvSpPr/>
          <p:nvPr/>
        </p:nvSpPr>
        <p:spPr>
          <a:xfrm>
            <a:off x="1604899" y="1850867"/>
            <a:ext cx="4322016" cy="47715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7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2020.09.11A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BFB6EAC-0223-4251-A38B-1F0E7F9D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SDPi-R Actor Diagram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82AC2A2-1A51-46F3-BCC4-4391E7B69BFC}"/>
              </a:ext>
            </a:extLst>
          </p:cNvPr>
          <p:cNvGrpSpPr/>
          <p:nvPr/>
        </p:nvGrpSpPr>
        <p:grpSpPr>
          <a:xfrm>
            <a:off x="1862432" y="5382866"/>
            <a:ext cx="2885277" cy="1155560"/>
            <a:chOff x="1244961" y="4280606"/>
            <a:chExt cx="2885277" cy="11555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AA06D7-31A3-4EDC-9911-E37AD67868D0}"/>
                </a:ext>
              </a:extLst>
            </p:cNvPr>
            <p:cNvSpPr/>
            <p:nvPr/>
          </p:nvSpPr>
          <p:spPr>
            <a:xfrm>
              <a:off x="1244961" y="4280606"/>
              <a:ext cx="1350462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DB6E5DB-CD87-4B34-BE02-80D401362ABA}"/>
                </a:ext>
              </a:extLst>
            </p:cNvPr>
            <p:cNvSpPr/>
            <p:nvPr/>
          </p:nvSpPr>
          <p:spPr>
            <a:xfrm>
              <a:off x="2596189" y="4280606"/>
              <a:ext cx="1534049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Data Provider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BEA5D8-9A62-4F17-A63E-E720906BD762}"/>
              </a:ext>
            </a:extLst>
          </p:cNvPr>
          <p:cNvGrpSpPr/>
          <p:nvPr/>
        </p:nvGrpSpPr>
        <p:grpSpPr>
          <a:xfrm>
            <a:off x="1862432" y="2405465"/>
            <a:ext cx="2880755" cy="1155560"/>
            <a:chOff x="827087" y="2944167"/>
            <a:chExt cx="2880755" cy="11555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224676-2C51-4F4B-BEE0-2BC26A972EB1}"/>
                </a:ext>
              </a:extLst>
            </p:cNvPr>
            <p:cNvSpPr/>
            <p:nvPr/>
          </p:nvSpPr>
          <p:spPr>
            <a:xfrm>
              <a:off x="827087" y="2944167"/>
              <a:ext cx="1346705" cy="11555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Consumer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8E025D-6ABB-429E-921F-14918D418BD3}"/>
                </a:ext>
              </a:extLst>
            </p:cNvPr>
            <p:cNvSpPr/>
            <p:nvPr/>
          </p:nvSpPr>
          <p:spPr>
            <a:xfrm>
              <a:off x="2173792" y="2944167"/>
              <a:ext cx="1534050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Data Consumer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C4EA269-3812-434A-896C-EBDA441F21C0}"/>
              </a:ext>
            </a:extLst>
          </p:cNvPr>
          <p:cNvGrpSpPr/>
          <p:nvPr/>
        </p:nvGrpSpPr>
        <p:grpSpPr>
          <a:xfrm>
            <a:off x="6772081" y="2405465"/>
            <a:ext cx="1534304" cy="1580281"/>
            <a:chOff x="4921028" y="4684863"/>
            <a:chExt cx="1534304" cy="158028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56F0B1-98ED-4708-8FEF-2ED01D133833}"/>
                </a:ext>
              </a:extLst>
            </p:cNvPr>
            <p:cNvSpPr/>
            <p:nvPr/>
          </p:nvSpPr>
          <p:spPr>
            <a:xfrm>
              <a:off x="4921790" y="5639446"/>
              <a:ext cx="1533542" cy="6256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FHIR Gateway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C5EF45-5240-4D89-A9F9-88506654CBA7}"/>
                </a:ext>
              </a:extLst>
            </p:cNvPr>
            <p:cNvSpPr/>
            <p:nvPr/>
          </p:nvSpPr>
          <p:spPr>
            <a:xfrm>
              <a:off x="4921028" y="4684863"/>
              <a:ext cx="1534050" cy="9512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FHIR Medical Data Gateway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B55EE8-F063-4184-BCB7-716B279F2A6F}"/>
              </a:ext>
            </a:extLst>
          </p:cNvPr>
          <p:cNvGrpSpPr/>
          <p:nvPr/>
        </p:nvGrpSpPr>
        <p:grpSpPr>
          <a:xfrm>
            <a:off x="9176533" y="4490595"/>
            <a:ext cx="1668684" cy="1867685"/>
            <a:chOff x="10304711" y="3759392"/>
            <a:chExt cx="1668684" cy="186768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54214D-4B0F-4572-A6C5-3185392F483C}"/>
                </a:ext>
              </a:extLst>
            </p:cNvPr>
            <p:cNvSpPr/>
            <p:nvPr/>
          </p:nvSpPr>
          <p:spPr>
            <a:xfrm>
              <a:off x="10304711" y="3759392"/>
              <a:ext cx="1668683" cy="8809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 DEC Device Observation Reporter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7965B6A-96D9-43DD-9EAB-F5EEB8A38EDD}"/>
                </a:ext>
              </a:extLst>
            </p:cNvPr>
            <p:cNvSpPr/>
            <p:nvPr/>
          </p:nvSpPr>
          <p:spPr>
            <a:xfrm>
              <a:off x="10304712" y="4746171"/>
              <a:ext cx="1668683" cy="8809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 DEC Device Observation Consumer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7A4FE6-F54F-40CD-99F7-CD1A5FB8E5C1}"/>
              </a:ext>
            </a:extLst>
          </p:cNvPr>
          <p:cNvCxnSpPr>
            <a:cxnSpLocks/>
          </p:cNvCxnSpPr>
          <p:nvPr/>
        </p:nvCxnSpPr>
        <p:spPr>
          <a:xfrm flipH="1">
            <a:off x="8306131" y="5235196"/>
            <a:ext cx="870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4709BF-81CC-4CC8-A889-EBC3FE864230}"/>
              </a:ext>
            </a:extLst>
          </p:cNvPr>
          <p:cNvCxnSpPr>
            <a:cxnSpLocks/>
          </p:cNvCxnSpPr>
          <p:nvPr/>
        </p:nvCxnSpPr>
        <p:spPr>
          <a:xfrm flipV="1">
            <a:off x="8306131" y="5646642"/>
            <a:ext cx="870402" cy="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F0AA88-48E3-4D86-9BBE-854BB60CFB76}"/>
              </a:ext>
            </a:extLst>
          </p:cNvPr>
          <p:cNvSpPr txBox="1"/>
          <p:nvPr/>
        </p:nvSpPr>
        <p:spPr>
          <a:xfrm>
            <a:off x="8414031" y="4896324"/>
            <a:ext cx="7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DEV-01</a:t>
            </a:r>
            <a:endParaRPr lang="en-US" sz="16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1471B6-8E72-4757-BCA4-7136B4D1C0A9}"/>
              </a:ext>
            </a:extLst>
          </p:cNvPr>
          <p:cNvSpPr txBox="1"/>
          <p:nvPr/>
        </p:nvSpPr>
        <p:spPr>
          <a:xfrm>
            <a:off x="8414031" y="5647182"/>
            <a:ext cx="762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DEV-01</a:t>
            </a:r>
            <a:endParaRPr lang="en-US" sz="1600" b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4127504-210F-40C5-8D51-5BAF1DB0E7BF}"/>
              </a:ext>
            </a:extLst>
          </p:cNvPr>
          <p:cNvGrpSpPr/>
          <p:nvPr/>
        </p:nvGrpSpPr>
        <p:grpSpPr>
          <a:xfrm>
            <a:off x="6772081" y="4957187"/>
            <a:ext cx="1534050" cy="1581239"/>
            <a:chOff x="7967835" y="4746171"/>
            <a:chExt cx="1534050" cy="158123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A47650F-24B8-47F8-81C1-EAD8604E55FB}"/>
                </a:ext>
              </a:extLst>
            </p:cNvPr>
            <p:cNvSpPr/>
            <p:nvPr/>
          </p:nvSpPr>
          <p:spPr>
            <a:xfrm>
              <a:off x="7967835" y="4746171"/>
              <a:ext cx="1534050" cy="951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DEC Gateway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B54E69-316E-4739-BFC6-68E6480FE06F}"/>
                </a:ext>
              </a:extLst>
            </p:cNvPr>
            <p:cNvSpPr/>
            <p:nvPr/>
          </p:nvSpPr>
          <p:spPr>
            <a:xfrm>
              <a:off x="7968343" y="5701713"/>
              <a:ext cx="1533542" cy="6256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V2 Gateway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8F3CCF7-82BE-441F-BF70-BD1E87851285}"/>
              </a:ext>
            </a:extLst>
          </p:cNvPr>
          <p:cNvSpPr txBox="1"/>
          <p:nvPr/>
        </p:nvSpPr>
        <p:spPr>
          <a:xfrm>
            <a:off x="1806355" y="3691185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DEV-AA  Establish Medical Data Exchange</a:t>
            </a:r>
            <a:endParaRPr lang="en-US" sz="16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AB1BEC-C043-4962-A45F-5492619DC989}"/>
              </a:ext>
            </a:extLst>
          </p:cNvPr>
          <p:cNvCxnSpPr>
            <a:cxnSpLocks/>
          </p:cNvCxnSpPr>
          <p:nvPr/>
        </p:nvCxnSpPr>
        <p:spPr>
          <a:xfrm>
            <a:off x="3875682" y="3561025"/>
            <a:ext cx="4523" cy="1821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D19134-0132-4468-9389-3D9FC0A79A40}"/>
              </a:ext>
            </a:extLst>
          </p:cNvPr>
          <p:cNvCxnSpPr>
            <a:cxnSpLocks/>
          </p:cNvCxnSpPr>
          <p:nvPr/>
        </p:nvCxnSpPr>
        <p:spPr>
          <a:xfrm flipH="1" flipV="1">
            <a:off x="4076642" y="3561025"/>
            <a:ext cx="4523" cy="1821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92A0A9F-5A46-4F4B-B619-C034D7EE1D50}"/>
              </a:ext>
            </a:extLst>
          </p:cNvPr>
          <p:cNvSpPr txBox="1"/>
          <p:nvPr/>
        </p:nvSpPr>
        <p:spPr>
          <a:xfrm>
            <a:off x="1806354" y="4268965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DEV-CC  Retrieve Medical Data</a:t>
            </a:r>
            <a:endParaRPr 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B07DD-8CCD-4FF7-AB36-085FF92D77D8}"/>
              </a:ext>
            </a:extLst>
          </p:cNvPr>
          <p:cNvSpPr txBox="1"/>
          <p:nvPr/>
        </p:nvSpPr>
        <p:spPr>
          <a:xfrm>
            <a:off x="4139942" y="3687115"/>
            <a:ext cx="1515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DEV-BB  Publish Medical Data</a:t>
            </a:r>
            <a:endParaRPr lang="en-US" sz="16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197D741-ADAA-4606-BB97-5C4D765F881D}"/>
              </a:ext>
            </a:extLst>
          </p:cNvPr>
          <p:cNvSpPr/>
          <p:nvPr/>
        </p:nvSpPr>
        <p:spPr>
          <a:xfrm>
            <a:off x="9076053" y="2405465"/>
            <a:ext cx="1668683" cy="12816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FHIR-based Profile Actors / Systems / Applications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FA7EC15-C16F-42E6-A03C-C06259BD1CA5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8306131" y="2881087"/>
            <a:ext cx="7699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B5E85A6-F5DE-40BC-BBCB-01C7DDD6724A}"/>
              </a:ext>
            </a:extLst>
          </p:cNvPr>
          <p:cNvSpPr txBox="1"/>
          <p:nvPr/>
        </p:nvSpPr>
        <p:spPr>
          <a:xfrm>
            <a:off x="4743059" y="2493867"/>
            <a:ext cx="1851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DEV-AA</a:t>
            </a:r>
            <a:endParaRPr lang="en-US" sz="16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CBFCB7-BF81-4859-A2D0-CFF8AF58ED67}"/>
              </a:ext>
            </a:extLst>
          </p:cNvPr>
          <p:cNvSpPr txBox="1"/>
          <p:nvPr/>
        </p:nvSpPr>
        <p:spPr>
          <a:xfrm>
            <a:off x="4742933" y="3132667"/>
            <a:ext cx="18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DEV-BB</a:t>
            </a:r>
            <a:endParaRPr lang="en-US" sz="1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32413D-2999-4397-AEB5-4D0A4B41AD23}"/>
              </a:ext>
            </a:extLst>
          </p:cNvPr>
          <p:cNvSpPr txBox="1"/>
          <p:nvPr/>
        </p:nvSpPr>
        <p:spPr>
          <a:xfrm>
            <a:off x="4741181" y="2803945"/>
            <a:ext cx="185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DEV-CC</a:t>
            </a:r>
            <a:endParaRPr lang="en-US" sz="1600" b="1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A2CDABD-BFD0-431B-93E5-26AB67A6945E}"/>
              </a:ext>
            </a:extLst>
          </p:cNvPr>
          <p:cNvSpPr/>
          <p:nvPr/>
        </p:nvSpPr>
        <p:spPr>
          <a:xfrm>
            <a:off x="6594862" y="2309890"/>
            <a:ext cx="1875385" cy="43722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C99935B-BE53-4E10-A81B-EB324F7A729A}"/>
              </a:ext>
            </a:extLst>
          </p:cNvPr>
          <p:cNvCxnSpPr>
            <a:cxnSpLocks/>
          </p:cNvCxnSpPr>
          <p:nvPr/>
        </p:nvCxnSpPr>
        <p:spPr>
          <a:xfrm flipH="1">
            <a:off x="4743187" y="3440445"/>
            <a:ext cx="1819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5C85DF7-182E-4FAD-BF54-72803250B5C6}"/>
              </a:ext>
            </a:extLst>
          </p:cNvPr>
          <p:cNvCxnSpPr>
            <a:cxnSpLocks/>
          </p:cNvCxnSpPr>
          <p:nvPr/>
        </p:nvCxnSpPr>
        <p:spPr>
          <a:xfrm>
            <a:off x="4747709" y="2807871"/>
            <a:ext cx="1847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9793ABF-E628-4A21-912C-733F99C20647}"/>
              </a:ext>
            </a:extLst>
          </p:cNvPr>
          <p:cNvSpPr txBox="1"/>
          <p:nvPr/>
        </p:nvSpPr>
        <p:spPr>
          <a:xfrm>
            <a:off x="4752422" y="5341600"/>
            <a:ext cx="1851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DEV-AA</a:t>
            </a:r>
            <a:endParaRPr 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1A15F7-741F-447B-9655-E0B68B774FA4}"/>
              </a:ext>
            </a:extLst>
          </p:cNvPr>
          <p:cNvSpPr txBox="1"/>
          <p:nvPr/>
        </p:nvSpPr>
        <p:spPr>
          <a:xfrm>
            <a:off x="4752296" y="5980400"/>
            <a:ext cx="18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DEV-BB</a:t>
            </a:r>
            <a:endParaRPr lang="en-US" sz="1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87B746-A723-4A80-A969-BC5C4ADE7059}"/>
              </a:ext>
            </a:extLst>
          </p:cNvPr>
          <p:cNvSpPr txBox="1"/>
          <p:nvPr/>
        </p:nvSpPr>
        <p:spPr>
          <a:xfrm>
            <a:off x="4750544" y="5651678"/>
            <a:ext cx="185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DEV-CC</a:t>
            </a:r>
            <a:endParaRPr lang="en-US" sz="16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8D9F6E-EC34-43CE-BDB0-00B019CAEA38}"/>
              </a:ext>
            </a:extLst>
          </p:cNvPr>
          <p:cNvCxnSpPr>
            <a:cxnSpLocks/>
          </p:cNvCxnSpPr>
          <p:nvPr/>
        </p:nvCxnSpPr>
        <p:spPr>
          <a:xfrm flipH="1">
            <a:off x="4752550" y="5659528"/>
            <a:ext cx="1819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20B491-382A-4817-89DD-BA4FEA3E3BC0}"/>
              </a:ext>
            </a:extLst>
          </p:cNvPr>
          <p:cNvCxnSpPr>
            <a:cxnSpLocks/>
          </p:cNvCxnSpPr>
          <p:nvPr/>
        </p:nvCxnSpPr>
        <p:spPr>
          <a:xfrm>
            <a:off x="4757072" y="6255679"/>
            <a:ext cx="1847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33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794453" y="2574933"/>
            <a:ext cx="2571746" cy="17383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113915" y="3147298"/>
            <a:ext cx="2732771" cy="17383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463638" y="2516876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546802" y="1828800"/>
            <a:ext cx="9127604" cy="43710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9976515" y="1979413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</p:cNvCxnSpPr>
          <p:nvPr/>
        </p:nvCxnSpPr>
        <p:spPr>
          <a:xfrm>
            <a:off x="9393719" y="2218224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66199" y="4016453"/>
            <a:ext cx="7477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367107" y="2880494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6846686" y="4016453"/>
            <a:ext cx="4247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2020.08.28A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463638" y="3408770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271452" y="1973749"/>
            <a:ext cx="2122267" cy="408540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Connector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402AF-66DB-443A-A9A9-D940B9418B89}"/>
              </a:ext>
            </a:extLst>
          </p:cNvPr>
          <p:cNvSpPr/>
          <p:nvPr/>
        </p:nvSpPr>
        <p:spPr>
          <a:xfrm>
            <a:off x="7463638" y="4297639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Sensor 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9F24DC-904E-4385-8A2B-D8314948B8C3}"/>
              </a:ext>
            </a:extLst>
          </p:cNvPr>
          <p:cNvSpPr/>
          <p:nvPr/>
        </p:nvSpPr>
        <p:spPr>
          <a:xfrm>
            <a:off x="7463638" y="5186508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Smart App Platform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00CFC0-0DFE-4AED-B6F2-9CF7935DA266}"/>
              </a:ext>
            </a:extLst>
          </p:cNvPr>
          <p:cNvSpPr/>
          <p:nvPr/>
        </p:nvSpPr>
        <p:spPr>
          <a:xfrm>
            <a:off x="9976515" y="5190401"/>
            <a:ext cx="1668683" cy="7381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Smart Apps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(incl. SAMD)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329CC-1BF9-43FF-BE25-2C0D5F19C539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9263863" y="5555573"/>
            <a:ext cx="712652" cy="3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14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Content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2020.08.12A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AC5F71-9B32-4D0E-BD61-A0B4025A362D}"/>
              </a:ext>
            </a:extLst>
          </p:cNvPr>
          <p:cNvSpPr/>
          <p:nvPr/>
        </p:nvSpPr>
        <p:spPr>
          <a:xfrm>
            <a:off x="1347783" y="2812256"/>
            <a:ext cx="2028825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BICEPS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7F66-AF30-4335-8D77-2D2DC2F10FE7}"/>
              </a:ext>
            </a:extLst>
          </p:cNvPr>
          <p:cNvSpPr/>
          <p:nvPr/>
        </p:nvSpPr>
        <p:spPr>
          <a:xfrm>
            <a:off x="8815391" y="2809874"/>
            <a:ext cx="2019296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BICEPS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185DDFF-E42F-45B8-A566-080D0D996161}"/>
              </a:ext>
            </a:extLst>
          </p:cNvPr>
          <p:cNvSpPr/>
          <p:nvPr/>
        </p:nvSpPr>
        <p:spPr>
          <a:xfrm>
            <a:off x="4014787" y="2357834"/>
            <a:ext cx="4162425" cy="214233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Provide Content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C6165E-D759-4677-98BC-23B7A76A29D6}"/>
              </a:ext>
            </a:extLst>
          </p:cNvPr>
          <p:cNvCxnSpPr>
            <a:cxnSpLocks/>
          </p:cNvCxnSpPr>
          <p:nvPr/>
        </p:nvCxnSpPr>
        <p:spPr>
          <a:xfrm>
            <a:off x="5194260" y="3543298"/>
            <a:ext cx="15510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C0BFD1-449F-4419-9043-227D45ED4B72}"/>
              </a:ext>
            </a:extLst>
          </p:cNvPr>
          <p:cNvCxnSpPr>
            <a:cxnSpLocks/>
          </p:cNvCxnSpPr>
          <p:nvPr/>
        </p:nvCxnSpPr>
        <p:spPr>
          <a:xfrm flipV="1">
            <a:off x="3374226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9F6F43-C59A-450A-9064-96D5CCB8FB0F}"/>
              </a:ext>
            </a:extLst>
          </p:cNvPr>
          <p:cNvCxnSpPr/>
          <p:nvPr/>
        </p:nvCxnSpPr>
        <p:spPr>
          <a:xfrm flipV="1">
            <a:off x="8177212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60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4661"/>
            <a:ext cx="12192000" cy="1502552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Diagram Archive</a:t>
            </a:r>
          </a:p>
        </p:txBody>
      </p:sp>
    </p:spTree>
    <p:extLst>
      <p:ext uri="{BB962C8B-B14F-4D97-AF65-F5344CB8AC3E}">
        <p14:creationId xmlns:p14="http://schemas.microsoft.com/office/powerpoint/2010/main" val="195777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2020.09.11A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BFB6EAC-0223-4251-A38B-1F0E7F9D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SDPi-A Actor Diagram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82AC2A2-1A51-46F3-BCC4-4391E7B69BFC}"/>
              </a:ext>
            </a:extLst>
          </p:cNvPr>
          <p:cNvGrpSpPr/>
          <p:nvPr/>
        </p:nvGrpSpPr>
        <p:grpSpPr>
          <a:xfrm>
            <a:off x="1862432" y="5262275"/>
            <a:ext cx="2885277" cy="1155560"/>
            <a:chOff x="1244961" y="4280606"/>
            <a:chExt cx="2885277" cy="11555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AA06D7-31A3-4EDC-9911-E37AD67868D0}"/>
                </a:ext>
              </a:extLst>
            </p:cNvPr>
            <p:cNvSpPr/>
            <p:nvPr/>
          </p:nvSpPr>
          <p:spPr>
            <a:xfrm>
              <a:off x="1244961" y="4280606"/>
              <a:ext cx="1350462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DB6E5DB-CD87-4B34-BE02-80D401362ABA}"/>
                </a:ext>
              </a:extLst>
            </p:cNvPr>
            <p:cNvSpPr/>
            <p:nvPr/>
          </p:nvSpPr>
          <p:spPr>
            <a:xfrm>
              <a:off x="2596189" y="4280606"/>
              <a:ext cx="1534049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Alert Provider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BEA5D8-9A62-4F17-A63E-E720906BD762}"/>
              </a:ext>
            </a:extLst>
          </p:cNvPr>
          <p:cNvGrpSpPr/>
          <p:nvPr/>
        </p:nvGrpSpPr>
        <p:grpSpPr>
          <a:xfrm>
            <a:off x="1862432" y="1983434"/>
            <a:ext cx="2880755" cy="1155560"/>
            <a:chOff x="827087" y="2944167"/>
            <a:chExt cx="2880755" cy="11555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224676-2C51-4F4B-BEE0-2BC26A972EB1}"/>
                </a:ext>
              </a:extLst>
            </p:cNvPr>
            <p:cNvSpPr/>
            <p:nvPr/>
          </p:nvSpPr>
          <p:spPr>
            <a:xfrm>
              <a:off x="827087" y="2944167"/>
              <a:ext cx="1346705" cy="11555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Consumer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8E025D-6ABB-429E-921F-14918D418BD3}"/>
                </a:ext>
              </a:extLst>
            </p:cNvPr>
            <p:cNvSpPr/>
            <p:nvPr/>
          </p:nvSpPr>
          <p:spPr>
            <a:xfrm>
              <a:off x="2173792" y="2944167"/>
              <a:ext cx="1534050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Alert Consumer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8F3CCF7-82BE-441F-BF70-BD1E87851285}"/>
              </a:ext>
            </a:extLst>
          </p:cNvPr>
          <p:cNvSpPr txBox="1"/>
          <p:nvPr/>
        </p:nvSpPr>
        <p:spPr>
          <a:xfrm>
            <a:off x="1806354" y="3176656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DEV-AA  Establish Medical Alert Exchange</a:t>
            </a:r>
            <a:endParaRPr lang="en-US" sz="16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AB1BEC-C043-4962-A45F-5492619DC989}"/>
              </a:ext>
            </a:extLst>
          </p:cNvPr>
          <p:cNvCxnSpPr>
            <a:cxnSpLocks/>
          </p:cNvCxnSpPr>
          <p:nvPr/>
        </p:nvCxnSpPr>
        <p:spPr>
          <a:xfrm flipH="1">
            <a:off x="3875681" y="3138994"/>
            <a:ext cx="1" cy="2123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D19134-0132-4468-9389-3D9FC0A79A40}"/>
              </a:ext>
            </a:extLst>
          </p:cNvPr>
          <p:cNvCxnSpPr>
            <a:cxnSpLocks/>
          </p:cNvCxnSpPr>
          <p:nvPr/>
        </p:nvCxnSpPr>
        <p:spPr>
          <a:xfrm flipV="1">
            <a:off x="4076642" y="3138995"/>
            <a:ext cx="1" cy="2110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92A0A9F-5A46-4F4B-B619-C034D7EE1D50}"/>
              </a:ext>
            </a:extLst>
          </p:cNvPr>
          <p:cNvSpPr txBox="1"/>
          <p:nvPr/>
        </p:nvSpPr>
        <p:spPr>
          <a:xfrm>
            <a:off x="1806354" y="4207178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DEV-DD Manage Medical Alert Delegation</a:t>
            </a:r>
            <a:endParaRPr 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B07DD-8CCD-4FF7-AB36-085FF92D77D8}"/>
              </a:ext>
            </a:extLst>
          </p:cNvPr>
          <p:cNvSpPr txBox="1"/>
          <p:nvPr/>
        </p:nvSpPr>
        <p:spPr>
          <a:xfrm>
            <a:off x="4144191" y="3513779"/>
            <a:ext cx="17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DEV-BB  Publish Medical Alert Update</a:t>
            </a:r>
            <a:endParaRPr lang="en-US" sz="16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B5E85A6-F5DE-40BC-BBCB-01C7DDD6724A}"/>
              </a:ext>
            </a:extLst>
          </p:cNvPr>
          <p:cNvSpPr txBox="1"/>
          <p:nvPr/>
        </p:nvSpPr>
        <p:spPr>
          <a:xfrm>
            <a:off x="6265565" y="5827503"/>
            <a:ext cx="12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DEV-BB</a:t>
            </a:r>
            <a:endParaRPr lang="en-US" sz="16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C99935B-BE53-4E10-A81B-EB324F7A729A}"/>
              </a:ext>
            </a:extLst>
          </p:cNvPr>
          <p:cNvCxnSpPr>
            <a:cxnSpLocks/>
          </p:cNvCxnSpPr>
          <p:nvPr/>
        </p:nvCxnSpPr>
        <p:spPr>
          <a:xfrm flipH="1">
            <a:off x="5924033" y="5677612"/>
            <a:ext cx="15570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5C85DF7-182E-4FAD-BF54-72803250B5C6}"/>
              </a:ext>
            </a:extLst>
          </p:cNvPr>
          <p:cNvCxnSpPr>
            <a:cxnSpLocks/>
          </p:cNvCxnSpPr>
          <p:nvPr/>
        </p:nvCxnSpPr>
        <p:spPr>
          <a:xfrm flipV="1">
            <a:off x="5928809" y="5827503"/>
            <a:ext cx="1333155" cy="2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552B81A-4E42-40E3-8565-27F8B966CF35}"/>
              </a:ext>
            </a:extLst>
          </p:cNvPr>
          <p:cNvGrpSpPr/>
          <p:nvPr/>
        </p:nvGrpSpPr>
        <p:grpSpPr>
          <a:xfrm>
            <a:off x="7261964" y="5038892"/>
            <a:ext cx="3965235" cy="1583564"/>
            <a:chOff x="6772081" y="4954862"/>
            <a:chExt cx="3965235" cy="158356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54214D-4B0F-4572-A6C5-3185392F483C}"/>
                </a:ext>
              </a:extLst>
            </p:cNvPr>
            <p:cNvSpPr/>
            <p:nvPr/>
          </p:nvSpPr>
          <p:spPr>
            <a:xfrm>
              <a:off x="9068633" y="4979019"/>
              <a:ext cx="1668683" cy="9512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 ACM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E7A4FE6-F54F-40CD-99F7-CD1A5FB8E5C1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>
              <a:off x="8306131" y="5454641"/>
              <a:ext cx="762502" cy="100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94709BF-81CC-4CC8-A889-EBC3FE864230}"/>
                </a:ext>
              </a:extLst>
            </p:cNvPr>
            <p:cNvCxnSpPr>
              <a:cxnSpLocks/>
            </p:cNvCxnSpPr>
            <p:nvPr/>
          </p:nvCxnSpPr>
          <p:spPr>
            <a:xfrm>
              <a:off x="8306131" y="5260957"/>
              <a:ext cx="762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F0AA88-48E3-4D86-9BBE-854BB60CFB76}"/>
                </a:ext>
              </a:extLst>
            </p:cNvPr>
            <p:cNvSpPr txBox="1"/>
            <p:nvPr/>
          </p:nvSpPr>
          <p:spPr>
            <a:xfrm>
              <a:off x="8329951" y="5469756"/>
              <a:ext cx="839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DEV-04</a:t>
              </a:r>
              <a:endParaRPr lang="en-US" sz="1600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1471B6-8E72-4757-BCA4-7136B4D1C0A9}"/>
                </a:ext>
              </a:extLst>
            </p:cNvPr>
            <p:cNvSpPr txBox="1"/>
            <p:nvPr/>
          </p:nvSpPr>
          <p:spPr>
            <a:xfrm>
              <a:off x="8329949" y="4954862"/>
              <a:ext cx="839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DEV-04</a:t>
              </a:r>
              <a:endParaRPr lang="en-US" sz="1600" b="1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4127504-210F-40C5-8D51-5BAF1DB0E7BF}"/>
                </a:ext>
              </a:extLst>
            </p:cNvPr>
            <p:cNvGrpSpPr/>
            <p:nvPr/>
          </p:nvGrpSpPr>
          <p:grpSpPr>
            <a:xfrm>
              <a:off x="6772081" y="4957187"/>
              <a:ext cx="1534050" cy="1581239"/>
              <a:chOff x="7967835" y="4746171"/>
              <a:chExt cx="1534050" cy="158123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A47650F-24B8-47F8-81C1-EAD8604E55FB}"/>
                  </a:ext>
                </a:extLst>
              </p:cNvPr>
              <p:cNvSpPr/>
              <p:nvPr/>
            </p:nvSpPr>
            <p:spPr>
              <a:xfrm>
                <a:off x="7967835" y="4746171"/>
                <a:ext cx="1534050" cy="95124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SOMDS 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ACM Gateway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8B54E69-316E-4739-BFC6-68E6480FE06F}"/>
                  </a:ext>
                </a:extLst>
              </p:cNvPr>
              <p:cNvSpPr/>
              <p:nvPr/>
            </p:nvSpPr>
            <p:spPr>
              <a:xfrm>
                <a:off x="7968343" y="5701713"/>
                <a:ext cx="1533542" cy="62569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SOMDS V2 Gateway</a:t>
                </a: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3A029E3-F618-4526-AEEF-DEF4027F8F96}"/>
                </a:ext>
              </a:extLst>
            </p:cNvPr>
            <p:cNvSpPr txBox="1"/>
            <p:nvPr/>
          </p:nvSpPr>
          <p:spPr>
            <a:xfrm>
              <a:off x="8329949" y="5646641"/>
              <a:ext cx="839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DEV-05</a:t>
              </a:r>
              <a:endParaRPr lang="en-US" sz="1600" b="1" dirty="0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11A13635-0767-4EDF-8B12-E6C96938A5B1}"/>
              </a:ext>
            </a:extLst>
          </p:cNvPr>
          <p:cNvSpPr txBox="1"/>
          <p:nvPr/>
        </p:nvSpPr>
        <p:spPr>
          <a:xfrm>
            <a:off x="4139940" y="4240595"/>
            <a:ext cx="17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DEV-EE  Delegate Medical Alert</a:t>
            </a:r>
            <a:endParaRPr lang="en-US" sz="16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8B13C05-354D-4B41-BD25-0D51758A5F86}"/>
              </a:ext>
            </a:extLst>
          </p:cNvPr>
          <p:cNvSpPr txBox="1"/>
          <p:nvPr/>
        </p:nvSpPr>
        <p:spPr>
          <a:xfrm>
            <a:off x="1806354" y="3691917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DEV-CC  Retrieve Medical Alert Status</a:t>
            </a:r>
            <a:endParaRPr lang="en-US" sz="16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E4F6F83-F9C6-44F4-AE44-133242813C34}"/>
              </a:ext>
            </a:extLst>
          </p:cNvPr>
          <p:cNvSpPr txBox="1"/>
          <p:nvPr/>
        </p:nvSpPr>
        <p:spPr>
          <a:xfrm>
            <a:off x="6264672" y="5036547"/>
            <a:ext cx="121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DEV-AA</a:t>
            </a:r>
            <a:endParaRPr lang="en-US" sz="16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4187627-A7B1-4C14-B8D8-97827428FD25}"/>
              </a:ext>
            </a:extLst>
          </p:cNvPr>
          <p:cNvSpPr txBox="1"/>
          <p:nvPr/>
        </p:nvSpPr>
        <p:spPr>
          <a:xfrm>
            <a:off x="1806353" y="4726346"/>
            <a:ext cx="2202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DEV-FF  Update Alert Acknowledgement Status</a:t>
            </a:r>
            <a:endParaRPr lang="en-US" sz="16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7799404-9EC7-4B77-9605-1C7459A69B04}"/>
              </a:ext>
            </a:extLst>
          </p:cNvPr>
          <p:cNvSpPr txBox="1"/>
          <p:nvPr/>
        </p:nvSpPr>
        <p:spPr>
          <a:xfrm>
            <a:off x="6264672" y="5226229"/>
            <a:ext cx="12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DEV-CC</a:t>
            </a:r>
            <a:endParaRPr lang="en-US" sz="16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038C248-B180-477E-8CB9-8157FCDF9BBC}"/>
              </a:ext>
            </a:extLst>
          </p:cNvPr>
          <p:cNvSpPr txBox="1"/>
          <p:nvPr/>
        </p:nvSpPr>
        <p:spPr>
          <a:xfrm>
            <a:off x="6264672" y="5392542"/>
            <a:ext cx="12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DEV-FF</a:t>
            </a:r>
            <a:endParaRPr lang="en-US" sz="1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C843D0-5E6F-4EEE-8B5F-BBB28E3EBA0E}"/>
              </a:ext>
            </a:extLst>
          </p:cNvPr>
          <p:cNvSpPr/>
          <p:nvPr/>
        </p:nvSpPr>
        <p:spPr>
          <a:xfrm>
            <a:off x="1604899" y="1850867"/>
            <a:ext cx="4322016" cy="47715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51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750</Words>
  <Application>Microsoft Office PowerPoint</Application>
  <PresentationFormat>Widescreen</PresentationFormat>
  <Paragraphs>273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SDPi Supplement Diagrams</vt:lpstr>
      <vt:lpstr>What’s next?  SDPi-enabled Profiles …</vt:lpstr>
      <vt:lpstr>SDPi-xC Actor Diagram</vt:lpstr>
      <vt:lpstr>SDPi-A Actor Diagram</vt:lpstr>
      <vt:lpstr>SDPi-R Actor Diagram</vt:lpstr>
      <vt:lpstr>SDPi-P Actor Diagram</vt:lpstr>
      <vt:lpstr>SDPi-P Content Actor Diagram</vt:lpstr>
      <vt:lpstr>Diagram Archive</vt:lpstr>
      <vt:lpstr>SDPi-A Actor Diagram</vt:lpstr>
      <vt:lpstr>SDPi-P Actor Diagram</vt:lpstr>
      <vt:lpstr>SDPi-P Actor Diagram</vt:lpstr>
      <vt:lpstr>SDPi-P Actor Diagram</vt:lpstr>
      <vt:lpstr>SDPi-P Actor Diagram</vt:lpstr>
      <vt:lpstr>SDPi-P Actor Diagram</vt:lpstr>
      <vt:lpstr>SDPi-P Content Actor Diagram</vt:lpstr>
      <vt:lpstr>SDPi-P Actor Diagram</vt:lpstr>
      <vt:lpstr>SDPi-P Content Actor Diagram</vt:lpstr>
      <vt:lpstr>SDPi-P Actor Diagram</vt:lpstr>
      <vt:lpstr>SDPi-P Actor Diagram</vt:lpstr>
      <vt:lpstr>SDPi-P Actor Diagram</vt:lpstr>
      <vt:lpstr>SDPi-P Actor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Supplement Diagrams</dc:title>
  <dc:creator>Todd Cooper</dc:creator>
  <cp:lastModifiedBy>Todd Cooper</cp:lastModifiedBy>
  <cp:revision>82</cp:revision>
  <dcterms:created xsi:type="dcterms:W3CDTF">2020-07-20T18:42:23Z</dcterms:created>
  <dcterms:modified xsi:type="dcterms:W3CDTF">2020-09-16T18:21:59Z</dcterms:modified>
</cp:coreProperties>
</file>