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8CBAD"/>
    <a:srgbClr val="9DC3E6"/>
    <a:srgbClr val="548235"/>
    <a:srgbClr val="4472C4"/>
    <a:srgbClr val="FFFFFF"/>
    <a:srgbClr val="2F5597"/>
    <a:srgbClr val="70AD47"/>
    <a:srgbClr val="FFE699"/>
    <a:srgbClr val="D93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02" d="100"/>
          <a:sy n="102" d="100"/>
        </p:scale>
        <p:origin x="78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29225-FC3C-C44A-8468-C326742F169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D7E7-E38D-8543-9580-AA59D3CC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7D7E7-E38D-8543-9580-AA59D3CC4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88A1-8AF9-B843-BBA1-EE10C18AF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E4E3-5BFE-2F4C-B442-8A990A7EA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9698-5537-C447-8143-17E989F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2661-3C69-D046-8715-AA33325B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5DF0-4F78-4049-AADD-04983DF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8A28-5EE6-F246-9D08-2218C023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8420E-F0EB-9044-B236-7B4A8433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6A47-2A6A-9C4F-895C-9B8B022B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B301-2E62-9A4C-969D-EB84783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7860-EC3C-2840-BADE-0FBB1A2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3F40E-09F5-224E-B1D2-06697CF1F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1C29-6C06-6E45-8907-7B213A50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CB5C-7995-BC4B-A59F-CA8D83EC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6A96-F04B-C24E-8A04-10D5B2CB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C61F-5527-E24A-950A-913CA09A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BB2A-0552-AD48-96B1-9B836809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4588-79E1-1C48-AFA1-34C6E436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73F9-66DD-A64C-A16A-0BCA3947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CDFD-05F0-E046-91DF-FEBD9FA3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ABEB-B9D0-8645-8F72-12E833B8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34D2-1821-2243-9364-F1AC27E3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42AE-5065-474D-8A52-453C7BB2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920E-84F7-2D45-9F00-61C2705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2F57-EFA1-7749-95C0-AF91DE33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84B07-0FE3-2B46-9D1C-FF9E5971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B582-B73B-5B4F-96A5-75E45575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8B7E-193F-F542-B07C-CB4A7E1BA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99E6-8CD6-3F44-BBCB-382562C6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0B12C-C06C-8147-9201-BFCF56B3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2586E-E893-7245-9BF1-38A33F21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769C-4E04-174E-9F38-CDD96D89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1E48-AFFA-924C-921C-27B5492D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D4FB-A817-8A40-AA69-EB6E33B6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65048-6E3F-C047-9234-D9AC3F7F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1FAA1-D27B-CD4F-9937-3B2174A88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AEA00-4F30-494B-AC07-0CA757A5D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BFFC0-4D02-8D48-B017-8A5F4C2E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53C3A-2734-8B44-981C-DD6E9196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4D24B-9157-6249-8644-B1D215AD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A794-C401-C748-971C-3F8807C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813C-C1F9-E643-A24B-092ADD07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59FD6-1905-4940-A2BC-AFDDFDC2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42A71-6A11-DE43-80EB-5516EC9E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4A760-6360-CA44-830B-497290D3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7D130-0386-E440-88A2-31F6852B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538E-BC48-2E43-AB95-234A5322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255F-6E8B-9B47-9E4F-75410ADB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C629-2322-674D-9FF4-BA6F50EF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FAAA9-1523-C54D-98C9-2EF179654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D03E-765F-D64D-BCCB-20B0FCCA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634F5-332F-4F40-B74C-11598538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27B87-BBCD-8D41-9288-5D859E6E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7AB8-BDB7-FD45-B9E7-C5368E79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8E0D8-26F4-8C42-A7A0-DEDE39226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8EC45-372E-E24A-947F-9CFC0A73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D678-BB41-4145-9DFC-4CFD9AA9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84E5-572D-C541-8963-24F0C57D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237EF-B1BB-224F-BCB8-99900DB6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6F648-4F6C-F644-A210-EBDACBD9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B37B-3575-694F-8ED8-E9231548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69EB-B69B-EE43-8D45-6E1AD848A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82A5-D8D6-8F4E-B4A9-0CFC3C608A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F3EC-E9EA-4145-8721-40AA67FFB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2A99-6D1A-5448-9005-2C38EB70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0DFF44-0469-0240-8399-542965ACA01D}"/>
              </a:ext>
            </a:extLst>
          </p:cNvPr>
          <p:cNvSpPr/>
          <p:nvPr/>
        </p:nvSpPr>
        <p:spPr>
          <a:xfrm>
            <a:off x="4086969" y="5089154"/>
            <a:ext cx="2474256" cy="97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20702 - MDPWS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CD428-EC43-D048-B8AC-0595638A7AA8}"/>
              </a:ext>
            </a:extLst>
          </p:cNvPr>
          <p:cNvSpPr/>
          <p:nvPr/>
        </p:nvSpPr>
        <p:spPr>
          <a:xfrm>
            <a:off x="4086970" y="4621013"/>
            <a:ext cx="3267968" cy="40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10207 – DIM and Service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3F032-6D73-9F48-8959-839D9CFF368B}"/>
              </a:ext>
            </a:extLst>
          </p:cNvPr>
          <p:cNvSpPr/>
          <p:nvPr/>
        </p:nvSpPr>
        <p:spPr>
          <a:xfrm>
            <a:off x="2755213" y="6212127"/>
            <a:ext cx="5775267" cy="22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Physical Layers (Ethernet, Wi-Fi, BT, etc.)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8FFC0-5B68-0745-8089-136909D89A18}"/>
              </a:ext>
            </a:extLst>
          </p:cNvPr>
          <p:cNvSpPr/>
          <p:nvPr/>
        </p:nvSpPr>
        <p:spPr>
          <a:xfrm>
            <a:off x="2755212" y="4620866"/>
            <a:ext cx="1287302" cy="143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20701 – Architecture and Protocol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76382-3ABF-DB4C-B21F-4D302F4BFF15}"/>
              </a:ext>
            </a:extLst>
          </p:cNvPr>
          <p:cNvSpPr/>
          <p:nvPr/>
        </p:nvSpPr>
        <p:spPr>
          <a:xfrm>
            <a:off x="2772763" y="2553441"/>
            <a:ext cx="5752699" cy="4135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 Interoperability Properties &amp; Controls (</a:t>
            </a:r>
            <a:r>
              <a:rPr lang="en-US" sz="1600" dirty="0" err="1">
                <a:solidFill>
                  <a:schemeClr val="tx1"/>
                </a:solidFill>
              </a:rPr>
              <a:t>PRACtical</a:t>
            </a:r>
            <a:r>
              <a:rPr lang="en-US" sz="1600" dirty="0">
                <a:solidFill>
                  <a:schemeClr val="tx1"/>
                </a:solidFill>
              </a:rPr>
              <a:t> SES)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25C19F-F010-6345-81D3-0E4C05B9C23B}"/>
              </a:ext>
            </a:extLst>
          </p:cNvPr>
          <p:cNvSpPr/>
          <p:nvPr/>
        </p:nvSpPr>
        <p:spPr>
          <a:xfrm>
            <a:off x="2765043" y="4138894"/>
            <a:ext cx="4582173" cy="434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IEEE 11073-1070x Participant Key Purposes (PKP)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06735-E910-2149-90CE-C058D1270B47}"/>
              </a:ext>
            </a:extLst>
          </p:cNvPr>
          <p:cNvSpPr/>
          <p:nvPr/>
        </p:nvSpPr>
        <p:spPr>
          <a:xfrm>
            <a:off x="2772764" y="3672856"/>
            <a:ext cx="4584659" cy="413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IEEE 11073-1072x -10799  SDC Specializations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E65EE3-5BF6-154A-A8AC-874CAE77B669}"/>
              </a:ext>
            </a:extLst>
          </p:cNvPr>
          <p:cNvSpPr/>
          <p:nvPr/>
        </p:nvSpPr>
        <p:spPr>
          <a:xfrm>
            <a:off x="6595664" y="5089154"/>
            <a:ext cx="761759" cy="9707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2070x – gRPC/ </a:t>
            </a:r>
            <a:r>
              <a:rPr lang="en-US" sz="1200" dirty="0" err="1">
                <a:solidFill>
                  <a:schemeClr val="tx1"/>
                </a:solidFill>
              </a:rPr>
              <a:t>Protobuf</a:t>
            </a:r>
            <a:r>
              <a:rPr lang="en-US" sz="1200" dirty="0">
                <a:solidFill>
                  <a:schemeClr val="tx1"/>
                </a:solidFill>
              </a:rPr>
              <a:t>, REST, IoT, DDS, 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83458-C98A-E44C-B87A-C7E440546A33}"/>
              </a:ext>
            </a:extLst>
          </p:cNvPr>
          <p:cNvSpPr txBox="1"/>
          <p:nvPr/>
        </p:nvSpPr>
        <p:spPr>
          <a:xfrm>
            <a:off x="8724813" y="2044508"/>
            <a:ext cx="1816772" cy="4308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Sensors / Actuators / Intelligence Bundles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971C29-DE64-4EB7-B5FD-3643A0682D3B}"/>
              </a:ext>
            </a:extLst>
          </p:cNvPr>
          <p:cNvSpPr/>
          <p:nvPr/>
        </p:nvSpPr>
        <p:spPr>
          <a:xfrm>
            <a:off x="2763700" y="1303772"/>
            <a:ext cx="5760419" cy="3057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Narratives / Use Cases / Requirements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49798A-04CB-46C4-AE54-646040D503F8}"/>
              </a:ext>
            </a:extLst>
          </p:cNvPr>
          <p:cNvSpPr/>
          <p:nvPr/>
        </p:nvSpPr>
        <p:spPr>
          <a:xfrm>
            <a:off x="2765042" y="1664494"/>
            <a:ext cx="5760419" cy="3057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Reference Architectures / Frameworks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FBA633-B855-48E9-8A46-607D5306A239}"/>
              </a:ext>
            </a:extLst>
          </p:cNvPr>
          <p:cNvSpPr/>
          <p:nvPr/>
        </p:nvSpPr>
        <p:spPr>
          <a:xfrm>
            <a:off x="2765043" y="3044234"/>
            <a:ext cx="5760420" cy="4135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SDPi+FHIR</a:t>
            </a:r>
            <a:r>
              <a:rPr lang="en-US" sz="1600" dirty="0">
                <a:solidFill>
                  <a:schemeClr val="tx1"/>
                </a:solidFill>
              </a:rPr>
              <a:t> Profiles / IGs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F26086-E674-4C20-AC4B-E855150905BB}"/>
              </a:ext>
            </a:extLst>
          </p:cNvPr>
          <p:cNvSpPr/>
          <p:nvPr/>
        </p:nvSpPr>
        <p:spPr>
          <a:xfrm>
            <a:off x="7506986" y="5334287"/>
            <a:ext cx="1018477" cy="7313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HL7 FHIR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A4ED3-0291-4CAC-AABA-19E9554C7C57}"/>
              </a:ext>
            </a:extLst>
          </p:cNvPr>
          <p:cNvSpPr/>
          <p:nvPr/>
        </p:nvSpPr>
        <p:spPr>
          <a:xfrm>
            <a:off x="7490973" y="4613226"/>
            <a:ext cx="1034490" cy="654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Devices on FHIR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C0CD1A-C2BC-4B7A-894F-5CA7826CFBDD}"/>
              </a:ext>
            </a:extLst>
          </p:cNvPr>
          <p:cNvSpPr/>
          <p:nvPr/>
        </p:nvSpPr>
        <p:spPr>
          <a:xfrm>
            <a:off x="2751302" y="2061823"/>
            <a:ext cx="5774160" cy="413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Device / Health Software Specializations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C806DE-CD67-494A-BFA9-8A5ECA284AD2}"/>
              </a:ext>
            </a:extLst>
          </p:cNvPr>
          <p:cNvSpPr/>
          <p:nvPr/>
        </p:nvSpPr>
        <p:spPr>
          <a:xfrm>
            <a:off x="2381419" y="3613454"/>
            <a:ext cx="5023971" cy="252543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88DC67-9AA1-4A31-B358-CC9FD922923F}"/>
              </a:ext>
            </a:extLst>
          </p:cNvPr>
          <p:cNvSpPr txBox="1"/>
          <p:nvPr/>
        </p:nvSpPr>
        <p:spPr>
          <a:xfrm rot="16200000">
            <a:off x="1304697" y="4697475"/>
            <a:ext cx="250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ISO/IEEE 11073 SDC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FDA112-74B7-466E-B5AB-BFA418884A2E}"/>
              </a:ext>
            </a:extLst>
          </p:cNvPr>
          <p:cNvCxnSpPr>
            <a:cxnSpLocks/>
          </p:cNvCxnSpPr>
          <p:nvPr/>
        </p:nvCxnSpPr>
        <p:spPr>
          <a:xfrm>
            <a:off x="8008218" y="3526381"/>
            <a:ext cx="0" cy="106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A1554F9E-1878-4400-817E-E893979850FE}"/>
              </a:ext>
            </a:extLst>
          </p:cNvPr>
          <p:cNvSpPr/>
          <p:nvPr/>
        </p:nvSpPr>
        <p:spPr>
          <a:xfrm>
            <a:off x="8579068" y="2566348"/>
            <a:ext cx="143699" cy="400666"/>
          </a:xfrm>
          <a:prstGeom prst="rightBrace">
            <a:avLst/>
          </a:prstGeom>
          <a:noFill/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CE77FB4E-8397-4B17-9B42-81ADF77EBF49}"/>
              </a:ext>
            </a:extLst>
          </p:cNvPr>
          <p:cNvSpPr/>
          <p:nvPr/>
        </p:nvSpPr>
        <p:spPr>
          <a:xfrm>
            <a:off x="8530480" y="2112756"/>
            <a:ext cx="194333" cy="362639"/>
          </a:xfrm>
          <a:prstGeom prst="rightBrace">
            <a:avLst/>
          </a:prstGeom>
          <a:noFill/>
          <a:ln w="19050">
            <a:solidFill>
              <a:srgbClr val="FFE699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21824B-A998-4109-B4CA-9E7F78B82F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6814" y="4237893"/>
            <a:ext cx="360724" cy="323273"/>
          </a:xfrm>
          <a:prstGeom prst="bentConnector3">
            <a:avLst>
              <a:gd name="adj1" fmla="val 3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56C2E5A-E260-480E-80EF-8C7DD990DBC8}"/>
              </a:ext>
            </a:extLst>
          </p:cNvPr>
          <p:cNvSpPr/>
          <p:nvPr/>
        </p:nvSpPr>
        <p:spPr>
          <a:xfrm rot="16200000">
            <a:off x="-578959" y="3625398"/>
            <a:ext cx="4737839" cy="2891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ISO/IEC JWG7 Safety, Effectiveness &amp; Security Standards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8D95D5-9744-4EBA-B9CA-C1C88BEF2ACD}"/>
              </a:ext>
            </a:extLst>
          </p:cNvPr>
          <p:cNvSpPr/>
          <p:nvPr/>
        </p:nvSpPr>
        <p:spPr>
          <a:xfrm rot="16200000">
            <a:off x="-216309" y="3622262"/>
            <a:ext cx="4731563" cy="2891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ISO/IEEE 11073-1010x Nomenclature &amp; 11073-10201 DIM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06CED-D061-F043-AAD7-A17A38F98956}"/>
              </a:ext>
            </a:extLst>
          </p:cNvPr>
          <p:cNvSpPr txBox="1"/>
          <p:nvPr/>
        </p:nvSpPr>
        <p:spPr>
          <a:xfrm>
            <a:off x="8724812" y="4705287"/>
            <a:ext cx="1547597" cy="261613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 Standards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9C79962-86CD-4F25-9B07-97FBEC574F44}"/>
              </a:ext>
            </a:extLst>
          </p:cNvPr>
          <p:cNvSpPr/>
          <p:nvPr/>
        </p:nvSpPr>
        <p:spPr>
          <a:xfrm>
            <a:off x="8576097" y="3613455"/>
            <a:ext cx="143700" cy="2452196"/>
          </a:xfrm>
          <a:prstGeom prst="rightBrace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C0BAB7-88D4-4E5A-B05E-0F8EB344A53F}"/>
              </a:ext>
            </a:extLst>
          </p:cNvPr>
          <p:cNvSpPr/>
          <p:nvPr/>
        </p:nvSpPr>
        <p:spPr>
          <a:xfrm>
            <a:off x="2381419" y="1805225"/>
            <a:ext cx="6197649" cy="172115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AC5B87-61CC-4D96-9190-A6D180D7D8C8}"/>
              </a:ext>
            </a:extLst>
          </p:cNvPr>
          <p:cNvSpPr txBox="1"/>
          <p:nvPr/>
        </p:nvSpPr>
        <p:spPr>
          <a:xfrm rot="16200000">
            <a:off x="1291681" y="2071777"/>
            <a:ext cx="253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Gemini SES MDI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41B15BD-0B4A-4012-880D-80046F3FE3E3}"/>
              </a:ext>
            </a:extLst>
          </p:cNvPr>
          <p:cNvSpPr/>
          <p:nvPr/>
        </p:nvSpPr>
        <p:spPr>
          <a:xfrm>
            <a:off x="8593592" y="3041079"/>
            <a:ext cx="143699" cy="400666"/>
          </a:xfrm>
          <a:prstGeom prst="rightBrace">
            <a:avLst/>
          </a:prstGeom>
          <a:noFill/>
          <a:ln w="19050">
            <a:solidFill>
              <a:srgbClr val="9DC3E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E3442-9322-43B7-92C8-469A6B8A0E82}"/>
              </a:ext>
            </a:extLst>
          </p:cNvPr>
          <p:cNvSpPr txBox="1"/>
          <p:nvPr/>
        </p:nvSpPr>
        <p:spPr>
          <a:xfrm>
            <a:off x="8719795" y="3041079"/>
            <a:ext cx="1821791" cy="430887"/>
          </a:xfrm>
          <a:prstGeom prst="rect">
            <a:avLst/>
          </a:prstGeom>
          <a:solidFill>
            <a:schemeClr val="bg1"/>
          </a:solidFill>
          <a:ln>
            <a:solidFill>
              <a:srgbClr val="9DC3E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Stakeholder Community Implementation Agreements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50D505-74C7-6A4E-AA79-3DDA0EBD1BA4}"/>
              </a:ext>
            </a:extLst>
          </p:cNvPr>
          <p:cNvSpPr txBox="1"/>
          <p:nvPr/>
        </p:nvSpPr>
        <p:spPr>
          <a:xfrm>
            <a:off x="8719795" y="2543643"/>
            <a:ext cx="1821790" cy="430887"/>
          </a:xfrm>
          <a:prstGeom prst="rect">
            <a:avLst/>
          </a:prstGeom>
          <a:solidFill>
            <a:schemeClr val="bg1"/>
          </a:solidFill>
          <a:ln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Safe, Effective &amp; Secure Interoperability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14D6B2-558D-4702-80EA-A17715646E96}"/>
              </a:ext>
            </a:extLst>
          </p:cNvPr>
          <p:cNvSpPr txBox="1"/>
          <p:nvPr/>
        </p:nvSpPr>
        <p:spPr>
          <a:xfrm>
            <a:off x="8717417" y="1691975"/>
            <a:ext cx="1816772" cy="261610"/>
          </a:xfrm>
          <a:prstGeom prst="rect">
            <a:avLst/>
          </a:prstGeom>
          <a:solidFill>
            <a:schemeClr val="bg1"/>
          </a:solidFill>
          <a:ln>
            <a:solidFill>
              <a:srgbClr val="F8CB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SOA, MDIRA/ICE, 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8057135-CDB9-46E4-B44E-4BB536E2A161}"/>
              </a:ext>
            </a:extLst>
          </p:cNvPr>
          <p:cNvSpPr/>
          <p:nvPr/>
        </p:nvSpPr>
        <p:spPr>
          <a:xfrm>
            <a:off x="8593591" y="1707061"/>
            <a:ext cx="109099" cy="246523"/>
          </a:xfrm>
          <a:prstGeom prst="rightBrace">
            <a:avLst>
              <a:gd name="adj1" fmla="val 8333"/>
              <a:gd name="adj2" fmla="val 51821"/>
            </a:avLst>
          </a:prstGeom>
          <a:noFill/>
          <a:ln w="19050">
            <a:solidFill>
              <a:srgbClr val="F8CBA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6F43B94-BBD8-4D2F-AE2D-D4A7459E3E86}"/>
              </a:ext>
            </a:extLst>
          </p:cNvPr>
          <p:cNvSpPr/>
          <p:nvPr/>
        </p:nvSpPr>
        <p:spPr>
          <a:xfrm>
            <a:off x="8533242" y="1310322"/>
            <a:ext cx="179469" cy="290700"/>
          </a:xfrm>
          <a:prstGeom prst="rightBrace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311C7-85F7-4A6A-B315-BA8E8B49ACD2}"/>
              </a:ext>
            </a:extLst>
          </p:cNvPr>
          <p:cNvSpPr txBox="1"/>
          <p:nvPr/>
        </p:nvSpPr>
        <p:spPr>
          <a:xfrm>
            <a:off x="8712711" y="1325048"/>
            <a:ext cx="1816772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Real-world Needs</a:t>
            </a:r>
          </a:p>
        </p:txBody>
      </p:sp>
    </p:spTree>
    <p:extLst>
      <p:ext uri="{BB962C8B-B14F-4D97-AF65-F5344CB8AC3E}">
        <p14:creationId xmlns:p14="http://schemas.microsoft.com/office/powerpoint/2010/main" val="307836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</TotalTime>
  <Words>142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Hanging Gardens Model</dc:title>
  <dc:creator>Ken Fuchs</dc:creator>
  <cp:lastModifiedBy>Todd Cooper</cp:lastModifiedBy>
  <cp:revision>63</cp:revision>
  <dcterms:created xsi:type="dcterms:W3CDTF">2020-04-22T13:03:55Z</dcterms:created>
  <dcterms:modified xsi:type="dcterms:W3CDTF">2022-10-31T18:44:20Z</dcterms:modified>
</cp:coreProperties>
</file>