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793" r:id="rId2"/>
    <p:sldId id="792" r:id="rId3"/>
    <p:sldId id="794" r:id="rId4"/>
    <p:sldId id="797" r:id="rId5"/>
    <p:sldId id="79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B1BFCE-A37E-4065-AA93-A89D889AEB47}">
          <p14:sldIdLst>
            <p14:sldId id="793"/>
            <p14:sldId id="792"/>
            <p14:sldId id="794"/>
            <p14:sldId id="797"/>
            <p14:sldId id="796"/>
          </p14:sldIdLst>
        </p14:section>
        <p14:section name="Abschnitt ohne Titel" id="{FCE6D635-2A10-4EA6-9687-5C8ED6D10C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pos="5465">
          <p15:clr>
            <a:srgbClr val="A4A3A4"/>
          </p15:clr>
        </p15:guide>
        <p15:guide id="4" pos="3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kstroh, Max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24576"/>
    <a:srgbClr val="6298D5"/>
    <a:srgbClr val="64B5F6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0"/>
        <p:guide orient="horz" pos="4201"/>
        <p:guide pos="5465"/>
        <p:guide pos="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21E8C-F3D8-4237-80E5-528DD14FBC60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EFC6B-7902-41C3-86EE-8804BDF72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3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35221"/>
          </a:xfrm>
          <a:prstGeom prst="rect">
            <a:avLst/>
          </a:prstGeom>
        </p:spPr>
      </p:pic>
      <p:sp>
        <p:nvSpPr>
          <p:cNvPr id="5" name="Shape 6"/>
          <p:cNvSpPr/>
          <p:nvPr userDrawn="1"/>
        </p:nvSpPr>
        <p:spPr>
          <a:xfrm>
            <a:off x="664432" y="5007768"/>
            <a:ext cx="8479569" cy="1949624"/>
          </a:xfrm>
          <a:prstGeom prst="rect">
            <a:avLst/>
          </a:prstGeom>
          <a:solidFill>
            <a:srgbClr val="024576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960438" y="5748085"/>
            <a:ext cx="7886700" cy="489478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de-DE" dirty="0"/>
              <a:t>Vortragender und Institut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 hasCustomPrompt="1"/>
          </p:nvPr>
        </p:nvSpPr>
        <p:spPr>
          <a:xfrm>
            <a:off x="960438" y="5259135"/>
            <a:ext cx="7886700" cy="48895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otham Bold" charset="0"/>
                <a:ea typeface="Gotham Bold" charset="0"/>
                <a:cs typeface="Gotham Bold" charset="0"/>
              </a:defRPr>
            </a:lvl1pPr>
          </a:lstStyle>
          <a:p>
            <a:pPr lvl="0"/>
            <a:r>
              <a:rPr lang="de-DE" dirty="0"/>
              <a:t>Vortragstitel hier einfügen,</a:t>
            </a:r>
          </a:p>
        </p:txBody>
      </p:sp>
    </p:spTree>
    <p:extLst>
      <p:ext uri="{BB962C8B-B14F-4D97-AF65-F5344CB8AC3E}">
        <p14:creationId xmlns:p14="http://schemas.microsoft.com/office/powerpoint/2010/main" val="31735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35221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4572000" y="4853910"/>
            <a:ext cx="4499992" cy="1691251"/>
          </a:xfrm>
          <a:prstGeom prst="rect">
            <a:avLst/>
          </a:prstGeom>
          <a:solidFill>
            <a:srgbClr val="02457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5013176"/>
            <a:ext cx="4264358" cy="1372720"/>
          </a:xfrm>
        </p:spPr>
        <p:txBody>
          <a:bodyPr anchor="ctr">
            <a:normAutofit/>
          </a:bodyPr>
          <a:lstStyle>
            <a:lvl1pPr marL="0" indent="0" algn="r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de-DE" dirty="0"/>
              <a:t>Adressdaten</a:t>
            </a:r>
          </a:p>
          <a:p>
            <a:pPr lvl="0"/>
            <a:r>
              <a:rPr lang="de-DE" dirty="0"/>
              <a:t>kommen </a:t>
            </a:r>
          </a:p>
          <a:p>
            <a:pPr lvl="0"/>
            <a:r>
              <a:rPr lang="de-DE" dirty="0"/>
              <a:t>hier </a:t>
            </a:r>
          </a:p>
          <a:p>
            <a:pPr lvl="0"/>
            <a:r>
              <a:rPr lang="de-DE" dirty="0"/>
              <a:t>hin</a:t>
            </a:r>
          </a:p>
        </p:txBody>
      </p:sp>
    </p:spTree>
    <p:extLst>
      <p:ext uri="{BB962C8B-B14F-4D97-AF65-F5344CB8AC3E}">
        <p14:creationId xmlns:p14="http://schemas.microsoft.com/office/powerpoint/2010/main" val="789872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THEMA: Hier einfügen …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" hasCustomPrompt="1"/>
          </p:nvPr>
        </p:nvSpPr>
        <p:spPr>
          <a:xfrm>
            <a:off x="520700" y="1451981"/>
            <a:ext cx="8154988" cy="449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Aspekt Nummer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Aspekt Nummer 2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Aspekt Nummer 3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A17E-4ABE-4FB8-9818-D28F0FF2191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3"/>
          </p:nvPr>
        </p:nvSpPr>
        <p:spPr>
          <a:xfrm>
            <a:off x="2843808" y="6078538"/>
            <a:ext cx="3816424" cy="59055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400" b="0">
                <a:solidFill>
                  <a:schemeClr val="tx2">
                    <a:lumMod val="75000"/>
                  </a:schemeClr>
                </a:solidFill>
              </a:defRPr>
            </a:lvl2pPr>
            <a:lvl3pPr marL="914400" indent="0"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3pPr>
            <a:lvl4pPr marL="1371600" indent="0"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4pPr>
            <a:lvl5pPr marL="1828800" indent="0"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797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96" y="1417674"/>
            <a:ext cx="8712968" cy="46351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de-DE" dirty="0"/>
              <a:t>Auflistungen oder Text hier </a:t>
            </a:r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2"/>
          </p:nvPr>
        </p:nvSpPr>
        <p:spPr>
          <a:xfrm>
            <a:off x="0" y="6237272"/>
            <a:ext cx="9144000" cy="432048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of June 2021, Slide </a:t>
            </a:r>
            <a:fld id="{0F8E4711-C258-41C0-9807-E42BB9A21D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496" y="262467"/>
            <a:ext cx="8335838" cy="904346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de-DE" dirty="0"/>
              <a:t>Titel kommt hier hin.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F2481F-6CBF-4305-9FF9-6566830AA19F}"/>
              </a:ext>
            </a:extLst>
          </p:cNvPr>
          <p:cNvSpPr txBox="1"/>
          <p:nvPr userDrawn="1"/>
        </p:nvSpPr>
        <p:spPr>
          <a:xfrm>
            <a:off x="32048" y="6345574"/>
            <a:ext cx="3312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/>
              <a:t>DEV </a:t>
            </a:r>
            <a:r>
              <a:rPr lang="en-US" sz="800" dirty="0" err="1"/>
              <a:t>SDPi</a:t>
            </a:r>
            <a:r>
              <a:rPr lang="en-US" sz="800" dirty="0"/>
              <a:t> Development Meeting</a:t>
            </a:r>
            <a:endParaRPr lang="de-DE" sz="1100" dirty="0">
              <a:solidFill>
                <a:schemeClr val="bg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8559"/>
            <a:ext cx="7886700" cy="4618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 dirty="0"/>
              <a:t>29 May 2018 – Slide 3</a:t>
            </a:r>
          </a:p>
        </p:txBody>
      </p:sp>
    </p:spTree>
    <p:extLst>
      <p:ext uri="{BB962C8B-B14F-4D97-AF65-F5344CB8AC3E}">
        <p14:creationId xmlns:p14="http://schemas.microsoft.com/office/powerpoint/2010/main" val="277682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31851"/>
            <a:ext cx="3886200" cy="4672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31851"/>
            <a:ext cx="3886200" cy="4672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3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351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23476"/>
            <a:ext cx="3868340" cy="37804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351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23476"/>
            <a:ext cx="3887391" cy="37804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7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1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70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82686"/>
            <a:ext cx="7535024" cy="10819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683143"/>
            <a:ext cx="4629150" cy="444007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83142"/>
            <a:ext cx="2949178" cy="444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398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13933"/>
            <a:ext cx="4629150" cy="461947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13933"/>
            <a:ext cx="2949178" cy="4619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628650" y="274321"/>
            <a:ext cx="6329934" cy="88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0"/>
          </p:nvPr>
        </p:nvSpPr>
        <p:spPr>
          <a:xfrm>
            <a:off x="628650" y="6247633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/>
              <a:t>29 May 2018 – Slide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9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180955"/>
            <a:ext cx="8731306" cy="1073380"/>
          </a:xfrm>
          <a:prstGeom prst="rect">
            <a:avLst/>
          </a:prstGeom>
          <a:solidFill>
            <a:srgbClr val="024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idx="1"/>
          </p:nvPr>
        </p:nvSpPr>
        <p:spPr>
          <a:xfrm>
            <a:off x="628650" y="1506518"/>
            <a:ext cx="7886700" cy="467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4" name="Bild 23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3" b="36818"/>
          <a:stretch/>
        </p:blipFill>
        <p:spPr>
          <a:xfrm>
            <a:off x="6588224" y="6246000"/>
            <a:ext cx="2482981" cy="504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3" t="32552" r="32432" b="30446"/>
          <a:stretch/>
        </p:blipFill>
        <p:spPr>
          <a:xfrm>
            <a:off x="7065181" y="180955"/>
            <a:ext cx="2078820" cy="1073378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3409726" y="6315438"/>
            <a:ext cx="2582383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de-DE" dirty="0"/>
              <a:t>11 June 2021 – Slide 3</a:t>
            </a:r>
          </a:p>
        </p:txBody>
      </p:sp>
    </p:spTree>
    <p:extLst>
      <p:ext uri="{BB962C8B-B14F-4D97-AF65-F5344CB8AC3E}">
        <p14:creationId xmlns:p14="http://schemas.microsoft.com/office/powerpoint/2010/main" val="14861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8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Gotham Bold" charset="0"/>
          <a:ea typeface="Gotham Bold" charset="0"/>
          <a:cs typeface="Gotham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Book" charset="0"/>
          <a:ea typeface="Gotham Book" charset="0"/>
          <a:cs typeface="Gotham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pages/viewpage.action?pageId=1136768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EF45D0-AF81-41CB-B6EE-059F0ADC6F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0F8E4711-C258-41C0-9807-E42BB9A21D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9699EDC-E905-434B-B4D5-C96D0EA8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SOMDA </a:t>
            </a:r>
            <a:r>
              <a:rPr lang="de-DE" dirty="0" err="1"/>
              <a:t>instance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50F0F7-3C45-4E5C-A505-CFE0398B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9" y="2078227"/>
            <a:ext cx="730669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9A76DE-AC41-43AB-8F6A-A497A6D6F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0F8E4711-C258-41C0-9807-E42BB9A21D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5BD03C9-5844-49B4-870F-A68FF6BE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</a:t>
            </a:r>
            <a:r>
              <a:rPr lang="de-DE" dirty="0" err="1"/>
              <a:t>view</a:t>
            </a:r>
            <a:endParaRPr lang="de-DE" dirty="0"/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C80367C7-EE17-4773-96EE-56635ED5EB9D}"/>
              </a:ext>
            </a:extLst>
          </p:cNvPr>
          <p:cNvGrpSpPr/>
          <p:nvPr/>
        </p:nvGrpSpPr>
        <p:grpSpPr>
          <a:xfrm>
            <a:off x="1770856" y="2480469"/>
            <a:ext cx="5754688" cy="2735262"/>
            <a:chOff x="1136576" y="2562796"/>
            <a:chExt cx="5754688" cy="2735262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892BA5C0-95E4-49E1-8F01-67D33F349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76" y="3501008"/>
              <a:ext cx="5754688" cy="850900"/>
            </a:xfrm>
            <a:prstGeom prst="leftRightArrow">
              <a:avLst>
                <a:gd name="adj1" fmla="val 57463"/>
                <a:gd name="adj2" fmla="val 54292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>
                  <a:latin typeface="Arial" charset="0"/>
                </a:rPr>
                <a:t>Communication Backbone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03FCA6-F6EE-4B6D-8324-554BA9FCD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639" y="2562796"/>
              <a:ext cx="4570412" cy="1116012"/>
              <a:chOff x="975" y="1813"/>
              <a:chExt cx="2879" cy="703"/>
            </a:xfrm>
          </p:grpSpPr>
          <p:grpSp>
            <p:nvGrpSpPr>
              <p:cNvPr id="33" name="Group 7">
                <a:extLst>
                  <a:ext uri="{FF2B5EF4-FFF2-40B4-BE49-F238E27FC236}">
                    <a16:creationId xmlns:a16="http://schemas.microsoft.com/office/drawing/2014/main" id="{26AE7C4E-4381-44E2-9E12-1633ADB43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5" y="1813"/>
                <a:ext cx="635" cy="703"/>
                <a:chOff x="975" y="1813"/>
                <a:chExt cx="635" cy="703"/>
              </a:xfrm>
            </p:grpSpPr>
            <p:sp>
              <p:nvSpPr>
                <p:cNvPr id="43" name="Rectangle 8">
                  <a:extLst>
                    <a:ext uri="{FF2B5EF4-FFF2-40B4-BE49-F238E27FC236}">
                      <a16:creationId xmlns:a16="http://schemas.microsoft.com/office/drawing/2014/main" id="{1F5FE6D3-C6E2-4273-903F-974F2F9D5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 anchorCtr="1"/>
                <a:lstStyle/>
                <a:p>
                  <a:pPr algn="ctr"/>
                  <a:r>
                    <a:rPr lang="de-DE">
                      <a:latin typeface="Arial" charset="0"/>
                    </a:rPr>
                    <a:t>Service</a:t>
                  </a:r>
                </a:p>
              </p:txBody>
            </p:sp>
            <p:sp>
              <p:nvSpPr>
                <p:cNvPr id="44" name="AutoShape 9">
                  <a:extLst>
                    <a:ext uri="{FF2B5EF4-FFF2-40B4-BE49-F238E27FC236}">
                      <a16:creationId xmlns:a16="http://schemas.microsoft.com/office/drawing/2014/main" id="{3E67DB46-EB6D-4A9C-ACFC-1A8608C73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" name="Group 10">
                <a:extLst>
                  <a:ext uri="{FF2B5EF4-FFF2-40B4-BE49-F238E27FC236}">
                    <a16:creationId xmlns:a16="http://schemas.microsoft.com/office/drawing/2014/main" id="{0289F9F3-DBB7-4DAB-820A-B6E4E25250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2" y="1813"/>
                <a:ext cx="635" cy="703"/>
                <a:chOff x="975" y="1813"/>
                <a:chExt cx="635" cy="703"/>
              </a:xfrm>
            </p:grpSpPr>
            <p:sp>
              <p:nvSpPr>
                <p:cNvPr id="41" name="Rectangle 11">
                  <a:extLst>
                    <a:ext uri="{FF2B5EF4-FFF2-40B4-BE49-F238E27FC236}">
                      <a16:creationId xmlns:a16="http://schemas.microsoft.com/office/drawing/2014/main" id="{E34A5A7E-1DDC-476B-AB25-C9C984439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 anchorCtr="1"/>
                <a:lstStyle/>
                <a:p>
                  <a:pPr algn="ctr"/>
                  <a:r>
                    <a:rPr lang="de-DE">
                      <a:latin typeface="Arial" charset="0"/>
                    </a:rPr>
                    <a:t>Service</a:t>
                  </a:r>
                </a:p>
              </p:txBody>
            </p:sp>
            <p:sp>
              <p:nvSpPr>
                <p:cNvPr id="42" name="AutoShape 12">
                  <a:extLst>
                    <a:ext uri="{FF2B5EF4-FFF2-40B4-BE49-F238E27FC236}">
                      <a16:creationId xmlns:a16="http://schemas.microsoft.com/office/drawing/2014/main" id="{49E8BAA2-9DDC-405C-A69E-8E66C683F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93619221-D09F-40EB-9367-80E6BF0F1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1813"/>
                <a:ext cx="635" cy="703"/>
                <a:chOff x="975" y="1813"/>
                <a:chExt cx="635" cy="703"/>
              </a:xfrm>
            </p:grpSpPr>
            <p:sp>
              <p:nvSpPr>
                <p:cNvPr id="39" name="Rectangle 14">
                  <a:extLst>
                    <a:ext uri="{FF2B5EF4-FFF2-40B4-BE49-F238E27FC236}">
                      <a16:creationId xmlns:a16="http://schemas.microsoft.com/office/drawing/2014/main" id="{96FE3431-7D17-46AF-ACD5-6FBCC9263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 anchorCtr="1"/>
                <a:lstStyle/>
                <a:p>
                  <a:pPr algn="ctr"/>
                  <a:r>
                    <a:rPr lang="de-DE">
                      <a:latin typeface="Arial" charset="0"/>
                    </a:rPr>
                    <a:t>Service</a:t>
                  </a:r>
                </a:p>
              </p:txBody>
            </p:sp>
            <p:sp>
              <p:nvSpPr>
                <p:cNvPr id="40" name="AutoShape 15">
                  <a:extLst>
                    <a:ext uri="{FF2B5EF4-FFF2-40B4-BE49-F238E27FC236}">
                      <a16:creationId xmlns:a16="http://schemas.microsoft.com/office/drawing/2014/main" id="{A3A5F0C4-7279-4280-A2BC-726CA92E8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6" name="Group 16">
                <a:extLst>
                  <a:ext uri="{FF2B5EF4-FFF2-40B4-BE49-F238E27FC236}">
                    <a16:creationId xmlns:a16="http://schemas.microsoft.com/office/drawing/2014/main" id="{1FB19C8F-AD74-4FFA-A3D5-F9FD6E12F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9" y="1813"/>
                <a:ext cx="635" cy="703"/>
                <a:chOff x="975" y="1813"/>
                <a:chExt cx="635" cy="703"/>
              </a:xfrm>
            </p:grpSpPr>
            <p:sp>
              <p:nvSpPr>
                <p:cNvPr id="37" name="Rectangle 17">
                  <a:extLst>
                    <a:ext uri="{FF2B5EF4-FFF2-40B4-BE49-F238E27FC236}">
                      <a16:creationId xmlns:a16="http://schemas.microsoft.com/office/drawing/2014/main" id="{49EFEA5B-9F63-4A78-B27E-0729D8341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 anchorCtr="1"/>
                <a:lstStyle/>
                <a:p>
                  <a:pPr algn="ctr"/>
                  <a:r>
                    <a:rPr lang="de-DE">
                      <a:latin typeface="Arial" charset="0"/>
                    </a:rPr>
                    <a:t>Service</a:t>
                  </a:r>
                </a:p>
              </p:txBody>
            </p:sp>
            <p:sp>
              <p:nvSpPr>
                <p:cNvPr id="38" name="AutoShape 18">
                  <a:extLst>
                    <a:ext uri="{FF2B5EF4-FFF2-40B4-BE49-F238E27FC236}">
                      <a16:creationId xmlns:a16="http://schemas.microsoft.com/office/drawing/2014/main" id="{A9373DF7-CD9E-4DDE-AAB6-2CA39E01E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B358E04F-00D9-4585-92E6-1074B5FC9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639" y="4182046"/>
              <a:ext cx="1008062" cy="1116012"/>
              <a:chOff x="906" y="2833"/>
              <a:chExt cx="635" cy="703"/>
            </a:xfrm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168E6A08-974C-476A-A92E-23FD95D87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635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/>
                <a:r>
                  <a:rPr lang="de-DE" sz="1400" dirty="0">
                    <a:latin typeface="Arial" charset="0"/>
                  </a:rPr>
                  <a:t>Consumer</a:t>
                </a:r>
              </a:p>
            </p:txBody>
          </p:sp>
          <p:sp>
            <p:nvSpPr>
              <p:cNvPr id="32" name="AutoShape 21">
                <a:extLst>
                  <a:ext uri="{FF2B5EF4-FFF2-40B4-BE49-F238E27FC236}">
                    <a16:creationId xmlns:a16="http://schemas.microsoft.com/office/drawing/2014/main" id="{4A11F673-6C66-4A98-909E-418A619C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833"/>
                <a:ext cx="159" cy="340"/>
              </a:xfrm>
              <a:prstGeom prst="upDownArrow">
                <a:avLst>
                  <a:gd name="adj1" fmla="val 50000"/>
                  <a:gd name="adj2" fmla="val 42767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35676E78-A64F-4BEC-83B4-56500D3AC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676" y="4182046"/>
              <a:ext cx="1008063" cy="1116012"/>
              <a:chOff x="906" y="2833"/>
              <a:chExt cx="635" cy="703"/>
            </a:xfrm>
          </p:grpSpPr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C46330E6-0A3C-4ACD-889B-F1C2BC3A8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635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/>
                <a:r>
                  <a:rPr lang="de-DE" sz="1400" dirty="0">
                    <a:latin typeface="Arial" charset="0"/>
                  </a:rPr>
                  <a:t>Provider</a:t>
                </a:r>
                <a:br>
                  <a:rPr lang="de-DE" sz="1400" dirty="0">
                    <a:latin typeface="Arial" charset="0"/>
                  </a:rPr>
                </a:br>
                <a:r>
                  <a:rPr lang="de-DE" sz="1400" dirty="0">
                    <a:latin typeface="Arial" charset="0"/>
                  </a:rPr>
                  <a:t>Consumer</a:t>
                </a:r>
              </a:p>
            </p:txBody>
          </p:sp>
          <p:sp>
            <p:nvSpPr>
              <p:cNvPr id="30" name="AutoShape 24">
                <a:extLst>
                  <a:ext uri="{FF2B5EF4-FFF2-40B4-BE49-F238E27FC236}">
                    <a16:creationId xmlns:a16="http://schemas.microsoft.com/office/drawing/2014/main" id="{06E26ADD-20A1-492D-A254-EACF5E1D7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833"/>
                <a:ext cx="159" cy="340"/>
              </a:xfrm>
              <a:prstGeom prst="upDownArrow">
                <a:avLst>
                  <a:gd name="adj1" fmla="val 50000"/>
                  <a:gd name="adj2" fmla="val 42767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id="{FF4D987C-23F0-49F8-AE9D-DE9F9BDC5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1714" y="4182046"/>
              <a:ext cx="1008062" cy="1116012"/>
              <a:chOff x="906" y="2833"/>
              <a:chExt cx="635" cy="70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A6C4C9-1D8C-452E-AA1D-74A50FDAD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635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/>
                <a:r>
                  <a:rPr lang="de-DE" sz="1400" dirty="0">
                    <a:latin typeface="Arial" charset="0"/>
                  </a:rPr>
                  <a:t>Provider</a:t>
                </a:r>
                <a:br>
                  <a:rPr lang="de-DE" sz="1400" dirty="0">
                    <a:latin typeface="Arial" charset="0"/>
                  </a:rPr>
                </a:br>
                <a:r>
                  <a:rPr lang="de-DE" sz="1400" dirty="0">
                    <a:latin typeface="Arial" charset="0"/>
                  </a:rPr>
                  <a:t>Consumer</a:t>
                </a:r>
              </a:p>
            </p:txBody>
          </p:sp>
          <p:sp>
            <p:nvSpPr>
              <p:cNvPr id="28" name="AutoShape 27">
                <a:extLst>
                  <a:ext uri="{FF2B5EF4-FFF2-40B4-BE49-F238E27FC236}">
                    <a16:creationId xmlns:a16="http://schemas.microsoft.com/office/drawing/2014/main" id="{FE20F90D-4FB5-48B3-AAC6-607CE76C2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833"/>
                <a:ext cx="159" cy="340"/>
              </a:xfrm>
              <a:prstGeom prst="upDownArrow">
                <a:avLst>
                  <a:gd name="adj1" fmla="val 50000"/>
                  <a:gd name="adj2" fmla="val 42767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1" name="Group 30">
              <a:extLst>
                <a:ext uri="{FF2B5EF4-FFF2-40B4-BE49-F238E27FC236}">
                  <a16:creationId xmlns:a16="http://schemas.microsoft.com/office/drawing/2014/main" id="{17154CA3-87EA-4C77-885A-945450C4F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639" y="2562796"/>
              <a:ext cx="4570412" cy="1116012"/>
              <a:chOff x="975" y="1813"/>
              <a:chExt cx="2879" cy="703"/>
            </a:xfrm>
          </p:grpSpPr>
          <p:grpSp>
            <p:nvGrpSpPr>
              <p:cNvPr id="15" name="Group 31">
                <a:extLst>
                  <a:ext uri="{FF2B5EF4-FFF2-40B4-BE49-F238E27FC236}">
                    <a16:creationId xmlns:a16="http://schemas.microsoft.com/office/drawing/2014/main" id="{8649CB9D-8CAE-4225-A3AD-E6D689073C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5" y="1813"/>
                <a:ext cx="635" cy="703"/>
                <a:chOff x="975" y="1813"/>
                <a:chExt cx="635" cy="703"/>
              </a:xfrm>
            </p:grpSpPr>
            <p:sp>
              <p:nvSpPr>
                <p:cNvPr id="25" name="Rectangle 32">
                  <a:extLst>
                    <a:ext uri="{FF2B5EF4-FFF2-40B4-BE49-F238E27FC236}">
                      <a16:creationId xmlns:a16="http://schemas.microsoft.com/office/drawing/2014/main" id="{0579894F-C175-43F1-9D09-FC14F6EEE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 anchorCtr="1"/>
                <a:lstStyle/>
                <a:p>
                  <a:pPr algn="ctr"/>
                  <a:r>
                    <a:rPr lang="de-DE" sz="1400" dirty="0">
                      <a:latin typeface="Arial" charset="0"/>
                    </a:rPr>
                    <a:t>Provider</a:t>
                  </a:r>
                  <a:br>
                    <a:rPr lang="de-DE" sz="1400" dirty="0">
                      <a:latin typeface="Arial" charset="0"/>
                    </a:rPr>
                  </a:br>
                  <a:r>
                    <a:rPr lang="de-DE" sz="1400" dirty="0">
                      <a:latin typeface="Arial" charset="0"/>
                    </a:rPr>
                    <a:t>Consumer</a:t>
                  </a:r>
                </a:p>
              </p:txBody>
            </p:sp>
            <p:sp>
              <p:nvSpPr>
                <p:cNvPr id="26" name="AutoShape 33">
                  <a:extLst>
                    <a:ext uri="{FF2B5EF4-FFF2-40B4-BE49-F238E27FC236}">
                      <a16:creationId xmlns:a16="http://schemas.microsoft.com/office/drawing/2014/main" id="{F4994415-B20D-488C-BE1D-02E9BDC03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" name="Group 34">
                <a:extLst>
                  <a:ext uri="{FF2B5EF4-FFF2-40B4-BE49-F238E27FC236}">
                    <a16:creationId xmlns:a16="http://schemas.microsoft.com/office/drawing/2014/main" id="{1954789B-D3E8-42DA-8676-3C84A00B50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2" y="1813"/>
                <a:ext cx="635" cy="703"/>
                <a:chOff x="975" y="1813"/>
                <a:chExt cx="635" cy="703"/>
              </a:xfrm>
            </p:grpSpPr>
            <p:sp>
              <p:nvSpPr>
                <p:cNvPr id="23" name="Rectangle 35">
                  <a:extLst>
                    <a:ext uri="{FF2B5EF4-FFF2-40B4-BE49-F238E27FC236}">
                      <a16:creationId xmlns:a16="http://schemas.microsoft.com/office/drawing/2014/main" id="{59EFF3BC-9285-4D5C-8D01-6530C73A3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 anchorCtr="1"/>
                <a:lstStyle/>
                <a:p>
                  <a:pPr algn="ctr"/>
                  <a:r>
                    <a:rPr lang="de-DE" sz="1400" dirty="0">
                      <a:latin typeface="Arial" charset="0"/>
                    </a:rPr>
                    <a:t>Provider</a:t>
                  </a:r>
                </a:p>
              </p:txBody>
            </p:sp>
            <p:sp>
              <p:nvSpPr>
                <p:cNvPr id="24" name="AutoShape 36">
                  <a:extLst>
                    <a:ext uri="{FF2B5EF4-FFF2-40B4-BE49-F238E27FC236}">
                      <a16:creationId xmlns:a16="http://schemas.microsoft.com/office/drawing/2014/main" id="{B4ACC9E1-52E9-4772-A9CD-408F063E8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" name="Group 37">
                <a:extLst>
                  <a:ext uri="{FF2B5EF4-FFF2-40B4-BE49-F238E27FC236}">
                    <a16:creationId xmlns:a16="http://schemas.microsoft.com/office/drawing/2014/main" id="{07F3B062-FF1C-4A4E-AA2B-08C3DCCB9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1813"/>
                <a:ext cx="635" cy="703"/>
                <a:chOff x="975" y="1813"/>
                <a:chExt cx="635" cy="703"/>
              </a:xfrm>
            </p:grpSpPr>
            <p:sp>
              <p:nvSpPr>
                <p:cNvPr id="21" name="Rectangle 38">
                  <a:extLst>
                    <a:ext uri="{FF2B5EF4-FFF2-40B4-BE49-F238E27FC236}">
                      <a16:creationId xmlns:a16="http://schemas.microsoft.com/office/drawing/2014/main" id="{F395DB9A-4B78-421F-9594-BCD99AD76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 anchorCtr="1"/>
                <a:lstStyle/>
                <a:p>
                  <a:pPr algn="ctr"/>
                  <a:r>
                    <a:rPr lang="de-DE" sz="1400" dirty="0">
                      <a:latin typeface="Arial" charset="0"/>
                    </a:rPr>
                    <a:t>Provider</a:t>
                  </a:r>
                </a:p>
              </p:txBody>
            </p:sp>
            <p:sp>
              <p:nvSpPr>
                <p:cNvPr id="22" name="AutoShape 39">
                  <a:extLst>
                    <a:ext uri="{FF2B5EF4-FFF2-40B4-BE49-F238E27FC236}">
                      <a16:creationId xmlns:a16="http://schemas.microsoft.com/office/drawing/2014/main" id="{032B2032-C01B-4322-AC3B-E0B9E251C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2E7B1B1E-D10B-4BDC-AEA2-123C5A203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9" y="1813"/>
                <a:ext cx="635" cy="703"/>
                <a:chOff x="975" y="1813"/>
                <a:chExt cx="635" cy="703"/>
              </a:xfrm>
            </p:grpSpPr>
            <p:sp>
              <p:nvSpPr>
                <p:cNvPr id="19" name="Rectangle 41">
                  <a:extLst>
                    <a:ext uri="{FF2B5EF4-FFF2-40B4-BE49-F238E27FC236}">
                      <a16:creationId xmlns:a16="http://schemas.microsoft.com/office/drawing/2014/main" id="{0B951E2B-BB50-4B78-A657-CF715FCCC5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1813"/>
                  <a:ext cx="635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 anchorCtr="1"/>
                <a:lstStyle/>
                <a:p>
                  <a:pPr algn="ctr"/>
                  <a:r>
                    <a:rPr lang="de-DE" sz="1400" dirty="0">
                      <a:latin typeface="Arial" charset="0"/>
                    </a:rPr>
                    <a:t>Consumer</a:t>
                  </a:r>
                </a:p>
              </p:txBody>
            </p:sp>
            <p:sp>
              <p:nvSpPr>
                <p:cNvPr id="20" name="AutoShape 42">
                  <a:extLst>
                    <a:ext uri="{FF2B5EF4-FFF2-40B4-BE49-F238E27FC236}">
                      <a16:creationId xmlns:a16="http://schemas.microsoft.com/office/drawing/2014/main" id="{4AC71594-1D50-47A5-BA6D-211B6B640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2176"/>
                  <a:ext cx="159" cy="340"/>
                </a:xfrm>
                <a:prstGeom prst="upDownArrow">
                  <a:avLst>
                    <a:gd name="adj1" fmla="val 50000"/>
                    <a:gd name="adj2" fmla="val 427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5A8D01D-63AB-4B34-8447-EF860E3D0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431" y="4182046"/>
              <a:ext cx="1008062" cy="1116012"/>
              <a:chOff x="906" y="2833"/>
              <a:chExt cx="635" cy="703"/>
            </a:xfrm>
          </p:grpSpPr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26DA5976-AD4A-4D74-BEE5-28A6E55AD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635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/>
                <a:r>
                  <a:rPr lang="de-DE" sz="1400" dirty="0">
                    <a:latin typeface="Arial" charset="0"/>
                  </a:rPr>
                  <a:t>Provider</a:t>
                </a:r>
              </a:p>
            </p:txBody>
          </p:sp>
          <p:sp>
            <p:nvSpPr>
              <p:cNvPr id="14" name="AutoShape 27">
                <a:extLst>
                  <a:ext uri="{FF2B5EF4-FFF2-40B4-BE49-F238E27FC236}">
                    <a16:creationId xmlns:a16="http://schemas.microsoft.com/office/drawing/2014/main" id="{CABA2061-A5D6-4822-80CC-49AA31F3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833"/>
                <a:ext cx="159" cy="340"/>
              </a:xfrm>
              <a:prstGeom prst="upDownArrow">
                <a:avLst>
                  <a:gd name="adj1" fmla="val 50000"/>
                  <a:gd name="adj2" fmla="val 42767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09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AC0C33-2BF8-448C-8464-B2F47D9629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0F8E4711-C258-41C0-9807-E42BB9A21D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7DD450E-D4CA-407D-9A01-26662473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a </a:t>
            </a:r>
            <a:r>
              <a:rPr lang="de-DE" dirty="0" err="1"/>
              <a:t>provider</a:t>
            </a:r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B4C858F-E5B1-4F4F-AFEB-69A24369D5FD}"/>
              </a:ext>
            </a:extLst>
          </p:cNvPr>
          <p:cNvGrpSpPr/>
          <p:nvPr/>
        </p:nvGrpSpPr>
        <p:grpSpPr>
          <a:xfrm>
            <a:off x="5383478" y="2813574"/>
            <a:ext cx="1033200" cy="1396157"/>
            <a:chOff x="5804671" y="1401749"/>
            <a:chExt cx="1033200" cy="1396157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9526BD6-B73B-4E9F-AED2-AAB90C78CB85}"/>
                </a:ext>
              </a:extLst>
            </p:cNvPr>
            <p:cNvSpPr/>
            <p:nvPr/>
          </p:nvSpPr>
          <p:spPr bwMode="auto">
            <a:xfrm>
              <a:off x="5804671" y="1401749"/>
              <a:ext cx="1033200" cy="1396157"/>
            </a:xfrm>
            <a:prstGeom prst="rect">
              <a:avLst/>
            </a:prstGeom>
            <a:solidFill>
              <a:srgbClr val="CC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7219B6D9-8579-4816-BD1A-76232841B62E}"/>
                </a:ext>
              </a:extLst>
            </p:cNvPr>
            <p:cNvGrpSpPr/>
            <p:nvPr/>
          </p:nvGrpSpPr>
          <p:grpSpPr>
            <a:xfrm>
              <a:off x="5906702" y="1558608"/>
              <a:ext cx="829137" cy="1072709"/>
              <a:chOff x="5906702" y="1492405"/>
              <a:chExt cx="829137" cy="1072709"/>
            </a:xfrm>
          </p:grpSpPr>
          <p:sp>
            <p:nvSpPr>
              <p:cNvPr id="26" name="Abgerundetes Rechteck 18">
                <a:extLst>
                  <a:ext uri="{FF2B5EF4-FFF2-40B4-BE49-F238E27FC236}">
                    <a16:creationId xmlns:a16="http://schemas.microsoft.com/office/drawing/2014/main" id="{2260E631-B821-4510-BA98-717F05FF0295}"/>
                  </a:ext>
                </a:extLst>
              </p:cNvPr>
              <p:cNvSpPr/>
              <p:nvPr/>
            </p:nvSpPr>
            <p:spPr>
              <a:xfrm>
                <a:off x="5906702" y="2294029"/>
                <a:ext cx="829137" cy="271085"/>
              </a:xfrm>
              <a:prstGeom prst="roundRect">
                <a:avLst>
                  <a:gd name="adj" fmla="val 0"/>
                </a:avLst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0" tIns="82800" rIns="0" bIns="36000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Gotham Medium"/>
                  </a:rPr>
                  <a:t>Provider</a:t>
                </a:r>
              </a:p>
            </p:txBody>
          </p:sp>
          <p:pic>
            <p:nvPicPr>
              <p:cNvPr id="27" name="Grafik 28699">
                <a:extLst>
                  <a:ext uri="{FF2B5EF4-FFF2-40B4-BE49-F238E27FC236}">
                    <a16:creationId xmlns:a16="http://schemas.microsoft.com/office/drawing/2014/main" id="{D7A24141-50A9-4E33-9A36-1FB8B1A8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12800" y="1492405"/>
                <a:ext cx="630404" cy="801813"/>
              </a:xfrm>
              <a:prstGeom prst="rect">
                <a:avLst/>
              </a:prstGeom>
            </p:spPr>
          </p:pic>
        </p:grp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7AEA6CE3-ECCD-4D13-94A1-0F78A1D29CFD}"/>
              </a:ext>
            </a:extLst>
          </p:cNvPr>
          <p:cNvSpPr txBox="1"/>
          <p:nvPr/>
        </p:nvSpPr>
        <p:spPr>
          <a:xfrm>
            <a:off x="4448877" y="2360969"/>
            <a:ext cx="28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Device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under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test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(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provider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FF0EF72-6DCF-40E9-8AB1-1AD5B00A07A2}"/>
              </a:ext>
            </a:extLst>
          </p:cNvPr>
          <p:cNvGrpSpPr/>
          <p:nvPr/>
        </p:nvGrpSpPr>
        <p:grpSpPr>
          <a:xfrm>
            <a:off x="1427629" y="2897593"/>
            <a:ext cx="914400" cy="1071259"/>
            <a:chOff x="467544" y="2721386"/>
            <a:chExt cx="914400" cy="1071259"/>
          </a:xfrm>
        </p:grpSpPr>
        <p:pic>
          <p:nvPicPr>
            <p:cNvPr id="30" name="Grafik 29" descr="Checkliste">
              <a:extLst>
                <a:ext uri="{FF2B5EF4-FFF2-40B4-BE49-F238E27FC236}">
                  <a16:creationId xmlns:a16="http://schemas.microsoft.com/office/drawing/2014/main" id="{35951B2D-E1E2-42C6-B0BB-FA62B290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544" y="2878245"/>
              <a:ext cx="914400" cy="9144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573459-05F0-4106-9080-E15CC78D41F1}"/>
                </a:ext>
              </a:extLst>
            </p:cNvPr>
            <p:cNvSpPr txBox="1"/>
            <p:nvPr/>
          </p:nvSpPr>
          <p:spPr>
            <a:xfrm>
              <a:off x="512515" y="2721386"/>
              <a:ext cx="824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Gotham Medium" charset="0"/>
                  <a:ea typeface="Gotham Medium" charset="0"/>
                  <a:cs typeface="Gotham Medium" charset="0"/>
                </a:rPr>
                <a:t>Test </a:t>
              </a:r>
              <a:r>
                <a:rPr lang="de-DE" sz="1200" dirty="0" err="1">
                  <a:latin typeface="Gotham Medium" charset="0"/>
                  <a:ea typeface="Gotham Medium" charset="0"/>
                  <a:cs typeface="Gotham Medium" charset="0"/>
                </a:rPr>
                <a:t>result</a:t>
              </a:r>
              <a:endParaRPr lang="de-DE" sz="1100" dirty="0"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</p:grpSp>
      <p:pic>
        <p:nvPicPr>
          <p:cNvPr id="35" name="Grafik 34" descr="Computer">
            <a:extLst>
              <a:ext uri="{FF2B5EF4-FFF2-40B4-BE49-F238E27FC236}">
                <a16:creationId xmlns:a16="http://schemas.microsoft.com/office/drawing/2014/main" id="{2A83DE8F-2C71-4EB5-A2C4-B4101237E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8333" y="3054452"/>
            <a:ext cx="914400" cy="9144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9A281AC-2685-4C32-94F2-E8C4EA28DB62}"/>
              </a:ext>
            </a:extLst>
          </p:cNvPr>
          <p:cNvSpPr txBox="1"/>
          <p:nvPr/>
        </p:nvSpPr>
        <p:spPr>
          <a:xfrm>
            <a:off x="1672012" y="2357115"/>
            <a:ext cx="21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Test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app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(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consumer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CC0CEA0-2EBB-42A6-8F10-6D4F971B3368}"/>
              </a:ext>
            </a:extLst>
          </p:cNvPr>
          <p:cNvSpPr txBox="1"/>
          <p:nvPr/>
        </p:nvSpPr>
        <p:spPr>
          <a:xfrm>
            <a:off x="1032509" y="3110237"/>
            <a:ext cx="672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rgbClr val="00B050"/>
                </a:solidFill>
                <a:latin typeface="Gotham Medium" charset="0"/>
                <a:ea typeface="Gotham Medium" charset="0"/>
                <a:cs typeface="Gotham Medium" charset="0"/>
                <a:sym typeface="Webdings" panose="05030102010509060703" pitchFamily="18" charset="2"/>
              </a:rPr>
              <a:t></a:t>
            </a:r>
            <a:endParaRPr lang="de-DE" sz="4400" dirty="0">
              <a:solidFill>
                <a:srgbClr val="FF0000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3A90F4D-D3CF-4035-A507-0479803F7BAC}"/>
              </a:ext>
            </a:extLst>
          </p:cNvPr>
          <p:cNvCxnSpPr>
            <a:stCxn id="24" idx="1"/>
            <a:endCxn id="35" idx="3"/>
          </p:cNvCxnSpPr>
          <p:nvPr/>
        </p:nvCxnSpPr>
        <p:spPr>
          <a:xfrm flipH="1" flipV="1">
            <a:off x="3192733" y="3511652"/>
            <a:ext cx="219074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86F8A5D-487F-41FA-AA49-7170D333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Setup a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hlinkClick r:id="rId2"/>
              </a:rPr>
              <a:t>Reference Provider/Consumer </a:t>
            </a:r>
            <a:r>
              <a:rPr lang="de-DE" dirty="0" err="1">
                <a:hlinkClick r:id="rId2"/>
              </a:rPr>
              <a:t>Specification</a:t>
            </a:r>
            <a:r>
              <a:rPr lang="de-DE" dirty="0">
                <a:hlinkClick r:id="rId2"/>
              </a:rPr>
              <a:t> - Gemini Public - </a:t>
            </a:r>
            <a:r>
              <a:rPr lang="de-DE" dirty="0" err="1">
                <a:hlinkClick r:id="rId2"/>
              </a:rPr>
              <a:t>Confluence</a:t>
            </a:r>
            <a:r>
              <a:rPr lang="de-DE" dirty="0">
                <a:hlinkClick r:id="rId2"/>
              </a:rPr>
              <a:t> (hl7.org)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discovery</a:t>
            </a:r>
            <a:r>
              <a:rPr lang="de-DE" dirty="0"/>
              <a:t>,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establishment</a:t>
            </a:r>
            <a:r>
              <a:rPr lang="de-DE" dirty="0"/>
              <a:t>,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retrieval</a:t>
            </a:r>
            <a:r>
              <a:rPr lang="de-DE" dirty="0"/>
              <a:t>, alert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retrieval</a:t>
            </a:r>
            <a:r>
              <a:rPr lang="de-DE" dirty="0"/>
              <a:t>, external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discovering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, </a:t>
            </a:r>
            <a:r>
              <a:rPr lang="de-DE" dirty="0" err="1"/>
              <a:t>establishing</a:t>
            </a:r>
            <a:r>
              <a:rPr lang="de-DE" dirty="0"/>
              <a:t> a </a:t>
            </a:r>
            <a:r>
              <a:rPr lang="de-DE" dirty="0" err="1"/>
              <a:t>connection</a:t>
            </a:r>
            <a:r>
              <a:rPr lang="de-DE" dirty="0"/>
              <a:t>, </a:t>
            </a:r>
            <a:r>
              <a:rPr lang="de-DE" dirty="0" err="1"/>
              <a:t>retrieving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DONE</a:t>
            </a:r>
          </a:p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Real </a:t>
            </a:r>
            <a:r>
              <a:rPr lang="de-DE" dirty="0" err="1"/>
              <a:t>providers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real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E1A701-A0C8-4525-B3D3-1AB92695DA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0F8E4711-C258-41C0-9807-E42BB9A21D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797434-471E-49D4-B457-DACB332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SDPi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provider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5D949C-357A-4931-A988-54F1190FD9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0F8E4711-C258-41C0-9807-E42BB9A21D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1DE43B8-7914-4B5E-A78C-DF8A9E14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a </a:t>
            </a:r>
            <a:r>
              <a:rPr lang="de-DE" dirty="0" err="1"/>
              <a:t>consumer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7244051-2732-45BC-A7A1-B548B54D7C50}"/>
              </a:ext>
            </a:extLst>
          </p:cNvPr>
          <p:cNvGrpSpPr/>
          <p:nvPr/>
        </p:nvGrpSpPr>
        <p:grpSpPr>
          <a:xfrm>
            <a:off x="5364088" y="2780928"/>
            <a:ext cx="1037479" cy="1396157"/>
            <a:chOff x="2423184" y="1403990"/>
            <a:chExt cx="1037479" cy="13961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0A23B2D-CE89-45E9-B188-815EB73BE221}"/>
                </a:ext>
              </a:extLst>
            </p:cNvPr>
            <p:cNvSpPr/>
            <p:nvPr/>
          </p:nvSpPr>
          <p:spPr bwMode="auto">
            <a:xfrm>
              <a:off x="2457658" y="1403990"/>
              <a:ext cx="1003005" cy="1396157"/>
            </a:xfrm>
            <a:prstGeom prst="rect">
              <a:avLst/>
            </a:prstGeom>
            <a:solidFill>
              <a:srgbClr val="E69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ＭＳ Ｐゴシック" pitchFamily="34" charset="-128"/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EBCC4A4-8422-4B65-8280-9BA135B28B5E}"/>
                </a:ext>
              </a:extLst>
            </p:cNvPr>
            <p:cNvGrpSpPr/>
            <p:nvPr/>
          </p:nvGrpSpPr>
          <p:grpSpPr>
            <a:xfrm>
              <a:off x="2423184" y="1525433"/>
              <a:ext cx="1034011" cy="1187315"/>
              <a:chOff x="848282" y="2512109"/>
              <a:chExt cx="1034011" cy="1187315"/>
            </a:xfrm>
          </p:grpSpPr>
          <p:sp>
            <p:nvSpPr>
              <p:cNvPr id="8" name="Abgerundetes Rechteck 11">
                <a:extLst>
                  <a:ext uri="{FF2B5EF4-FFF2-40B4-BE49-F238E27FC236}">
                    <a16:creationId xmlns:a16="http://schemas.microsoft.com/office/drawing/2014/main" id="{7E197183-2D30-4498-A0F8-0391840B236F}"/>
                  </a:ext>
                </a:extLst>
              </p:cNvPr>
              <p:cNvSpPr/>
              <p:nvPr/>
            </p:nvSpPr>
            <p:spPr>
              <a:xfrm>
                <a:off x="848282" y="3428339"/>
                <a:ext cx="1034011" cy="271085"/>
              </a:xfrm>
              <a:prstGeom prst="roundRect">
                <a:avLst>
                  <a:gd name="adj" fmla="val 0"/>
                </a:avLst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36000" tIns="82800" rIns="36000" bIns="36000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Gotham Medium"/>
                  </a:rPr>
                  <a:t>Consumer</a:t>
                </a:r>
              </a:p>
            </p:txBody>
          </p:sp>
          <p:pic>
            <p:nvPicPr>
              <p:cNvPr id="9" name="Grafik 81">
                <a:extLst>
                  <a:ext uri="{FF2B5EF4-FFF2-40B4-BE49-F238E27FC236}">
                    <a16:creationId xmlns:a16="http://schemas.microsoft.com/office/drawing/2014/main" id="{8CC9FECE-86BE-4F2D-82E6-12AB0F6B1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82041" y="2512109"/>
                <a:ext cx="366492" cy="916230"/>
              </a:xfrm>
              <a:prstGeom prst="rect">
                <a:avLst/>
              </a:prstGeom>
            </p:spPr>
          </p:pic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B9C560-C96E-49B6-939C-D658288E7038}"/>
              </a:ext>
            </a:extLst>
          </p:cNvPr>
          <p:cNvSpPr txBox="1"/>
          <p:nvPr/>
        </p:nvSpPr>
        <p:spPr>
          <a:xfrm>
            <a:off x="4383571" y="2360969"/>
            <a:ext cx="299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Device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under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test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(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consumer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8BADDA3-49ED-4E66-8665-20EE9A8B8B89}"/>
              </a:ext>
            </a:extLst>
          </p:cNvPr>
          <p:cNvGrpSpPr/>
          <p:nvPr/>
        </p:nvGrpSpPr>
        <p:grpSpPr>
          <a:xfrm>
            <a:off x="6365437" y="2876582"/>
            <a:ext cx="914400" cy="1071259"/>
            <a:chOff x="467544" y="2721386"/>
            <a:chExt cx="914400" cy="1071259"/>
          </a:xfrm>
        </p:grpSpPr>
        <p:pic>
          <p:nvPicPr>
            <p:cNvPr id="20" name="Grafik 19" descr="Checkliste">
              <a:extLst>
                <a:ext uri="{FF2B5EF4-FFF2-40B4-BE49-F238E27FC236}">
                  <a16:creationId xmlns:a16="http://schemas.microsoft.com/office/drawing/2014/main" id="{C3922760-5748-404E-970D-1B4299853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544" y="2878245"/>
              <a:ext cx="914400" cy="9144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7084DC1-4C2B-4D76-A5DE-A68D04D34EA7}"/>
                </a:ext>
              </a:extLst>
            </p:cNvPr>
            <p:cNvSpPr txBox="1"/>
            <p:nvPr/>
          </p:nvSpPr>
          <p:spPr>
            <a:xfrm>
              <a:off x="512515" y="2721386"/>
              <a:ext cx="824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Gotham Medium" charset="0"/>
                  <a:ea typeface="Gotham Medium" charset="0"/>
                  <a:cs typeface="Gotham Medium" charset="0"/>
                </a:rPr>
                <a:t>Test </a:t>
              </a:r>
              <a:r>
                <a:rPr lang="de-DE" sz="1200" dirty="0" err="1">
                  <a:latin typeface="Gotham Medium" charset="0"/>
                  <a:ea typeface="Gotham Medium" charset="0"/>
                  <a:cs typeface="Gotham Medium" charset="0"/>
                </a:rPr>
                <a:t>result</a:t>
              </a:r>
              <a:endParaRPr lang="de-DE" sz="1100" dirty="0"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</p:grpSp>
      <p:pic>
        <p:nvPicPr>
          <p:cNvPr id="23" name="Grafik 22" descr="Computer">
            <a:extLst>
              <a:ext uri="{FF2B5EF4-FFF2-40B4-BE49-F238E27FC236}">
                <a16:creationId xmlns:a16="http://schemas.microsoft.com/office/drawing/2014/main" id="{D50B0A71-FABE-4969-AA4A-A84813E0D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362" y="3021806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C0FBB11-1113-481A-8BA1-34E183832478}"/>
              </a:ext>
            </a:extLst>
          </p:cNvPr>
          <p:cNvSpPr txBox="1"/>
          <p:nvPr/>
        </p:nvSpPr>
        <p:spPr>
          <a:xfrm>
            <a:off x="1737319" y="2357115"/>
            <a:ext cx="19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Test 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app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 (</a:t>
            </a:r>
            <a:r>
              <a:rPr lang="de-DE" b="1" dirty="0" err="1">
                <a:latin typeface="Gotham Medium" charset="0"/>
                <a:ea typeface="Gotham Medium" charset="0"/>
                <a:cs typeface="Gotham Medium" charset="0"/>
              </a:rPr>
              <a:t>provider</a:t>
            </a:r>
            <a:r>
              <a:rPr lang="de-DE" b="1" dirty="0">
                <a:latin typeface="Gotham Medium" charset="0"/>
                <a:ea typeface="Gotham Medium" charset="0"/>
                <a:cs typeface="Gotham Medium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934D58A-916B-437B-95FB-D5D2D4A2696B}"/>
              </a:ext>
            </a:extLst>
          </p:cNvPr>
          <p:cNvSpPr txBox="1"/>
          <p:nvPr/>
        </p:nvSpPr>
        <p:spPr>
          <a:xfrm flipH="1">
            <a:off x="6982181" y="3076028"/>
            <a:ext cx="71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rgbClr val="FF0000"/>
                </a:solidFill>
                <a:latin typeface="Gotham Medium" charset="0"/>
                <a:ea typeface="Gotham Medium" charset="0"/>
                <a:cs typeface="Gotham Medium" charset="0"/>
                <a:sym typeface="Webdings" panose="05030102010509060703" pitchFamily="18" charset="2"/>
              </a:rPr>
              <a:t></a:t>
            </a:r>
            <a:endParaRPr lang="de-DE" sz="4400" dirty="0">
              <a:solidFill>
                <a:srgbClr val="FF0000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C2577D-6007-4A57-BE7A-4A1F10BAE3CE}"/>
              </a:ext>
            </a:extLst>
          </p:cNvPr>
          <p:cNvCxnSpPr>
            <a:stCxn id="23" idx="3"/>
            <a:endCxn id="6" idx="1"/>
          </p:cNvCxnSpPr>
          <p:nvPr/>
        </p:nvCxnSpPr>
        <p:spPr>
          <a:xfrm>
            <a:off x="3147762" y="3479006"/>
            <a:ext cx="225080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47064"/>
      </p:ext>
    </p:extLst>
  </p:cSld>
  <p:clrMapOvr>
    <a:masterClrMapping/>
  </p:clrMapOvr>
</p:sld>
</file>

<file path=ppt/theme/theme1.xml><?xml version="1.0" encoding="utf-8"?>
<a:theme xmlns:a="http://schemas.openxmlformats.org/drawingml/2006/main" name="OR-NET-EV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100" dirty="0" smtClean="0">
            <a:solidFill>
              <a:schemeClr val="bg1"/>
            </a:solidFill>
            <a:latin typeface="Gotham Medium" charset="0"/>
            <a:ea typeface="Gotham Medium" charset="0"/>
            <a:cs typeface="Gotham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-Net-Präsentation_Vorlage_V5_4-3" id="{F94CFCB8-DB60-774A-9B6E-7FDDC4754B38}" vid="{B7A675BE-3D3A-174A-AAC9-4760AAE167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ICCAS_Powerpoint_Vorlage_11072016 (002)</Template>
  <TotalTime>0</TotalTime>
  <Words>147</Words>
  <Application>Microsoft Office PowerPoint</Application>
  <PresentationFormat>Bildschirmpräsentation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Gotham Bold</vt:lpstr>
      <vt:lpstr>Gotham Book</vt:lpstr>
      <vt:lpstr>Gotham Medium</vt:lpstr>
      <vt:lpstr>Verdana</vt:lpstr>
      <vt:lpstr>OR-NET-EV</vt:lpstr>
      <vt:lpstr>SOMDA instance</vt:lpstr>
      <vt:lpstr>Abstract view</vt:lpstr>
      <vt:lpstr>Test a provider</vt:lpstr>
      <vt:lpstr>SDPi transactions testing of a provider</vt:lpstr>
      <vt:lpstr>Test a consumer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Neumuth, Thomas</dc:creator>
  <cp:lastModifiedBy>Gregorczyk, David</cp:lastModifiedBy>
  <cp:revision>243</cp:revision>
  <dcterms:created xsi:type="dcterms:W3CDTF">2016-07-14T14:27:26Z</dcterms:created>
  <dcterms:modified xsi:type="dcterms:W3CDTF">2021-07-01T15:03:36Z</dcterms:modified>
</cp:coreProperties>
</file>