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7" d="100"/>
          <a:sy n="47" d="100"/>
        </p:scale>
        <p:origin x="728" y="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E53F-FAC9-4E07-9BC4-77C8B13CD44F}" type="datetimeFigureOut">
              <a:rPr lang="de-DE" smtClean="0"/>
              <a:t>20.07.2022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EED2-3DD2-4B6B-A283-1F9BC52D73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35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E53F-FAC9-4E07-9BC4-77C8B13CD44F}" type="datetimeFigureOut">
              <a:rPr lang="de-DE" smtClean="0"/>
              <a:t>20.07.2022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EED2-3DD2-4B6B-A283-1F9BC52D73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0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E53F-FAC9-4E07-9BC4-77C8B13CD44F}" type="datetimeFigureOut">
              <a:rPr lang="de-DE" smtClean="0"/>
              <a:t>20.07.2022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EED2-3DD2-4B6B-A283-1F9BC52D73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74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E53F-FAC9-4E07-9BC4-77C8B13CD44F}" type="datetimeFigureOut">
              <a:rPr lang="de-DE" smtClean="0"/>
              <a:t>20.07.2022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EED2-3DD2-4B6B-A283-1F9BC52D73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67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E53F-FAC9-4E07-9BC4-77C8B13CD44F}" type="datetimeFigureOut">
              <a:rPr lang="de-DE" smtClean="0"/>
              <a:t>20.07.2022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EED2-3DD2-4B6B-A283-1F9BC52D73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63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E53F-FAC9-4E07-9BC4-77C8B13CD44F}" type="datetimeFigureOut">
              <a:rPr lang="de-DE" smtClean="0"/>
              <a:t>20.07.2022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EED2-3DD2-4B6B-A283-1F9BC52D73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65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E53F-FAC9-4E07-9BC4-77C8B13CD44F}" type="datetimeFigureOut">
              <a:rPr lang="de-DE" smtClean="0"/>
              <a:t>20.07.2022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EED2-3DD2-4B6B-A283-1F9BC52D73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56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E53F-FAC9-4E07-9BC4-77C8B13CD44F}" type="datetimeFigureOut">
              <a:rPr lang="de-DE" smtClean="0"/>
              <a:t>20.07.2022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EED2-3DD2-4B6B-A283-1F9BC52D73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7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E53F-FAC9-4E07-9BC4-77C8B13CD44F}" type="datetimeFigureOut">
              <a:rPr lang="de-DE" smtClean="0"/>
              <a:t>20.07.2022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EED2-3DD2-4B6B-A283-1F9BC52D73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05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E53F-FAC9-4E07-9BC4-77C8B13CD44F}" type="datetimeFigureOut">
              <a:rPr lang="de-DE" smtClean="0"/>
              <a:t>20.07.2022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EED2-3DD2-4B6B-A283-1F9BC52D73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46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E53F-FAC9-4E07-9BC4-77C8B13CD44F}" type="datetimeFigureOut">
              <a:rPr lang="de-DE" smtClean="0"/>
              <a:t>20.07.2022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EED2-3DD2-4B6B-A283-1F9BC52D73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55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EE53F-FAC9-4E07-9BC4-77C8B13CD44F}" type="datetimeFigureOut">
              <a:rPr lang="de-DE" smtClean="0"/>
              <a:t>20.07.2022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FEED2-3DD2-4B6B-A283-1F9BC52D73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1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/>
          <p:cNvGrpSpPr/>
          <p:nvPr/>
        </p:nvGrpSpPr>
        <p:grpSpPr>
          <a:xfrm>
            <a:off x="573039" y="723768"/>
            <a:ext cx="10614723" cy="6009709"/>
            <a:chOff x="573039" y="423512"/>
            <a:chExt cx="10614723" cy="6009709"/>
          </a:xfrm>
        </p:grpSpPr>
        <p:sp>
          <p:nvSpPr>
            <p:cNvPr id="4" name="Rechteck 3"/>
            <p:cNvSpPr/>
            <p:nvPr/>
          </p:nvSpPr>
          <p:spPr>
            <a:xfrm>
              <a:off x="885524" y="423512"/>
              <a:ext cx="10154653" cy="7411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1934679" y="563251"/>
              <a:ext cx="77002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European </a:t>
              </a:r>
              <a:r>
                <a:rPr lang="de-DE" sz="24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Commission</a:t>
              </a:r>
              <a:endParaRPr lang="de-DE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981774" y="3027146"/>
              <a:ext cx="2579570" cy="924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358489" y="3304493"/>
              <a:ext cx="1826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Member States</a:t>
              </a:r>
              <a:endParaRPr lang="de-DE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712269" y="4137772"/>
              <a:ext cx="306564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202124"/>
                  </a:solidFill>
                  <a:latin typeface="arial" panose="020B0604020202020204" pitchFamily="34" charset="0"/>
                </a:rPr>
                <a:t>T</a:t>
              </a:r>
              <a:r>
                <a:rPr lang="en-US" b="1" i="0" dirty="0" smtClean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ransposing requirements into national legislation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4705553" y="3027146"/>
              <a:ext cx="2579570" cy="924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4705553" y="3304492"/>
              <a:ext cx="2663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Competent</a:t>
              </a:r>
              <a:r>
                <a:rPr lang="de-DE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Authorities</a:t>
              </a:r>
              <a:endParaRPr lang="de-DE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1742173" y="1270374"/>
              <a:ext cx="9298004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i="0" dirty="0" smtClean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Issuing European regulations</a:t>
              </a:r>
            </a:p>
            <a:p>
              <a:pPr algn="ctr"/>
              <a:r>
                <a:rPr lang="en-US" b="1" dirty="0" smtClean="0">
                  <a:solidFill>
                    <a:srgbClr val="202124"/>
                  </a:solidFill>
                  <a:latin typeface="arial" panose="020B0604020202020204" pitchFamily="34" charset="0"/>
                </a:rPr>
                <a:t>Orchestrating Operational Work of Notified Bodies by Oversight group (NBO)</a:t>
              </a:r>
              <a:endParaRPr lang="en-US" b="1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endParaRPr>
            </a:p>
            <a:p>
              <a:pPr algn="ctr"/>
              <a:r>
                <a:rPr lang="en-US" b="1" dirty="0" smtClean="0">
                  <a:solidFill>
                    <a:srgbClr val="202124"/>
                  </a:solidFill>
                  <a:latin typeface="arial" panose="020B0604020202020204" pitchFamily="34" charset="0"/>
                </a:rPr>
                <a:t>Coordinating Designation of Notified Bodies via Joint Assessment Teams (JAT)</a:t>
              </a:r>
            </a:p>
            <a:p>
              <a:pPr algn="ctr"/>
              <a:r>
                <a:rPr lang="en-US" b="1" dirty="0" smtClean="0">
                  <a:solidFill>
                    <a:srgbClr val="202124"/>
                  </a:solidFill>
                  <a:latin typeface="arial" panose="020B0604020202020204" pitchFamily="34" charset="0"/>
                </a:rPr>
                <a:t>Issuing Mandates for the Standardization Bodies (ISO/IEC) </a:t>
              </a:r>
            </a:p>
            <a:p>
              <a:pPr algn="ctr"/>
              <a:r>
                <a:rPr lang="en-US" b="1" dirty="0" smtClean="0">
                  <a:solidFill>
                    <a:srgbClr val="202124"/>
                  </a:solidFill>
                  <a:latin typeface="arial" panose="020B0604020202020204" pitchFamily="34" charset="0"/>
                </a:rPr>
                <a:t>Involving Harmonized Standards Consultants (HAS) before Harmonization</a:t>
              </a:r>
              <a:endParaRPr lang="de-DE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4671462" y="4124897"/>
              <a:ext cx="3012708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i="0" dirty="0" smtClean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Supervising Notified Bodies within their Member State</a:t>
              </a:r>
            </a:p>
            <a:p>
              <a:pPr algn="ctr"/>
              <a:endParaRPr lang="en-US" b="1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endParaRPr>
            </a:p>
            <a:p>
              <a:pPr algn="ctr"/>
              <a:r>
                <a:rPr lang="en-US" b="1" dirty="0" smtClean="0">
                  <a:solidFill>
                    <a:srgbClr val="202124"/>
                  </a:solidFill>
                  <a:latin typeface="arial" panose="020B0604020202020204" pitchFamily="34" charset="0"/>
                </a:rPr>
                <a:t>organized in CAMD</a:t>
              </a:r>
            </a:p>
            <a:p>
              <a:pPr algn="ctr"/>
              <a:r>
                <a:rPr lang="en-US" b="1" dirty="0" smtClean="0">
                  <a:solidFill>
                    <a:srgbClr val="202124"/>
                  </a:solidFill>
                  <a:latin typeface="arial" panose="020B0604020202020204" pitchFamily="34" charset="0"/>
                </a:rPr>
                <a:t>Competent Authority Group for Medical Devices</a:t>
              </a:r>
              <a:endParaRPr lang="de-DE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8391623" y="3044796"/>
              <a:ext cx="2579570" cy="924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8893742" y="3322142"/>
              <a:ext cx="1877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Notified</a:t>
              </a:r>
              <a:r>
                <a:rPr lang="de-DE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Bodies</a:t>
              </a:r>
              <a:endParaRPr lang="de-DE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8175054" y="4124897"/>
              <a:ext cx="301270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i="0" dirty="0" smtClean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Performing Conformity Assessments</a:t>
              </a:r>
            </a:p>
            <a:p>
              <a:pPr algn="ctr"/>
              <a:endParaRPr lang="en-US" b="1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endParaRPr>
            </a:p>
            <a:p>
              <a:pPr algn="ctr"/>
              <a:r>
                <a:rPr lang="en-US" b="1" dirty="0" smtClean="0">
                  <a:solidFill>
                    <a:srgbClr val="202124"/>
                  </a:solidFill>
                  <a:latin typeface="arial" panose="020B0604020202020204" pitchFamily="34" charset="0"/>
                </a:rPr>
                <a:t>organized in TEAM-NB</a:t>
              </a:r>
              <a:endParaRPr lang="de-DE" dirty="0"/>
            </a:p>
          </p:txBody>
        </p:sp>
        <p:cxnSp>
          <p:nvCxnSpPr>
            <p:cNvPr id="18" name="Gerade Verbindung mit Pfeil 17"/>
            <p:cNvCxnSpPr>
              <a:stCxn id="6" idx="3"/>
              <a:endCxn id="11" idx="1"/>
            </p:cNvCxnSpPr>
            <p:nvPr/>
          </p:nvCxnSpPr>
          <p:spPr>
            <a:xfrm flipV="1">
              <a:off x="3561344" y="3489158"/>
              <a:ext cx="1144209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/>
            <p:nvPr/>
          </p:nvCxnSpPr>
          <p:spPr>
            <a:xfrm>
              <a:off x="2008208" y="1164655"/>
              <a:ext cx="3472" cy="188729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/>
            <p:cNvSpPr txBox="1"/>
            <p:nvPr/>
          </p:nvSpPr>
          <p:spPr>
            <a:xfrm>
              <a:off x="3525712" y="3066967"/>
              <a:ext cx="1189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 err="1" smtClean="0"/>
                <a:t>Instating</a:t>
              </a:r>
              <a:endParaRPr lang="de-DE" b="1" dirty="0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7212819" y="3066967"/>
              <a:ext cx="1275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 err="1" smtClean="0"/>
                <a:t>designating</a:t>
              </a:r>
              <a:endParaRPr lang="de-DE" b="1" dirty="0"/>
            </a:p>
          </p:txBody>
        </p:sp>
        <p:cxnSp>
          <p:nvCxnSpPr>
            <p:cNvPr id="30" name="Gerade Verbindung mit Pfeil 29"/>
            <p:cNvCxnSpPr/>
            <p:nvPr/>
          </p:nvCxnSpPr>
          <p:spPr>
            <a:xfrm flipV="1">
              <a:off x="7278515" y="3533486"/>
              <a:ext cx="1144209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/>
          </p:nvSpPr>
          <p:spPr>
            <a:xfrm>
              <a:off x="573039" y="2207088"/>
              <a:ext cx="14351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 err="1" smtClean="0"/>
                <a:t>Represented</a:t>
              </a:r>
              <a:r>
                <a:rPr lang="de-DE" b="1" dirty="0" smtClean="0"/>
                <a:t> </a:t>
              </a:r>
              <a:r>
                <a:rPr lang="de-DE" b="1" dirty="0" err="1" smtClean="0"/>
                <a:t>by</a:t>
              </a:r>
              <a:endParaRPr lang="de-DE" b="1" dirty="0"/>
            </a:p>
          </p:txBody>
        </p:sp>
      </p:grpSp>
      <p:sp>
        <p:nvSpPr>
          <p:cNvPr id="35" name="Rechteck 34"/>
          <p:cNvSpPr/>
          <p:nvPr/>
        </p:nvSpPr>
        <p:spPr>
          <a:xfrm>
            <a:off x="885524" y="174910"/>
            <a:ext cx="9329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European Medical Device Regulation </a:t>
            </a:r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Roles</a:t>
            </a: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Responsibilities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Grafik 8" descr="image0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143" y="6042654"/>
            <a:ext cx="7810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feld 35"/>
          <p:cNvSpPr txBox="1"/>
          <p:nvPr/>
        </p:nvSpPr>
        <p:spPr>
          <a:xfrm>
            <a:off x="573039" y="6274383"/>
            <a:ext cx="324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Michael Bothe, Head </a:t>
            </a:r>
            <a:r>
              <a:rPr lang="de-DE" dirty="0" err="1" smtClean="0"/>
              <a:t>of</a:t>
            </a:r>
            <a:r>
              <a:rPr lang="de-DE" dirty="0" smtClean="0"/>
              <a:t> NB AMD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4679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Breitbild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Arial</vt:lpstr>
      <vt:lpstr>Calibri</vt:lpstr>
      <vt:lpstr>Calibri Light</vt:lpstr>
      <vt:lpstr>Office</vt:lpstr>
      <vt:lpstr>PowerPoint-Präsentation</vt:lpstr>
    </vt:vector>
  </TitlesOfParts>
  <Company>DQS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Bothe, Michael</dc:creator>
  <cp:lastModifiedBy>Bothe, Michael</cp:lastModifiedBy>
  <cp:revision>10</cp:revision>
  <dcterms:created xsi:type="dcterms:W3CDTF">2022-07-20T06:02:56Z</dcterms:created>
  <dcterms:modified xsi:type="dcterms:W3CDTF">2022-07-20T11:23:04Z</dcterms:modified>
</cp:coreProperties>
</file>