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74" r:id="rId2"/>
    <p:sldId id="273" r:id="rId3"/>
    <p:sldId id="272" r:id="rId4"/>
    <p:sldId id="275" r:id="rId5"/>
    <p:sldId id="276" r:id="rId6"/>
    <p:sldId id="277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ioXqX06bVoM2NZpyvmQ4oN2c7f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23" Type="http://schemas.openxmlformats.org/officeDocument/2006/relationships/viewProps" Target="viewProps.xml"/><Relationship Id="rId4" Type="http://schemas.openxmlformats.org/officeDocument/2006/relationships/slide" Target="slides/slide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a2bd4a1cd8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ga2bd4a1cd8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357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a2bd4a1cd8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ga2bd4a1cd8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2411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a2bd4a1cd8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ga2bd4a1cd8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4123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a2bd4a1cd8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ga2bd4a1cd8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370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a2bd4a1cd8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ga2bd4a1cd8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1769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a2bd4a1cd8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ga2bd4a1cd8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6322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" name="MSIPCMContentMarking" descr="{&quot;HashCode&quot;:25983820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DA4F39B6-03F5-4CB7-93DF-412815C1D9F6}"/>
              </a:ext>
            </a:extLst>
          </p:cNvPr>
          <p:cNvSpPr txBox="1"/>
          <p:nvPr userDrawn="1"/>
        </p:nvSpPr>
        <p:spPr>
          <a:xfrm>
            <a:off x="0" y="0"/>
            <a:ext cx="67829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F6A800"/>
                </a:solidFill>
                <a:latin typeface="Calibri" panose="020F0502020204030204" pitchFamily="34" charset="0"/>
              </a:rPr>
              <a:t>Internal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a2bd4a1cd8_0_91"/>
          <p:cNvSpPr txBox="1"/>
          <p:nvPr/>
        </p:nvSpPr>
        <p:spPr>
          <a:xfrm>
            <a:off x="3128503" y="5066398"/>
            <a:ext cx="1578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Patient</a:t>
            </a:r>
            <a:endParaRPr/>
          </a:p>
        </p:txBody>
      </p:sp>
      <p:sp>
        <p:nvSpPr>
          <p:cNvPr id="466" name="Google Shape;466;ga2bd4a1cd8_0_91"/>
          <p:cNvSpPr/>
          <p:nvPr/>
        </p:nvSpPr>
        <p:spPr>
          <a:xfrm>
            <a:off x="5292462" y="2496299"/>
            <a:ext cx="1219200" cy="4665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NTP</a:t>
            </a:r>
            <a:br>
              <a:rPr lang="en-US" dirty="0"/>
            </a:br>
            <a:r>
              <a:rPr lang="en-US" dirty="0"/>
              <a:t>Service</a:t>
            </a:r>
            <a:endParaRPr dirty="0"/>
          </a:p>
        </p:txBody>
      </p:sp>
      <p:sp>
        <p:nvSpPr>
          <p:cNvPr id="469" name="Google Shape;469;ga2bd4a1cd8_0_91"/>
          <p:cNvSpPr/>
          <p:nvPr/>
        </p:nvSpPr>
        <p:spPr>
          <a:xfrm>
            <a:off x="2357776" y="4484548"/>
            <a:ext cx="961200" cy="4665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Monitor</a:t>
            </a:r>
            <a:endParaRPr dirty="0"/>
          </a:p>
        </p:txBody>
      </p:sp>
      <p:sp>
        <p:nvSpPr>
          <p:cNvPr id="470" name="Google Shape;470;ga2bd4a1cd8_0_91"/>
          <p:cNvSpPr/>
          <p:nvPr/>
        </p:nvSpPr>
        <p:spPr>
          <a:xfrm>
            <a:off x="3500776" y="4484548"/>
            <a:ext cx="823500" cy="4665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Pump</a:t>
            </a:r>
            <a:endParaRPr dirty="0"/>
          </a:p>
        </p:txBody>
      </p:sp>
      <p:sp>
        <p:nvSpPr>
          <p:cNvPr id="473" name="Google Shape;473;ga2bd4a1cd8_0_91"/>
          <p:cNvSpPr/>
          <p:nvPr/>
        </p:nvSpPr>
        <p:spPr>
          <a:xfrm>
            <a:off x="4491376" y="4484548"/>
            <a:ext cx="961200" cy="4665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Ventilator</a:t>
            </a:r>
            <a:endParaRPr dirty="0"/>
          </a:p>
        </p:txBody>
      </p:sp>
      <p:cxnSp>
        <p:nvCxnSpPr>
          <p:cNvPr id="480" name="Google Shape;480;ga2bd4a1cd8_0_91"/>
          <p:cNvCxnSpPr>
            <a:cxnSpLocks/>
          </p:cNvCxnSpPr>
          <p:nvPr/>
        </p:nvCxnSpPr>
        <p:spPr>
          <a:xfrm>
            <a:off x="2403726" y="3868798"/>
            <a:ext cx="7122089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1" name="Google Shape;481;ga2bd4a1cd8_0_91"/>
          <p:cNvCxnSpPr/>
          <p:nvPr/>
        </p:nvCxnSpPr>
        <p:spPr>
          <a:xfrm rot="10800000">
            <a:off x="2848426" y="3850248"/>
            <a:ext cx="0" cy="63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2" name="Google Shape;482;ga2bd4a1cd8_0_91"/>
          <p:cNvCxnSpPr>
            <a:cxnSpLocks/>
          </p:cNvCxnSpPr>
          <p:nvPr/>
        </p:nvCxnSpPr>
        <p:spPr>
          <a:xfrm flipV="1">
            <a:off x="3888774" y="3858573"/>
            <a:ext cx="0" cy="640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3" name="Google Shape;483;ga2bd4a1cd8_0_91"/>
          <p:cNvCxnSpPr/>
          <p:nvPr/>
        </p:nvCxnSpPr>
        <p:spPr>
          <a:xfrm rot="10800000">
            <a:off x="5016301" y="3858573"/>
            <a:ext cx="0" cy="640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6" name="Google Shape;486;ga2bd4a1cd8_0_91"/>
          <p:cNvSpPr txBox="1"/>
          <p:nvPr/>
        </p:nvSpPr>
        <p:spPr>
          <a:xfrm>
            <a:off x="3395024" y="3503923"/>
            <a:ext cx="2095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SDC LAN</a:t>
            </a:r>
            <a:endParaRPr dirty="0"/>
          </a:p>
        </p:txBody>
      </p:sp>
      <p:sp>
        <p:nvSpPr>
          <p:cNvPr id="4" name="Google Shape;463;ga2bd4a1cd8_0_91">
            <a:extLst>
              <a:ext uri="{FF2B5EF4-FFF2-40B4-BE49-F238E27FC236}">
                <a16:creationId xmlns:a16="http://schemas.microsoft.com/office/drawing/2014/main" id="{859D0538-D419-4C98-4903-A2EEE94A7CC2}"/>
              </a:ext>
            </a:extLst>
          </p:cNvPr>
          <p:cNvSpPr txBox="1"/>
          <p:nvPr/>
        </p:nvSpPr>
        <p:spPr>
          <a:xfrm>
            <a:off x="7201742" y="5066398"/>
            <a:ext cx="1578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Patient</a:t>
            </a:r>
            <a:endParaRPr/>
          </a:p>
        </p:txBody>
      </p:sp>
      <p:sp>
        <p:nvSpPr>
          <p:cNvPr id="5" name="Google Shape;469;ga2bd4a1cd8_0_91">
            <a:extLst>
              <a:ext uri="{FF2B5EF4-FFF2-40B4-BE49-F238E27FC236}">
                <a16:creationId xmlns:a16="http://schemas.microsoft.com/office/drawing/2014/main" id="{F9F74311-0AA6-AFD0-D622-4AC41AE2377F}"/>
              </a:ext>
            </a:extLst>
          </p:cNvPr>
          <p:cNvSpPr/>
          <p:nvPr/>
        </p:nvSpPr>
        <p:spPr>
          <a:xfrm>
            <a:off x="6431015" y="4484548"/>
            <a:ext cx="961200" cy="4665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Monitor</a:t>
            </a:r>
            <a:endParaRPr dirty="0"/>
          </a:p>
        </p:txBody>
      </p:sp>
      <p:sp>
        <p:nvSpPr>
          <p:cNvPr id="6" name="Google Shape;470;ga2bd4a1cd8_0_91">
            <a:extLst>
              <a:ext uri="{FF2B5EF4-FFF2-40B4-BE49-F238E27FC236}">
                <a16:creationId xmlns:a16="http://schemas.microsoft.com/office/drawing/2014/main" id="{58E7414F-EF5A-7A61-56B1-625EDCFC85DD}"/>
              </a:ext>
            </a:extLst>
          </p:cNvPr>
          <p:cNvSpPr/>
          <p:nvPr/>
        </p:nvSpPr>
        <p:spPr>
          <a:xfrm>
            <a:off x="7574015" y="4484548"/>
            <a:ext cx="823500" cy="4665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Pump</a:t>
            </a:r>
            <a:endParaRPr dirty="0"/>
          </a:p>
        </p:txBody>
      </p:sp>
      <p:sp>
        <p:nvSpPr>
          <p:cNvPr id="7" name="Google Shape;473;ga2bd4a1cd8_0_91">
            <a:extLst>
              <a:ext uri="{FF2B5EF4-FFF2-40B4-BE49-F238E27FC236}">
                <a16:creationId xmlns:a16="http://schemas.microsoft.com/office/drawing/2014/main" id="{1214BBBB-6C18-5C0C-CAD1-264B09B2BF9E}"/>
              </a:ext>
            </a:extLst>
          </p:cNvPr>
          <p:cNvSpPr/>
          <p:nvPr/>
        </p:nvSpPr>
        <p:spPr>
          <a:xfrm>
            <a:off x="8564615" y="4484548"/>
            <a:ext cx="961200" cy="4665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Ventilator</a:t>
            </a:r>
            <a:endParaRPr dirty="0"/>
          </a:p>
        </p:txBody>
      </p:sp>
      <p:cxnSp>
        <p:nvCxnSpPr>
          <p:cNvPr id="9" name="Google Shape;481;ga2bd4a1cd8_0_91">
            <a:extLst>
              <a:ext uri="{FF2B5EF4-FFF2-40B4-BE49-F238E27FC236}">
                <a16:creationId xmlns:a16="http://schemas.microsoft.com/office/drawing/2014/main" id="{3549779B-9CF9-5FCC-873A-E793A1DCBAB2}"/>
              </a:ext>
            </a:extLst>
          </p:cNvPr>
          <p:cNvCxnSpPr/>
          <p:nvPr/>
        </p:nvCxnSpPr>
        <p:spPr>
          <a:xfrm rot="10800000">
            <a:off x="6921665" y="3850248"/>
            <a:ext cx="0" cy="63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Google Shape;482;ga2bd4a1cd8_0_91">
            <a:extLst>
              <a:ext uri="{FF2B5EF4-FFF2-40B4-BE49-F238E27FC236}">
                <a16:creationId xmlns:a16="http://schemas.microsoft.com/office/drawing/2014/main" id="{76B4F244-A18C-3161-1FB4-BA9C1C13C117}"/>
              </a:ext>
            </a:extLst>
          </p:cNvPr>
          <p:cNvCxnSpPr>
            <a:cxnSpLocks/>
          </p:cNvCxnSpPr>
          <p:nvPr/>
        </p:nvCxnSpPr>
        <p:spPr>
          <a:xfrm flipV="1">
            <a:off x="7962013" y="3858573"/>
            <a:ext cx="0" cy="640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483;ga2bd4a1cd8_0_91">
            <a:extLst>
              <a:ext uri="{FF2B5EF4-FFF2-40B4-BE49-F238E27FC236}">
                <a16:creationId xmlns:a16="http://schemas.microsoft.com/office/drawing/2014/main" id="{B2491922-43DE-02DC-638A-E951DD147C6F}"/>
              </a:ext>
            </a:extLst>
          </p:cNvPr>
          <p:cNvCxnSpPr/>
          <p:nvPr/>
        </p:nvCxnSpPr>
        <p:spPr>
          <a:xfrm rot="10800000">
            <a:off x="9089540" y="3858573"/>
            <a:ext cx="0" cy="640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483;ga2bd4a1cd8_0_91">
            <a:extLst>
              <a:ext uri="{FF2B5EF4-FFF2-40B4-BE49-F238E27FC236}">
                <a16:creationId xmlns:a16="http://schemas.microsoft.com/office/drawing/2014/main" id="{80116B96-03CC-62A7-69D7-703BFE1A14EB}"/>
              </a:ext>
            </a:extLst>
          </p:cNvPr>
          <p:cNvCxnSpPr>
            <a:cxnSpLocks/>
          </p:cNvCxnSpPr>
          <p:nvPr/>
        </p:nvCxnSpPr>
        <p:spPr>
          <a:xfrm flipV="1">
            <a:off x="5918823" y="2956048"/>
            <a:ext cx="0" cy="922976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C31447F-3F79-C730-D80E-E670AE1C2C9C}"/>
              </a:ext>
            </a:extLst>
          </p:cNvPr>
          <p:cNvSpPr/>
          <p:nvPr/>
        </p:nvSpPr>
        <p:spPr>
          <a:xfrm>
            <a:off x="1889335" y="3174476"/>
            <a:ext cx="3851564" cy="242256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C0093A5-2AB5-6ECC-989F-8203634FA94E}"/>
              </a:ext>
            </a:extLst>
          </p:cNvPr>
          <p:cNvSpPr/>
          <p:nvPr/>
        </p:nvSpPr>
        <p:spPr>
          <a:xfrm>
            <a:off x="6140701" y="3174476"/>
            <a:ext cx="3851564" cy="242256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Google Shape;462;ga2bd4a1cd8_0_91">
            <a:extLst>
              <a:ext uri="{FF2B5EF4-FFF2-40B4-BE49-F238E27FC236}">
                <a16:creationId xmlns:a16="http://schemas.microsoft.com/office/drawing/2014/main" id="{2187E67B-E137-B843-9687-6096191F414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 dirty="0"/>
              <a:t>Use Case 1:</a:t>
            </a:r>
            <a:br>
              <a:rPr lang="en-US" sz="4000" dirty="0"/>
            </a:br>
            <a:r>
              <a:rPr lang="en-US" sz="4000" dirty="0"/>
              <a:t>Synchronized Time Across Devices - STAD</a:t>
            </a:r>
            <a:br>
              <a:rPr lang="en-US" sz="4000" dirty="0"/>
            </a:br>
            <a:r>
              <a:rPr lang="en-US" sz="3000" dirty="0"/>
              <a:t>Technical View</a:t>
            </a:r>
            <a:endParaRPr sz="3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FA68CF-7434-8A48-FE35-E12BB9809A77}"/>
              </a:ext>
            </a:extLst>
          </p:cNvPr>
          <p:cNvSpPr/>
          <p:nvPr/>
        </p:nvSpPr>
        <p:spPr>
          <a:xfrm>
            <a:off x="0" y="-11151"/>
            <a:ext cx="838200" cy="365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730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a2bd4a1cd8_0_9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 dirty="0"/>
              <a:t>Use Case 2:</a:t>
            </a:r>
            <a:br>
              <a:rPr lang="en-US" sz="4000" dirty="0"/>
            </a:br>
            <a:r>
              <a:rPr lang="en-US" sz="4000" dirty="0"/>
              <a:t>Standalone ICU Dashboard </a:t>
            </a:r>
            <a:r>
              <a:rPr lang="en-US" sz="4000" dirty="0" err="1"/>
              <a:t>sp</a:t>
            </a:r>
            <a:r>
              <a:rPr lang="en-US" sz="4000" dirty="0"/>
              <a:t> – </a:t>
            </a:r>
            <a:r>
              <a:rPr lang="en-US" sz="4000" dirty="0" err="1"/>
              <a:t>SICDsp</a:t>
            </a:r>
            <a:br>
              <a:rPr lang="en-US" sz="4000" dirty="0"/>
            </a:br>
            <a:r>
              <a:rPr lang="en-US" sz="3000" dirty="0"/>
              <a:t>Technical View</a:t>
            </a:r>
            <a:endParaRPr sz="3000" dirty="0"/>
          </a:p>
        </p:txBody>
      </p:sp>
      <p:sp>
        <p:nvSpPr>
          <p:cNvPr id="463" name="Google Shape;463;ga2bd4a1cd8_0_91"/>
          <p:cNvSpPr txBox="1"/>
          <p:nvPr/>
        </p:nvSpPr>
        <p:spPr>
          <a:xfrm>
            <a:off x="5490535" y="5490144"/>
            <a:ext cx="1578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Patient</a:t>
            </a:r>
            <a:endParaRPr/>
          </a:p>
        </p:txBody>
      </p:sp>
      <p:sp>
        <p:nvSpPr>
          <p:cNvPr id="466" name="Google Shape;466;ga2bd4a1cd8_0_91"/>
          <p:cNvSpPr/>
          <p:nvPr/>
        </p:nvSpPr>
        <p:spPr>
          <a:xfrm>
            <a:off x="5635684" y="2920045"/>
            <a:ext cx="1219200" cy="4665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ICU Bed Dashboard</a:t>
            </a:r>
            <a:endParaRPr dirty="0"/>
          </a:p>
        </p:txBody>
      </p:sp>
      <p:sp>
        <p:nvSpPr>
          <p:cNvPr id="469" name="Google Shape;469;ga2bd4a1cd8_0_91"/>
          <p:cNvSpPr/>
          <p:nvPr/>
        </p:nvSpPr>
        <p:spPr>
          <a:xfrm>
            <a:off x="4719808" y="4908294"/>
            <a:ext cx="961200" cy="4665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Monitor</a:t>
            </a:r>
            <a:endParaRPr dirty="0"/>
          </a:p>
        </p:txBody>
      </p:sp>
      <p:sp>
        <p:nvSpPr>
          <p:cNvPr id="470" name="Google Shape;470;ga2bd4a1cd8_0_91"/>
          <p:cNvSpPr/>
          <p:nvPr/>
        </p:nvSpPr>
        <p:spPr>
          <a:xfrm>
            <a:off x="5862808" y="4908294"/>
            <a:ext cx="823500" cy="4665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Pump</a:t>
            </a:r>
            <a:endParaRPr dirty="0"/>
          </a:p>
        </p:txBody>
      </p:sp>
      <p:sp>
        <p:nvSpPr>
          <p:cNvPr id="473" name="Google Shape;473;ga2bd4a1cd8_0_91"/>
          <p:cNvSpPr/>
          <p:nvPr/>
        </p:nvSpPr>
        <p:spPr>
          <a:xfrm>
            <a:off x="6853408" y="4908294"/>
            <a:ext cx="961200" cy="4665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Ventilator</a:t>
            </a:r>
            <a:endParaRPr dirty="0"/>
          </a:p>
        </p:txBody>
      </p:sp>
      <p:cxnSp>
        <p:nvCxnSpPr>
          <p:cNvPr id="480" name="Google Shape;480;ga2bd4a1cd8_0_91"/>
          <p:cNvCxnSpPr>
            <a:cxnSpLocks/>
          </p:cNvCxnSpPr>
          <p:nvPr/>
        </p:nvCxnSpPr>
        <p:spPr>
          <a:xfrm>
            <a:off x="2604448" y="4292544"/>
            <a:ext cx="7122089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1" name="Google Shape;481;ga2bd4a1cd8_0_91"/>
          <p:cNvCxnSpPr/>
          <p:nvPr/>
        </p:nvCxnSpPr>
        <p:spPr>
          <a:xfrm rot="10800000">
            <a:off x="5210458" y="4273994"/>
            <a:ext cx="0" cy="63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2" name="Google Shape;482;ga2bd4a1cd8_0_91"/>
          <p:cNvCxnSpPr>
            <a:cxnSpLocks/>
          </p:cNvCxnSpPr>
          <p:nvPr/>
        </p:nvCxnSpPr>
        <p:spPr>
          <a:xfrm flipV="1">
            <a:off x="6250806" y="3379794"/>
            <a:ext cx="0" cy="154272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3" name="Google Shape;483;ga2bd4a1cd8_0_91"/>
          <p:cNvCxnSpPr/>
          <p:nvPr/>
        </p:nvCxnSpPr>
        <p:spPr>
          <a:xfrm rot="10800000">
            <a:off x="7378333" y="4282319"/>
            <a:ext cx="0" cy="640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6" name="Google Shape;486;ga2bd4a1cd8_0_91"/>
          <p:cNvSpPr txBox="1"/>
          <p:nvPr/>
        </p:nvSpPr>
        <p:spPr>
          <a:xfrm>
            <a:off x="3258123" y="3964070"/>
            <a:ext cx="2095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SDC LAN</a:t>
            </a:r>
            <a:endParaRPr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31447F-3F79-C730-D80E-E670AE1C2C9C}"/>
              </a:ext>
            </a:extLst>
          </p:cNvPr>
          <p:cNvSpPr/>
          <p:nvPr/>
        </p:nvSpPr>
        <p:spPr>
          <a:xfrm>
            <a:off x="4251367" y="3598222"/>
            <a:ext cx="3851564" cy="242256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45A01B-DEAA-2737-742A-9F59112B54CF}"/>
              </a:ext>
            </a:extLst>
          </p:cNvPr>
          <p:cNvSpPr/>
          <p:nvPr/>
        </p:nvSpPr>
        <p:spPr>
          <a:xfrm>
            <a:off x="0" y="-11151"/>
            <a:ext cx="838200" cy="365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22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a2bd4a1cd8_0_9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 dirty="0"/>
              <a:t>Use Case 3:</a:t>
            </a:r>
            <a:br>
              <a:rPr lang="en-US" sz="4000" dirty="0"/>
            </a:br>
            <a:r>
              <a:rPr lang="en-US" sz="4000" dirty="0"/>
              <a:t>Standalone ICU Dashboard </a:t>
            </a:r>
            <a:r>
              <a:rPr lang="en-US" sz="4000" dirty="0" err="1"/>
              <a:t>mp</a:t>
            </a:r>
            <a:r>
              <a:rPr lang="en-US" sz="4000" dirty="0"/>
              <a:t> – SICD</a:t>
            </a:r>
            <a:br>
              <a:rPr lang="en-US" sz="4000" dirty="0"/>
            </a:br>
            <a:r>
              <a:rPr lang="en-US" sz="3000" dirty="0"/>
              <a:t>Technical View</a:t>
            </a:r>
            <a:endParaRPr sz="3000" dirty="0"/>
          </a:p>
        </p:txBody>
      </p:sp>
      <p:sp>
        <p:nvSpPr>
          <p:cNvPr id="463" name="Google Shape;463;ga2bd4a1cd8_0_91"/>
          <p:cNvSpPr txBox="1"/>
          <p:nvPr/>
        </p:nvSpPr>
        <p:spPr>
          <a:xfrm>
            <a:off x="3329225" y="5430767"/>
            <a:ext cx="1578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Patient</a:t>
            </a:r>
            <a:endParaRPr/>
          </a:p>
        </p:txBody>
      </p:sp>
      <p:sp>
        <p:nvSpPr>
          <p:cNvPr id="466" name="Google Shape;466;ga2bd4a1cd8_0_91"/>
          <p:cNvSpPr/>
          <p:nvPr/>
        </p:nvSpPr>
        <p:spPr>
          <a:xfrm>
            <a:off x="5493184" y="2860668"/>
            <a:ext cx="1219200" cy="4665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ICU Dashboard</a:t>
            </a:r>
            <a:endParaRPr dirty="0"/>
          </a:p>
        </p:txBody>
      </p:sp>
      <p:sp>
        <p:nvSpPr>
          <p:cNvPr id="469" name="Google Shape;469;ga2bd4a1cd8_0_91"/>
          <p:cNvSpPr/>
          <p:nvPr/>
        </p:nvSpPr>
        <p:spPr>
          <a:xfrm>
            <a:off x="2558498" y="4848917"/>
            <a:ext cx="961200" cy="4665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Monitor</a:t>
            </a:r>
            <a:endParaRPr dirty="0"/>
          </a:p>
        </p:txBody>
      </p:sp>
      <p:sp>
        <p:nvSpPr>
          <p:cNvPr id="470" name="Google Shape;470;ga2bd4a1cd8_0_91"/>
          <p:cNvSpPr/>
          <p:nvPr/>
        </p:nvSpPr>
        <p:spPr>
          <a:xfrm>
            <a:off x="3701498" y="4848917"/>
            <a:ext cx="823500" cy="4665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Pump</a:t>
            </a:r>
            <a:endParaRPr dirty="0"/>
          </a:p>
        </p:txBody>
      </p:sp>
      <p:sp>
        <p:nvSpPr>
          <p:cNvPr id="473" name="Google Shape;473;ga2bd4a1cd8_0_91"/>
          <p:cNvSpPr/>
          <p:nvPr/>
        </p:nvSpPr>
        <p:spPr>
          <a:xfrm>
            <a:off x="4692098" y="4848917"/>
            <a:ext cx="961200" cy="4665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Ventilator</a:t>
            </a:r>
            <a:endParaRPr dirty="0"/>
          </a:p>
        </p:txBody>
      </p:sp>
      <p:cxnSp>
        <p:nvCxnSpPr>
          <p:cNvPr id="480" name="Google Shape;480;ga2bd4a1cd8_0_91"/>
          <p:cNvCxnSpPr>
            <a:cxnSpLocks/>
          </p:cNvCxnSpPr>
          <p:nvPr/>
        </p:nvCxnSpPr>
        <p:spPr>
          <a:xfrm>
            <a:off x="2604448" y="4233167"/>
            <a:ext cx="7122089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1" name="Google Shape;481;ga2bd4a1cd8_0_91"/>
          <p:cNvCxnSpPr/>
          <p:nvPr/>
        </p:nvCxnSpPr>
        <p:spPr>
          <a:xfrm rot="10800000">
            <a:off x="3049148" y="4214617"/>
            <a:ext cx="0" cy="63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2" name="Google Shape;482;ga2bd4a1cd8_0_91"/>
          <p:cNvCxnSpPr>
            <a:cxnSpLocks/>
          </p:cNvCxnSpPr>
          <p:nvPr/>
        </p:nvCxnSpPr>
        <p:spPr>
          <a:xfrm flipV="1">
            <a:off x="4089496" y="4222942"/>
            <a:ext cx="0" cy="640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3" name="Google Shape;483;ga2bd4a1cd8_0_91"/>
          <p:cNvCxnSpPr/>
          <p:nvPr/>
        </p:nvCxnSpPr>
        <p:spPr>
          <a:xfrm rot="10800000">
            <a:off x="5217023" y="4222942"/>
            <a:ext cx="0" cy="640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6" name="Google Shape;486;ga2bd4a1cd8_0_91"/>
          <p:cNvSpPr txBox="1"/>
          <p:nvPr/>
        </p:nvSpPr>
        <p:spPr>
          <a:xfrm>
            <a:off x="3595746" y="3868292"/>
            <a:ext cx="2095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SDC LAN</a:t>
            </a:r>
            <a:endParaRPr dirty="0"/>
          </a:p>
        </p:txBody>
      </p:sp>
      <p:sp>
        <p:nvSpPr>
          <p:cNvPr id="4" name="Google Shape;463;ga2bd4a1cd8_0_91">
            <a:extLst>
              <a:ext uri="{FF2B5EF4-FFF2-40B4-BE49-F238E27FC236}">
                <a16:creationId xmlns:a16="http://schemas.microsoft.com/office/drawing/2014/main" id="{859D0538-D419-4C98-4903-A2EEE94A7CC2}"/>
              </a:ext>
            </a:extLst>
          </p:cNvPr>
          <p:cNvSpPr txBox="1"/>
          <p:nvPr/>
        </p:nvSpPr>
        <p:spPr>
          <a:xfrm>
            <a:off x="7402464" y="5430767"/>
            <a:ext cx="1578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Patient</a:t>
            </a:r>
            <a:endParaRPr/>
          </a:p>
        </p:txBody>
      </p:sp>
      <p:sp>
        <p:nvSpPr>
          <p:cNvPr id="5" name="Google Shape;469;ga2bd4a1cd8_0_91">
            <a:extLst>
              <a:ext uri="{FF2B5EF4-FFF2-40B4-BE49-F238E27FC236}">
                <a16:creationId xmlns:a16="http://schemas.microsoft.com/office/drawing/2014/main" id="{F9F74311-0AA6-AFD0-D622-4AC41AE2377F}"/>
              </a:ext>
            </a:extLst>
          </p:cNvPr>
          <p:cNvSpPr/>
          <p:nvPr/>
        </p:nvSpPr>
        <p:spPr>
          <a:xfrm>
            <a:off x="6631737" y="4848917"/>
            <a:ext cx="961200" cy="4665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Monitor</a:t>
            </a:r>
            <a:endParaRPr dirty="0"/>
          </a:p>
        </p:txBody>
      </p:sp>
      <p:sp>
        <p:nvSpPr>
          <p:cNvPr id="6" name="Google Shape;470;ga2bd4a1cd8_0_91">
            <a:extLst>
              <a:ext uri="{FF2B5EF4-FFF2-40B4-BE49-F238E27FC236}">
                <a16:creationId xmlns:a16="http://schemas.microsoft.com/office/drawing/2014/main" id="{58E7414F-EF5A-7A61-56B1-625EDCFC85DD}"/>
              </a:ext>
            </a:extLst>
          </p:cNvPr>
          <p:cNvSpPr/>
          <p:nvPr/>
        </p:nvSpPr>
        <p:spPr>
          <a:xfrm>
            <a:off x="7774737" y="4848917"/>
            <a:ext cx="823500" cy="4665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Pump</a:t>
            </a:r>
            <a:endParaRPr dirty="0"/>
          </a:p>
        </p:txBody>
      </p:sp>
      <p:sp>
        <p:nvSpPr>
          <p:cNvPr id="7" name="Google Shape;473;ga2bd4a1cd8_0_91">
            <a:extLst>
              <a:ext uri="{FF2B5EF4-FFF2-40B4-BE49-F238E27FC236}">
                <a16:creationId xmlns:a16="http://schemas.microsoft.com/office/drawing/2014/main" id="{1214BBBB-6C18-5C0C-CAD1-264B09B2BF9E}"/>
              </a:ext>
            </a:extLst>
          </p:cNvPr>
          <p:cNvSpPr/>
          <p:nvPr/>
        </p:nvSpPr>
        <p:spPr>
          <a:xfrm>
            <a:off x="8765337" y="4848917"/>
            <a:ext cx="961200" cy="4665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Ventilator</a:t>
            </a:r>
            <a:endParaRPr dirty="0"/>
          </a:p>
        </p:txBody>
      </p:sp>
      <p:cxnSp>
        <p:nvCxnSpPr>
          <p:cNvPr id="9" name="Google Shape;481;ga2bd4a1cd8_0_91">
            <a:extLst>
              <a:ext uri="{FF2B5EF4-FFF2-40B4-BE49-F238E27FC236}">
                <a16:creationId xmlns:a16="http://schemas.microsoft.com/office/drawing/2014/main" id="{3549779B-9CF9-5FCC-873A-E793A1DCBAB2}"/>
              </a:ext>
            </a:extLst>
          </p:cNvPr>
          <p:cNvCxnSpPr/>
          <p:nvPr/>
        </p:nvCxnSpPr>
        <p:spPr>
          <a:xfrm rot="10800000">
            <a:off x="7122387" y="4214617"/>
            <a:ext cx="0" cy="63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Google Shape;482;ga2bd4a1cd8_0_91">
            <a:extLst>
              <a:ext uri="{FF2B5EF4-FFF2-40B4-BE49-F238E27FC236}">
                <a16:creationId xmlns:a16="http://schemas.microsoft.com/office/drawing/2014/main" id="{76B4F244-A18C-3161-1FB4-BA9C1C13C117}"/>
              </a:ext>
            </a:extLst>
          </p:cNvPr>
          <p:cNvCxnSpPr>
            <a:cxnSpLocks/>
          </p:cNvCxnSpPr>
          <p:nvPr/>
        </p:nvCxnSpPr>
        <p:spPr>
          <a:xfrm flipV="1">
            <a:off x="8162735" y="4222942"/>
            <a:ext cx="0" cy="640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483;ga2bd4a1cd8_0_91">
            <a:extLst>
              <a:ext uri="{FF2B5EF4-FFF2-40B4-BE49-F238E27FC236}">
                <a16:creationId xmlns:a16="http://schemas.microsoft.com/office/drawing/2014/main" id="{B2491922-43DE-02DC-638A-E951DD147C6F}"/>
              </a:ext>
            </a:extLst>
          </p:cNvPr>
          <p:cNvCxnSpPr/>
          <p:nvPr/>
        </p:nvCxnSpPr>
        <p:spPr>
          <a:xfrm rot="10800000">
            <a:off x="9290262" y="4222942"/>
            <a:ext cx="0" cy="640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483;ga2bd4a1cd8_0_91">
            <a:extLst>
              <a:ext uri="{FF2B5EF4-FFF2-40B4-BE49-F238E27FC236}">
                <a16:creationId xmlns:a16="http://schemas.microsoft.com/office/drawing/2014/main" id="{80116B96-03CC-62A7-69D7-703BFE1A14EB}"/>
              </a:ext>
            </a:extLst>
          </p:cNvPr>
          <p:cNvCxnSpPr>
            <a:cxnSpLocks/>
          </p:cNvCxnSpPr>
          <p:nvPr/>
        </p:nvCxnSpPr>
        <p:spPr>
          <a:xfrm flipV="1">
            <a:off x="6119545" y="3320417"/>
            <a:ext cx="0" cy="922976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C31447F-3F79-C730-D80E-E670AE1C2C9C}"/>
              </a:ext>
            </a:extLst>
          </p:cNvPr>
          <p:cNvSpPr/>
          <p:nvPr/>
        </p:nvSpPr>
        <p:spPr>
          <a:xfrm>
            <a:off x="2090057" y="3538845"/>
            <a:ext cx="3851564" cy="242256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C0093A5-2AB5-6ECC-989F-8203634FA94E}"/>
              </a:ext>
            </a:extLst>
          </p:cNvPr>
          <p:cNvSpPr/>
          <p:nvPr/>
        </p:nvSpPr>
        <p:spPr>
          <a:xfrm>
            <a:off x="6341423" y="3538845"/>
            <a:ext cx="3851564" cy="242256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D51963-8212-A0AB-7C14-4E866E9F73E2}"/>
              </a:ext>
            </a:extLst>
          </p:cNvPr>
          <p:cNvSpPr/>
          <p:nvPr/>
        </p:nvSpPr>
        <p:spPr>
          <a:xfrm>
            <a:off x="0" y="-11151"/>
            <a:ext cx="838200" cy="365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80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a2bd4a1cd8_0_9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 dirty="0"/>
              <a:t>Use Case 4:</a:t>
            </a:r>
            <a:br>
              <a:rPr lang="en-US" sz="4000" dirty="0"/>
            </a:br>
            <a:r>
              <a:rPr lang="en-US" sz="4000" dirty="0"/>
              <a:t>Device Data to Enterprise Systems - DDES</a:t>
            </a:r>
            <a:br>
              <a:rPr lang="en-US" sz="4000" dirty="0"/>
            </a:br>
            <a:r>
              <a:rPr lang="en-US" sz="3000" dirty="0"/>
              <a:t>Technical View</a:t>
            </a:r>
            <a:endParaRPr sz="3000" dirty="0"/>
          </a:p>
        </p:txBody>
      </p:sp>
      <p:sp>
        <p:nvSpPr>
          <p:cNvPr id="463" name="Google Shape;463;ga2bd4a1cd8_0_91"/>
          <p:cNvSpPr txBox="1"/>
          <p:nvPr/>
        </p:nvSpPr>
        <p:spPr>
          <a:xfrm>
            <a:off x="3329225" y="5525771"/>
            <a:ext cx="1578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Patient</a:t>
            </a:r>
            <a:endParaRPr/>
          </a:p>
        </p:txBody>
      </p:sp>
      <p:sp>
        <p:nvSpPr>
          <p:cNvPr id="469" name="Google Shape;469;ga2bd4a1cd8_0_91"/>
          <p:cNvSpPr/>
          <p:nvPr/>
        </p:nvSpPr>
        <p:spPr>
          <a:xfrm>
            <a:off x="2558498" y="4943921"/>
            <a:ext cx="961200" cy="4665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Monitor</a:t>
            </a:r>
            <a:endParaRPr dirty="0"/>
          </a:p>
        </p:txBody>
      </p:sp>
      <p:sp>
        <p:nvSpPr>
          <p:cNvPr id="470" name="Google Shape;470;ga2bd4a1cd8_0_91"/>
          <p:cNvSpPr/>
          <p:nvPr/>
        </p:nvSpPr>
        <p:spPr>
          <a:xfrm>
            <a:off x="3701498" y="4943921"/>
            <a:ext cx="823500" cy="4665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Pump</a:t>
            </a:r>
            <a:endParaRPr dirty="0"/>
          </a:p>
        </p:txBody>
      </p:sp>
      <p:sp>
        <p:nvSpPr>
          <p:cNvPr id="473" name="Google Shape;473;ga2bd4a1cd8_0_91"/>
          <p:cNvSpPr/>
          <p:nvPr/>
        </p:nvSpPr>
        <p:spPr>
          <a:xfrm>
            <a:off x="4692098" y="4943921"/>
            <a:ext cx="961200" cy="4665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Ventilator</a:t>
            </a:r>
            <a:endParaRPr dirty="0"/>
          </a:p>
        </p:txBody>
      </p:sp>
      <p:cxnSp>
        <p:nvCxnSpPr>
          <p:cNvPr id="480" name="Google Shape;480;ga2bd4a1cd8_0_91"/>
          <p:cNvCxnSpPr>
            <a:cxnSpLocks/>
          </p:cNvCxnSpPr>
          <p:nvPr/>
        </p:nvCxnSpPr>
        <p:spPr>
          <a:xfrm>
            <a:off x="2604448" y="4328171"/>
            <a:ext cx="7122089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1" name="Google Shape;481;ga2bd4a1cd8_0_91"/>
          <p:cNvCxnSpPr/>
          <p:nvPr/>
        </p:nvCxnSpPr>
        <p:spPr>
          <a:xfrm rot="10800000">
            <a:off x="3049148" y="4309621"/>
            <a:ext cx="0" cy="63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2" name="Google Shape;482;ga2bd4a1cd8_0_91"/>
          <p:cNvCxnSpPr>
            <a:cxnSpLocks/>
          </p:cNvCxnSpPr>
          <p:nvPr/>
        </p:nvCxnSpPr>
        <p:spPr>
          <a:xfrm flipV="1">
            <a:off x="4089496" y="4317946"/>
            <a:ext cx="0" cy="640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3" name="Google Shape;483;ga2bd4a1cd8_0_91"/>
          <p:cNvCxnSpPr/>
          <p:nvPr/>
        </p:nvCxnSpPr>
        <p:spPr>
          <a:xfrm rot="10800000">
            <a:off x="5217023" y="4317946"/>
            <a:ext cx="0" cy="640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6" name="Google Shape;486;ga2bd4a1cd8_0_91"/>
          <p:cNvSpPr txBox="1"/>
          <p:nvPr/>
        </p:nvSpPr>
        <p:spPr>
          <a:xfrm>
            <a:off x="3595746" y="3963296"/>
            <a:ext cx="2095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SDC LAN</a:t>
            </a:r>
            <a:endParaRPr dirty="0"/>
          </a:p>
        </p:txBody>
      </p:sp>
      <p:sp>
        <p:nvSpPr>
          <p:cNvPr id="4" name="Google Shape;463;ga2bd4a1cd8_0_91">
            <a:extLst>
              <a:ext uri="{FF2B5EF4-FFF2-40B4-BE49-F238E27FC236}">
                <a16:creationId xmlns:a16="http://schemas.microsoft.com/office/drawing/2014/main" id="{859D0538-D419-4C98-4903-A2EEE94A7CC2}"/>
              </a:ext>
            </a:extLst>
          </p:cNvPr>
          <p:cNvSpPr txBox="1"/>
          <p:nvPr/>
        </p:nvSpPr>
        <p:spPr>
          <a:xfrm>
            <a:off x="7402464" y="5525771"/>
            <a:ext cx="1578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Patient</a:t>
            </a:r>
            <a:endParaRPr/>
          </a:p>
        </p:txBody>
      </p:sp>
      <p:sp>
        <p:nvSpPr>
          <p:cNvPr id="5" name="Google Shape;469;ga2bd4a1cd8_0_91">
            <a:extLst>
              <a:ext uri="{FF2B5EF4-FFF2-40B4-BE49-F238E27FC236}">
                <a16:creationId xmlns:a16="http://schemas.microsoft.com/office/drawing/2014/main" id="{F9F74311-0AA6-AFD0-D622-4AC41AE2377F}"/>
              </a:ext>
            </a:extLst>
          </p:cNvPr>
          <p:cNvSpPr/>
          <p:nvPr/>
        </p:nvSpPr>
        <p:spPr>
          <a:xfrm>
            <a:off x="6631737" y="4943921"/>
            <a:ext cx="961200" cy="4665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Monitor</a:t>
            </a:r>
            <a:endParaRPr dirty="0"/>
          </a:p>
        </p:txBody>
      </p:sp>
      <p:sp>
        <p:nvSpPr>
          <p:cNvPr id="6" name="Google Shape;470;ga2bd4a1cd8_0_91">
            <a:extLst>
              <a:ext uri="{FF2B5EF4-FFF2-40B4-BE49-F238E27FC236}">
                <a16:creationId xmlns:a16="http://schemas.microsoft.com/office/drawing/2014/main" id="{58E7414F-EF5A-7A61-56B1-625EDCFC85DD}"/>
              </a:ext>
            </a:extLst>
          </p:cNvPr>
          <p:cNvSpPr/>
          <p:nvPr/>
        </p:nvSpPr>
        <p:spPr>
          <a:xfrm>
            <a:off x="7774737" y="4943921"/>
            <a:ext cx="823500" cy="4665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Pump</a:t>
            </a:r>
            <a:endParaRPr dirty="0"/>
          </a:p>
        </p:txBody>
      </p:sp>
      <p:sp>
        <p:nvSpPr>
          <p:cNvPr id="7" name="Google Shape;473;ga2bd4a1cd8_0_91">
            <a:extLst>
              <a:ext uri="{FF2B5EF4-FFF2-40B4-BE49-F238E27FC236}">
                <a16:creationId xmlns:a16="http://schemas.microsoft.com/office/drawing/2014/main" id="{1214BBBB-6C18-5C0C-CAD1-264B09B2BF9E}"/>
              </a:ext>
            </a:extLst>
          </p:cNvPr>
          <p:cNvSpPr/>
          <p:nvPr/>
        </p:nvSpPr>
        <p:spPr>
          <a:xfrm>
            <a:off x="8765337" y="4943921"/>
            <a:ext cx="961200" cy="4665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Ventilator</a:t>
            </a:r>
            <a:endParaRPr dirty="0"/>
          </a:p>
        </p:txBody>
      </p:sp>
      <p:cxnSp>
        <p:nvCxnSpPr>
          <p:cNvPr id="9" name="Google Shape;481;ga2bd4a1cd8_0_91">
            <a:extLst>
              <a:ext uri="{FF2B5EF4-FFF2-40B4-BE49-F238E27FC236}">
                <a16:creationId xmlns:a16="http://schemas.microsoft.com/office/drawing/2014/main" id="{3549779B-9CF9-5FCC-873A-E793A1DCBAB2}"/>
              </a:ext>
            </a:extLst>
          </p:cNvPr>
          <p:cNvCxnSpPr/>
          <p:nvPr/>
        </p:nvCxnSpPr>
        <p:spPr>
          <a:xfrm rot="10800000">
            <a:off x="7122387" y="4309621"/>
            <a:ext cx="0" cy="63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Google Shape;482;ga2bd4a1cd8_0_91">
            <a:extLst>
              <a:ext uri="{FF2B5EF4-FFF2-40B4-BE49-F238E27FC236}">
                <a16:creationId xmlns:a16="http://schemas.microsoft.com/office/drawing/2014/main" id="{76B4F244-A18C-3161-1FB4-BA9C1C13C117}"/>
              </a:ext>
            </a:extLst>
          </p:cNvPr>
          <p:cNvCxnSpPr>
            <a:cxnSpLocks/>
          </p:cNvCxnSpPr>
          <p:nvPr/>
        </p:nvCxnSpPr>
        <p:spPr>
          <a:xfrm flipV="1">
            <a:off x="8162735" y="4317946"/>
            <a:ext cx="0" cy="640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483;ga2bd4a1cd8_0_91">
            <a:extLst>
              <a:ext uri="{FF2B5EF4-FFF2-40B4-BE49-F238E27FC236}">
                <a16:creationId xmlns:a16="http://schemas.microsoft.com/office/drawing/2014/main" id="{B2491922-43DE-02DC-638A-E951DD147C6F}"/>
              </a:ext>
            </a:extLst>
          </p:cNvPr>
          <p:cNvCxnSpPr/>
          <p:nvPr/>
        </p:nvCxnSpPr>
        <p:spPr>
          <a:xfrm rot="10800000">
            <a:off x="9290262" y="4317946"/>
            <a:ext cx="0" cy="640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483;ga2bd4a1cd8_0_91">
            <a:extLst>
              <a:ext uri="{FF2B5EF4-FFF2-40B4-BE49-F238E27FC236}">
                <a16:creationId xmlns:a16="http://schemas.microsoft.com/office/drawing/2014/main" id="{80116B96-03CC-62A7-69D7-703BFE1A14EB}"/>
              </a:ext>
            </a:extLst>
          </p:cNvPr>
          <p:cNvCxnSpPr>
            <a:cxnSpLocks/>
          </p:cNvCxnSpPr>
          <p:nvPr/>
        </p:nvCxnSpPr>
        <p:spPr>
          <a:xfrm flipV="1">
            <a:off x="6119545" y="2434443"/>
            <a:ext cx="0" cy="1903954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C31447F-3F79-C730-D80E-E670AE1C2C9C}"/>
              </a:ext>
            </a:extLst>
          </p:cNvPr>
          <p:cNvSpPr/>
          <p:nvPr/>
        </p:nvSpPr>
        <p:spPr>
          <a:xfrm>
            <a:off x="2090057" y="3633849"/>
            <a:ext cx="3851564" cy="242256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C0093A5-2AB5-6ECC-989F-8203634FA94E}"/>
              </a:ext>
            </a:extLst>
          </p:cNvPr>
          <p:cNvSpPr/>
          <p:nvPr/>
        </p:nvSpPr>
        <p:spPr>
          <a:xfrm>
            <a:off x="6341423" y="3633849"/>
            <a:ext cx="3851564" cy="242256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Google Shape;466;ga2bd4a1cd8_0_91"/>
          <p:cNvSpPr/>
          <p:nvPr/>
        </p:nvSpPr>
        <p:spPr>
          <a:xfrm>
            <a:off x="5493184" y="2955672"/>
            <a:ext cx="1219200" cy="4665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GW Service</a:t>
            </a:r>
            <a:endParaRPr dirty="0"/>
          </a:p>
        </p:txBody>
      </p:sp>
      <p:sp>
        <p:nvSpPr>
          <p:cNvPr id="3" name="Google Shape;466;ga2bd4a1cd8_0_91">
            <a:extLst>
              <a:ext uri="{FF2B5EF4-FFF2-40B4-BE49-F238E27FC236}">
                <a16:creationId xmlns:a16="http://schemas.microsoft.com/office/drawing/2014/main" id="{93B62672-EF2F-879E-BC8B-06174D099802}"/>
              </a:ext>
            </a:extLst>
          </p:cNvPr>
          <p:cNvSpPr/>
          <p:nvPr/>
        </p:nvSpPr>
        <p:spPr>
          <a:xfrm>
            <a:off x="7721790" y="2955672"/>
            <a:ext cx="1219200" cy="4665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Enterprise System</a:t>
            </a:r>
            <a:endParaRPr dirty="0"/>
          </a:p>
        </p:txBody>
      </p:sp>
      <p:cxnSp>
        <p:nvCxnSpPr>
          <p:cNvPr id="14" name="Google Shape;481;ga2bd4a1cd8_0_91">
            <a:extLst>
              <a:ext uri="{FF2B5EF4-FFF2-40B4-BE49-F238E27FC236}">
                <a16:creationId xmlns:a16="http://schemas.microsoft.com/office/drawing/2014/main" id="{AACB6EC8-382B-7417-9C1F-DCE5C296F438}"/>
              </a:ext>
            </a:extLst>
          </p:cNvPr>
          <p:cNvCxnSpPr>
            <a:cxnSpLocks/>
          </p:cNvCxnSpPr>
          <p:nvPr/>
        </p:nvCxnSpPr>
        <p:spPr>
          <a:xfrm flipV="1">
            <a:off x="8329670" y="2434444"/>
            <a:ext cx="0" cy="516973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480;ga2bd4a1cd8_0_91">
            <a:extLst>
              <a:ext uri="{FF2B5EF4-FFF2-40B4-BE49-F238E27FC236}">
                <a16:creationId xmlns:a16="http://schemas.microsoft.com/office/drawing/2014/main" id="{D575C238-8994-CBDD-5E31-29E0C15A16BF}"/>
              </a:ext>
            </a:extLst>
          </p:cNvPr>
          <p:cNvCxnSpPr>
            <a:cxnSpLocks/>
          </p:cNvCxnSpPr>
          <p:nvPr/>
        </p:nvCxnSpPr>
        <p:spPr>
          <a:xfrm>
            <a:off x="4692098" y="2434443"/>
            <a:ext cx="436213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00C497F6-C0EB-089E-DE90-9DD978EC69A2}"/>
              </a:ext>
            </a:extLst>
          </p:cNvPr>
          <p:cNvSpPr/>
          <p:nvPr/>
        </p:nvSpPr>
        <p:spPr>
          <a:xfrm>
            <a:off x="0" y="-11151"/>
            <a:ext cx="838200" cy="365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F75B2EB-049E-3C7F-B7E5-5494692500DE}"/>
              </a:ext>
            </a:extLst>
          </p:cNvPr>
          <p:cNvCxnSpPr/>
          <p:nvPr/>
        </p:nvCxnSpPr>
        <p:spPr>
          <a:xfrm>
            <a:off x="6815981" y="3181477"/>
            <a:ext cx="850731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293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a2bd4a1cd8_0_9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 dirty="0"/>
              <a:t>Use Case 5:</a:t>
            </a:r>
            <a:br>
              <a:rPr lang="en-US" sz="4000" dirty="0"/>
            </a:br>
            <a:r>
              <a:rPr lang="en-US" sz="4000" dirty="0"/>
              <a:t>Alerts to Clinician Notification Systems - ACNS</a:t>
            </a:r>
            <a:br>
              <a:rPr lang="en-US" sz="4000" dirty="0"/>
            </a:br>
            <a:r>
              <a:rPr lang="en-US" sz="3000" dirty="0"/>
              <a:t>Technical View</a:t>
            </a:r>
            <a:endParaRPr sz="3000" dirty="0"/>
          </a:p>
        </p:txBody>
      </p:sp>
      <p:sp>
        <p:nvSpPr>
          <p:cNvPr id="463" name="Google Shape;463;ga2bd4a1cd8_0_91"/>
          <p:cNvSpPr txBox="1"/>
          <p:nvPr/>
        </p:nvSpPr>
        <p:spPr>
          <a:xfrm>
            <a:off x="3329225" y="5525771"/>
            <a:ext cx="1578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Patient</a:t>
            </a:r>
            <a:endParaRPr/>
          </a:p>
        </p:txBody>
      </p:sp>
      <p:sp>
        <p:nvSpPr>
          <p:cNvPr id="469" name="Google Shape;469;ga2bd4a1cd8_0_91"/>
          <p:cNvSpPr/>
          <p:nvPr/>
        </p:nvSpPr>
        <p:spPr>
          <a:xfrm>
            <a:off x="2558498" y="4943921"/>
            <a:ext cx="961200" cy="4665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Monitor</a:t>
            </a:r>
            <a:endParaRPr dirty="0"/>
          </a:p>
        </p:txBody>
      </p:sp>
      <p:sp>
        <p:nvSpPr>
          <p:cNvPr id="470" name="Google Shape;470;ga2bd4a1cd8_0_91"/>
          <p:cNvSpPr/>
          <p:nvPr/>
        </p:nvSpPr>
        <p:spPr>
          <a:xfrm>
            <a:off x="3701498" y="4943921"/>
            <a:ext cx="823500" cy="4665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Pump</a:t>
            </a:r>
            <a:endParaRPr dirty="0"/>
          </a:p>
        </p:txBody>
      </p:sp>
      <p:sp>
        <p:nvSpPr>
          <p:cNvPr id="473" name="Google Shape;473;ga2bd4a1cd8_0_91"/>
          <p:cNvSpPr/>
          <p:nvPr/>
        </p:nvSpPr>
        <p:spPr>
          <a:xfrm>
            <a:off x="4692098" y="4943921"/>
            <a:ext cx="961200" cy="4665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Ventilator</a:t>
            </a:r>
            <a:endParaRPr dirty="0"/>
          </a:p>
        </p:txBody>
      </p:sp>
      <p:cxnSp>
        <p:nvCxnSpPr>
          <p:cNvPr id="480" name="Google Shape;480;ga2bd4a1cd8_0_91"/>
          <p:cNvCxnSpPr>
            <a:cxnSpLocks/>
          </p:cNvCxnSpPr>
          <p:nvPr/>
        </p:nvCxnSpPr>
        <p:spPr>
          <a:xfrm>
            <a:off x="2604448" y="4328171"/>
            <a:ext cx="7122089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1" name="Google Shape;481;ga2bd4a1cd8_0_91"/>
          <p:cNvCxnSpPr/>
          <p:nvPr/>
        </p:nvCxnSpPr>
        <p:spPr>
          <a:xfrm rot="10800000">
            <a:off x="3049148" y="4309621"/>
            <a:ext cx="0" cy="63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2" name="Google Shape;482;ga2bd4a1cd8_0_91"/>
          <p:cNvCxnSpPr>
            <a:cxnSpLocks/>
          </p:cNvCxnSpPr>
          <p:nvPr/>
        </p:nvCxnSpPr>
        <p:spPr>
          <a:xfrm flipV="1">
            <a:off x="4089496" y="4317946"/>
            <a:ext cx="0" cy="640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3" name="Google Shape;483;ga2bd4a1cd8_0_91"/>
          <p:cNvCxnSpPr/>
          <p:nvPr/>
        </p:nvCxnSpPr>
        <p:spPr>
          <a:xfrm rot="10800000">
            <a:off x="5217023" y="4317946"/>
            <a:ext cx="0" cy="640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6" name="Google Shape;486;ga2bd4a1cd8_0_91"/>
          <p:cNvSpPr txBox="1"/>
          <p:nvPr/>
        </p:nvSpPr>
        <p:spPr>
          <a:xfrm>
            <a:off x="3595746" y="3963296"/>
            <a:ext cx="2095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SDC LAN</a:t>
            </a:r>
            <a:endParaRPr dirty="0"/>
          </a:p>
        </p:txBody>
      </p:sp>
      <p:sp>
        <p:nvSpPr>
          <p:cNvPr id="4" name="Google Shape;463;ga2bd4a1cd8_0_91">
            <a:extLst>
              <a:ext uri="{FF2B5EF4-FFF2-40B4-BE49-F238E27FC236}">
                <a16:creationId xmlns:a16="http://schemas.microsoft.com/office/drawing/2014/main" id="{859D0538-D419-4C98-4903-A2EEE94A7CC2}"/>
              </a:ext>
            </a:extLst>
          </p:cNvPr>
          <p:cNvSpPr txBox="1"/>
          <p:nvPr/>
        </p:nvSpPr>
        <p:spPr>
          <a:xfrm>
            <a:off x="7402464" y="5525771"/>
            <a:ext cx="1578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Patient</a:t>
            </a:r>
            <a:endParaRPr/>
          </a:p>
        </p:txBody>
      </p:sp>
      <p:sp>
        <p:nvSpPr>
          <p:cNvPr id="5" name="Google Shape;469;ga2bd4a1cd8_0_91">
            <a:extLst>
              <a:ext uri="{FF2B5EF4-FFF2-40B4-BE49-F238E27FC236}">
                <a16:creationId xmlns:a16="http://schemas.microsoft.com/office/drawing/2014/main" id="{F9F74311-0AA6-AFD0-D622-4AC41AE2377F}"/>
              </a:ext>
            </a:extLst>
          </p:cNvPr>
          <p:cNvSpPr/>
          <p:nvPr/>
        </p:nvSpPr>
        <p:spPr>
          <a:xfrm>
            <a:off x="6631737" y="4943921"/>
            <a:ext cx="961200" cy="4665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Monitor</a:t>
            </a:r>
            <a:endParaRPr dirty="0"/>
          </a:p>
        </p:txBody>
      </p:sp>
      <p:sp>
        <p:nvSpPr>
          <p:cNvPr id="6" name="Google Shape;470;ga2bd4a1cd8_0_91">
            <a:extLst>
              <a:ext uri="{FF2B5EF4-FFF2-40B4-BE49-F238E27FC236}">
                <a16:creationId xmlns:a16="http://schemas.microsoft.com/office/drawing/2014/main" id="{58E7414F-EF5A-7A61-56B1-625EDCFC85DD}"/>
              </a:ext>
            </a:extLst>
          </p:cNvPr>
          <p:cNvSpPr/>
          <p:nvPr/>
        </p:nvSpPr>
        <p:spPr>
          <a:xfrm>
            <a:off x="7774737" y="4943921"/>
            <a:ext cx="823500" cy="4665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Pump</a:t>
            </a:r>
            <a:endParaRPr dirty="0"/>
          </a:p>
        </p:txBody>
      </p:sp>
      <p:sp>
        <p:nvSpPr>
          <p:cNvPr id="7" name="Google Shape;473;ga2bd4a1cd8_0_91">
            <a:extLst>
              <a:ext uri="{FF2B5EF4-FFF2-40B4-BE49-F238E27FC236}">
                <a16:creationId xmlns:a16="http://schemas.microsoft.com/office/drawing/2014/main" id="{1214BBBB-6C18-5C0C-CAD1-264B09B2BF9E}"/>
              </a:ext>
            </a:extLst>
          </p:cNvPr>
          <p:cNvSpPr/>
          <p:nvPr/>
        </p:nvSpPr>
        <p:spPr>
          <a:xfrm>
            <a:off x="8765337" y="4943921"/>
            <a:ext cx="961200" cy="4665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Ventilator</a:t>
            </a:r>
            <a:endParaRPr dirty="0"/>
          </a:p>
        </p:txBody>
      </p:sp>
      <p:cxnSp>
        <p:nvCxnSpPr>
          <p:cNvPr id="9" name="Google Shape;481;ga2bd4a1cd8_0_91">
            <a:extLst>
              <a:ext uri="{FF2B5EF4-FFF2-40B4-BE49-F238E27FC236}">
                <a16:creationId xmlns:a16="http://schemas.microsoft.com/office/drawing/2014/main" id="{3549779B-9CF9-5FCC-873A-E793A1DCBAB2}"/>
              </a:ext>
            </a:extLst>
          </p:cNvPr>
          <p:cNvCxnSpPr/>
          <p:nvPr/>
        </p:nvCxnSpPr>
        <p:spPr>
          <a:xfrm rot="10800000">
            <a:off x="7122387" y="4309621"/>
            <a:ext cx="0" cy="63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Google Shape;482;ga2bd4a1cd8_0_91">
            <a:extLst>
              <a:ext uri="{FF2B5EF4-FFF2-40B4-BE49-F238E27FC236}">
                <a16:creationId xmlns:a16="http://schemas.microsoft.com/office/drawing/2014/main" id="{76B4F244-A18C-3161-1FB4-BA9C1C13C117}"/>
              </a:ext>
            </a:extLst>
          </p:cNvPr>
          <p:cNvCxnSpPr>
            <a:cxnSpLocks/>
          </p:cNvCxnSpPr>
          <p:nvPr/>
        </p:nvCxnSpPr>
        <p:spPr>
          <a:xfrm flipV="1">
            <a:off x="8162735" y="4317946"/>
            <a:ext cx="0" cy="640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483;ga2bd4a1cd8_0_91">
            <a:extLst>
              <a:ext uri="{FF2B5EF4-FFF2-40B4-BE49-F238E27FC236}">
                <a16:creationId xmlns:a16="http://schemas.microsoft.com/office/drawing/2014/main" id="{B2491922-43DE-02DC-638A-E951DD147C6F}"/>
              </a:ext>
            </a:extLst>
          </p:cNvPr>
          <p:cNvCxnSpPr/>
          <p:nvPr/>
        </p:nvCxnSpPr>
        <p:spPr>
          <a:xfrm rot="10800000">
            <a:off x="9290262" y="4317946"/>
            <a:ext cx="0" cy="640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483;ga2bd4a1cd8_0_91">
            <a:extLst>
              <a:ext uri="{FF2B5EF4-FFF2-40B4-BE49-F238E27FC236}">
                <a16:creationId xmlns:a16="http://schemas.microsoft.com/office/drawing/2014/main" id="{80116B96-03CC-62A7-69D7-703BFE1A14EB}"/>
              </a:ext>
            </a:extLst>
          </p:cNvPr>
          <p:cNvCxnSpPr>
            <a:cxnSpLocks/>
          </p:cNvCxnSpPr>
          <p:nvPr/>
        </p:nvCxnSpPr>
        <p:spPr>
          <a:xfrm flipV="1">
            <a:off x="6119545" y="2434443"/>
            <a:ext cx="0" cy="1903954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C31447F-3F79-C730-D80E-E670AE1C2C9C}"/>
              </a:ext>
            </a:extLst>
          </p:cNvPr>
          <p:cNvSpPr/>
          <p:nvPr/>
        </p:nvSpPr>
        <p:spPr>
          <a:xfrm>
            <a:off x="2090057" y="3633849"/>
            <a:ext cx="3851564" cy="242256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C0093A5-2AB5-6ECC-989F-8203634FA94E}"/>
              </a:ext>
            </a:extLst>
          </p:cNvPr>
          <p:cNvSpPr/>
          <p:nvPr/>
        </p:nvSpPr>
        <p:spPr>
          <a:xfrm>
            <a:off x="6341423" y="3633849"/>
            <a:ext cx="3851564" cy="242256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Google Shape;466;ga2bd4a1cd8_0_91"/>
          <p:cNvSpPr/>
          <p:nvPr/>
        </p:nvSpPr>
        <p:spPr>
          <a:xfrm>
            <a:off x="5493184" y="2955672"/>
            <a:ext cx="1219200" cy="4665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Alert GW Service</a:t>
            </a:r>
            <a:endParaRPr dirty="0"/>
          </a:p>
        </p:txBody>
      </p:sp>
      <p:sp>
        <p:nvSpPr>
          <p:cNvPr id="3" name="Google Shape;466;ga2bd4a1cd8_0_91">
            <a:extLst>
              <a:ext uri="{FF2B5EF4-FFF2-40B4-BE49-F238E27FC236}">
                <a16:creationId xmlns:a16="http://schemas.microsoft.com/office/drawing/2014/main" id="{93B62672-EF2F-879E-BC8B-06174D099802}"/>
              </a:ext>
            </a:extLst>
          </p:cNvPr>
          <p:cNvSpPr/>
          <p:nvPr/>
        </p:nvSpPr>
        <p:spPr>
          <a:xfrm>
            <a:off x="7513976" y="2955672"/>
            <a:ext cx="1509401" cy="4665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Clinician </a:t>
            </a:r>
            <a:r>
              <a:rPr lang="en-US" dirty="0" err="1"/>
              <a:t>Notific</a:t>
            </a:r>
            <a:r>
              <a:rPr lang="en-US" dirty="0"/>
              <a:t>. System</a:t>
            </a:r>
            <a:endParaRPr dirty="0"/>
          </a:p>
        </p:txBody>
      </p:sp>
      <p:cxnSp>
        <p:nvCxnSpPr>
          <p:cNvPr id="14" name="Google Shape;481;ga2bd4a1cd8_0_91">
            <a:extLst>
              <a:ext uri="{FF2B5EF4-FFF2-40B4-BE49-F238E27FC236}">
                <a16:creationId xmlns:a16="http://schemas.microsoft.com/office/drawing/2014/main" id="{AACB6EC8-382B-7417-9C1F-DCE5C296F438}"/>
              </a:ext>
            </a:extLst>
          </p:cNvPr>
          <p:cNvCxnSpPr>
            <a:cxnSpLocks/>
          </p:cNvCxnSpPr>
          <p:nvPr/>
        </p:nvCxnSpPr>
        <p:spPr>
          <a:xfrm flipV="1">
            <a:off x="8280197" y="2434444"/>
            <a:ext cx="0" cy="516973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480;ga2bd4a1cd8_0_91">
            <a:extLst>
              <a:ext uri="{FF2B5EF4-FFF2-40B4-BE49-F238E27FC236}">
                <a16:creationId xmlns:a16="http://schemas.microsoft.com/office/drawing/2014/main" id="{D575C238-8994-CBDD-5E31-29E0C15A16BF}"/>
              </a:ext>
            </a:extLst>
          </p:cNvPr>
          <p:cNvCxnSpPr>
            <a:cxnSpLocks/>
          </p:cNvCxnSpPr>
          <p:nvPr/>
        </p:nvCxnSpPr>
        <p:spPr>
          <a:xfrm>
            <a:off x="9738411" y="-1555441"/>
            <a:ext cx="614192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480;ga2bd4a1cd8_0_91">
            <a:extLst>
              <a:ext uri="{FF2B5EF4-FFF2-40B4-BE49-F238E27FC236}">
                <a16:creationId xmlns:a16="http://schemas.microsoft.com/office/drawing/2014/main" id="{6271D94E-6F49-0027-0E94-E2C2CFB38B6E}"/>
              </a:ext>
            </a:extLst>
          </p:cNvPr>
          <p:cNvCxnSpPr>
            <a:cxnSpLocks/>
          </p:cNvCxnSpPr>
          <p:nvPr/>
        </p:nvCxnSpPr>
        <p:spPr>
          <a:xfrm>
            <a:off x="9890811" y="-1403041"/>
            <a:ext cx="614192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480;ga2bd4a1cd8_0_91">
            <a:extLst>
              <a:ext uri="{FF2B5EF4-FFF2-40B4-BE49-F238E27FC236}">
                <a16:creationId xmlns:a16="http://schemas.microsoft.com/office/drawing/2014/main" id="{2FFEE6E2-D14D-CAE3-27A5-FD5AB2AAA8F8}"/>
              </a:ext>
            </a:extLst>
          </p:cNvPr>
          <p:cNvCxnSpPr>
            <a:cxnSpLocks/>
          </p:cNvCxnSpPr>
          <p:nvPr/>
        </p:nvCxnSpPr>
        <p:spPr>
          <a:xfrm>
            <a:off x="10043211" y="-1250641"/>
            <a:ext cx="614192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480;ga2bd4a1cd8_0_91">
            <a:extLst>
              <a:ext uri="{FF2B5EF4-FFF2-40B4-BE49-F238E27FC236}">
                <a16:creationId xmlns:a16="http://schemas.microsoft.com/office/drawing/2014/main" id="{A70264B9-7593-42F8-D70F-F4FC900D5435}"/>
              </a:ext>
            </a:extLst>
          </p:cNvPr>
          <p:cNvCxnSpPr>
            <a:cxnSpLocks/>
          </p:cNvCxnSpPr>
          <p:nvPr/>
        </p:nvCxnSpPr>
        <p:spPr>
          <a:xfrm>
            <a:off x="10195611" y="-1098241"/>
            <a:ext cx="614192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480;ga2bd4a1cd8_0_91">
            <a:extLst>
              <a:ext uri="{FF2B5EF4-FFF2-40B4-BE49-F238E27FC236}">
                <a16:creationId xmlns:a16="http://schemas.microsoft.com/office/drawing/2014/main" id="{20348359-85FF-25C1-94C6-2E4F2FD5EC35}"/>
              </a:ext>
            </a:extLst>
          </p:cNvPr>
          <p:cNvCxnSpPr>
            <a:cxnSpLocks/>
          </p:cNvCxnSpPr>
          <p:nvPr/>
        </p:nvCxnSpPr>
        <p:spPr>
          <a:xfrm>
            <a:off x="5432326" y="2434443"/>
            <a:ext cx="3383123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Lightning Bolt 23">
            <a:extLst>
              <a:ext uri="{FF2B5EF4-FFF2-40B4-BE49-F238E27FC236}">
                <a16:creationId xmlns:a16="http://schemas.microsoft.com/office/drawing/2014/main" id="{6F9B6404-3FFD-A5BE-20A0-0A09C1C86E85}"/>
              </a:ext>
            </a:extLst>
          </p:cNvPr>
          <p:cNvSpPr/>
          <p:nvPr/>
        </p:nvSpPr>
        <p:spPr>
          <a:xfrm>
            <a:off x="8959097" y="2934003"/>
            <a:ext cx="194863" cy="394089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2FF6E51-55AE-6BB9-3866-AD229F2AF178}"/>
              </a:ext>
            </a:extLst>
          </p:cNvPr>
          <p:cNvGrpSpPr/>
          <p:nvPr/>
        </p:nvGrpSpPr>
        <p:grpSpPr>
          <a:xfrm>
            <a:off x="9434570" y="2596824"/>
            <a:ext cx="918028" cy="862166"/>
            <a:chOff x="9434570" y="1690825"/>
            <a:chExt cx="1953880" cy="1768165"/>
          </a:xfrm>
        </p:grpSpPr>
        <p:pic>
          <p:nvPicPr>
            <p:cNvPr id="36" name="Picture 2" descr="IPhone Smartphone Clip Art, PNG, 884x1552px, Iphone, Android, Cellular  Network, Communication, Communication Device Download Free">
              <a:extLst>
                <a:ext uri="{FF2B5EF4-FFF2-40B4-BE49-F238E27FC236}">
                  <a16:creationId xmlns:a16="http://schemas.microsoft.com/office/drawing/2014/main" id="{A9B74510-4E84-498D-96A7-442C88FBAB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78362" y="1902502"/>
              <a:ext cx="550310" cy="965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 descr="IPhone Smartphone Clip Art, PNG, 884x1552px, Iphone, Android, Cellular  Network, Communication, Communication Device Download Free">
              <a:extLst>
                <a:ext uri="{FF2B5EF4-FFF2-40B4-BE49-F238E27FC236}">
                  <a16:creationId xmlns:a16="http://schemas.microsoft.com/office/drawing/2014/main" id="{A84FEE51-35B8-452A-97F6-768B6DBD9B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0762" y="2054902"/>
              <a:ext cx="550310" cy="965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 descr="IPhone Smartphone Clip Art, PNG, 884x1552px, Iphone, Android, Cellular  Network, Communication, Communication Device Download Free">
              <a:extLst>
                <a:ext uri="{FF2B5EF4-FFF2-40B4-BE49-F238E27FC236}">
                  <a16:creationId xmlns:a16="http://schemas.microsoft.com/office/drawing/2014/main" id="{B8AFB551-F13E-4AD7-B895-FF3A42F32E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3162" y="2207302"/>
              <a:ext cx="550310" cy="965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" descr="IPhone Smartphone Clip Art, PNG, 884x1552px, Iphone, Android, Cellular  Network, Communication, Communication Device Download Free">
              <a:extLst>
                <a:ext uri="{FF2B5EF4-FFF2-40B4-BE49-F238E27FC236}">
                  <a16:creationId xmlns:a16="http://schemas.microsoft.com/office/drawing/2014/main" id="{8D1DFB88-5555-4A1A-B002-D3E9F0A40B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5562" y="2359702"/>
              <a:ext cx="550310" cy="965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Lightning Bolt 39">
              <a:extLst>
                <a:ext uri="{FF2B5EF4-FFF2-40B4-BE49-F238E27FC236}">
                  <a16:creationId xmlns:a16="http://schemas.microsoft.com/office/drawing/2014/main" id="{0DE960E4-CDC9-4F4A-AEA9-AEBAB504BCD6}"/>
                </a:ext>
              </a:extLst>
            </p:cNvPr>
            <p:cNvSpPr/>
            <p:nvPr/>
          </p:nvSpPr>
          <p:spPr>
            <a:xfrm>
              <a:off x="10450483" y="1865589"/>
              <a:ext cx="194863" cy="394089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F3776CF-10E9-4DF9-97CC-842DFC8E76EC}"/>
                </a:ext>
              </a:extLst>
            </p:cNvPr>
            <p:cNvSpPr/>
            <p:nvPr/>
          </p:nvSpPr>
          <p:spPr>
            <a:xfrm>
              <a:off x="9434570" y="1690825"/>
              <a:ext cx="1953880" cy="1768165"/>
            </a:xfrm>
            <a:prstGeom prst="rect">
              <a:avLst/>
            </a:prstGeom>
            <a:solidFill>
              <a:srgbClr val="4472C4">
                <a:alpha val="1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1488B1A-FD5B-9A40-67F7-A0EB45E322AA}"/>
              </a:ext>
            </a:extLst>
          </p:cNvPr>
          <p:cNvSpPr/>
          <p:nvPr/>
        </p:nvSpPr>
        <p:spPr>
          <a:xfrm>
            <a:off x="0" y="-11151"/>
            <a:ext cx="838200" cy="365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D18DA05-0113-3B7D-83E0-0C3D3AA23B79}"/>
              </a:ext>
            </a:extLst>
          </p:cNvPr>
          <p:cNvCxnSpPr>
            <a:cxnSpLocks/>
          </p:cNvCxnSpPr>
          <p:nvPr/>
        </p:nvCxnSpPr>
        <p:spPr>
          <a:xfrm>
            <a:off x="6774416" y="3181477"/>
            <a:ext cx="628048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308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a2bd4a1cd8_0_9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 dirty="0"/>
              <a:t>Use Case 6:</a:t>
            </a:r>
            <a:br>
              <a:rPr lang="en-US" sz="4000" dirty="0"/>
            </a:br>
            <a:r>
              <a:rPr lang="en-US" sz="4000" dirty="0"/>
              <a:t>Alerts to Alert Recording Systems - AARS</a:t>
            </a:r>
            <a:br>
              <a:rPr lang="en-US" sz="4000" dirty="0"/>
            </a:br>
            <a:r>
              <a:rPr lang="en-US" sz="3000" dirty="0"/>
              <a:t>Technical View</a:t>
            </a:r>
            <a:endParaRPr sz="3000" dirty="0"/>
          </a:p>
        </p:txBody>
      </p:sp>
      <p:cxnSp>
        <p:nvCxnSpPr>
          <p:cNvPr id="18" name="Google Shape;480;ga2bd4a1cd8_0_91">
            <a:extLst>
              <a:ext uri="{FF2B5EF4-FFF2-40B4-BE49-F238E27FC236}">
                <a16:creationId xmlns:a16="http://schemas.microsoft.com/office/drawing/2014/main" id="{D575C238-8994-CBDD-5E31-29E0C15A16BF}"/>
              </a:ext>
            </a:extLst>
          </p:cNvPr>
          <p:cNvCxnSpPr>
            <a:cxnSpLocks/>
          </p:cNvCxnSpPr>
          <p:nvPr/>
        </p:nvCxnSpPr>
        <p:spPr>
          <a:xfrm>
            <a:off x="9738411" y="-1555441"/>
            <a:ext cx="614192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480;ga2bd4a1cd8_0_91">
            <a:extLst>
              <a:ext uri="{FF2B5EF4-FFF2-40B4-BE49-F238E27FC236}">
                <a16:creationId xmlns:a16="http://schemas.microsoft.com/office/drawing/2014/main" id="{6271D94E-6F49-0027-0E94-E2C2CFB38B6E}"/>
              </a:ext>
            </a:extLst>
          </p:cNvPr>
          <p:cNvCxnSpPr>
            <a:cxnSpLocks/>
          </p:cNvCxnSpPr>
          <p:nvPr/>
        </p:nvCxnSpPr>
        <p:spPr>
          <a:xfrm>
            <a:off x="9890811" y="-1403041"/>
            <a:ext cx="614192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480;ga2bd4a1cd8_0_91">
            <a:extLst>
              <a:ext uri="{FF2B5EF4-FFF2-40B4-BE49-F238E27FC236}">
                <a16:creationId xmlns:a16="http://schemas.microsoft.com/office/drawing/2014/main" id="{2FFEE6E2-D14D-CAE3-27A5-FD5AB2AAA8F8}"/>
              </a:ext>
            </a:extLst>
          </p:cNvPr>
          <p:cNvCxnSpPr>
            <a:cxnSpLocks/>
          </p:cNvCxnSpPr>
          <p:nvPr/>
        </p:nvCxnSpPr>
        <p:spPr>
          <a:xfrm>
            <a:off x="10043211" y="-1250641"/>
            <a:ext cx="614192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480;ga2bd4a1cd8_0_91">
            <a:extLst>
              <a:ext uri="{FF2B5EF4-FFF2-40B4-BE49-F238E27FC236}">
                <a16:creationId xmlns:a16="http://schemas.microsoft.com/office/drawing/2014/main" id="{A70264B9-7593-42F8-D70F-F4FC900D5435}"/>
              </a:ext>
            </a:extLst>
          </p:cNvPr>
          <p:cNvCxnSpPr>
            <a:cxnSpLocks/>
          </p:cNvCxnSpPr>
          <p:nvPr/>
        </p:nvCxnSpPr>
        <p:spPr>
          <a:xfrm>
            <a:off x="10195611" y="-1098241"/>
            <a:ext cx="614192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A744EC5-4E0C-48DE-8771-4CF7B1D5E1AD}"/>
              </a:ext>
            </a:extLst>
          </p:cNvPr>
          <p:cNvSpPr/>
          <p:nvPr/>
        </p:nvSpPr>
        <p:spPr>
          <a:xfrm>
            <a:off x="0" y="-11151"/>
            <a:ext cx="838200" cy="365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Google Shape;463;ga2bd4a1cd8_0_91">
            <a:extLst>
              <a:ext uri="{FF2B5EF4-FFF2-40B4-BE49-F238E27FC236}">
                <a16:creationId xmlns:a16="http://schemas.microsoft.com/office/drawing/2014/main" id="{EDEA6223-F88E-F318-11CC-BCEB9B090309}"/>
              </a:ext>
            </a:extLst>
          </p:cNvPr>
          <p:cNvSpPr txBox="1"/>
          <p:nvPr/>
        </p:nvSpPr>
        <p:spPr>
          <a:xfrm>
            <a:off x="3329225" y="5525771"/>
            <a:ext cx="1578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Patient</a:t>
            </a:r>
            <a:endParaRPr/>
          </a:p>
        </p:txBody>
      </p:sp>
      <p:sp>
        <p:nvSpPr>
          <p:cNvPr id="14" name="Google Shape;469;ga2bd4a1cd8_0_91">
            <a:extLst>
              <a:ext uri="{FF2B5EF4-FFF2-40B4-BE49-F238E27FC236}">
                <a16:creationId xmlns:a16="http://schemas.microsoft.com/office/drawing/2014/main" id="{34A29D30-05A9-913F-1203-931D7ED7AF60}"/>
              </a:ext>
            </a:extLst>
          </p:cNvPr>
          <p:cNvSpPr/>
          <p:nvPr/>
        </p:nvSpPr>
        <p:spPr>
          <a:xfrm>
            <a:off x="2558498" y="4943921"/>
            <a:ext cx="961200" cy="4665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Monitor</a:t>
            </a:r>
            <a:endParaRPr dirty="0"/>
          </a:p>
        </p:txBody>
      </p:sp>
      <p:sp>
        <p:nvSpPr>
          <p:cNvPr id="22" name="Google Shape;470;ga2bd4a1cd8_0_91">
            <a:extLst>
              <a:ext uri="{FF2B5EF4-FFF2-40B4-BE49-F238E27FC236}">
                <a16:creationId xmlns:a16="http://schemas.microsoft.com/office/drawing/2014/main" id="{CD8682F4-0F27-3C40-9DBA-4E61ADE32E6B}"/>
              </a:ext>
            </a:extLst>
          </p:cNvPr>
          <p:cNvSpPr/>
          <p:nvPr/>
        </p:nvSpPr>
        <p:spPr>
          <a:xfrm>
            <a:off x="3701498" y="4943921"/>
            <a:ext cx="823500" cy="4665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Pump</a:t>
            </a:r>
            <a:endParaRPr dirty="0"/>
          </a:p>
        </p:txBody>
      </p:sp>
      <p:sp>
        <p:nvSpPr>
          <p:cNvPr id="26" name="Google Shape;473;ga2bd4a1cd8_0_91">
            <a:extLst>
              <a:ext uri="{FF2B5EF4-FFF2-40B4-BE49-F238E27FC236}">
                <a16:creationId xmlns:a16="http://schemas.microsoft.com/office/drawing/2014/main" id="{BBDB1FE3-882B-3604-B2D0-F07921777820}"/>
              </a:ext>
            </a:extLst>
          </p:cNvPr>
          <p:cNvSpPr/>
          <p:nvPr/>
        </p:nvSpPr>
        <p:spPr>
          <a:xfrm>
            <a:off x="4692098" y="4943921"/>
            <a:ext cx="961200" cy="4665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Ventilator</a:t>
            </a:r>
            <a:endParaRPr dirty="0"/>
          </a:p>
        </p:txBody>
      </p:sp>
      <p:cxnSp>
        <p:nvCxnSpPr>
          <p:cNvPr id="27" name="Google Shape;480;ga2bd4a1cd8_0_91">
            <a:extLst>
              <a:ext uri="{FF2B5EF4-FFF2-40B4-BE49-F238E27FC236}">
                <a16:creationId xmlns:a16="http://schemas.microsoft.com/office/drawing/2014/main" id="{B82938BC-D087-BE9C-916D-65D04A8FCD8A}"/>
              </a:ext>
            </a:extLst>
          </p:cNvPr>
          <p:cNvCxnSpPr>
            <a:cxnSpLocks/>
          </p:cNvCxnSpPr>
          <p:nvPr/>
        </p:nvCxnSpPr>
        <p:spPr>
          <a:xfrm>
            <a:off x="2604448" y="4328171"/>
            <a:ext cx="7122089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481;ga2bd4a1cd8_0_91">
            <a:extLst>
              <a:ext uri="{FF2B5EF4-FFF2-40B4-BE49-F238E27FC236}">
                <a16:creationId xmlns:a16="http://schemas.microsoft.com/office/drawing/2014/main" id="{F22EDEC5-2A23-1EF1-30FD-DA3EC3951D5D}"/>
              </a:ext>
            </a:extLst>
          </p:cNvPr>
          <p:cNvCxnSpPr/>
          <p:nvPr/>
        </p:nvCxnSpPr>
        <p:spPr>
          <a:xfrm rot="10800000">
            <a:off x="3049148" y="4309621"/>
            <a:ext cx="0" cy="63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Google Shape;482;ga2bd4a1cd8_0_91">
            <a:extLst>
              <a:ext uri="{FF2B5EF4-FFF2-40B4-BE49-F238E27FC236}">
                <a16:creationId xmlns:a16="http://schemas.microsoft.com/office/drawing/2014/main" id="{D8E9B512-FD07-276A-6503-87DACE4A48BD}"/>
              </a:ext>
            </a:extLst>
          </p:cNvPr>
          <p:cNvCxnSpPr>
            <a:cxnSpLocks/>
          </p:cNvCxnSpPr>
          <p:nvPr/>
        </p:nvCxnSpPr>
        <p:spPr>
          <a:xfrm flipV="1">
            <a:off x="4089496" y="4317946"/>
            <a:ext cx="0" cy="640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Google Shape;483;ga2bd4a1cd8_0_91">
            <a:extLst>
              <a:ext uri="{FF2B5EF4-FFF2-40B4-BE49-F238E27FC236}">
                <a16:creationId xmlns:a16="http://schemas.microsoft.com/office/drawing/2014/main" id="{579C8BB4-B5CB-7F60-3EC1-2E68E0F73F22}"/>
              </a:ext>
            </a:extLst>
          </p:cNvPr>
          <p:cNvCxnSpPr/>
          <p:nvPr/>
        </p:nvCxnSpPr>
        <p:spPr>
          <a:xfrm rot="10800000">
            <a:off x="5217023" y="4317946"/>
            <a:ext cx="0" cy="640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486;ga2bd4a1cd8_0_91">
            <a:extLst>
              <a:ext uri="{FF2B5EF4-FFF2-40B4-BE49-F238E27FC236}">
                <a16:creationId xmlns:a16="http://schemas.microsoft.com/office/drawing/2014/main" id="{C64618FA-9C59-22B2-8252-B161627F879F}"/>
              </a:ext>
            </a:extLst>
          </p:cNvPr>
          <p:cNvSpPr txBox="1"/>
          <p:nvPr/>
        </p:nvSpPr>
        <p:spPr>
          <a:xfrm>
            <a:off x="3595746" y="3963296"/>
            <a:ext cx="2095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SDC LAN</a:t>
            </a:r>
            <a:endParaRPr dirty="0"/>
          </a:p>
        </p:txBody>
      </p:sp>
      <p:sp>
        <p:nvSpPr>
          <p:cNvPr id="32" name="Google Shape;463;ga2bd4a1cd8_0_91">
            <a:extLst>
              <a:ext uri="{FF2B5EF4-FFF2-40B4-BE49-F238E27FC236}">
                <a16:creationId xmlns:a16="http://schemas.microsoft.com/office/drawing/2014/main" id="{19316E8E-AD5A-3375-826E-C00A9C97227A}"/>
              </a:ext>
            </a:extLst>
          </p:cNvPr>
          <p:cNvSpPr txBox="1"/>
          <p:nvPr/>
        </p:nvSpPr>
        <p:spPr>
          <a:xfrm>
            <a:off x="7402464" y="5525771"/>
            <a:ext cx="1578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Patient</a:t>
            </a:r>
            <a:endParaRPr/>
          </a:p>
        </p:txBody>
      </p:sp>
      <p:sp>
        <p:nvSpPr>
          <p:cNvPr id="33" name="Google Shape;469;ga2bd4a1cd8_0_91">
            <a:extLst>
              <a:ext uri="{FF2B5EF4-FFF2-40B4-BE49-F238E27FC236}">
                <a16:creationId xmlns:a16="http://schemas.microsoft.com/office/drawing/2014/main" id="{F99A2D59-6EC6-E438-4E8C-BCACDF3A69D1}"/>
              </a:ext>
            </a:extLst>
          </p:cNvPr>
          <p:cNvSpPr/>
          <p:nvPr/>
        </p:nvSpPr>
        <p:spPr>
          <a:xfrm>
            <a:off x="6631737" y="4943921"/>
            <a:ext cx="961200" cy="4665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Monitor</a:t>
            </a:r>
            <a:endParaRPr dirty="0"/>
          </a:p>
        </p:txBody>
      </p:sp>
      <p:sp>
        <p:nvSpPr>
          <p:cNvPr id="35" name="Google Shape;470;ga2bd4a1cd8_0_91">
            <a:extLst>
              <a:ext uri="{FF2B5EF4-FFF2-40B4-BE49-F238E27FC236}">
                <a16:creationId xmlns:a16="http://schemas.microsoft.com/office/drawing/2014/main" id="{D6AAF089-7970-F22B-E57E-1A9C330379DB}"/>
              </a:ext>
            </a:extLst>
          </p:cNvPr>
          <p:cNvSpPr/>
          <p:nvPr/>
        </p:nvSpPr>
        <p:spPr>
          <a:xfrm>
            <a:off x="7774737" y="4943921"/>
            <a:ext cx="823500" cy="4665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Pump</a:t>
            </a:r>
            <a:endParaRPr dirty="0"/>
          </a:p>
        </p:txBody>
      </p:sp>
      <p:sp>
        <p:nvSpPr>
          <p:cNvPr id="36" name="Google Shape;473;ga2bd4a1cd8_0_91">
            <a:extLst>
              <a:ext uri="{FF2B5EF4-FFF2-40B4-BE49-F238E27FC236}">
                <a16:creationId xmlns:a16="http://schemas.microsoft.com/office/drawing/2014/main" id="{82F799A8-8CF9-6A49-087D-40CD9D3BFB62}"/>
              </a:ext>
            </a:extLst>
          </p:cNvPr>
          <p:cNvSpPr/>
          <p:nvPr/>
        </p:nvSpPr>
        <p:spPr>
          <a:xfrm>
            <a:off x="8765337" y="4943921"/>
            <a:ext cx="961200" cy="4665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Ventilator</a:t>
            </a:r>
            <a:endParaRPr dirty="0"/>
          </a:p>
        </p:txBody>
      </p:sp>
      <p:cxnSp>
        <p:nvCxnSpPr>
          <p:cNvPr id="37" name="Google Shape;481;ga2bd4a1cd8_0_91">
            <a:extLst>
              <a:ext uri="{FF2B5EF4-FFF2-40B4-BE49-F238E27FC236}">
                <a16:creationId xmlns:a16="http://schemas.microsoft.com/office/drawing/2014/main" id="{CE5BE2B6-E717-2FF8-C080-C1ED2F91EDE6}"/>
              </a:ext>
            </a:extLst>
          </p:cNvPr>
          <p:cNvCxnSpPr/>
          <p:nvPr/>
        </p:nvCxnSpPr>
        <p:spPr>
          <a:xfrm rot="10800000">
            <a:off x="7122387" y="4309621"/>
            <a:ext cx="0" cy="63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482;ga2bd4a1cd8_0_91">
            <a:extLst>
              <a:ext uri="{FF2B5EF4-FFF2-40B4-BE49-F238E27FC236}">
                <a16:creationId xmlns:a16="http://schemas.microsoft.com/office/drawing/2014/main" id="{A77DFB7F-3578-3E1D-858B-9B6EDCE0BC44}"/>
              </a:ext>
            </a:extLst>
          </p:cNvPr>
          <p:cNvCxnSpPr>
            <a:cxnSpLocks/>
          </p:cNvCxnSpPr>
          <p:nvPr/>
        </p:nvCxnSpPr>
        <p:spPr>
          <a:xfrm flipV="1">
            <a:off x="8162735" y="4317946"/>
            <a:ext cx="0" cy="640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" name="Google Shape;483;ga2bd4a1cd8_0_91">
            <a:extLst>
              <a:ext uri="{FF2B5EF4-FFF2-40B4-BE49-F238E27FC236}">
                <a16:creationId xmlns:a16="http://schemas.microsoft.com/office/drawing/2014/main" id="{D27FBE08-CB1B-F278-FEB6-BDD01A3F4732}"/>
              </a:ext>
            </a:extLst>
          </p:cNvPr>
          <p:cNvCxnSpPr/>
          <p:nvPr/>
        </p:nvCxnSpPr>
        <p:spPr>
          <a:xfrm rot="10800000">
            <a:off x="9290262" y="4317946"/>
            <a:ext cx="0" cy="640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" name="Google Shape;483;ga2bd4a1cd8_0_91">
            <a:extLst>
              <a:ext uri="{FF2B5EF4-FFF2-40B4-BE49-F238E27FC236}">
                <a16:creationId xmlns:a16="http://schemas.microsoft.com/office/drawing/2014/main" id="{5A0A9410-665F-2E0D-06D4-43E47FE8BE6A}"/>
              </a:ext>
            </a:extLst>
          </p:cNvPr>
          <p:cNvCxnSpPr>
            <a:cxnSpLocks/>
          </p:cNvCxnSpPr>
          <p:nvPr/>
        </p:nvCxnSpPr>
        <p:spPr>
          <a:xfrm flipV="1">
            <a:off x="6119545" y="2434443"/>
            <a:ext cx="0" cy="1903954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B727AF97-19FA-6541-1A89-295FB0D8818E}"/>
              </a:ext>
            </a:extLst>
          </p:cNvPr>
          <p:cNvSpPr/>
          <p:nvPr/>
        </p:nvSpPr>
        <p:spPr>
          <a:xfrm>
            <a:off x="2090057" y="3633849"/>
            <a:ext cx="3851564" cy="242256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C9645E5-A151-B160-AAE7-55E3B1417B5A}"/>
              </a:ext>
            </a:extLst>
          </p:cNvPr>
          <p:cNvSpPr/>
          <p:nvPr/>
        </p:nvSpPr>
        <p:spPr>
          <a:xfrm>
            <a:off x="6341423" y="3633849"/>
            <a:ext cx="3851564" cy="242256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Google Shape;466;ga2bd4a1cd8_0_91">
            <a:extLst>
              <a:ext uri="{FF2B5EF4-FFF2-40B4-BE49-F238E27FC236}">
                <a16:creationId xmlns:a16="http://schemas.microsoft.com/office/drawing/2014/main" id="{757B49E1-4B12-A5B6-2DED-925AFCA8A0F0}"/>
              </a:ext>
            </a:extLst>
          </p:cNvPr>
          <p:cNvSpPr/>
          <p:nvPr/>
        </p:nvSpPr>
        <p:spPr>
          <a:xfrm>
            <a:off x="5493184" y="2955672"/>
            <a:ext cx="1219200" cy="4665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Alert GW Service</a:t>
            </a:r>
            <a:endParaRPr dirty="0"/>
          </a:p>
        </p:txBody>
      </p:sp>
      <p:sp>
        <p:nvSpPr>
          <p:cNvPr id="44" name="Google Shape;466;ga2bd4a1cd8_0_91">
            <a:extLst>
              <a:ext uri="{FF2B5EF4-FFF2-40B4-BE49-F238E27FC236}">
                <a16:creationId xmlns:a16="http://schemas.microsoft.com/office/drawing/2014/main" id="{820598A9-0F6D-95DB-D705-CE3CDF9B56C4}"/>
              </a:ext>
            </a:extLst>
          </p:cNvPr>
          <p:cNvSpPr/>
          <p:nvPr/>
        </p:nvSpPr>
        <p:spPr>
          <a:xfrm>
            <a:off x="7721789" y="2955672"/>
            <a:ext cx="1411691" cy="4665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Alert Recording System</a:t>
            </a:r>
            <a:endParaRPr dirty="0"/>
          </a:p>
        </p:txBody>
      </p:sp>
      <p:cxnSp>
        <p:nvCxnSpPr>
          <p:cNvPr id="45" name="Google Shape;481;ga2bd4a1cd8_0_91">
            <a:extLst>
              <a:ext uri="{FF2B5EF4-FFF2-40B4-BE49-F238E27FC236}">
                <a16:creationId xmlns:a16="http://schemas.microsoft.com/office/drawing/2014/main" id="{9C295E5C-B08D-9C8C-CF6D-54DB555930D4}"/>
              </a:ext>
            </a:extLst>
          </p:cNvPr>
          <p:cNvCxnSpPr>
            <a:cxnSpLocks/>
          </p:cNvCxnSpPr>
          <p:nvPr/>
        </p:nvCxnSpPr>
        <p:spPr>
          <a:xfrm flipV="1">
            <a:off x="8424260" y="2434444"/>
            <a:ext cx="0" cy="516973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Google Shape;480;ga2bd4a1cd8_0_91">
            <a:extLst>
              <a:ext uri="{FF2B5EF4-FFF2-40B4-BE49-F238E27FC236}">
                <a16:creationId xmlns:a16="http://schemas.microsoft.com/office/drawing/2014/main" id="{7485EEBB-CAF8-2252-E98F-D8A1004D1FF1}"/>
              </a:ext>
            </a:extLst>
          </p:cNvPr>
          <p:cNvCxnSpPr>
            <a:cxnSpLocks/>
          </p:cNvCxnSpPr>
          <p:nvPr/>
        </p:nvCxnSpPr>
        <p:spPr>
          <a:xfrm>
            <a:off x="4692098" y="2434443"/>
            <a:ext cx="436213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00A5835-0717-0D82-B6D6-0ACA0ED00123}"/>
              </a:ext>
            </a:extLst>
          </p:cNvPr>
          <p:cNvCxnSpPr/>
          <p:nvPr/>
        </p:nvCxnSpPr>
        <p:spPr>
          <a:xfrm>
            <a:off x="6815981" y="3181477"/>
            <a:ext cx="850731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74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169</Words>
  <Application>Microsoft Macintosh PowerPoint</Application>
  <PresentationFormat>Widescreen</PresentationFormat>
  <Paragraphs>65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Use Case 1: Synchronized Time Across Devices - STAD Technical View</vt:lpstr>
      <vt:lpstr>Use Case 2: Standalone ICU Dashboard sp – SICDsp Technical View</vt:lpstr>
      <vt:lpstr>Use Case 3: Standalone ICU Dashboard mp – SICD Technical View</vt:lpstr>
      <vt:lpstr>Use Case 4: Device Data to Enterprise Systems - DDES Technical View</vt:lpstr>
      <vt:lpstr>Use Case 5: Alerts to Clinician Notification Systems - ACNS Technical View</vt:lpstr>
      <vt:lpstr>Use Case 6: Alerts to Alert Recording Systems - AARS Technical 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from Scope to Requirements</dc:title>
  <dc:creator>Ken Fuchs</dc:creator>
  <cp:lastModifiedBy>Ken Fuchs</cp:lastModifiedBy>
  <cp:revision>8</cp:revision>
  <dcterms:created xsi:type="dcterms:W3CDTF">2020-10-25T20:19:22Z</dcterms:created>
  <dcterms:modified xsi:type="dcterms:W3CDTF">2022-10-18T15:34:25Z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6b2258f-3676-449a-9218-817a22e44788_Enabled">
    <vt:lpwstr>true</vt:lpwstr>
  </property>
  <property fmtid="{D5CDD505-2E9C-101B-9397-08002B2CF9AE}" pid="3" name="MSIP_Label_16b2258f-3676-449a-9218-817a22e44788_SetDate">
    <vt:lpwstr>2022-10-11T12:00:10Z</vt:lpwstr>
  </property>
  <property fmtid="{D5CDD505-2E9C-101B-9397-08002B2CF9AE}" pid="4" name="MSIP_Label_16b2258f-3676-449a-9218-817a22e44788_Method">
    <vt:lpwstr>Standard</vt:lpwstr>
  </property>
  <property fmtid="{D5CDD505-2E9C-101B-9397-08002B2CF9AE}" pid="5" name="MSIP_Label_16b2258f-3676-449a-9218-817a22e44788_Name">
    <vt:lpwstr>Internal - Labeled</vt:lpwstr>
  </property>
  <property fmtid="{D5CDD505-2E9C-101B-9397-08002B2CF9AE}" pid="6" name="MSIP_Label_16b2258f-3676-449a-9218-817a22e44788_SiteId">
    <vt:lpwstr>e8d897a8-f400-4625-858a-6f3ae627542b</vt:lpwstr>
  </property>
  <property fmtid="{D5CDD505-2E9C-101B-9397-08002B2CF9AE}" pid="7" name="MSIP_Label_16b2258f-3676-449a-9218-817a22e44788_ActionId">
    <vt:lpwstr>664feaa0-e2b3-462b-bd7d-d4b607a7efaa</vt:lpwstr>
  </property>
  <property fmtid="{D5CDD505-2E9C-101B-9397-08002B2CF9AE}" pid="8" name="MSIP_Label_16b2258f-3676-449a-9218-817a22e44788_ContentBits">
    <vt:lpwstr>1</vt:lpwstr>
  </property>
</Properties>
</file>