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4"/>
  </p:sldMasterIdLst>
  <p:sldIdLst>
    <p:sldId id="256" r:id="rId5"/>
  </p:sldIdLst>
  <p:sldSz cx="36576000" cy="36576000"/>
  <p:notesSz cx="6858000" cy="9144000"/>
  <p:defaultTextStyle>
    <a:defPPr>
      <a:defRPr lang="en-US"/>
    </a:defPPr>
    <a:lvl1pPr marL="0" algn="l" defTabSz="3511296" rtl="0" eaLnBrk="1" latinLnBrk="0" hangingPunct="1">
      <a:defRPr sz="6912" kern="1200">
        <a:solidFill>
          <a:schemeClr val="tx1"/>
        </a:solidFill>
        <a:latin typeface="+mn-lt"/>
        <a:ea typeface="+mn-ea"/>
        <a:cs typeface="+mn-cs"/>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AAFF"/>
    <a:srgbClr val="A269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86" autoAdjust="0"/>
    <p:restoredTop sz="94629"/>
  </p:normalViewPr>
  <p:slideViewPr>
    <p:cSldViewPr snapToGrid="0" snapToObjects="1">
      <p:cViewPr>
        <p:scale>
          <a:sx n="40" d="100"/>
          <a:sy n="40" d="100"/>
        </p:scale>
        <p:origin x="738" y="-3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5985936"/>
            <a:ext cx="27432000" cy="12733867"/>
          </a:xfrm>
        </p:spPr>
        <p:txBody>
          <a:bodyPr anchor="b"/>
          <a:lstStyle>
            <a:lvl1pPr algn="ctr">
              <a:defRPr sz="18000"/>
            </a:lvl1pPr>
          </a:lstStyle>
          <a:p>
            <a:r>
              <a:rPr lang="en-US"/>
              <a:t>Click to edit Master title style</a:t>
            </a:r>
          </a:p>
        </p:txBody>
      </p:sp>
      <p:sp>
        <p:nvSpPr>
          <p:cNvPr id="3" name="Subtitle 2"/>
          <p:cNvSpPr>
            <a:spLocks noGrp="1"/>
          </p:cNvSpPr>
          <p:nvPr>
            <p:ph type="subTitle" idx="1"/>
          </p:nvPr>
        </p:nvSpPr>
        <p:spPr>
          <a:xfrm>
            <a:off x="4572000" y="19210869"/>
            <a:ext cx="27432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p>
        </p:txBody>
      </p:sp>
      <p:sp>
        <p:nvSpPr>
          <p:cNvPr id="4" name="Date Placeholder 3"/>
          <p:cNvSpPr>
            <a:spLocks noGrp="1"/>
          </p:cNvSpPr>
          <p:nvPr>
            <p:ph type="dt" sz="half" idx="10"/>
          </p:nvPr>
        </p:nvSpPr>
        <p:spPr/>
        <p:txBody>
          <a:bodyPr/>
          <a:lstStyle/>
          <a:p>
            <a:fld id="{E243E36D-719D-E845-A926-6469F7B39DB6}"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86340696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32007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0" y="1947334"/>
            <a:ext cx="7886700" cy="30996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14600" y="1947334"/>
            <a:ext cx="23202900"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7878072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52685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9118606"/>
            <a:ext cx="31546800" cy="15214597"/>
          </a:xfrm>
        </p:spPr>
        <p:txBody>
          <a:bodyPr anchor="b"/>
          <a:lstStyle>
            <a:lvl1pPr>
              <a:defRPr sz="18000"/>
            </a:lvl1pPr>
          </a:lstStyle>
          <a:p>
            <a:r>
              <a:rPr lang="en-US"/>
              <a:t>Click to edit Master title style</a:t>
            </a:r>
          </a:p>
        </p:txBody>
      </p:sp>
      <p:sp>
        <p:nvSpPr>
          <p:cNvPr id="3" name="Text Placeholder 2"/>
          <p:cNvSpPr>
            <a:spLocks noGrp="1"/>
          </p:cNvSpPr>
          <p:nvPr>
            <p:ph type="body" idx="1"/>
          </p:nvPr>
        </p:nvSpPr>
        <p:spPr>
          <a:xfrm>
            <a:off x="2495550" y="24477139"/>
            <a:ext cx="31546800" cy="8000997"/>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3E36D-719D-E845-A926-6469F7B39DB6}"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5423403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14600" y="9736667"/>
            <a:ext cx="155448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16600" y="9736667"/>
            <a:ext cx="155448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3E36D-719D-E845-A926-6469F7B39DB6}"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98620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47336"/>
            <a:ext cx="31546800" cy="7069669"/>
          </a:xfrm>
        </p:spPr>
        <p:txBody>
          <a:bodyPr/>
          <a:lstStyle/>
          <a:p>
            <a:r>
              <a:rPr lang="en-US"/>
              <a:t>Click to edit Master title style</a:t>
            </a:r>
          </a:p>
        </p:txBody>
      </p:sp>
      <p:sp>
        <p:nvSpPr>
          <p:cNvPr id="3" name="Text Placeholder 2"/>
          <p:cNvSpPr>
            <a:spLocks noGrp="1"/>
          </p:cNvSpPr>
          <p:nvPr>
            <p:ph type="body" idx="1"/>
          </p:nvPr>
        </p:nvSpPr>
        <p:spPr>
          <a:xfrm>
            <a:off x="2519366" y="8966203"/>
            <a:ext cx="15473361"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2519366" y="13360400"/>
            <a:ext cx="15473361"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16600" y="8966203"/>
            <a:ext cx="15549564"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8516600" y="13360400"/>
            <a:ext cx="15549564"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3E36D-719D-E845-A926-6469F7B39DB6}"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68142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3E36D-719D-E845-A926-6469F7B39DB6}"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96725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3E36D-719D-E845-A926-6469F7B39DB6}"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5774452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2438400"/>
            <a:ext cx="11796711" cy="8534400"/>
          </a:xfrm>
        </p:spPr>
        <p:txBody>
          <a:bodyPr anchor="b"/>
          <a:lstStyle>
            <a:lvl1pPr>
              <a:defRPr sz="9600"/>
            </a:lvl1pPr>
          </a:lstStyle>
          <a:p>
            <a:r>
              <a:rPr lang="en-US"/>
              <a:t>Click to edit Master title style</a:t>
            </a:r>
          </a:p>
        </p:txBody>
      </p:sp>
      <p:sp>
        <p:nvSpPr>
          <p:cNvPr id="3" name="Content Placeholder 2"/>
          <p:cNvSpPr>
            <a:spLocks noGrp="1"/>
          </p:cNvSpPr>
          <p:nvPr>
            <p:ph idx="1"/>
          </p:nvPr>
        </p:nvSpPr>
        <p:spPr>
          <a:xfrm>
            <a:off x="15549564" y="5266269"/>
            <a:ext cx="1851660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19366" y="10972800"/>
            <a:ext cx="11796711"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E243E36D-719D-E845-A926-6469F7B39DB6}"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2173440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2438400"/>
            <a:ext cx="11796711" cy="8534400"/>
          </a:xfrm>
        </p:spPr>
        <p:txBody>
          <a:bodyPr anchor="b"/>
          <a:lstStyle>
            <a:lvl1pPr>
              <a:defRPr sz="9600"/>
            </a:lvl1pPr>
          </a:lstStyle>
          <a:p>
            <a:r>
              <a:rPr lang="en-US"/>
              <a:t>Click to edit Master title style</a:t>
            </a:r>
          </a:p>
        </p:txBody>
      </p:sp>
      <p:sp>
        <p:nvSpPr>
          <p:cNvPr id="3" name="Picture Placeholder 2"/>
          <p:cNvSpPr>
            <a:spLocks noGrp="1"/>
          </p:cNvSpPr>
          <p:nvPr>
            <p:ph type="pic" idx="1"/>
          </p:nvPr>
        </p:nvSpPr>
        <p:spPr>
          <a:xfrm>
            <a:off x="15549564" y="5266269"/>
            <a:ext cx="18516600" cy="25992667"/>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en-US"/>
          </a:p>
        </p:txBody>
      </p:sp>
      <p:sp>
        <p:nvSpPr>
          <p:cNvPr id="4" name="Text Placeholder 3"/>
          <p:cNvSpPr>
            <a:spLocks noGrp="1"/>
          </p:cNvSpPr>
          <p:nvPr>
            <p:ph type="body" sz="half" idx="2"/>
          </p:nvPr>
        </p:nvSpPr>
        <p:spPr>
          <a:xfrm>
            <a:off x="2519366" y="10972800"/>
            <a:ext cx="11796711"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E243E36D-719D-E845-A926-6469F7B39DB6}"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82472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947336"/>
            <a:ext cx="31546800" cy="7069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514600" y="9736667"/>
            <a:ext cx="315468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14600" y="33900536"/>
            <a:ext cx="82296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E243E36D-719D-E845-A926-6469F7B39DB6}" type="datetimeFigureOut">
              <a:rPr lang="en-US" smtClean="0"/>
              <a:t>2/28/2022</a:t>
            </a:fld>
            <a:endParaRPr lang="en-US"/>
          </a:p>
        </p:txBody>
      </p:sp>
      <p:sp>
        <p:nvSpPr>
          <p:cNvPr id="5" name="Footer Placeholder 4"/>
          <p:cNvSpPr>
            <a:spLocks noGrp="1"/>
          </p:cNvSpPr>
          <p:nvPr>
            <p:ph type="ftr" sz="quarter" idx="3"/>
          </p:nvPr>
        </p:nvSpPr>
        <p:spPr>
          <a:xfrm>
            <a:off x="12115800" y="33900536"/>
            <a:ext cx="123444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33900536"/>
            <a:ext cx="82296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B70B40C4-A58B-FF4A-A5BF-A9A653DC4455}" type="slidenum">
              <a:rPr lang="en-US" smtClean="0"/>
              <a:t>‹#›</a:t>
            </a:fld>
            <a:endParaRPr lang="en-US"/>
          </a:p>
        </p:txBody>
      </p:sp>
    </p:spTree>
    <p:extLst>
      <p:ext uri="{BB962C8B-B14F-4D97-AF65-F5344CB8AC3E}">
        <p14:creationId xmlns:p14="http://schemas.microsoft.com/office/powerpoint/2010/main" val="49012097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tiff"/><Relationship Id="rId7" Type="http://schemas.openxmlformats.org/officeDocument/2006/relationships/image" Target="../media/image5.png"/><Relationship Id="rId2" Type="http://schemas.openxmlformats.org/officeDocument/2006/relationships/hyperlink" Target="https://doi.org/10.1016/j.injury.2006.04.130"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6576000" cy="4572000"/>
          </a:xfrm>
          <a:prstGeom prst="rect">
            <a:avLst/>
          </a:prstGeom>
          <a:solidFill>
            <a:srgbClr val="A269E3"/>
          </a:solidFill>
          <a:ln>
            <a:noFill/>
          </a:ln>
          <a:effectLst>
            <a:outerShdw blurRad="6350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02" y="0"/>
            <a:ext cx="10264476" cy="4592782"/>
          </a:xfrm>
          <a:prstGeom prst="rect">
            <a:avLst/>
          </a:prstGeom>
          <a:solidFill>
            <a:srgbClr val="C3A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054104" y="1119905"/>
            <a:ext cx="7067961" cy="3046988"/>
          </a:xfrm>
          <a:prstGeom prst="rect">
            <a:avLst/>
          </a:prstGeom>
          <a:noFill/>
        </p:spPr>
        <p:txBody>
          <a:bodyPr wrap="none" rtlCol="0">
            <a:spAutoFit/>
          </a:bodyPr>
          <a:lstStyle/>
          <a:p>
            <a:r>
              <a:rPr lang="en-US" sz="4800" dirty="0">
                <a:latin typeface="Roboto" charset="0"/>
                <a:ea typeface="Roboto" charset="0"/>
                <a:cs typeface="Roboto" charset="0"/>
              </a:rPr>
              <a:t>Advisor Name: </a:t>
            </a:r>
          </a:p>
          <a:p>
            <a:r>
              <a:rPr lang="en-US" sz="4800" dirty="0">
                <a:latin typeface="Roboto" charset="0"/>
                <a:ea typeface="Roboto" charset="0"/>
                <a:cs typeface="Roboto" charset="0"/>
              </a:rPr>
              <a:t>Chintan Thakkar</a:t>
            </a:r>
          </a:p>
          <a:p>
            <a:endParaRPr lang="en-US" sz="4800" dirty="0">
              <a:latin typeface="Roboto" charset="0"/>
              <a:ea typeface="Roboto" charset="0"/>
              <a:cs typeface="Roboto" charset="0"/>
            </a:endParaRPr>
          </a:p>
          <a:p>
            <a:r>
              <a:rPr lang="en-US" sz="4800" dirty="0">
                <a:latin typeface="Roboto" charset="0"/>
                <a:ea typeface="Roboto" charset="0"/>
                <a:cs typeface="Roboto" charset="0"/>
              </a:rPr>
              <a:t>Grand Canyon University</a:t>
            </a:r>
          </a:p>
        </p:txBody>
      </p:sp>
      <p:sp>
        <p:nvSpPr>
          <p:cNvPr id="3" name="TextBox 2"/>
          <p:cNvSpPr txBox="1"/>
          <p:nvPr/>
        </p:nvSpPr>
        <p:spPr>
          <a:xfrm>
            <a:off x="10526329" y="639395"/>
            <a:ext cx="25787818" cy="3293209"/>
          </a:xfrm>
          <a:prstGeom prst="rect">
            <a:avLst/>
          </a:prstGeom>
          <a:noFill/>
        </p:spPr>
        <p:txBody>
          <a:bodyPr wrap="square" rtlCol="0">
            <a:spAutoFit/>
          </a:bodyPr>
          <a:lstStyle/>
          <a:p>
            <a:pPr algn="ctr"/>
            <a:r>
              <a:rPr lang="en-US" sz="8000" b="1" dirty="0">
                <a:latin typeface="Cambria" panose="02040503050406030204" pitchFamily="18" charset="0"/>
              </a:rPr>
              <a:t>Machine Learning Model for Classifying Distal Radius Fractures</a:t>
            </a:r>
          </a:p>
          <a:p>
            <a:pPr algn="ctr"/>
            <a:r>
              <a:rPr lang="en-US" sz="4800" dirty="0">
                <a:latin typeface="Roboto" charset="0"/>
                <a:ea typeface="Roboto" charset="0"/>
                <a:cs typeface="Roboto" charset="0"/>
              </a:rPr>
              <a:t>A. Laurie Wells</a:t>
            </a:r>
          </a:p>
        </p:txBody>
      </p:sp>
      <p:sp>
        <p:nvSpPr>
          <p:cNvPr id="6" name="Rounded Rectangle 5"/>
          <p:cNvSpPr/>
          <p:nvPr/>
        </p:nvSpPr>
        <p:spPr>
          <a:xfrm>
            <a:off x="1025612" y="6982691"/>
            <a:ext cx="11923000" cy="12207351"/>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2800" dirty="0">
                <a:solidFill>
                  <a:schemeClr val="tx1"/>
                </a:solidFill>
                <a:latin typeface="Cambria" panose="02040503050406030204" pitchFamily="18" charset="0"/>
                <a:ea typeface="Open Sans" panose="020B0606030504020204" pitchFamily="34" charset="0"/>
                <a:cs typeface="Open Sans" panose="020B0606030504020204" pitchFamily="34" charset="0"/>
              </a:rPr>
              <a:t>Introduction</a:t>
            </a:r>
          </a:p>
          <a:p>
            <a:pPr marL="457200"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Distal radius fractures are the most common fractures in adults (Court-Brown &amp; Caesar, 2006)</a:t>
            </a:r>
          </a:p>
          <a:p>
            <a:pPr marL="457200"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We have developed a classification system for distal radius fractures intended to aid clinicians in choosing appropriate treatment.</a:t>
            </a:r>
          </a:p>
          <a:p>
            <a:pPr marL="457200"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The three classifications are illustrated in figure 1. They are:</a:t>
            </a:r>
          </a:p>
          <a:p>
            <a:pPr marL="914400" lvl="1"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Type I: The triangular fibrocartilage complex (TFCC) and the distal portion of the interosseous forearm ligament or distal interosseous ligament (DIOL) remain intact after the distal radius fracture (DRF). There is no residual instability or subluxation of the distal radio-ulnar joint (DRUJ) after anatomical reduction of the skeletal structures. This is the injury found in minimally displaced DRF’s and in fractures of both radius and ulna which occur just proximal to the DIOL. They need no specific treatment besides restoration of the bony anatomy.</a:t>
            </a:r>
          </a:p>
          <a:p>
            <a:pPr marL="914400" lvl="1"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Type II: The TFCC and the extensor carpi </a:t>
            </a:r>
            <a:r>
              <a:rPr lang="en-US" sz="2400" dirty="0" err="1">
                <a:solidFill>
                  <a:schemeClr val="tx1"/>
                </a:solidFill>
                <a:latin typeface="Cambria" panose="02040503050406030204" pitchFamily="18" charset="0"/>
                <a:ea typeface="Open Sans" panose="020B0606030504020204" pitchFamily="34" charset="0"/>
                <a:cs typeface="Open Sans" panose="020B0606030504020204" pitchFamily="34" charset="0"/>
              </a:rPr>
              <a:t>ulnaris</a:t>
            </a: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 (ECU) tendon sheath rupture but the DIOL remains intact. DRUJ subluxation is corrected and adequate stability is restored after anatomical reduction of the skeletal structures. The distal ulna and/or the ulnar styloid may or may not be fractured. This is the concomitant DRUJ injury found in most displaced DRF’s.</a:t>
            </a:r>
          </a:p>
          <a:p>
            <a:pPr marL="914400" lvl="1"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Type III:  The TFCC, the ECU tendon sheath, and the DIOL all rupture.  Therefore all ligamentous support for the DRUJ is lost. After anatomical reduction of the skeletal structures, either subluxation of the DRUJ persists or clinical testing shows DRUJ instability. It is necessary to address the persisting DRUJ instability by specific means and early forearm rotation is usually not possible. </a:t>
            </a:r>
          </a:p>
          <a:p>
            <a:pPr marL="457200"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This presentation reports on a convolutional neural network (CNN) machine learning model to classify fractures using this system. </a:t>
            </a:r>
          </a:p>
        </p:txBody>
      </p:sp>
      <p:sp>
        <p:nvSpPr>
          <p:cNvPr id="12" name="Rounded Rectangle 11"/>
          <p:cNvSpPr/>
          <p:nvPr/>
        </p:nvSpPr>
        <p:spPr>
          <a:xfrm>
            <a:off x="13814037" y="6961910"/>
            <a:ext cx="10369437" cy="10079182"/>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4855054" y="6982692"/>
            <a:ext cx="10878733"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2800" dirty="0">
                <a:solidFill>
                  <a:schemeClr val="tx1"/>
                </a:solidFill>
                <a:latin typeface="Cambria" panose="02040503050406030204" pitchFamily="18" charset="0"/>
                <a:ea typeface="Open Sans" panose="020B0606030504020204" pitchFamily="34" charset="0"/>
                <a:cs typeface="Open Sans" panose="020B0606030504020204" pitchFamily="34" charset="0"/>
              </a:rPr>
              <a:t>Methods</a:t>
            </a:r>
          </a:p>
          <a:p>
            <a:pPr marL="342900" indent="-3429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300 distal radius fractures were chosen from the period January 1, 2011 through December 31, 2020 from the electronic medical record system of a single level 1 trauma center.</a:t>
            </a:r>
          </a:p>
          <a:p>
            <a:pPr marL="342900" indent="-3429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Records were selected for which there were three x-ray views of the wrist from the original injury, </a:t>
            </a:r>
            <a:r>
              <a:rPr lang="en-US" sz="2400" dirty="0" err="1">
                <a:solidFill>
                  <a:schemeClr val="tx1"/>
                </a:solidFill>
                <a:latin typeface="Cambria" panose="02040503050406030204" pitchFamily="18" charset="0"/>
                <a:ea typeface="Open Sans" panose="020B0606030504020204" pitchFamily="34" charset="0"/>
                <a:cs typeface="Open Sans" panose="020B0606030504020204" pitchFamily="34" charset="0"/>
              </a:rPr>
              <a:t>posterioanterior</a:t>
            </a: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 view, oblique view, and lateral view (Figure 2).</a:t>
            </a:r>
          </a:p>
          <a:p>
            <a:pPr marL="342900" indent="-3429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The images were cropped so that each image was 1000 x 700 pixels.</a:t>
            </a:r>
          </a:p>
          <a:p>
            <a:pPr marL="342900" indent="-3429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The fractures were classified by three fellowship-trained hand surgeons.</a:t>
            </a:r>
          </a:p>
          <a:p>
            <a:pPr marL="342900" indent="-3429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A Python convolutional neural network (CNN) was trained/validated on 270 of the classified fractures.</a:t>
            </a:r>
          </a:p>
          <a:p>
            <a:pPr marL="342900" indent="-3429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Thirty (10%) of the classified fractures were used to test the CNN. </a:t>
            </a:r>
          </a:p>
          <a:p>
            <a:pPr marL="342900" indent="-3429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The test set results were analyzed using statistical methods. </a:t>
            </a:r>
          </a:p>
          <a:p>
            <a:pPr marL="342900" indent="-3429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Figure 3 shows the distribution of the fractures. </a:t>
            </a:r>
          </a:p>
          <a:p>
            <a:pPr>
              <a:lnSpc>
                <a:spcPct val="110000"/>
              </a:lnSpc>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marL="342900" indent="-342900">
              <a:lnSpc>
                <a:spcPct val="110000"/>
              </a:lnSpc>
              <a:buFont typeface="Arial" panose="020B0604020202020204" pitchFamily="34" charset="0"/>
              <a:buChar char="•"/>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marL="342900" indent="-342900">
              <a:lnSpc>
                <a:spcPct val="110000"/>
              </a:lnSpc>
              <a:buFont typeface="Arial" panose="020B0604020202020204" pitchFamily="34" charset="0"/>
              <a:buChar char="•"/>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marL="342900" indent="-342900">
              <a:lnSpc>
                <a:spcPct val="110000"/>
              </a:lnSpc>
              <a:buFont typeface="Arial" panose="020B0604020202020204" pitchFamily="34" charset="0"/>
              <a:buChar char="•"/>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marL="342900" indent="-342900">
              <a:lnSpc>
                <a:spcPct val="110000"/>
              </a:lnSpc>
              <a:buFont typeface="Arial" panose="020B0604020202020204" pitchFamily="34" charset="0"/>
              <a:buChar char="•"/>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marL="342900" indent="-342900">
              <a:lnSpc>
                <a:spcPct val="110000"/>
              </a:lnSpc>
              <a:buFont typeface="Arial" panose="020B0604020202020204" pitchFamily="34" charset="0"/>
              <a:buChar char="•"/>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a:lnSpc>
                <a:spcPct val="110000"/>
              </a:lnSpc>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p:txBody>
      </p:sp>
      <p:sp>
        <p:nvSpPr>
          <p:cNvPr id="14" name="Rounded Rectangle 13"/>
          <p:cNvSpPr/>
          <p:nvPr/>
        </p:nvSpPr>
        <p:spPr>
          <a:xfrm>
            <a:off x="1060970" y="19749654"/>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2800" dirty="0">
                <a:solidFill>
                  <a:schemeClr val="tx1"/>
                </a:solidFill>
                <a:latin typeface="Cambria" panose="02040503050406030204" pitchFamily="18" charset="0"/>
                <a:ea typeface="Open Sans" panose="020B0606030504020204" pitchFamily="34" charset="0"/>
                <a:cs typeface="Open Sans" panose="020B0606030504020204" pitchFamily="34" charset="0"/>
              </a:rPr>
              <a:t>Purpose and Clinical </a:t>
            </a:r>
            <a:r>
              <a:rPr lang="en-US" sz="2800" dirty="0" err="1">
                <a:solidFill>
                  <a:schemeClr val="tx1"/>
                </a:solidFill>
                <a:latin typeface="Cambria" panose="02040503050406030204" pitchFamily="18" charset="0"/>
                <a:ea typeface="Open Sans" panose="020B0606030504020204" pitchFamily="34" charset="0"/>
                <a:cs typeface="Open Sans" panose="020B0606030504020204" pitchFamily="34" charset="0"/>
              </a:rPr>
              <a:t>Relavance</a:t>
            </a:r>
            <a:endParaRPr lang="en-US" sz="28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marL="571500" indent="-5715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The objective of this project is to train, validate, and test a machine learning model to classify fractures from plain x-rays using the new classification system. </a:t>
            </a:r>
          </a:p>
          <a:p>
            <a:pPr marL="571500" indent="-5715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We hypothesize: </a:t>
            </a:r>
          </a:p>
          <a:p>
            <a:pPr marL="1485900" lvl="2" indent="-5715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The machine learning model will classify the images more consistently than inexperienced surgeons. </a:t>
            </a:r>
          </a:p>
          <a:p>
            <a:pPr marL="571500" indent="-5715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The clinical relevance of this project is that it will provide guidance to surgeons when selecting appropriate surgical treatment for distal radius fracture management as well as selecting appropriate rehabilitation protocol after fracture treatment. </a:t>
            </a:r>
          </a:p>
        </p:txBody>
      </p:sp>
      <p:sp>
        <p:nvSpPr>
          <p:cNvPr id="15" name="Rounded Rectangle 14"/>
          <p:cNvSpPr/>
          <p:nvPr/>
        </p:nvSpPr>
        <p:spPr>
          <a:xfrm>
            <a:off x="12116896" y="19725905"/>
            <a:ext cx="11923000" cy="11967758"/>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en-US" altLang="en-US" sz="2800" dirty="0">
                <a:solidFill>
                  <a:schemeClr val="tx1"/>
                </a:solidFill>
                <a:latin typeface="Cambria" panose="02040503050406030204" pitchFamily="18" charset="0"/>
                <a:ea typeface="Cambria" panose="02040503050406030204" pitchFamily="18" charset="0"/>
                <a:cs typeface="Calibri" panose="020F0502020204030204" pitchFamily="34" charset="0"/>
              </a:rPr>
              <a:t>Results</a:t>
            </a:r>
          </a:p>
          <a:p>
            <a:pPr marL="285750" indent="-285750">
              <a:spcBef>
                <a:spcPct val="0"/>
              </a:spcBef>
              <a:buFont typeface="Arial" panose="020B0604020202020204" pitchFamily="34" charset="0"/>
              <a:buChar char="•"/>
            </a:pP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The data was unbalanced by type</a:t>
            </a:r>
          </a:p>
          <a:p>
            <a:pPr marL="2041398" lvl="1" indent="-285750">
              <a:spcBef>
                <a:spcPct val="0"/>
              </a:spcBef>
              <a:buFont typeface="Arial" panose="020B0604020202020204" pitchFamily="34" charset="0"/>
              <a:buChar char="•"/>
            </a:pP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The majority of fractures were type II and there were very few type III fractures</a:t>
            </a:r>
          </a:p>
          <a:p>
            <a:pPr marL="2041398" lvl="1" indent="-285750">
              <a:spcBef>
                <a:spcPct val="0"/>
              </a:spcBef>
              <a:buFont typeface="Arial" panose="020B0604020202020204" pitchFamily="34" charset="0"/>
              <a:buChar char="•"/>
            </a:pP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The model did not classify type III factures well</a:t>
            </a:r>
          </a:p>
          <a:p>
            <a:pPr marL="285750" indent="-285750">
              <a:spcBef>
                <a:spcPct val="0"/>
              </a:spcBef>
              <a:buFont typeface="Arial" panose="020B0604020202020204" pitchFamily="34" charset="0"/>
              <a:buChar char="•"/>
            </a:pP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The dataset was small and consequently suffered from overtraining</a:t>
            </a:r>
          </a:p>
          <a:p>
            <a:pPr marL="2041398" lvl="1" indent="-285750">
              <a:spcBef>
                <a:spcPct val="0"/>
              </a:spcBef>
              <a:buFont typeface="Arial" panose="020B0604020202020204" pitchFamily="34" charset="0"/>
              <a:buChar char="•"/>
            </a:pP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Figure 4 shows  plots of training set and validation set loss and accuracy  for the best model</a:t>
            </a:r>
          </a:p>
          <a:p>
            <a:pPr marL="285750" indent="-285750">
              <a:spcBef>
                <a:spcPct val="0"/>
              </a:spcBef>
              <a:buFont typeface="Arial" panose="020B0604020202020204" pitchFamily="34" charset="0"/>
              <a:buChar char="•"/>
            </a:pP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For the best model</a:t>
            </a:r>
          </a:p>
          <a:p>
            <a:pPr marL="2041398" lvl="1" indent="-285750">
              <a:spcBef>
                <a:spcPct val="0"/>
              </a:spcBef>
              <a:buFont typeface="Arial" panose="020B0604020202020204" pitchFamily="34" charset="0"/>
              <a:buChar char="•"/>
            </a:pP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The trained model had an accuracy of 99.5% and a loss of 0.021 on the training set.</a:t>
            </a:r>
          </a:p>
          <a:p>
            <a:pPr marL="2041398" lvl="1" indent="-285750">
              <a:spcBef>
                <a:spcPct val="0"/>
              </a:spcBef>
              <a:buFont typeface="Arial" panose="020B0604020202020204" pitchFamily="34" charset="0"/>
              <a:buChar char="•"/>
            </a:pP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The trained model had an accuracy of 63.2% and loss of 8.45 on the validation set.</a:t>
            </a:r>
          </a:p>
          <a:p>
            <a:pPr marL="2041398" lvl="1" indent="-285750">
              <a:spcBef>
                <a:spcPct val="0"/>
              </a:spcBef>
              <a:buFont typeface="Arial" panose="020B0604020202020204" pitchFamily="34" charset="0"/>
              <a:buChar char="•"/>
            </a:pP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The trained model had an accuracy of 76.7% on the test set.</a:t>
            </a:r>
          </a:p>
          <a:p>
            <a:pPr marL="285750" indent="-285750">
              <a:spcBef>
                <a:spcPct val="0"/>
              </a:spcBef>
              <a:buFont typeface="Arial" panose="020B0604020202020204" pitchFamily="34" charset="0"/>
              <a:buChar char="•"/>
            </a:pP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The intra-rater reliability (</a:t>
            </a:r>
            <a:r>
              <a:rPr lang="en-US" altLang="en-US" sz="2400" dirty="0" err="1">
                <a:solidFill>
                  <a:schemeClr val="tx1"/>
                </a:solidFill>
                <a:latin typeface="Cambria" panose="02040503050406030204" pitchFamily="18" charset="0"/>
                <a:ea typeface="Cambria" panose="02040503050406030204" pitchFamily="18" charset="0"/>
                <a:cs typeface="Calibri" panose="020F0502020204030204" pitchFamily="34" charset="0"/>
              </a:rPr>
              <a:t>irr</a:t>
            </a: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 of the best model on the test set compared favorably with the </a:t>
            </a:r>
            <a:r>
              <a:rPr lang="en-US" altLang="en-US" sz="2400" dirty="0" err="1">
                <a:solidFill>
                  <a:schemeClr val="tx1"/>
                </a:solidFill>
                <a:latin typeface="Cambria" panose="02040503050406030204" pitchFamily="18" charset="0"/>
                <a:ea typeface="Cambria" panose="02040503050406030204" pitchFamily="18" charset="0"/>
                <a:cs typeface="Calibri" panose="020F0502020204030204" pitchFamily="34" charset="0"/>
              </a:rPr>
              <a:t>irr</a:t>
            </a: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 of the surgeons who evaluated the fractures. </a:t>
            </a:r>
          </a:p>
          <a:p>
            <a:pPr marL="285750" indent="-285750">
              <a:spcBef>
                <a:spcPct val="0"/>
              </a:spcBef>
              <a:buFont typeface="Arial" panose="020B0604020202020204" pitchFamily="34" charset="0"/>
              <a:buChar char="•"/>
            </a:pP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Fleiss’ kappa  for </a:t>
            </a:r>
            <a:r>
              <a:rPr lang="en-US" altLang="en-US" sz="2400">
                <a:solidFill>
                  <a:schemeClr val="tx1"/>
                </a:solidFill>
                <a:latin typeface="Cambria" panose="02040503050406030204" pitchFamily="18" charset="0"/>
                <a:ea typeface="Cambria" panose="02040503050406030204" pitchFamily="18" charset="0"/>
                <a:cs typeface="Calibri" panose="020F0502020204030204" pitchFamily="34" charset="0"/>
              </a:rPr>
              <a:t>surgeons = </a:t>
            </a: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0.564, Fleiss’ kappa for one iteration of the </a:t>
            </a:r>
            <a:r>
              <a:rPr lang="en-US" altLang="en-US" sz="2400">
                <a:solidFill>
                  <a:schemeClr val="tx1"/>
                </a:solidFill>
                <a:latin typeface="Cambria" panose="02040503050406030204" pitchFamily="18" charset="0"/>
                <a:ea typeface="Cambria" panose="02040503050406030204" pitchFamily="18" charset="0"/>
                <a:cs typeface="Calibri" panose="020F0502020204030204" pitchFamily="34" charset="0"/>
              </a:rPr>
              <a:t>model = 1.0</a:t>
            </a:r>
            <a:endPar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285750" indent="-285750">
              <a:spcBef>
                <a:spcPct val="0"/>
              </a:spcBef>
              <a:buFont typeface="Arial" panose="020B0604020202020204" pitchFamily="34" charset="0"/>
              <a:buChar char="•"/>
            </a:pPr>
            <a:r>
              <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rPr>
              <a:t>Accuracy and loss versus epoch are shown below for four instances of the model.</a:t>
            </a:r>
          </a:p>
          <a:p>
            <a:pPr marL="285750" indent="-285750">
              <a:spcBef>
                <a:spcPct val="0"/>
              </a:spcBef>
              <a:buFont typeface="Arial" panose="020B0604020202020204" pitchFamily="34" charset="0"/>
              <a:buChar char="•"/>
            </a:pPr>
            <a:endPar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285750" indent="-285750">
              <a:spcBef>
                <a:spcPct val="0"/>
              </a:spcBef>
              <a:buFont typeface="Arial" panose="020B0604020202020204" pitchFamily="34" charset="0"/>
              <a:buChar char="•"/>
            </a:pPr>
            <a:endPar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285750" indent="-285750">
              <a:spcBef>
                <a:spcPct val="0"/>
              </a:spcBef>
              <a:buFont typeface="Arial" panose="020B0604020202020204" pitchFamily="34" charset="0"/>
              <a:buChar char="•"/>
            </a:pPr>
            <a:endPar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285750" indent="-285750">
              <a:spcBef>
                <a:spcPct val="0"/>
              </a:spcBef>
              <a:buFont typeface="Arial" panose="020B0604020202020204" pitchFamily="34" charset="0"/>
              <a:buChar char="•"/>
            </a:pPr>
            <a:endPar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285750" indent="-285750">
              <a:spcBef>
                <a:spcPct val="0"/>
              </a:spcBef>
              <a:buFont typeface="Arial" panose="020B0604020202020204" pitchFamily="34" charset="0"/>
              <a:buChar char="•"/>
            </a:pPr>
            <a:endPar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a:spcBef>
                <a:spcPct val="0"/>
              </a:spcBef>
            </a:pPr>
            <a:endPar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285750" indent="-285750">
              <a:spcBef>
                <a:spcPct val="0"/>
              </a:spcBef>
              <a:buFont typeface="Arial" panose="020B0604020202020204" pitchFamily="34" charset="0"/>
              <a:buChar char="•"/>
            </a:pPr>
            <a:endPar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285750" indent="-285750">
              <a:spcBef>
                <a:spcPct val="0"/>
              </a:spcBef>
              <a:buFont typeface="Arial" panose="020B0604020202020204" pitchFamily="34" charset="0"/>
              <a:buChar char="•"/>
            </a:pPr>
            <a:endPar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285750" indent="-285750">
              <a:spcBef>
                <a:spcPct val="0"/>
              </a:spcBef>
              <a:buFont typeface="Arial" panose="020B0604020202020204" pitchFamily="34" charset="0"/>
              <a:buChar char="•"/>
            </a:pPr>
            <a:endPar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285750" indent="-285750">
              <a:spcBef>
                <a:spcPct val="0"/>
              </a:spcBef>
              <a:buFont typeface="Arial" panose="020B0604020202020204" pitchFamily="34" charset="0"/>
              <a:buChar char="•"/>
            </a:pPr>
            <a:endPar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285750" indent="-285750">
              <a:spcBef>
                <a:spcPct val="0"/>
              </a:spcBef>
              <a:buFont typeface="Arial" panose="020B0604020202020204" pitchFamily="34" charset="0"/>
              <a:buChar char="•"/>
            </a:pPr>
            <a:endParaRPr lang="en-US" altLang="en-US" sz="2400" dirty="0">
              <a:solidFill>
                <a:schemeClr val="tx1"/>
              </a:solidFill>
              <a:latin typeface="Cambria" panose="02040503050406030204" pitchFamily="18" charset="0"/>
              <a:ea typeface="Cambria" panose="02040503050406030204" pitchFamily="18" charset="0"/>
              <a:cs typeface="Calibri" panose="020F0502020204030204" pitchFamily="34" charset="0"/>
            </a:endParaRPr>
          </a:p>
        </p:txBody>
      </p:sp>
      <p:sp>
        <p:nvSpPr>
          <p:cNvPr id="16" name="Rounded Rectangle 15"/>
          <p:cNvSpPr/>
          <p:nvPr/>
        </p:nvSpPr>
        <p:spPr>
          <a:xfrm>
            <a:off x="24855055" y="19825854"/>
            <a:ext cx="10878734"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2800" dirty="0">
                <a:solidFill>
                  <a:schemeClr val="tx1"/>
                </a:solidFill>
                <a:latin typeface="Cambria" panose="02040503050406030204" pitchFamily="18" charset="0"/>
                <a:ea typeface="Open Sans" panose="020B0606030504020204" pitchFamily="34" charset="0"/>
                <a:cs typeface="Open Sans" panose="020B0606030504020204" pitchFamily="34" charset="0"/>
              </a:rPr>
              <a:t>Conclusions</a:t>
            </a:r>
          </a:p>
          <a:p>
            <a:pPr marL="457200"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In this study, a CNN was used to classify distal radius fractures using a new classification system</a:t>
            </a:r>
          </a:p>
          <a:p>
            <a:pPr marL="457200"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The model more consistently classified the fractures than experienced surgeons</a:t>
            </a:r>
          </a:p>
          <a:p>
            <a:pPr marL="457200"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The set of classified images was small and unbalanced</a:t>
            </a:r>
          </a:p>
          <a:p>
            <a:pPr marL="1539875" lvl="1"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Type III fractures were difficult to classify</a:t>
            </a:r>
          </a:p>
          <a:p>
            <a:pPr marL="1539875" lvl="1"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The model suffered from overtraining </a:t>
            </a:r>
          </a:p>
          <a:p>
            <a:pPr marL="457200"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Table 1 is a confusion matrix for the test set which illustrates the problems</a:t>
            </a:r>
          </a:p>
          <a:p>
            <a:pPr marL="457200"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For future work</a:t>
            </a:r>
          </a:p>
          <a:p>
            <a:pPr marL="1539875" lvl="1"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We will expand the training set to improve the model</a:t>
            </a:r>
          </a:p>
          <a:p>
            <a:pPr marL="1539875" lvl="1"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The model will be deployed in a clinical setting </a:t>
            </a:r>
          </a:p>
          <a:p>
            <a:pPr marL="457200"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References</a:t>
            </a:r>
          </a:p>
          <a:p>
            <a:pPr marL="457200" indent="-457200">
              <a:lnSpc>
                <a:spcPct val="110000"/>
              </a:lnSpc>
              <a:buFont typeface="Arial" panose="020B0604020202020204" pitchFamily="34" charset="0"/>
              <a:buChar char="•"/>
            </a:pP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rPr>
              <a:t>Court-Brown, C. M., &amp; Caesar, B. (2006). Epidemiology of adult fractures: A review. Injury, 37(8), 691–697. </a:t>
            </a:r>
            <a:r>
              <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hlinkClick r:id="rId2"/>
              </a:rPr>
              <a:t>https://doi.org/10.1016/j.injury.2006.04.130</a:t>
            </a: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a:lnSpc>
                <a:spcPct val="110000"/>
              </a:lnSpc>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a:lnSpc>
                <a:spcPct val="110000"/>
              </a:lnSpc>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a:lnSpc>
                <a:spcPct val="110000"/>
              </a:lnSpc>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a:lnSpc>
                <a:spcPct val="110000"/>
              </a:lnSpc>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a:lnSpc>
                <a:spcPct val="110000"/>
              </a:lnSpc>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a:lnSpc>
                <a:spcPct val="110000"/>
              </a:lnSpc>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a:p>
            <a:pPr>
              <a:lnSpc>
                <a:spcPct val="110000"/>
              </a:lnSpc>
            </a:pPr>
            <a:endParaRPr lang="en-US" sz="2400" dirty="0">
              <a:solidFill>
                <a:schemeClr val="tx1"/>
              </a:solidFill>
              <a:latin typeface="Cambria" panose="02040503050406030204" pitchFamily="18" charset="0"/>
              <a:ea typeface="Open Sans" panose="020B0606030504020204" pitchFamily="34" charset="0"/>
              <a:cs typeface="Open Sans" panose="020B0606030504020204" pitchFamily="34" charset="0"/>
            </a:endParaRPr>
          </a:p>
        </p:txBody>
      </p:sp>
      <p:sp>
        <p:nvSpPr>
          <p:cNvPr id="17" name="Rectangle 16"/>
          <p:cNvSpPr/>
          <p:nvPr/>
        </p:nvSpPr>
        <p:spPr>
          <a:xfrm>
            <a:off x="9602" y="33417164"/>
            <a:ext cx="36576000" cy="3158835"/>
          </a:xfrm>
          <a:prstGeom prst="rect">
            <a:avLst/>
          </a:prstGeom>
          <a:solidFill>
            <a:srgbClr val="A269E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i="1" dirty="0">
                <a:solidFill>
                  <a:schemeClr val="tx1"/>
                </a:solidFill>
                <a:latin typeface="Roboto" charset="0"/>
                <a:ea typeface="Roboto" charset="0"/>
                <a:cs typeface="Roboto" charset="0"/>
              </a:rPr>
              <a:t>We would like to acknowledge the University of New Mexico Health Sciences Center Department of </a:t>
            </a:r>
            <a:r>
              <a:rPr lang="en-US" sz="6600" i="1" dirty="0" err="1">
                <a:solidFill>
                  <a:schemeClr val="tx1"/>
                </a:solidFill>
                <a:latin typeface="Roboto" charset="0"/>
                <a:ea typeface="Roboto" charset="0"/>
                <a:cs typeface="Roboto" charset="0"/>
              </a:rPr>
              <a:t>Orthopaedics</a:t>
            </a:r>
            <a:r>
              <a:rPr lang="en-US" sz="6600" i="1" dirty="0">
                <a:solidFill>
                  <a:schemeClr val="tx1"/>
                </a:solidFill>
                <a:latin typeface="Roboto" charset="0"/>
                <a:ea typeface="Roboto" charset="0"/>
                <a:cs typeface="Roboto" charset="0"/>
              </a:rPr>
              <a:t> and Rehabilitation for the resources to complete this project.</a:t>
            </a:r>
          </a:p>
        </p:txBody>
      </p:sp>
      <p:pic>
        <p:nvPicPr>
          <p:cNvPr id="8" name="Picture 7"/>
          <p:cNvPicPr>
            <a:picLocks noChangeAspect="1"/>
          </p:cNvPicPr>
          <p:nvPr/>
        </p:nvPicPr>
        <p:blipFill>
          <a:blip r:embed="rId3"/>
          <a:stretch>
            <a:fillRect/>
          </a:stretch>
        </p:blipFill>
        <p:spPr>
          <a:xfrm>
            <a:off x="261853" y="1026391"/>
            <a:ext cx="2540000" cy="2540000"/>
          </a:xfrm>
          <a:prstGeom prst="rect">
            <a:avLst/>
          </a:prstGeom>
        </p:spPr>
      </p:pic>
      <p:grpSp>
        <p:nvGrpSpPr>
          <p:cNvPr id="9" name="Group 8">
            <a:extLst>
              <a:ext uri="{FF2B5EF4-FFF2-40B4-BE49-F238E27FC236}">
                <a16:creationId xmlns:a16="http://schemas.microsoft.com/office/drawing/2014/main" id="{72DB4806-CC84-4B1E-A02D-AD1578A14CDC}"/>
              </a:ext>
            </a:extLst>
          </p:cNvPr>
          <p:cNvGrpSpPr/>
          <p:nvPr/>
        </p:nvGrpSpPr>
        <p:grpSpPr>
          <a:xfrm>
            <a:off x="13963650" y="7356440"/>
            <a:ext cx="10154652" cy="9342632"/>
            <a:chOff x="14221326" y="7356440"/>
            <a:chExt cx="10154652" cy="9342632"/>
          </a:xfrm>
        </p:grpSpPr>
        <p:pic>
          <p:nvPicPr>
            <p:cNvPr id="18" name="Picture 17">
              <a:extLst>
                <a:ext uri="{FF2B5EF4-FFF2-40B4-BE49-F238E27FC236}">
                  <a16:creationId xmlns:a16="http://schemas.microsoft.com/office/drawing/2014/main" id="{954062CE-BB94-4FCB-9751-89ABD1562B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00178" y="7356440"/>
              <a:ext cx="8871465" cy="4020035"/>
            </a:xfrm>
            <a:prstGeom prst="rect">
              <a:avLst/>
            </a:prstGeom>
          </p:spPr>
        </p:pic>
        <p:sp>
          <p:nvSpPr>
            <p:cNvPr id="7" name="Rectangle 6">
              <a:extLst>
                <a:ext uri="{FF2B5EF4-FFF2-40B4-BE49-F238E27FC236}">
                  <a16:creationId xmlns:a16="http://schemas.microsoft.com/office/drawing/2014/main" id="{E8FB1386-F098-4CD7-A119-E20001CB3793}"/>
                </a:ext>
              </a:extLst>
            </p:cNvPr>
            <p:cNvSpPr/>
            <p:nvPr/>
          </p:nvSpPr>
          <p:spPr>
            <a:xfrm>
              <a:off x="14221326" y="11497348"/>
              <a:ext cx="10154652" cy="461665"/>
            </a:xfrm>
            <a:prstGeom prst="rect">
              <a:avLst/>
            </a:prstGeom>
          </p:spPr>
          <p:txBody>
            <a:bodyPr wrap="square">
              <a:spAutoFit/>
            </a:bodyPr>
            <a:lstStyle/>
            <a:p>
              <a:pPr algn="ctr"/>
              <a:r>
                <a:rPr lang="en-US" sz="2400" dirty="0">
                  <a:latin typeface="Cambria" panose="02040503050406030204" pitchFamily="18" charset="0"/>
                  <a:ea typeface="Cambria" panose="02040503050406030204" pitchFamily="18" charset="0"/>
                </a:rPr>
                <a:t>Figure 1. Three distal radius fractures A – Type I, B – Type II, and C – Type III.</a:t>
              </a:r>
            </a:p>
          </p:txBody>
        </p:sp>
        <p:grpSp>
          <p:nvGrpSpPr>
            <p:cNvPr id="19" name="Group 18">
              <a:extLst>
                <a:ext uri="{FF2B5EF4-FFF2-40B4-BE49-F238E27FC236}">
                  <a16:creationId xmlns:a16="http://schemas.microsoft.com/office/drawing/2014/main" id="{04097F7B-1498-48B6-BECD-088020C36701}"/>
                </a:ext>
              </a:extLst>
            </p:cNvPr>
            <p:cNvGrpSpPr/>
            <p:nvPr/>
          </p:nvGrpSpPr>
          <p:grpSpPr>
            <a:xfrm>
              <a:off x="15181178" y="12044415"/>
              <a:ext cx="8402012" cy="4013756"/>
              <a:chOff x="3527944" y="4025610"/>
              <a:chExt cx="4533514" cy="2398382"/>
            </a:xfrm>
          </p:grpSpPr>
          <p:sp>
            <p:nvSpPr>
              <p:cNvPr id="20" name="TextBox 19">
                <a:extLst>
                  <a:ext uri="{FF2B5EF4-FFF2-40B4-BE49-F238E27FC236}">
                    <a16:creationId xmlns:a16="http://schemas.microsoft.com/office/drawing/2014/main" id="{DF79E425-5BE8-45BD-8081-86410FCB122B}"/>
                  </a:ext>
                </a:extLst>
              </p:cNvPr>
              <p:cNvSpPr txBox="1"/>
              <p:nvPr/>
            </p:nvSpPr>
            <p:spPr>
              <a:xfrm>
                <a:off x="4029832" y="6085438"/>
                <a:ext cx="486375" cy="338554"/>
              </a:xfrm>
              <a:prstGeom prst="rect">
                <a:avLst/>
              </a:prstGeom>
              <a:noFill/>
            </p:spPr>
            <p:txBody>
              <a:bodyPr wrap="square" rtlCol="0">
                <a:spAutoFit/>
              </a:bodyPr>
              <a:lstStyle/>
              <a:p>
                <a:pPr algn="ctr"/>
                <a:r>
                  <a:rPr lang="en-US" sz="1600" b="1" dirty="0"/>
                  <a:t>A</a:t>
                </a:r>
              </a:p>
            </p:txBody>
          </p:sp>
          <p:sp>
            <p:nvSpPr>
              <p:cNvPr id="21" name="TextBox 20">
                <a:extLst>
                  <a:ext uri="{FF2B5EF4-FFF2-40B4-BE49-F238E27FC236}">
                    <a16:creationId xmlns:a16="http://schemas.microsoft.com/office/drawing/2014/main" id="{A7E764D0-AE70-4EF2-BB54-C15BD5495373}"/>
                  </a:ext>
                </a:extLst>
              </p:cNvPr>
              <p:cNvSpPr txBox="1"/>
              <p:nvPr/>
            </p:nvSpPr>
            <p:spPr>
              <a:xfrm>
                <a:off x="5531174" y="6085438"/>
                <a:ext cx="486375" cy="338554"/>
              </a:xfrm>
              <a:prstGeom prst="rect">
                <a:avLst/>
              </a:prstGeom>
              <a:noFill/>
            </p:spPr>
            <p:txBody>
              <a:bodyPr wrap="square" rtlCol="0">
                <a:spAutoFit/>
              </a:bodyPr>
              <a:lstStyle/>
              <a:p>
                <a:pPr algn="ctr"/>
                <a:r>
                  <a:rPr lang="en-US" sz="1600" b="1" dirty="0"/>
                  <a:t>B</a:t>
                </a:r>
              </a:p>
            </p:txBody>
          </p:sp>
          <p:sp>
            <p:nvSpPr>
              <p:cNvPr id="22" name="TextBox 21">
                <a:extLst>
                  <a:ext uri="{FF2B5EF4-FFF2-40B4-BE49-F238E27FC236}">
                    <a16:creationId xmlns:a16="http://schemas.microsoft.com/office/drawing/2014/main" id="{C81C6350-B4F0-4ECC-A88E-ACB3C0CECA94}"/>
                  </a:ext>
                </a:extLst>
              </p:cNvPr>
              <p:cNvSpPr txBox="1"/>
              <p:nvPr/>
            </p:nvSpPr>
            <p:spPr>
              <a:xfrm>
                <a:off x="7084384" y="6040297"/>
                <a:ext cx="463996" cy="338554"/>
              </a:xfrm>
              <a:prstGeom prst="rect">
                <a:avLst/>
              </a:prstGeom>
              <a:noFill/>
            </p:spPr>
            <p:txBody>
              <a:bodyPr wrap="square" rtlCol="0">
                <a:spAutoFit/>
              </a:bodyPr>
              <a:lstStyle/>
              <a:p>
                <a:pPr algn="ctr"/>
                <a:r>
                  <a:rPr lang="en-US" sz="1600" b="1" dirty="0"/>
                  <a:t>C</a:t>
                </a:r>
              </a:p>
            </p:txBody>
          </p:sp>
          <p:pic>
            <p:nvPicPr>
              <p:cNvPr id="23" name="Picture 2">
                <a:extLst>
                  <a:ext uri="{FF2B5EF4-FFF2-40B4-BE49-F238E27FC236}">
                    <a16:creationId xmlns:a16="http://schemas.microsoft.com/office/drawing/2014/main" id="{12322E31-2F29-4DA5-8D79-F16816EC31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87" y="4025611"/>
                <a:ext cx="1490151" cy="205982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a:extLst>
                  <a:ext uri="{FF2B5EF4-FFF2-40B4-BE49-F238E27FC236}">
                    <a16:creationId xmlns:a16="http://schemas.microsoft.com/office/drawing/2014/main" id="{200C8CA0-F513-49C6-A855-160084EA2AF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7944" y="4025610"/>
                <a:ext cx="1490152" cy="20598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a:extLst>
                  <a:ext uri="{FF2B5EF4-FFF2-40B4-BE49-F238E27FC236}">
                    <a16:creationId xmlns:a16="http://schemas.microsoft.com/office/drawing/2014/main" id="{3501D68D-F188-4D64-A1D4-C4C8ECC8689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71306" y="4025610"/>
                <a:ext cx="1490152" cy="2059827"/>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a:extLst>
                <a:ext uri="{FF2B5EF4-FFF2-40B4-BE49-F238E27FC236}">
                  <a16:creationId xmlns:a16="http://schemas.microsoft.com/office/drawing/2014/main" id="{C2645D3C-9FB5-46C5-860D-31702D76C938}"/>
                </a:ext>
              </a:extLst>
            </p:cNvPr>
            <p:cNvSpPr txBox="1"/>
            <p:nvPr/>
          </p:nvSpPr>
          <p:spPr>
            <a:xfrm>
              <a:off x="15181178" y="15868075"/>
              <a:ext cx="8712200" cy="830997"/>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rPr>
                <a:t>Figure 2: Three views of a single injury, posteroanterior view (A), oblique view (B), and lateral view (C). </a:t>
              </a:r>
            </a:p>
          </p:txBody>
        </p:sp>
      </p:grpSp>
      <p:grpSp>
        <p:nvGrpSpPr>
          <p:cNvPr id="32" name="Group 31">
            <a:extLst>
              <a:ext uri="{FF2B5EF4-FFF2-40B4-BE49-F238E27FC236}">
                <a16:creationId xmlns:a16="http://schemas.microsoft.com/office/drawing/2014/main" id="{101AB8AD-33C7-42AD-9498-5673F08323CE}"/>
              </a:ext>
            </a:extLst>
          </p:cNvPr>
          <p:cNvGrpSpPr/>
          <p:nvPr/>
        </p:nvGrpSpPr>
        <p:grpSpPr>
          <a:xfrm>
            <a:off x="27972417" y="13778762"/>
            <a:ext cx="4721091" cy="2995630"/>
            <a:chOff x="3809802" y="2060329"/>
            <a:chExt cx="4572396" cy="2741170"/>
          </a:xfrm>
        </p:grpSpPr>
        <p:pic>
          <p:nvPicPr>
            <p:cNvPr id="33" name="Picture 32">
              <a:extLst>
                <a:ext uri="{FF2B5EF4-FFF2-40B4-BE49-F238E27FC236}">
                  <a16:creationId xmlns:a16="http://schemas.microsoft.com/office/drawing/2014/main" id="{DB13B97F-875E-4440-A9F1-41517E2A955B}"/>
                </a:ext>
              </a:extLst>
            </p:cNvPr>
            <p:cNvPicPr>
              <a:picLocks noChangeAspect="1"/>
            </p:cNvPicPr>
            <p:nvPr/>
          </p:nvPicPr>
          <p:blipFill rotWithShape="1">
            <a:blip r:embed="rId8">
              <a:extLst>
                <a:ext uri="{28A0092B-C50C-407E-A947-70E740481C1C}">
                  <a14:useLocalDpi xmlns:a14="http://schemas.microsoft.com/office/drawing/2010/main" val="0"/>
                </a:ext>
              </a:extLst>
            </a:blip>
            <a:srcRect b="8559"/>
            <a:stretch/>
          </p:blipFill>
          <p:spPr>
            <a:xfrm>
              <a:off x="3809802" y="2060329"/>
              <a:ext cx="4572396" cy="2503045"/>
            </a:xfrm>
            <a:prstGeom prst="rect">
              <a:avLst/>
            </a:prstGeom>
          </p:spPr>
        </p:pic>
        <p:sp>
          <p:nvSpPr>
            <p:cNvPr id="34" name="TextBox 6">
              <a:extLst>
                <a:ext uri="{FF2B5EF4-FFF2-40B4-BE49-F238E27FC236}">
                  <a16:creationId xmlns:a16="http://schemas.microsoft.com/office/drawing/2014/main" id="{6B93890D-B716-440E-8E50-C366118FC05C}"/>
                </a:ext>
              </a:extLst>
            </p:cNvPr>
            <p:cNvSpPr txBox="1"/>
            <p:nvPr/>
          </p:nvSpPr>
          <p:spPr>
            <a:xfrm>
              <a:off x="6087374" y="4563374"/>
              <a:ext cx="276225" cy="23812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p>
              <a:pPr marL="0" marR="0" algn="ctr">
                <a:spcBef>
                  <a:spcPts val="0"/>
                </a:spcBef>
                <a:spcAft>
                  <a:spcPts val="0"/>
                </a:spcAft>
              </a:pPr>
              <a:r>
                <a:rPr lang="en-US" sz="1100" dirty="0">
                  <a:solidFill>
                    <a:srgbClr val="000000"/>
                  </a:solidFill>
                  <a:effectLst/>
                  <a:latin typeface="Times New Roman" panose="02020603050405020304" pitchFamily="18" charset="0"/>
                  <a:ea typeface="MS Mincho" panose="02020609040205080304" pitchFamily="49" charset="-128"/>
                </a:rPr>
                <a:t>II</a:t>
              </a:r>
              <a:endParaRPr lang="en-US" sz="1200" dirty="0">
                <a:effectLst/>
                <a:latin typeface="Times New Roman" panose="02020603050405020304" pitchFamily="18" charset="0"/>
                <a:ea typeface="MS Mincho" panose="02020609040205080304" pitchFamily="49" charset="-128"/>
              </a:endParaRPr>
            </a:p>
          </p:txBody>
        </p:sp>
        <p:sp>
          <p:nvSpPr>
            <p:cNvPr id="35" name="TextBox 6">
              <a:extLst>
                <a:ext uri="{FF2B5EF4-FFF2-40B4-BE49-F238E27FC236}">
                  <a16:creationId xmlns:a16="http://schemas.microsoft.com/office/drawing/2014/main" id="{949E1B94-0F94-408D-990D-5E85C8ADC582}"/>
                </a:ext>
              </a:extLst>
            </p:cNvPr>
            <p:cNvSpPr txBox="1"/>
            <p:nvPr/>
          </p:nvSpPr>
          <p:spPr>
            <a:xfrm>
              <a:off x="4711180" y="4563374"/>
              <a:ext cx="276225" cy="23812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p>
              <a:pPr marL="0" marR="0" algn="ctr">
                <a:spcBef>
                  <a:spcPts val="0"/>
                </a:spcBef>
                <a:spcAft>
                  <a:spcPts val="0"/>
                </a:spcAft>
              </a:pPr>
              <a:r>
                <a:rPr lang="en-US" sz="1100" dirty="0">
                  <a:solidFill>
                    <a:srgbClr val="000000"/>
                  </a:solidFill>
                  <a:effectLst/>
                  <a:latin typeface="Times New Roman" panose="02020603050405020304" pitchFamily="18" charset="0"/>
                  <a:ea typeface="MS Mincho" panose="02020609040205080304" pitchFamily="49" charset="-128"/>
                </a:rPr>
                <a:t>I</a:t>
              </a:r>
              <a:endParaRPr lang="en-US" sz="1200" dirty="0">
                <a:effectLst/>
                <a:latin typeface="Times New Roman" panose="02020603050405020304" pitchFamily="18" charset="0"/>
                <a:ea typeface="MS Mincho" panose="02020609040205080304" pitchFamily="49" charset="-128"/>
              </a:endParaRPr>
            </a:p>
          </p:txBody>
        </p:sp>
        <p:sp>
          <p:nvSpPr>
            <p:cNvPr id="36" name="TextBox 6">
              <a:extLst>
                <a:ext uri="{FF2B5EF4-FFF2-40B4-BE49-F238E27FC236}">
                  <a16:creationId xmlns:a16="http://schemas.microsoft.com/office/drawing/2014/main" id="{329454E8-82F0-451D-90EF-37320C42DCB2}"/>
                </a:ext>
              </a:extLst>
            </p:cNvPr>
            <p:cNvSpPr txBox="1"/>
            <p:nvPr/>
          </p:nvSpPr>
          <p:spPr>
            <a:xfrm>
              <a:off x="7392835" y="4563373"/>
              <a:ext cx="355488" cy="23812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p>
              <a:pPr marL="0" marR="0" algn="ctr">
                <a:spcBef>
                  <a:spcPts val="0"/>
                </a:spcBef>
                <a:spcAft>
                  <a:spcPts val="0"/>
                </a:spcAft>
              </a:pPr>
              <a:r>
                <a:rPr lang="en-US" sz="1100" dirty="0">
                  <a:solidFill>
                    <a:srgbClr val="000000"/>
                  </a:solidFill>
                  <a:effectLst/>
                  <a:latin typeface="Times New Roman" panose="02020603050405020304" pitchFamily="18" charset="0"/>
                  <a:ea typeface="MS Mincho" panose="02020609040205080304" pitchFamily="49" charset="-128"/>
                </a:rPr>
                <a:t>III</a:t>
              </a:r>
              <a:endParaRPr lang="en-US" sz="1200" dirty="0">
                <a:effectLst/>
                <a:latin typeface="Times New Roman" panose="02020603050405020304" pitchFamily="18" charset="0"/>
                <a:ea typeface="MS Mincho" panose="02020609040205080304" pitchFamily="49" charset="-128"/>
              </a:endParaRPr>
            </a:p>
          </p:txBody>
        </p:sp>
      </p:grpSp>
      <p:graphicFrame>
        <p:nvGraphicFramePr>
          <p:cNvPr id="39" name="Table 38">
            <a:extLst>
              <a:ext uri="{FF2B5EF4-FFF2-40B4-BE49-F238E27FC236}">
                <a16:creationId xmlns:a16="http://schemas.microsoft.com/office/drawing/2014/main" id="{6831A705-C306-49E0-A1D0-439E95F47714}"/>
              </a:ext>
            </a:extLst>
          </p:cNvPr>
          <p:cNvGraphicFramePr>
            <a:graphicFrameLocks noGrp="1"/>
          </p:cNvGraphicFramePr>
          <p:nvPr>
            <p:extLst>
              <p:ext uri="{D42A27DB-BD31-4B8C-83A1-F6EECF244321}">
                <p14:modId xmlns:p14="http://schemas.microsoft.com/office/powerpoint/2010/main" val="2630900803"/>
              </p:ext>
            </p:extLst>
          </p:nvPr>
        </p:nvGraphicFramePr>
        <p:xfrm>
          <a:off x="25482884" y="27028222"/>
          <a:ext cx="9721515" cy="2387118"/>
        </p:xfrm>
        <a:graphic>
          <a:graphicData uri="http://schemas.openxmlformats.org/drawingml/2006/table">
            <a:tbl>
              <a:tblPr firstRow="1" bandRow="1">
                <a:tableStyleId>{F5AB1C69-6EDB-4FF4-983F-18BD219EF322}</a:tableStyleId>
              </a:tblPr>
              <a:tblGrid>
                <a:gridCol w="1944303">
                  <a:extLst>
                    <a:ext uri="{9D8B030D-6E8A-4147-A177-3AD203B41FA5}">
                      <a16:colId xmlns:a16="http://schemas.microsoft.com/office/drawing/2014/main" val="1741002225"/>
                    </a:ext>
                  </a:extLst>
                </a:gridCol>
                <a:gridCol w="1944303">
                  <a:extLst>
                    <a:ext uri="{9D8B030D-6E8A-4147-A177-3AD203B41FA5}">
                      <a16:colId xmlns:a16="http://schemas.microsoft.com/office/drawing/2014/main" val="1053212198"/>
                    </a:ext>
                  </a:extLst>
                </a:gridCol>
                <a:gridCol w="1944303">
                  <a:extLst>
                    <a:ext uri="{9D8B030D-6E8A-4147-A177-3AD203B41FA5}">
                      <a16:colId xmlns:a16="http://schemas.microsoft.com/office/drawing/2014/main" val="3379372820"/>
                    </a:ext>
                  </a:extLst>
                </a:gridCol>
                <a:gridCol w="1944303">
                  <a:extLst>
                    <a:ext uri="{9D8B030D-6E8A-4147-A177-3AD203B41FA5}">
                      <a16:colId xmlns:a16="http://schemas.microsoft.com/office/drawing/2014/main" val="556236591"/>
                    </a:ext>
                  </a:extLst>
                </a:gridCol>
                <a:gridCol w="1944303">
                  <a:extLst>
                    <a:ext uri="{9D8B030D-6E8A-4147-A177-3AD203B41FA5}">
                      <a16:colId xmlns:a16="http://schemas.microsoft.com/office/drawing/2014/main" val="2979890991"/>
                    </a:ext>
                  </a:extLst>
                </a:gridCol>
              </a:tblGrid>
              <a:tr h="397853">
                <a:tc>
                  <a:txBody>
                    <a:bodyPr/>
                    <a:lstStyle/>
                    <a:p>
                      <a:endParaRPr lang="en-US" sz="2000" b="0" dirty="0">
                        <a:solidFill>
                          <a:schemeClr val="tx1"/>
                        </a:solidFill>
                        <a:latin typeface="Century" panose="020406040505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2000" b="0" dirty="0">
                          <a:solidFill>
                            <a:schemeClr val="tx1"/>
                          </a:solidFill>
                          <a:latin typeface="Century" panose="02040604050505020304" pitchFamily="18" charset="0"/>
                        </a:rPr>
                        <a:t>Predicted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sz="2000" dirty="0">
                        <a:latin typeface="Century" panose="020406040505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sz="2000" dirty="0">
                        <a:latin typeface="Century" panose="020406040505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000" b="0" dirty="0">
                          <a:solidFill>
                            <a:schemeClr val="tx1"/>
                          </a:solidFill>
                          <a:latin typeface="Century" panose="02040604050505020304" pitchFamily="18" charset="0"/>
                        </a:rPr>
                        <a:t>Actual 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10083482"/>
                  </a:ext>
                </a:extLst>
              </a:tr>
              <a:tr h="397853">
                <a:tc>
                  <a:txBody>
                    <a:bodyPr/>
                    <a:lstStyle/>
                    <a:p>
                      <a:r>
                        <a:rPr lang="en-US" sz="2000" b="0" dirty="0">
                          <a:solidFill>
                            <a:schemeClr val="tx1"/>
                          </a:solidFill>
                          <a:latin typeface="Century" panose="02040604050505020304" pitchFamily="18" charset="0"/>
                        </a:rPr>
                        <a:t>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dirty="0">
                          <a:solidFill>
                            <a:schemeClr val="tx1"/>
                          </a:solidFill>
                          <a:latin typeface="Century" panose="02040604050505020304" pitchFamily="18"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dirty="0">
                          <a:solidFill>
                            <a:schemeClr val="tx1"/>
                          </a:solidFill>
                          <a:latin typeface="Century" panose="02040604050505020304" pitchFamily="18" charset="0"/>
                        </a:rPr>
                        <a:t>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dirty="0">
                          <a:solidFill>
                            <a:schemeClr val="tx1"/>
                          </a:solidFill>
                          <a:latin typeface="Century" panose="02040604050505020304" pitchFamily="18" charset="0"/>
                        </a:rPr>
                        <a:t>III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2000" b="0" dirty="0">
                        <a:solidFill>
                          <a:schemeClr val="tx1"/>
                        </a:solidFill>
                        <a:latin typeface="Century" panose="020406040505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7231201"/>
                  </a:ext>
                </a:extLst>
              </a:tr>
              <a:tr h="397853">
                <a:tc>
                  <a:txBody>
                    <a:bodyPr/>
                    <a:lstStyle/>
                    <a:p>
                      <a:pPr algn="ctr"/>
                      <a:r>
                        <a:rPr lang="en-US" sz="2000" b="0" dirty="0">
                          <a:solidFill>
                            <a:schemeClr val="tx1"/>
                          </a:solidFill>
                          <a:latin typeface="Century" panose="02040604050505020304" pitchFamily="18"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79490292"/>
                  </a:ext>
                </a:extLst>
              </a:tr>
              <a:tr h="397853">
                <a:tc>
                  <a:txBody>
                    <a:bodyPr/>
                    <a:lstStyle/>
                    <a:p>
                      <a:pPr algn="ctr"/>
                      <a:r>
                        <a:rPr lang="en-US" sz="2000" b="0" dirty="0">
                          <a:solidFill>
                            <a:schemeClr val="tx1"/>
                          </a:solidFill>
                          <a:latin typeface="Century" panose="02040604050505020304" pitchFamily="18" charset="0"/>
                        </a:rPr>
                        <a:t>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7816838"/>
                  </a:ext>
                </a:extLst>
              </a:tr>
              <a:tr h="397853">
                <a:tc>
                  <a:txBody>
                    <a:bodyPr/>
                    <a:lstStyle/>
                    <a:p>
                      <a:pPr algn="ctr"/>
                      <a:r>
                        <a:rPr lang="en-US" sz="2000" b="0" dirty="0">
                          <a:solidFill>
                            <a:schemeClr val="tx1"/>
                          </a:solidFill>
                          <a:latin typeface="Century" panose="02040604050505020304" pitchFamily="18" charset="0"/>
                        </a:rPr>
                        <a:t>III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3307245"/>
                  </a:ext>
                </a:extLst>
              </a:tr>
              <a:tr h="397853">
                <a:tc>
                  <a:txBody>
                    <a:bodyPr/>
                    <a:lstStyle/>
                    <a:p>
                      <a:r>
                        <a:rPr lang="en-US" sz="2000" b="0" dirty="0">
                          <a:solidFill>
                            <a:schemeClr val="tx1"/>
                          </a:solidFill>
                          <a:latin typeface="Century" panose="02040604050505020304" pitchFamily="18" charset="0"/>
                        </a:rPr>
                        <a:t>Predicted 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2000" b="0" dirty="0">
                          <a:solidFill>
                            <a:schemeClr val="tx1"/>
                          </a:solidFill>
                          <a:latin typeface="Century" panose="020406040505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8685636"/>
                  </a:ext>
                </a:extLst>
              </a:tr>
            </a:tbl>
          </a:graphicData>
        </a:graphic>
      </p:graphicFrame>
      <p:pic>
        <p:nvPicPr>
          <p:cNvPr id="37" name="Picture 36" descr="C:\Users\AnLWells\AppData\Local\Microsoft\Windows\INetCache\Content.MSO\DF1E28BB.tmp">
            <a:extLst>
              <a:ext uri="{FF2B5EF4-FFF2-40B4-BE49-F238E27FC236}">
                <a16:creationId xmlns:a16="http://schemas.microsoft.com/office/drawing/2014/main" id="{A2AEE447-32D6-44CC-8509-8E27D6195772}"/>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2840587" y="27376881"/>
            <a:ext cx="5062401" cy="4035711"/>
          </a:xfrm>
          <a:prstGeom prst="rect">
            <a:avLst/>
          </a:prstGeom>
          <a:noFill/>
          <a:ln>
            <a:noFill/>
          </a:ln>
        </p:spPr>
      </p:pic>
      <p:pic>
        <p:nvPicPr>
          <p:cNvPr id="40" name="Picture 39" descr="C:\Users\AnLWells\AppData\Local\Microsoft\Windows\INetCache\Content.MSO\D78D7D81.tmp">
            <a:extLst>
              <a:ext uri="{FF2B5EF4-FFF2-40B4-BE49-F238E27FC236}">
                <a16:creationId xmlns:a16="http://schemas.microsoft.com/office/drawing/2014/main" id="{41997C0C-67ED-471D-8D62-C39DF0075C30}"/>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18127345" y="27393921"/>
            <a:ext cx="5286622" cy="3974113"/>
          </a:xfrm>
          <a:prstGeom prst="rect">
            <a:avLst/>
          </a:prstGeom>
          <a:noFill/>
          <a:ln>
            <a:noFill/>
          </a:ln>
        </p:spPr>
      </p:pic>
    </p:spTree>
    <p:extLst>
      <p:ext uri="{BB962C8B-B14F-4D97-AF65-F5344CB8AC3E}">
        <p14:creationId xmlns:p14="http://schemas.microsoft.com/office/powerpoint/2010/main" val="2081131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A2D19B44CEB84096BF732DE0C55A0F" ma:contentTypeVersion="2373" ma:contentTypeDescription="Create a new document." ma:contentTypeScope="" ma:versionID="893763ede173a64d1d274252a41ae1b2">
  <xsd:schema xmlns:xsd="http://www.w3.org/2001/XMLSchema" xmlns:xs="http://www.w3.org/2001/XMLSchema" xmlns:p="http://schemas.microsoft.com/office/2006/metadata/properties" xmlns:ns1="http://schemas.microsoft.com/sharepoint/v3" xmlns:ns2="b3b59848-949a-4ed4-8036-feb011ce2b52" xmlns:ns3="37d47695-dda2-48a2-87bc-2a1f7ac7fedc" targetNamespace="http://schemas.microsoft.com/office/2006/metadata/properties" ma:root="true" ma:fieldsID="e9673881d9736d6cb1ca37eed258e20f" ns1:_="" ns2:_="" ns3:_="">
    <xsd:import namespace="http://schemas.microsoft.com/sharepoint/v3"/>
    <xsd:import namespace="b3b59848-949a-4ed4-8036-feb011ce2b52"/>
    <xsd:import namespace="37d47695-dda2-48a2-87bc-2a1f7ac7fedc"/>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b59848-949a-4ed4-8036-feb011ce2b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d47695-dda2-48a2-87bc-2a1f7ac7fedc"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5D57A-1DE3-4E26-8DF8-E86CB675CBE9}">
  <ds:schemaRefs>
    <ds:schemaRef ds:uri="http://schemas.microsoft.com/sharepoint/v3/contenttype/forms"/>
  </ds:schemaRefs>
</ds:datastoreItem>
</file>

<file path=customXml/itemProps2.xml><?xml version="1.0" encoding="utf-8"?>
<ds:datastoreItem xmlns:ds="http://schemas.openxmlformats.org/officeDocument/2006/customXml" ds:itemID="{BA7FCE02-D0E2-4F65-BAB7-71F99F529C42}">
  <ds:schemaRefs>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b3b59848-949a-4ed4-8036-feb011ce2b52"/>
    <ds:schemaRef ds:uri="37d47695-dda2-48a2-87bc-2a1f7ac7fedc"/>
    <ds:schemaRef ds:uri="http://schemas.microsoft.com/office/2006/documentManagement/types"/>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A81ED50-25E7-4D26-9394-70F1F5424B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3b59848-949a-4ed4-8036-feb011ce2b52"/>
    <ds:schemaRef ds:uri="37d47695-dda2-48a2-87bc-2a1f7ac7fe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1106</TotalTime>
  <Words>958</Words>
  <Application>Microsoft Office PowerPoint</Application>
  <PresentationFormat>Custom</PresentationFormat>
  <Paragraphs>107</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MS Mincho</vt:lpstr>
      <vt:lpstr>Arial</vt:lpstr>
      <vt:lpstr>Calibri</vt:lpstr>
      <vt:lpstr>Calibri Light</vt:lpstr>
      <vt:lpstr>Cambria</vt:lpstr>
      <vt:lpstr>Century</vt:lpstr>
      <vt:lpstr>Open Sans</vt:lpstr>
      <vt:lpstr>Roboto</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Laurie Wells</cp:lastModifiedBy>
  <cp:revision>37</cp:revision>
  <dcterms:created xsi:type="dcterms:W3CDTF">2017-11-09T18:58:10Z</dcterms:created>
  <dcterms:modified xsi:type="dcterms:W3CDTF">2022-02-28T23:26:46Z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0x01010022A2D19B44CEB84096BF732DE0C55A0F</vt:lpwstr>
  </property>
</Properties>
</file>