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301" r:id="rId5"/>
    <p:sldId id="278" r:id="rId6"/>
    <p:sldId id="279" r:id="rId7"/>
    <p:sldId id="310" r:id="rId8"/>
    <p:sldId id="286" r:id="rId9"/>
    <p:sldId id="294" r:id="rId10"/>
    <p:sldId id="298" r:id="rId11"/>
    <p:sldId id="299" r:id="rId12"/>
    <p:sldId id="302" r:id="rId13"/>
    <p:sldId id="261" r:id="rId14"/>
    <p:sldId id="303" r:id="rId15"/>
    <p:sldId id="305" r:id="rId16"/>
    <p:sldId id="304" r:id="rId17"/>
    <p:sldId id="307" r:id="rId18"/>
    <p:sldId id="306" r:id="rId19"/>
    <p:sldId id="312" r:id="rId20"/>
    <p:sldId id="327" r:id="rId21"/>
    <p:sldId id="269" r:id="rId22"/>
    <p:sldId id="263" r:id="rId23"/>
    <p:sldId id="308" r:id="rId24"/>
    <p:sldId id="270" r:id="rId25"/>
    <p:sldId id="264" r:id="rId26"/>
    <p:sldId id="309" r:id="rId27"/>
    <p:sldId id="272" r:id="rId28"/>
    <p:sldId id="275" r:id="rId29"/>
    <p:sldId id="273" r:id="rId30"/>
    <p:sldId id="276" r:id="rId31"/>
    <p:sldId id="274" r:id="rId32"/>
    <p:sldId id="282" r:id="rId33"/>
    <p:sldId id="300" r:id="rId34"/>
    <p:sldId id="330" r:id="rId35"/>
    <p:sldId id="329" r:id="rId36"/>
    <p:sldId id="321" r:id="rId37"/>
  </p:sldIdLst>
  <p:sldSz cx="9144000" cy="5143500" type="screen16x9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F4C"/>
    <a:srgbClr val="D44C4C"/>
    <a:srgbClr val="C0504D"/>
    <a:srgbClr val="D63838"/>
    <a:srgbClr val="876DA7"/>
    <a:srgbClr val="FFFFFF"/>
    <a:srgbClr val="3276C8"/>
    <a:srgbClr val="95B850"/>
    <a:srgbClr val="65D0D5"/>
    <a:srgbClr val="7CC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552" autoAdjust="0"/>
  </p:normalViewPr>
  <p:slideViewPr>
    <p:cSldViewPr>
      <p:cViewPr varScale="1">
        <p:scale>
          <a:sx n="163" d="100"/>
          <a:sy n="163" d="100"/>
        </p:scale>
        <p:origin x="20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80" y="-102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326F-815B-4AD0-8E94-3E67A775FE54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397B-DDF1-405C-9EA1-E24DDDF6D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10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6:44:06.726"/>
    </inkml:context>
    <inkml:brush xml:id="br0">
      <inkml:brushProperty name="width" value="0.05" units="cm"/>
      <inkml:brushProperty name="height" value="0.05" units="cm"/>
      <inkml:brushProperty name="color" value="#C8D6EA"/>
    </inkml:brush>
  </inkml:definitions>
  <inkml:trace contextRef="#ctx0" brushRef="#br0">1110 209 24575,'6'-7'0,"7"-1"0,4 2 0,11-5 0,0 4 0,1-3 0,0 4 0,-4 1 0,-4 2 0,-5 1 0,-2 2 0,-7 0 0,1 0 0,-3 0 0,-2 0 0,0 0 0,-1 0 0,1 0 0,0 0 0,3 1 0,-2 0 0,1 0 0,-3-1 0,-1 1 0,-19 7 0,-11 2 0,-14 6 0,-3-3 0,8-3 0,0-2 0,7-6 0,7 1 0,4-3 0,13 0 0,1 0 0,5-1 0,5 0 0,10-2 0,24-2 0,2 2 0,22-2 0,-11 4 0,-4-1 0,-4 2 0,-19-1 0,-5 1 0,-13-1 0,-22 5 0,-3 3 0,-21 3 0,14-1 0,-3-2 0,18-3 0,3-4 0,9 1 0,9-3 0,6 0 0,9 0 0,4 1 0,-1 1 0,-1 0 0,-6 0 0,-6 0 0,-5 0 0,-4 0 0,-3 0 0,3-1 0,2 0 0,4-1 0,-2 0 0,1-1 0,-3-3 0,2 0 0,-1-4 0,2-1 0,-2-2 0,-1 1 0,-6 2 0,2 2 0,-3-2 0,0 2 0,1 0 0,-1 3 0,0 0 0,-1 1 0,0 1 0,0-1 0,0 2 0,0-1 0,0 1 0,0-1 0,-13 22 0,1-1 0,-10 21 0,7-5 0,6-3 0,3-4 0,4-11 0,1-7 0,2-11 0,1-14 0,2-5 0,0-7 0,2-3 0,-2 0 0,-1 1 0,0 3 0,-3 10 0,1 3 0,-1 4 0,1 4 0,0 6 0,-2 3 0,1 7 0,-1 2 0,1 1 0,2-1 0,1-4 0,0-3 0,-1-5 0,-2-3 0,-1-1 0,-1 0 0,-1 3 0,-4 0 0,-4 1 0,-12 0 0,-13 2 0,-7 3 0,-12 6 0,-8 10 0,-4 1 0,3 4 0,10-6 0,24-9 0,11-4 0,11-4 0,5-4 0,1 0 0,2-3 0,8-1 0,6-4 0,6 1 0,10-4 0,3 1 0,4-1 0,0 0 0,-4 2 0,-6 1 0,-2 3 0,-6 1 0,1 1 0,-7-1 0,-1 4 0,-5-3 0,-4 4 0,0-2 0,4 1 0,5-1 0,3 0 0,6 2 0,-2-3 0,-1 3 0,1-3 0,-7 2 0,-3-1 0,-4 1 0,-4 0 0,1 0 0,-1-1 0,0 0 0,1 0 0,-2 0 0,1 0 0,-2 0 0,-24 2 0,-4 0 0,-32 1 0,-2 2 0,-9 1 0,6 0 0,5 0 0,13-1 0,14-1 0,9-1 0,12 1 0,2-2 0,2 1 0,0 1 0,-3-2 0,3 2 0,-3-2 0,2 1 0,0 0 0,0 1 0,3 0 0,-1 0 0,0 0 0,0-1 0,-1 0 0,1-1 0,-1 1 0,3 0 0,-4 0 0,1 0 0,-2-1 0,-1 1 0,0-1 0,-1 1 0,-1-1 0,3 1 0,-3 0 0,4 0 0,-4-1 0,1 0 0,-4 0 0,0 0 0,1 0 0,0-2 0,4 2 0,-3-1 0,3 1 0,-3 0 0,5 0 0,-2 0 0,4 0 0,-1 0 0,1 0 0,-3-1 0,0 0 0,-3 0 0,2 1 0,-1 0 0,3-1 0,0 1 0,-1-3 0,3 3 0,-3-1 0,2 1 0,-3 0 0,0-1 0,0 1 0,0-2 0,0 2 0,0 0 0,2 0 0,0 0 0,0 0 0,-1 0 0,-2 0 0,0 0 0,0 0 0,0 0 0,2 0 0,0 0 0,1-1 0,2 1 0,0-1 0,1 1 0,-1 0 0,0 0 0,0 0 0,1 0 0,-3 0 0,1 0 0,-3 0 0,5 0 0,-2 0 0,2 0 0,0 0 0,-3 0 0,1 0 0,0 0 0,-1 0 0,3 0 0,0 0 0,2 0 0,1 0 0,0 0 0,1 0 0,0 0 0,0 0 0,-1 0 0,0 0 0,-1-1 0,-1 1 0,3-1 0,-2 1 0,2 0 0,1 0 0,-3 0 0,3 0 0,-2 0 0,5-13 0,2 0 0,3-8 0,4 1 0,-3 7 0,3-2 0,-5 8 0,-1 2 0,-3 5 0,-5 10 0,0 0 0,-6 11 0,4-8 0,-3 4 0,3-5 0,1-2 0,1-4 0,3-2 0,-1-2 0,1 0 0,0 0 0,0-8 0,1-1 0,0-7 0,0 3 0,0 4 0,0 1 0,0 3 0,-2 3 0,-1 2 0,0 3 0,0-1 0,11-14 0,-4 6 0,8-10 0,-7 10 0,-3 1 0,1 2 0,-7 9 0,3-2 0,-5 8 0,4-8 0,0 1 0,2-4 0,0 1 0,8-12 0,2 3 0,6-7 0,-3 3 0,-4 4 0,-3 1 0,-7 11 0,-2 0 0,-4 13 0,2-4 0,0 3 0,2-7 0,3-7 0,13-17 0,-1 1 0,8-11 0,-7 13 0,-8 1 0,-5 11 0,-12 14 0,-6 10 0,-4 4 0,2 0 0,7-9 0,3-4 0,4-6 0,3-5 0,1-4 0,0-2 0,3-8 0,0 1 0,0-5 0,0 7 0,-2 5 0,0 1 0,-1 2 0,1 0 0,0-10 0,1-1 0,0-7 0,0-2 0,0 4 0,0-3 0,0 4 0,0 1 0,0 5 0,-4 7 0,0 2 0,-3 7 0,2-1 0,2-2 0,2-2 0,1-4 0,2-12 0,-1 2 0,2-10 0,-2 8 0,1 1 0,-2 2 0,1 2 0,-1 2 0,2 3 0,7 8 0,7 7 0,4 5 0,7 5 0,-5-7 0,-1-4 0,-6-5 0,-8-6 0,-4-3 0,-1-2 0,2-3 0,-1-1 0,1-1 0,-2 1 0,-1 0 0,-1 3 0,0-1 0,-2 4 0,-5 4 0,1 1 0,-5 4 0,3-3 0,2 0 0,-1 0 0,3-1 0,1-1 0,1-1 0,0 0 0,2-1 0,-2 0 0,0 4 0,1-1 0,0 3 0,1-4 0,0-2 0,1 0 0,1 0 0,8 0 0,10 3 0,23-3 0,23 3 0,25-7 0,-40 1 0,0-1 0,38-7 0,-18 0 0,-28 0 0,-20 4 0,-10 1 0,-10 3 0,-16 4 0,1 0 0,-11 2 0,8-2 0,4-2 0,4-1 0,4 0 0,3 0 0,-2 0 0,-15 3 0,-8 3 0,-11 0 0,-1 0 0,8-4 0,6 1 0,9-3 0,8 1 0,2-1 0,-3 0 0,-8-1 0,-9-1 0,-1 0 0,-6 0 0,9 2 0,4 0 0,9 0 0,4 0 0,2 0 0,1 0 0,-1 1 0,0 1 0,0 0 0,-1 0 0,2 0 0,-4 0 0,4 0 0,-3 0 0,3-1 0,0 1 0,0-2 0,0 1 0,31 1 0,8 2 0,44 3 0,7 3 0,-3-1 0,-1-2 0,-29-3 0,-14-2 0,-22-2 0,-12 0 0,-5 0 0,0-2 0,0 1 0,-1-2 0,0 1 0,-4 3 0,-13-2 0,-6 2 0,-9-1 0,-3 2 0,3-2 0,1 2 0,-5-2 0,4 0 0,-3 0 0,8 0 0,2 0 0,7 0 0,0 0 0,1 0 0,-1 0 0,1 1 0,-4-1 0,6 1 0,-1-1 0,3 1 0,4 0 0,-1 0 0,4-1 0,1 0 0,1 0 0,-8 1 0,1-1 0,-5 2 0,5-1 0,3 0 0,1-1 0,1 0 0,2 0 0,-1 0 0,1 0 0,-3 0 0,-2 0 0,-3 0 0,1 0 0,3 0 0,1 0 0,3 0 0,-1-1 0,1 1 0,-1-1 0,-1 1 0,0 0 0,1 0 0,2 0 0,-2 0 0,2 0 0,17-13 0,2 4 0,17-12 0,0 7 0,3 2 0,-3 2 0,0 1 0,-7 3 0,-2 2 0,-3 0 0,-3 4 0,-5-2 0,-3 1 0,-2-1 0,1 2 0,2-1 0,4-1 0,0 1 0,2-2 0,1 0 0,1 0 0,7-2 0,-1 2 0,3-2 0,-8 2 0,-4 0 0,-6 2 0,-8 0 0,-17 5 0,-9-1 0,-7 0 0,-8 0 0,3-1 0,-2 0 0,-6 0 0,10-1 0,-1 0 0,9 0 0,3-1 0,1 0 0,2 0 0,-1 0 0,1 0 0,-1 1 0,1 0 0,2 0 0,2 0 0,4-1 0,1 2 0,0-2 0,2 0 0,-4 1 0,3-1 0,-3 1 0,3-1 0,2 1 0,2-1 0,1 1 0,2-1 0,-1 0 0,44-16 0,-6 5 0,53-19 0,-6 11 0,9-5 0,-18 10 0,-9 2 0,-27 5 0,-5 0 0,-7 4 0,-6-1 0,-4 3 0,-2 0 0,3 1 0,2 0 0,7 0 0,4 0 0,1 0 0,-4 0 0,-10 0 0,-12 0 0,-23 0 0,-15 2 0,-22 0 0,-10 2 0,0 0 0,-7 3 0,12-3 0,9 1 0,15-2 0,17-2 0,7 1 0,5 0 0,4-2 0,52 1 0,39-1 0,-25-1 0,7-1-392,15 2 0,2 0 392,-10-3 0,0 1 0,1 1 0,-3 1 0,-16-1 0,-4-1 0,28 2 0,-40-1 0,-15 1 0,-17-2 0,-7 2 784,-3 1-784,-25 7 0,-5-2 0,-34 9 0,-6-3 0,-16 2 0,14-5 0,-2-3 0,26-2 0,6-2 0,8 1 0,11-1 0,8-1 0,8 0 0,35-1 0,14 0 0,40 0 0,8 3 0,-2 1 0,-3-1 0,-27 3 0,-16-6 0,-36 2 0,-35 0 0,-39 0 0,-20 7 0,32-4 0,-3 1 0,0 2 0,-2 0 0,-3 2 0,1 1 0,7-3 0,3 0 0,-34 10 0,35-8 0,21-3 0,17-3 0,11-4 0,6-1 0,10-3 0,16-1 0,29-1 0,14 1 0,-17 2 0,5 0 0,9 2 0,3 1-242,7-1 0,-1 0 242,-6 0 0,-2 2 0,-7-1 0,-6 0 0,12 0 0,-20-2 0,-29 3 0,-35 1 0,-22 2 0,-17 1 484,-37-2-484,-4-1 0,41-2 0,0 0 0,3-1 0,2 0 0,-27 0 0,15-1 0,22 2 0,12 0 0,16 0 0,2 0 0,7-1 0,4-1 0,26-7 0,19-1 0,29-7 0,-27 8 0,2 0 0,3 0 0,-1 0 0,-1 1 0,0 1 0,0 2 0,-1 2 0,25-3 0,-13 6 0,-16-2 0,-20 0 0,-10 2 0,-5-1 0,-8 1 0,0 0 0,-1 0 0,-1 0 0,-20 3 0,-17 3 0,-22 4 0,-31 7 0,-1-3 0,2 2 0,9-6 0,33-3 0,9-4 0,17-1 0,11-1 0,7-3 0,8 0 0,21-3 0,16-1 0,34-3 0,1 2 0,-29 3 0,2-1 0,42-3 0,-13 1 0,-5 2 0,-25 2 0,-8 2 0,-5 0 0,-16 1 0,-5 0 0,-10 0 0,-4 0 0,-1 0 0,1 0 0,0 0 0,-4 3 0,-10 1 0,-11 4 0,-14-1 0,-4 2 0,-2-3 0,-1 0 0,8-2 0,6 1 0,10-2 0,9-2 0,2 0 0,5-1 0,9-1 0,12-2 0,6-2 0,9-2 0,1 2 0,1 0 0,-8 1 0,-8 2 0,-11-2 0,-3 4 0,-3-2 0,-1 2 0,-15-1 0,-12-2 0,-15-2 0,-14-1 0,-1-1 0,-3 2 0,1-1 0,16 3 0,10 1 0,20-1 0,15 0 0,16-3 0,15-1 0,8-2 0,18 3 0,5 2 0,2 2 0,-16 1 0,-18 1 0,-21-2 0,-10 2 0,-14 2 0,-4-2 0,-19 1 0,-4-1 0,-11 0 0,-17-2 0,5 2 0,4-4 0,22 4 0,17-2 0,14 2 0,16-12 0,4 1 0,17-7 0,5 0 0,1 5 0,8-1 0,-11 5 0,-7 2 0,-12 4 0,-12 2 0,-19 2 0,-34 8 0,1-2 0,-22 6 0,29-7 0,13-3 0,13-1 0,13-3 0,19-3 0,29-4 0,12 2 0,32-3 0,-16 4 0,-10 3 0,-21-1 0,-27 2 0,-9 0 0,-4 1 0,-1 0 0,-19 1 0,-4 1 0,-21-1 0,-10 3 0,-6-4 0,-13 2 0,8-2 0,-10 0 0,7 0 0,0 0 0,1-2 0,17 2 0,2-2 0,13 2 0,2 0 0,8 1 0,4 0 0,1 1 0,3 0 0,-1 0 0,4 0 0,9-1 0,31-1 0,13 0 0,39 0 0,4 0 0,-33 0 0,-1 0 0,35 0 0,-7 0 0,-28 0 0,-18 0 0,-17 0 0,-9 0 0,-4 0 0,-2 0 0,-9 0 0,-5 0 0,-17 3 0,0 0 0,-15 2 0,4-1 0,-6-2 0,10 1 0,3-3 0,3 1 0,4-1 0,-5 0 0,8 2 0,-4-2 0,4 3 0,-2-3 0,4 1 0,4-1 0,-1 0 0,3 2 0,-1-2 0,3 1 0,5 0 0,3 0 0,2 0 0,5-2 0,10 0 0,12 0 0,9 1 0,7 2 0,1 2 0,0 1 0,-2 1 0,-12-2 0,-9-2 0,-11 0 0,-6-1 0,-15 3 0,-8 1 0,-20 2 0,-5 1 0,1-2 0,-3-2 0,15-1 0,5-3 0,7 2 0,9-2 0,-2 0 0,3 0 0,1 0 0,3 0 0,-2 0 0,4 0 0,0 0 0,4 0 0,3 0 0,16 0 0,8 0 0,21 1 0,1 0 0,16 1 0,-7-1 0,2 1 0,-19 1 0,-12-1 0,-16-2 0,-6 2 0,-3-1 0,-9 3 0,-7 1 0,-14 1 0,-2-2 0,-2 2 0,-2-2 0,9 1 0,-3-1 0,10-2 0,2 0 0,3-1 0,2 0 0,1 0 0,1-1 0,3 1 0,3 0 0,5 0 0,15-1 0,9 0 0,10 0 0,9 0 0,0 0 0,2 0 0,-12 0 0,-9 0 0,-15 0 0,-8 0 0,-17 2 0,-12-2 0,-11 2 0,-8-4 0,3 0 0,-14-2 0,9 0 0,0 2 0,11 0 0,11 2 0,5 0 0,5 0 0,6 0 0,2 0 0,0 0 0,3 0 0,1 0 0,-1 0 0,1 0 0,-1 0 0,2 0 0,0 0 0,-2 0 0,-4 0 0,-7 0 0,-4 0 0,-6 0 0,3 0 0,2 0 0,6 0 0,5-1 0,6 0 0,14-5 0,7 3 0,16-5 0,4 4 0,9-1 0,16 3 0,13 0 0,20 5 0,-15-3 0,-1 4 0,-35-4 0,-10 2 0,-16-2 0,-10 0 0,-2 0 0,-2 0 0,-4 0 0,-8 0 0,-6 0 0,-25 0 0,1 0 0,-19-2 0,-1 0 0,0 0 0,6-2 0,3 1 0,12 0 0,1 0 0,8 2 0,4 0 0,9-1 0,3 2 0,7-1 0,1 1 0,4-1 0,6-3 0,12-2 0,9-4 0,24-1 0,-3 1 0,6 2 0,-14 3 0,-14 3 0,-10 0 0,-11 2 0,-8 0 0,-9 0 0,-2 0 0,-11 0 0,3 2 0,-5-2 0,-2 2 0,2-2 0,-8 0 0,8 0 0,-5 0 0,10 0 0,0 0 0,7 0 0,3-2 0,4 2 0,2-1 0,0 1 0,0 0 0,1 0 0,-3 0 0,3 0 0,0 0 0,1 0 0,-1 0 0,-3 0 0,0 0 0,-2 0 0,-1-1 0,0 0 0,0 0 0,1 0 0,4 1 0,2-1 0,4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6:44:37.675"/>
    </inkml:context>
    <inkml:brush xml:id="br0">
      <inkml:brushProperty name="width" value="0.05" units="cm"/>
      <inkml:brushProperty name="height" value="0.05" units="cm"/>
      <inkml:brushProperty name="color" value="#C8D6EA"/>
    </inkml:brush>
  </inkml:definitions>
  <inkml:trace contextRef="#ctx0" brushRef="#br0">1587 145 24575,'-64'4'0,"-3"0"0,-14 0 0,8 1 0,-11-1 0,14 0 0,7 1 0,8-2 0,11-1 0,6 0 0,-12 0 0,0 0 0,-10 0 0,9 0 0,2 0 0,17 0 0,1 0 0,10-1 0,9-1 0,5 0 0,8 0 0,12 0 0,16 0 0,30 0 0,16 0 0,11 2 0,-9-1 0,-10 1 0,-14-1 0,-8 1 0,-2 0 0,-12 0 0,-2-2 0,-7 0 0,-1 0 0,1 0 0,-2 0 0,0 0 0,-3 0 0,-2 0 0,5 0 0,-1 1 0,6-1 0,2 3 0,0-1 0,0 1 0,-7-1 0,-3-1 0,-11-1 0,0 0 0,-4 0 0,0 1 0,1-1 0,1 2 0,2-1 0,0 0 0,-1-1 0,-4 0 0,-18 1 0,-43 3 0,1 2 0,-20 0 0,17 2 0,0-3 0,-2 1 0,0-2 0,18-2 0,11 1 0,12-3 0,8 2 0,3-1 0,5 0 0,0 0 0,3 0 0,1-1 0,2-1 0,6 1 0,4-1 0,16 0 0,6 0 0,9-2 0,-1 3 0,-1-2 0,-2 1 0,1 0 0,-3-2 0,-5 3 0,-9-3 0,0 3 0,-9-3 0,3 2 0,-2-2 0,3 2 0,0 0 0,0 0 0,0 0 0,-2-1 0,-1 2 0,-2-2 0,0 2 0,-2 0 0,1 0 0,-3 0 0,0 0 0,-3 0 0,1 0 0,1 0 0,0 0 0,0 0 0,1 0 0,-2 0 0,2 0 0,1 0 0,2 0 0,-2 0 0,-1 0 0,-3 0 0,-1 0 0,0 0 0,0-1 0,0 0 0,0-1 0,0 1 0,-1-1 0,1 2 0,-1-2 0,2 1 0,0-1 0,2-1 0,0 0 0,2-1 0,-2 0 0,1-1 0,-3-1 0,3 1 0,-4-2 0,1 4 0,0-3 0,-1 3 0,0-2 0,0 2 0,-1 0 0,0 1 0,-1 0 0,1 0 0,-1 1 0,2-1 0,-1-1 0,1 1 0,0-2 0,0 0 0,2-2 0,-2 2 0,2-2 0,-1 2 0,0 1 0,0 2 0,-1 0 0,1 0 0,-1 1 0,0 2 0,-3 8 0,1 1 0,-3 5 0,3-5 0,-2-3 0,2 0 0,-2-4 0,1 2 0,-1-2 0,2 2 0,-1 0 0,1 1 0,-1 0 0,1-1 0,-1 0 0,0-1 0,0-1 0,0 2 0,0-3 0,1 4 0,-1-4 0,1 3 0,0-3 0,0 0 0,-1-2 0,0 1 0,-5 0 0,-2-1 0,-3 1 0,-6 0 0,-6 1 0,-3 0 0,-20-2 0,4 1 0,-8-2 0,13 0 0,1 0 0,7 0 0,-3 0 0,-6 0 0,0-2 0,1 2 0,-1-3 0,6 2 0,0 0 0,3 1 0,0 0 0,4 1 0,0-1 0,1 2 0,-1-1 0,-4 1 0,-1 0 0,-6 1 0,-1-1 0,0 0 0,-3-1 0,3-1 0,0 0 0,7 0 0,2 0 0,5 0 0,1 0 0,2 0 0,3 0 0,2 0 0,-1 0 0,2 0 0,0 0 0,4 0 0,0 0 0,3 0 0,-2 0 0,2 2 0,0-2 0,0 1 0,0 0 0,1-1 0,0 1 0,1-1 0,0 1 0,0-1 0,-2 3 0,0-3 0,-1 1 0,-1-1 0,1 0 0,0 0 0,-2 0 0,0 0 0,-4 0 0,0 0 0,-1 0 0,0 0 0,0 0 0,1 0 0,2 0 0,2 0 0,4 0 0,2 0 0,0 0 0,1 0 0,-3 0 0,0-1 0,-2 0 0,0-1 0,2 2 0,2-1 0,1 0 0,1 1 0,-1-1 0,2 0 0,-1-4 0,2 0 0,-1-5 0,1 3 0,0-2 0,0 3 0,0-2 0,1 0 0,0-2 0,2 2 0,-1-1 0,-1 2 0,1 2 0,-1 0 0,-1 2 0,1 0 0,0 0 0,-1 1 0,1-3 0,0 3 0,0-2 0,0 1 0,-1 0 0,1 1 0,-1 0 0,0 0 0,0-1 0,0 0 0,0-2 0,1 2 0,-1-2 0,1 2 0,-1 0 0,0 0 0,0 1 0,0-3 0,0 3 0,0-1 0,0 1 0,0 0 0,0 0 0,0 0 0,0-1 0,0 1 0,0 0 0,0 0 0,0 0 0,0 0 0,1 0 0,0-1 0,1 0 0,0 1 0,1 0 0,-1 2 0,2-1 0,-1 0 0,1 1 0,-2-1 0,2 1 0,1-1 0,2 0 0,7 0 0,3 3 0,6-2 0,8 3 0,-7-3 0,0 2 0,-10-2 0,-8 0 0,-1 0 0,-2 0 0,0 0 0,0 0 0,-11 4 0,-12 2 0,-16 6 0,-14-1 0,7 0 0,-3-3 0,12-2 0,2-2 0,11-1 0,7-1 0,19-2 0,8-2 0,24 0 0,13-2 0,12 0 0,-4 2 0,-4-2 0,-14 4 0,-11-2 0,-9 2 0,-14 1 0,-18 9 0,-5-1 0,-12 7 0,-2-1 0,0-2 0,2-1 0,2-2 0,12-7 0,7 0 0,13-5 0,5 2 0,11-3 0,1 3 0,-3-1 0,2 1 0,-7 0 0,-4 0 0,-7 2 0,-11 2 0,-8 4 0,-4 4 0,3-2 0,1-1 0,10-5 0,4-1 0,15-8 0,1-2 0,9-3 0,-8-1 0,-5 7 0,-14-1 0,-18 4 0,-11 1 0,-13 0 0,6 1 0,3 0 0,11 1 0,11-1 0,10-5 0,5-1 0,3-3 0,2-3 0,-2 4 0,1-3 0,0 3 0,-2 0 0,0 2 0,0 0 0,0 2 0,0-1 0,-2 2 0,1-1 0,-1-1 0,1 2 0,-1-2 0,1 1 0,0-1 0,-1 1 0,1-2 0,-1 1 0,1-1 0,0 1 0,0-1 0,1 1 0,0-1 0,0 1 0,-1-1 0,1 2 0,-1-2 0,1 4 0,0-3 0,0 3 0,0-1 0,1 1 0,1 0 0,0 0 0,1 0 0,-1 1 0,0 0 0,2 0 0,1 0 0,3 0 0,2 1 0,-1-1 0,3 2 0,-5-2 0,4 0 0,-3 0 0,0 0 0,-2 0 0,-1 0 0,-4 0 0,0 0 0,-1 0 0,-1 0 0,-5 7 0,-5 4 0,-15 10 0,0-2 0,-11 7 0,3-5 0,-4-1 0,8-1 0,4-10 0,10-1 0,3-4 0,5-1 0,6-2 0,14-1 0,5 0 0,30 0 0,7-2 0,27-1 0,-6-1 0,10 1 0,-23-1 0,-10 2 0,-19 0 0,-19 1 0,-7 1 0,-7 1 0,-11 6 0,-8 4 0,-16 7 0,-4 1 0,-10 0 0,4-4 0,9-2 0,6-6 0,16-4 0,5 0 0,8-3 0,14 0 0,4-2 0,18 2 0,-6-3 0,3 3 0,-5-2 0,-6 2 0,-4 0 0,-6 0 0,-6 0 0,-4 0 0,-3 0 0,-6 1 0,-2 1 0,-2-1 0,4 0 0,32-7 0,2 1 0,37-9 0,-5 3 0,-5-2 0,-8 4 0,-19 4 0,-10 1 0,-7 2 0,-7 1 0,-31 1 0,-12 2 0,-31-2 0,1 2 0,6-2 0,15 0 0,17 0 0,13 0 0,18-3 0,15-3 0,15-3 0,9 0 0,5 1 0,8-1 0,-1 4 0,0-2 0,-7 5 0,-12 0 0,-7 2 0,-9 0 0,-7 0 0,-5 0 0,-4 0 0,-11 0 0,-21 2 0,-8 0 0,-10 2 0,14-1 0,12-1 0,18-2 0,16-3 0,6 1 0,17-2 0,-9 2 0,4-1 0,-11 1 0,-7 1 0,-8 1 0,-14 0 0,-21 0 0,-23 0 0,-14 2 0,-8-2 0,17 2 0,7-2 0,24-1 0,9 0 0,12 0 0,8 0 0,11-2 0,8-1 0,24-4 0,17 0 0,9 0 0,15-3 0,-10 3 0,-11 2 0,-12 2 0,-23 4 0,-13-2 0,-9 1 0,-18 0 0,-19 1 0,-24 0 0,-17 0 0,5 2 0,2-2 0,18 2 0,11-2 0,11 0 0,23-1 0,20-3 0,18 1 0,13-3 0,9 0 0,-6 2 0,-7 0 0,-13 1 0,-18 3 0,-8-2 0,-19 2 0,-15 0 0,-17 0 0,-25 0 0,-3 0 0,-3 0 0,17 0 0,22 0 0,21 0 0,12-1 0,24-1 0,25-3 0,18 0 0,37-4 0,-10 4 0,9-5 0,-29 6 0,-20-1 0,-25 3 0,-23 1 0,-19 2 0,-20 3 0,-9 0 0,2 1 0,4 0 0,15-3 0,25 0 0,20-4 0,34-2 0,14 2 0,7 0 0,9 0 0,-19 1 0,1-3 0,-18 4 0,-3-2 0,-7 1 0,-9-1 0,-4 0 0,-7 1 0,2 1 0,-2 0 0,1 0 0,-4 0 0,-3-1 0,-6 1 0,-3-1 0,-19 6 0,-13-1 0,-24 6 0,-5-4 0,-29 0 0,-6-1 0,44-2 0,0-1 0,-46 1 0,36-1 0,18-1 0,25-1 0,25 1 0,31-1 0,23 2 0,-10 0 0,4-1 0,2 1 0,1-1 0,0 0 0,-1 0 0,6 0 0,-2-2 0,31 1 0,-7-1 0,-24-1 0,-26-2 0,-11 1 0,-10-1 0,-4 1 0,-3 0 0,-2 1 0,1 0 0,-4 2 0,-2-1 0,-16 1 0,-12 0 0,-23 2 0,-20-2 0,-5 2 0,-16-2 0,18 0 0,1-2 0,22 2 0,9-3 0,19 2 0,7 0 0,11 1 0,20 0 0,13 0 0,27-2 0,7 1 0,9-1 0,-9 1 0,-8 0 0,-15-2 0,-11 3 0,-10-3 0,-10 3 0,-2-1 0,-3 1 0,-1 0 0,1 0 0,-4 0 0,-6 1 0,-7 0 0,-9 4 0,1-2 0,4 1 0,15-2 0,26-1 0,18-1 0,24-2 0,-3 1 0,4-1 0,-19 2 0,-11 0 0,-18 0 0,-34 3 0,3 0 0,-26 6 0,17-3 0,-10 5 0,12-4 0,0 2 0,4 0 0,1 3 0,4-3 0,-1 1 0,6-5 0,1-1 0,1-1 0,2-1 0,0 1 0,0-1 0,0 1 0,0-1 0,1 0 0,0 0 0,0 0 0,0 1 0,0 0 0,0 0 0,0-1 0,0 0 0,1-1 0,1 0 0,6 0 0,3-1 0,9 2 0,0-4 0,1 1 0,-4-3 0,-5-2 0,-2 3 0,-4-1 0,-1 2 0,-3 1 0,-1-1 0,0 1 0,-1-3 0,0 1 0,0-2 0,0 2 0,0-2 0,-3-1 0,0-4 0,-3-2 0,-2-2 0,-4 0 0,1 1 0,2 2 0,1 1 0,4 5 0,-1-1 0,3 4 0,1 0 0,1-4 0,0 3 0,0-3 0,0 4 0,0 0 0,-5 12 0,1-2 0,-2 12 0,1-3 0,1 2 0,0-3 0,3 1 0,-2-6 0,3 1 0,-1-5 0,1-3 0,0 0 0,0-1 0,0-1 0,0 2 0,0-2 0,0 2 0,0-2 0,0 0 0,0 0 0,0 1 0,0-1 0,0 1 0,0 0 0,0 0 0,0 1 0,1 0 0,-1-2 0,1 1 0,0-1 0,-1 1 0,2-1 0,-2 1 0,2-2 0,-2 1 0,1-7 0,-1-1 0,0-10 0,0 1 0,0-2 0,0 1 0,-1 1 0,-2 1 0,0 2 0,0 5 0,0 1 0,0 1 0,-2 2 0,-2-1 0,-2 3 0,-1-1 0,-3 1 0,-1 0 0,-4 3 0,-1-1 0,0 3 0,2-2 0,2 3 0,-1-2 0,0 1 0,-1 2 0,0-1 0,4 1 0,1 0 0,2-2 0,4 0 0,0-2 0,1 1 0,1-3 0,-3 2 0,2-2 0,-2 2 0,1-1 0,1-1 0,6 1 0,11-4 0,9 1 0,8-4 0,4 0 0,0 1 0,-5 2 0,-2 1 0,-12 2 0,0-1 0,-7 1 0,-2-1 0,0 1 0,-1 0 0,3 0 0,4 0 0,4 0 0,4 1 0,0-1 0,-4 3 0,-5-3 0,-11 1 0,-11-1 0,-19-2 0,-16-4 0,-2 0 0,-1-4 0,22 5 0,12 0 0,11 0 0,6-1 0,2 0 0,0 0 0,2 2 0,-1 0 0,1 1 0,-2 2 0,1-1 0,-2 1 0,3-1 0,-1 1 0,3 0 0,3-2 0,5 2 0,3-1 0,2 1 0,-1 1 0,-2 0 0,-3 0 0,-2 0 0,2 0 0,-2 0 0,1 0 0,-4 0 0,-3 0 0,-2 1 0,-2-1 0,0 1 0,0-1 0,2 0 0,3 1 0,0-1 0,0 2 0,-2-2 0,-2 0 0,-3 0 0,-10-5 0,-19-1 0,-10-5 0,-25-3 0,1-3 0,-9 3 0,1 0 0,16 9 0,9 0 0,20 4 0,9 0 0,6 2 0,3-1 0,1 3 0,1-1 0,1 1 0,0-1 0,0 1 0,1 0 0,0 0 0,1-1 0,11-1 0,13 3 0,15-1 0,29 1 0,3-1 0,11-2 0,-18 1 0,-13-1 0,-20 0 0,-10 0 0,-8-1 0,-14 2 0,-15 2 0,-24 5 0,-4-1 0,-21 1 0,-7-1 0,0-3 0,-12 0 0,15-4 0,3-1 0,11 0 0,11 0 0,13 0 0,9 2 0,2-2 0,9 1 0,4 0 0,4-1 0,3 1 0,13-2 0,6-1 0,16-3 0,10 1 0,14-1 0,17 2 0,4 1 0,8 2 0,-26 0 0,-17-1 0,-26 5 0,-19 1 0,-12 10 0,-8 1 0,-9 7 0,-18 7 0,-9 2 0,-23 7 0,13-9 0,-11-1 0,24-13 0,8-4 0,20-5 0,16-5 0,8-2 0,6-3 0,10-2 0,6-4 0,19-2 0,-4 1 0,13 1 0,1 0 0,7 0 0,-3 1 0,-2 3 0,-16 0 0,-9 3 0,-11-1 0,-13 3 0,-11 0 0,-9 1 0,-17 0 0,6 2 0,-3-3 0,11 1 0,6 1 0,2-2 0,7 1 0,0-1 0,8 0 0,7-1 0,3-1 0,4-1 0,-1 1 0,-6-1 0,-7 2 0,-13 0 0,-18 1 0,-15 0 0,0 0 0,-1 0 0,18 1 0,9-1 0,13 2 0,13-5 0,6 0 0,11-3 0,8-1 0,7 2 0,7-2 0,12 4 0,-5 0 0,1 4 0,-13 0 0,-11 0 0,-9-1 0,-9 0 0,-4 0 0,-37 5 0,-10-2 0,-30 2 0,-14-1 0,7-1 0,-3-1 0,17 0 0,16-2 0,12 0 0,10 0 0,6 0 0,7 2 0,3-2 0,5 1 0,0-1 0,2 0 0,0 0 0,-1 0 0,0 0 0,-3 0 0,0 1 0,-1-1 0,1 2 0,-1-2 0,3 1 0,0-1 0,2 0 0,0 0 0,-2 0 0,0 1 0,-1 0 0,-2 0 0,2-1 0,0 0 0,0 0 0,1 0 0,-1 0 0,1 0 0,-1 0 0,2 0 0,-3 0 0,0 0 0,-2 0 0,0 0 0,2-1 0,-1 0 0,0-1 0,-5 2 0,-2-2 0,-3 0 0,-3-1 0,2 1 0,1 1 0,2 0 0,6 1 0,-2-2 0,3 2 0,-1 0 0,-2-1 0,2 1 0,-3-2 0,4 1 0,-1 0 0,4 1 0,1 0 0,0 0 0,0 0 0,0 0 0,1 0 0,1 0 0,0 0 0,0 0 0,0 0 0,0 0 0,0 0 0,0 0 0,-1 0 0,0 0 0,2-1 0,6-4 0,3-1 0,6-3 0,2 0 0,7 0 0,0 1 0,17 3 0,5 1 0,9 3 0,-2-1 0,-8 4 0,-12-2 0,-7 3 0,-12-3 0,-4 1 0,-3-1 0,-3 0 0,-1 0 0,-19 0 0,-6 0 0,-16 0 0,-13-3 0,4 0 0,-6-3 0,16 4 0,10 0 0,15 2 0,6 0 0,4 0 0,0-1 0,0 1 0,0-1 0,-2 1 0,2 0 0,0 0 0,1-1 0,-1 1 0,0-1 0,1 1 0,-2 0 0,1 0 0,0 0 0,2-1 0,0 0 0,1-1 0,0 0 0,-1 0 0,0 0 0,-2 1 0,1-1 0,-1 1 0,2 1 0,0-1 0,-1-1 0,1 1 0,-2-1 0,1 1 0,0-1 0,2 0 0,0 0 0,0 0 0,-1-1 0,-1 0 0,1-2 0,0 2 0,-1-2 0,2 2 0,-1 0 0,0 2 0,0-1 0,0 2 0,-3-3 0,-1 1 0,-3-1 0,-1 0 0,-1 1 0,2 0 0,2 1 0,2 1 0,1 0 0,-1-1 0,1 1 0,1-1 0,0 1 0,0 0 0,0 0 0,-3 0 0,0 0 0,-2 0 0,1 0 0,0 0 0,3 0 0,0 0 0,1 0 0,-1 0 0,-1 0 0,3 0 0,6-3 0,5 3 0,7-4 0,0 2 0,10-1 0,2 0 0,12 1 0,-8 0 0,-3 2 0,-12 0 0,-7-1 0,-2 1 0,-4-1 0,1 1 0,1 0 0,2 0 0,1 0 0,0 0 0,0 0 0,1 0 0,-2 0 0,2 0 0,-2 0 0,1 0 0,-1 0 0,0 0 0,-4 0 0,-2 0 0,0 0 0,1 0 0,1 0 0,2 1 0,0 1 0,2 0 0,4 1 0,2-1 0,1 1 0,4-1 0,-3 0 0,2-2 0,-1 2 0,3-2 0,-2 0 0,2 0 0,-1 0 0,-6 0 0,1 0 0,-5 1 0,0-1 0,1 1 0,1-1 0,0 0 0,1 0 0,-4 0 0,0 0 0,-4 0 0,1 0 0,-24 0 0,-2 0 0,-30 0 0,-2-2 0,-7 0 0,-5-2 0,4 0 0,6 0 0,7 2 0,17 0 0,8 2 0,7 0 0,5 0 0,1 0 0,1 0 0,-2 1 0,1 0 0,-3 1 0,-1-1 0,-1 2 0,-8 0 0,2-2 0,-3 2 0,9-3 0,1 2 0,6-2 0,1 0 0,3 0 0,20 1 0,28 0 0,28 2 0,9 0 0,8 1 0,-17-1 0,-1-1 0,1-2 0,-7 2 0,-3-2 0,-16 2 0,-7-2 0,-11 0 0,-2 0 0,1 0 0,-7-1 0,2 0 0,5 0 0,2 1 0,7 0 0,-3 0 0,2 0 0,-9 0 0,-2 0 0,-3 0 0,-3 0 0,2 0 0,3 1 0,2 1 0,7 1 0,-7-1 0,3 0 0,-12-2 0,-3 0 0,-3 0 0,-1 1 0,2-1 0,0 1 0,4-1 0,-2 0 0,2 0 0,-3 0 0,-6 0 0,-1 0 0,-2 1 0,2 0 0,2-1 0,2 0 0,1 0 0,2 0 0,1 2 0,1-2 0,-6 1 0,-2-1 0,-4-1 0,-2-1 0,-1 0 0,0-3 0,0 2 0,0-1 0,0 2 0,1 0 0,0 1 0,-1-1 0,1 0 0,0 0 0,1 1 0,-1-1 0,1 2 0,-1-1 0,0 0 0,1 0 0,-1 1 0,1 0 0,0 0 0,-1 3 0,0 5 0,-1 4 0,0 5 0,0 3 0,0-3 0,0 1 0,0-5 0,0-4 0,0-1 0,1-4 0,0-2 0,0 1 0,1-2 0,-2 1 0,2-1 0,-2 1 0,1 0 0,-1 0 0,0 0 0,-1 1 0,0 0 0,-5 1 0,1 0 0,-5 0 0,-2-2 0,0 0 0,-4-2 0,-1 3 0,-4-3 0,-8 1 0,-6-1 0,-10 0 0,3 0 0,-7 0 0,7 0 0,6 0 0,3 0 0,17 0 0,-2 0 0,7 0 0,1 0 0,0 0 0,1 0 0,1 2 0,-2-2 0,1 2 0,-1-2 0,-2 2 0,0 0 0,-1 0 0,0 0 0,0-1 0,1 0 0,0-1 0,-1 2 0,1-2 0,-2 0 0,0 0 0,0 0 0,-5 1 0,-1-1 0,-1 1 0,-2-1 0,1 0 0,-1 0 0,-2 0 0,2 2 0,2-2 0,3 1 0,2-1 0,1 0 0,-1 0 0,0 0 0,-6 0 0,1 0 0,-4 0 0,4 0 0,0-1 0,5 1 0,0-1 0,-2 1 0,2 0 0,-1 0 0,1 0 0,1 0 0,-1 1 0,3-1 0,3 1 0,1 0 0,3-1 0,-1 3 0,3-3 0,-3 1 0,2 0 0,-1-1 0,2 1 0,-1-1 0,1 1 0,0-1 0,1 1 0,1-1 0,0 0 0,-1 0 0,1 1 0,-2-1 0,3 1 0,-2-1 0,1 1 0,-1 0 0,0 0 0,0 1 0,-2-2 0,1 1 0,-1 0 0,1 0 0,0 0 0,1-1 0,1 0 0,1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35E7-748A-45A9-9366-B513E5619732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F013A-5BD9-408B-B2F1-9B4DE9679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5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F013A-5BD9-408B-B2F1-9B4DE96797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A92B40-2FE9-406C-8DD1-0284035BE45B}"/>
              </a:ext>
            </a:extLst>
          </p:cNvPr>
          <p:cNvSpPr/>
          <p:nvPr userDrawn="1"/>
        </p:nvSpPr>
        <p:spPr>
          <a:xfrm>
            <a:off x="457200" y="4764108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UCL  Institute of Health Informatics 	</a:t>
            </a:r>
            <a:r>
              <a:rPr lang="en-GB" sz="1200" baseline="0" dirty="0">
                <a:solidFill>
                  <a:schemeClr val="accent5">
                    <a:lumMod val="75000"/>
                  </a:schemeClr>
                </a:solidFill>
              </a:rPr>
              <a:t>                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Relational Databases	              </a:t>
            </a:r>
            <a:r>
              <a:rPr lang="en-GB" sz="1200" baseline="0" dirty="0">
                <a:solidFill>
                  <a:schemeClr val="accent5">
                    <a:lumMod val="75000"/>
                  </a:schemeClr>
                </a:solidFill>
              </a:rPr>
              <a:t> 	</a:t>
            </a:r>
            <a:r>
              <a:rPr lang="en-GB" sz="1200" baseline="0">
                <a:solidFill>
                  <a:schemeClr val="accent5">
                    <a:lumMod val="75000"/>
                  </a:schemeClr>
                </a:solidFill>
              </a:rPr>
              <a:t>                  	May </a:t>
            </a:r>
            <a:r>
              <a:rPr lang="en-GB" sz="1200" baseline="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52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1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8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0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5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7C54-8368-4305-B44C-041660F43E4C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tx1">
                <a:lumMod val="85000"/>
                <a:lumOff val="15000"/>
              </a:schemeClr>
            </a:gs>
            <a:gs pos="83000">
              <a:schemeClr val="tx1">
                <a:lumMod val="85000"/>
                <a:lumOff val="1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6176"/>
            <a:ext cx="8229600" cy="504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2982"/>
            <a:ext cx="8229600" cy="365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7C54-8368-4305-B44C-041660F43E4C}" type="datetimeFigureOut">
              <a:rPr lang="en-GB" smtClean="0"/>
              <a:t>27/05/2020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53F0-D57F-4593-9DD6-E416B5B84499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6" descr="Dark Blue.wmf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29"/>
          <a:stretch/>
        </p:blipFill>
        <p:spPr bwMode="auto">
          <a:xfrm>
            <a:off x="2729808" y="0"/>
            <a:ext cx="641419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 descr="Dark Blue.wmf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29" r="57441"/>
          <a:stretch/>
        </p:blipFill>
        <p:spPr bwMode="auto">
          <a:xfrm>
            <a:off x="0" y="0"/>
            <a:ext cx="272980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8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svg"/><Relationship Id="rId7" Type="http://schemas.openxmlformats.org/officeDocument/2006/relationships/image" Target="../media/image3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CodeClub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Tutorial</a:t>
            </a:r>
            <a:br>
              <a:rPr lang="en-GB" sz="2800" dirty="0"/>
            </a:br>
            <a:r>
              <a:rPr lang="en-GB" sz="2800" dirty="0"/>
              <a:t>Introduction into Relational Databases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0232" y="4083918"/>
            <a:ext cx="2094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err="1">
                <a:solidFill>
                  <a:schemeClr val="bg1">
                    <a:lumMod val="65000"/>
                  </a:schemeClr>
                </a:solidFill>
              </a:rPr>
              <a:t>Václav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</a:rPr>
              <a:t>Papež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Arturo González-</a:t>
            </a:r>
            <a:r>
              <a:rPr lang="en-GB" sz="1400" dirty="0" err="1">
                <a:solidFill>
                  <a:schemeClr val="bg1">
                    <a:lumMod val="65000"/>
                  </a:schemeClr>
                </a:solidFill>
              </a:rPr>
              <a:t>Izquierdo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2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tables - cardinality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9E1E3-47CE-4674-9292-FB70C168CD01}"/>
              </a:ext>
            </a:extLst>
          </p:cNvPr>
          <p:cNvSpPr txBox="1"/>
          <p:nvPr/>
        </p:nvSpPr>
        <p:spPr>
          <a:xfrm>
            <a:off x="4229599" y="1779662"/>
            <a:ext cx="684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1:n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4DBD0-930D-48CE-AF7D-60E6C5F9F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00" y="2211710"/>
            <a:ext cx="4356000" cy="11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313A54-569F-4B01-A0DA-5610AC91F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95886"/>
            <a:ext cx="7560000" cy="124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E7CC16-AB9C-4ECB-9547-A3BBB23D0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9262"/>
            <a:ext cx="5010526" cy="128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tables - cardinality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9E1E3-47CE-4674-9292-FB70C168CD01}"/>
              </a:ext>
            </a:extLst>
          </p:cNvPr>
          <p:cNvSpPr txBox="1"/>
          <p:nvPr/>
        </p:nvSpPr>
        <p:spPr>
          <a:xfrm>
            <a:off x="4213529" y="1006926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m:n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F1D72E-6700-494F-B2B0-273F30561D28}"/>
              </a:ext>
            </a:extLst>
          </p:cNvPr>
          <p:cNvSpPr/>
          <p:nvPr/>
        </p:nvSpPr>
        <p:spPr>
          <a:xfrm>
            <a:off x="4414705" y="2908677"/>
            <a:ext cx="343223" cy="7897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7BC5D0-F8F1-4542-9BAA-DA3AFB863F9F}"/>
                  </a:ext>
                </a:extLst>
              </p14:cNvPr>
              <p14:cNvContentPartPr/>
              <p14:nvPr/>
            </p14:nvContentPartPr>
            <p14:xfrm>
              <a:off x="944134" y="4703671"/>
              <a:ext cx="633600" cy="11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7BC5D0-F8F1-4542-9BAA-DA3AFB863F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134" y="4694671"/>
                <a:ext cx="6512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EB7B32-C2B9-CC4E-A1B6-F9AE2F211602}"/>
                  </a:ext>
                </a:extLst>
              </p14:cNvPr>
              <p14:cNvContentPartPr/>
              <p14:nvPr/>
            </p14:nvContentPartPr>
            <p14:xfrm>
              <a:off x="7317214" y="4691071"/>
              <a:ext cx="666720" cy="12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EB7B32-C2B9-CC4E-A1B6-F9AE2F2116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8214" y="4682071"/>
                <a:ext cx="684360" cy="1461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26C8DC-542E-4843-AC1A-544118039D69}"/>
              </a:ext>
            </a:extLst>
          </p:cNvPr>
          <p:cNvSpPr txBox="1"/>
          <p:nvPr/>
        </p:nvSpPr>
        <p:spPr>
          <a:xfrm>
            <a:off x="4586316" y="448822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Foreign keys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DB08FE5-3206-7C4C-A5FA-4166EBC6DD35}"/>
              </a:ext>
            </a:extLst>
          </p:cNvPr>
          <p:cNvSpPr/>
          <p:nvPr/>
        </p:nvSpPr>
        <p:spPr>
          <a:xfrm>
            <a:off x="4424742" y="4422915"/>
            <a:ext cx="227456" cy="33961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788622-2F36-4F9B-899B-A435AC0658E6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60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Input</a:t>
            </a:r>
            <a:r>
              <a:rPr lang="en-US" dirty="0"/>
              <a:t>: real world system / organization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b="1" dirty="0"/>
              <a:t>Output</a:t>
            </a:r>
            <a:r>
              <a:rPr lang="en-US" dirty="0"/>
              <a:t>: list of tables, keys, attributes, data types and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E99DB-D53A-4941-806B-7165021C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modelling</a:t>
            </a:r>
          </a:p>
        </p:txBody>
      </p:sp>
      <p:pic>
        <p:nvPicPr>
          <p:cNvPr id="5" name="Content Placeholder 4" descr="Earth Globe Europe-Africa">
            <a:extLst>
              <a:ext uri="{FF2B5EF4-FFF2-40B4-BE49-F238E27FC236}">
                <a16:creationId xmlns:a16="http://schemas.microsoft.com/office/drawing/2014/main" id="{00ECA211-7E3D-4C02-9B19-946F8358E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84" y="1707654"/>
            <a:ext cx="914400" cy="914400"/>
          </a:xfrm>
        </p:spPr>
      </p:pic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C17A2C29-CBD4-4789-8B6F-6885B6FFEF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2045" y="1707654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C5ABA2-3500-47FE-9D31-94B2EF082B14}"/>
              </a:ext>
            </a:extLst>
          </p:cNvPr>
          <p:cNvSpPr/>
          <p:nvPr/>
        </p:nvSpPr>
        <p:spPr>
          <a:xfrm>
            <a:off x="4139952" y="1995686"/>
            <a:ext cx="978408" cy="340616"/>
          </a:xfrm>
          <a:prstGeom prst="rightArrow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05843-46E5-4CAA-AFE8-B56D745A3B8A}"/>
              </a:ext>
            </a:extLst>
          </p:cNvPr>
          <p:cNvSpPr txBox="1"/>
          <p:nvPr/>
        </p:nvSpPr>
        <p:spPr>
          <a:xfrm>
            <a:off x="4059128" y="4166377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573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 vs. Closed World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Abstraction level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Domain borders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factors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256697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006EDF1-3E2F-40B2-9D22-E96E46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561D9C6-878C-4B44-BF3C-6804D71D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1045"/>
            <a:ext cx="8568952" cy="1884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Simplify and identify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Subjects and nouns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Predicates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Numerals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006EDF1-3E2F-40B2-9D22-E96E46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561D9C6-878C-4B44-BF3C-6804D71D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1044"/>
            <a:ext cx="8568952" cy="40449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Simplify and identify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Subjects and nouns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Predicates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Numerals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hospital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several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clinics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clinic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belongs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hospital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consultant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clinics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clinic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consultants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hospital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admissions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2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006EDF1-3E2F-40B2-9D22-E96E46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561D9C6-878C-4B44-BF3C-6804D71D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1044"/>
            <a:ext cx="8568952" cy="40449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Simplify and identify</a:t>
            </a:r>
          </a:p>
          <a:p>
            <a:pPr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Subjects and nouns -&gt;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Relations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Objects -&gt; 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Attributes/keys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Predicates -&gt;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Relationships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Numerals -&gt;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Cardinalities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hospital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–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several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clinics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clinic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belongs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hospital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consultant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clinics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clinic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consultants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hospital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admissions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1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006EDF1-3E2F-40B2-9D22-E96E46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561D9C6-878C-4B44-BF3C-6804D71D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3053"/>
            <a:ext cx="8568952" cy="404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patient can be registered with a single general practitioner (GP) at any time. Each patient has a unique NHS number and their demographic details are recorded in the surgery’s files. During the consultation, the GP can record a number of diagnoses, prescribe a number of medications and order blood tests. The patient can also be referred to a hospital for specialist care.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006EDF1-3E2F-40B2-9D22-E96E46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561D9C6-878C-4B44-BF3C-6804D71D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1044"/>
            <a:ext cx="8568952" cy="404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patient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can be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registered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general practitioner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(GP) at any time.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patient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unique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NHS number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their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demographic details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are recorded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 the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surgery’s files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During the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consultation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GP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record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diagnoses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prescribe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medications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blood tests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patient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can also be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referred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 a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hospital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specialist care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/>
              <a:t>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FCB6-F7BA-48C9-ADAB-B58CB22B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586C-1BEA-4401-B1D7-E06AF636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(and </a:t>
            </a:r>
            <a:r>
              <a:rPr lang="en-GB" dirty="0"/>
              <a:t>Logical – disguised numeric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  <a:p>
            <a:r>
              <a:rPr lang="en-GB" dirty="0"/>
              <a:t>Textual</a:t>
            </a:r>
          </a:p>
          <a:p>
            <a:r>
              <a:rPr lang="en-GB" dirty="0"/>
              <a:t>Date and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0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C305-23C8-4841-AF60-5215B9EC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953E20-4B3E-4630-AA0D-D856CCD0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71" y="967722"/>
            <a:ext cx="2170584" cy="1011559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Blood pressure</a:t>
            </a:r>
          </a:p>
          <a:p>
            <a:pPr lvl="1"/>
            <a:r>
              <a:rPr lang="en-GB" dirty="0"/>
              <a:t>Systolic</a:t>
            </a:r>
          </a:p>
          <a:p>
            <a:pPr lvl="1"/>
            <a:r>
              <a:rPr lang="en-GB" dirty="0"/>
              <a:t>Diastolic</a:t>
            </a:r>
          </a:p>
          <a:p>
            <a:pPr lvl="1"/>
            <a:r>
              <a:rPr lang="en-GB" dirty="0"/>
              <a:t>Pulse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A7B37A-E455-4A24-840A-C524B94CDFDB}"/>
              </a:ext>
            </a:extLst>
          </p:cNvPr>
          <p:cNvSpPr txBox="1">
            <a:spLocks/>
          </p:cNvSpPr>
          <p:nvPr/>
        </p:nvSpPr>
        <p:spPr>
          <a:xfrm>
            <a:off x="457200" y="2953258"/>
            <a:ext cx="2170584" cy="1011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Patient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Surname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Address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82DB21-8E39-4274-83E8-D443B9773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91404"/>
              </p:ext>
            </p:extLst>
          </p:nvPr>
        </p:nvGraphicFramePr>
        <p:xfrm>
          <a:off x="3671597" y="991367"/>
          <a:ext cx="4429472" cy="11985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602420">
                  <a:extLst>
                    <a:ext uri="{9D8B030D-6E8A-4147-A177-3AD203B41FA5}">
                      <a16:colId xmlns:a16="http://schemas.microsoft.com/office/drawing/2014/main" val="727585792"/>
                    </a:ext>
                  </a:extLst>
                </a:gridCol>
                <a:gridCol w="730708">
                  <a:extLst>
                    <a:ext uri="{9D8B030D-6E8A-4147-A177-3AD203B41FA5}">
                      <a16:colId xmlns:a16="http://schemas.microsoft.com/office/drawing/2014/main" val="16941583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022771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6101205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3435425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9971447"/>
                    </a:ext>
                  </a:extLst>
                </a:gridCol>
              </a:tblGrid>
              <a:tr h="466993">
                <a:tc>
                  <a:txBody>
                    <a:bodyPr/>
                    <a:lstStyle/>
                    <a:p>
                      <a:r>
                        <a:rPr lang="en-GB" sz="1100" dirty="0"/>
                        <a:t>Name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Systolic BP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Diastolic BP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Pulse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991981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49686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39277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78F40C-3614-4597-8B51-FFEABC147D41}"/>
              </a:ext>
            </a:extLst>
          </p:cNvPr>
          <p:cNvSpPr txBox="1">
            <a:spLocks/>
          </p:cNvSpPr>
          <p:nvPr/>
        </p:nvSpPr>
        <p:spPr>
          <a:xfrm>
            <a:off x="3414785" y="3363838"/>
            <a:ext cx="5701756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Same name for many patients? -&gt; </a:t>
            </a:r>
            <a:r>
              <a:rPr lang="en-GB" b="1" dirty="0">
                <a:solidFill>
                  <a:schemeClr val="bg1"/>
                </a:solidFill>
              </a:rPr>
              <a:t>Patient ID</a:t>
            </a:r>
          </a:p>
          <a:p>
            <a:r>
              <a:rPr lang="en-GB" dirty="0">
                <a:solidFill>
                  <a:schemeClr val="bg1"/>
                </a:solidFill>
              </a:rPr>
              <a:t>Multiple measurements for one patient? -&gt; </a:t>
            </a:r>
            <a:r>
              <a:rPr lang="en-GB" b="1" dirty="0">
                <a:solidFill>
                  <a:schemeClr val="bg1"/>
                </a:solidFill>
              </a:rPr>
              <a:t>Date</a:t>
            </a:r>
          </a:p>
          <a:p>
            <a:r>
              <a:rPr lang="en-GB" dirty="0">
                <a:solidFill>
                  <a:schemeClr val="bg1"/>
                </a:solidFill>
              </a:rPr>
              <a:t>Sort patients according to place of living? -&gt; </a:t>
            </a:r>
            <a:r>
              <a:rPr lang="en-GB" b="1" dirty="0">
                <a:solidFill>
                  <a:schemeClr val="bg1"/>
                </a:solidFill>
              </a:rPr>
              <a:t>Postcode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A11ABB-B147-47BC-A751-05AC09CB69EA}"/>
              </a:ext>
            </a:extLst>
          </p:cNvPr>
          <p:cNvSpPr/>
          <p:nvPr/>
        </p:nvSpPr>
        <p:spPr>
          <a:xfrm rot="5400000">
            <a:off x="1010097" y="2250771"/>
            <a:ext cx="504056" cy="21947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095290-336C-4EFC-A492-5B5759C205A5}"/>
              </a:ext>
            </a:extLst>
          </p:cNvPr>
          <p:cNvSpPr/>
          <p:nvPr/>
        </p:nvSpPr>
        <p:spPr>
          <a:xfrm rot="19681563">
            <a:off x="2056169" y="2640578"/>
            <a:ext cx="1464771" cy="219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CF2DDD-10AC-4D2B-9195-D8921FE43520}"/>
              </a:ext>
            </a:extLst>
          </p:cNvPr>
          <p:cNvSpPr/>
          <p:nvPr/>
        </p:nvSpPr>
        <p:spPr>
          <a:xfrm rot="5400000">
            <a:off x="5524568" y="2677156"/>
            <a:ext cx="504056" cy="219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29B1B8-41E1-4F20-BF0B-2E7AFA0CA0FF}"/>
              </a:ext>
            </a:extLst>
          </p:cNvPr>
          <p:cNvSpPr/>
          <p:nvPr/>
        </p:nvSpPr>
        <p:spPr>
          <a:xfrm rot="5400000">
            <a:off x="3925652" y="4430830"/>
            <a:ext cx="504056" cy="219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CBA-21B5-4691-A46A-19FFD696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DF8C-FDB3-400D-8550-98BCA6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“no data”, “a missing unknown value”</a:t>
            </a:r>
          </a:p>
          <a:p>
            <a:r>
              <a:rPr lang="en-GB" dirty="0"/>
              <a:t>Different from ‘0’ or empty string</a:t>
            </a:r>
          </a:p>
          <a:p>
            <a:r>
              <a:rPr lang="en-GB" dirty="0"/>
              <a:t>Expressions containing NULL will always produce NULL</a:t>
            </a:r>
          </a:p>
          <a:p>
            <a:r>
              <a:rPr lang="en-GB" dirty="0"/>
              <a:t>No arithmetic comparisons</a:t>
            </a:r>
          </a:p>
          <a:p>
            <a:r>
              <a:rPr lang="en-GB" dirty="0"/>
              <a:t>Handling: IS NULL, IS NOT NULL, IFNULL()</a:t>
            </a:r>
          </a:p>
        </p:txBody>
      </p:sp>
    </p:spTree>
    <p:extLst>
      <p:ext uri="{BB962C8B-B14F-4D97-AF65-F5344CB8AC3E}">
        <p14:creationId xmlns:p14="http://schemas.microsoft.com/office/powerpoint/2010/main" val="276290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Natural language</a:t>
            </a:r>
          </a:p>
          <a:p>
            <a:r>
              <a:rPr lang="en-US" dirty="0"/>
              <a:t>Open vs. Closed World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Abstraction level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Domain borders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factors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253802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690-A13E-4719-8C88-F11E708E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Autofit/>
          </a:bodyPr>
          <a:lstStyle/>
          <a:p>
            <a:r>
              <a:rPr lang="en-GB" dirty="0"/>
              <a:t>Closed world vs. Open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412CF-DE40-4FD7-A55D-113124A3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0" y="1124744"/>
            <a:ext cx="4000042" cy="3037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A6B16-A3EA-498C-9449-A0061C17BECB}"/>
              </a:ext>
            </a:extLst>
          </p:cNvPr>
          <p:cNvSpPr txBox="1"/>
          <p:nvPr/>
        </p:nvSpPr>
        <p:spPr>
          <a:xfrm>
            <a:off x="1268235" y="4330004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Pink Floyd: The Wall (1982)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B4CA8-19D1-4511-A0C5-D4A5124BD4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84" y="1124743"/>
            <a:ext cx="3680036" cy="303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A39D9F-B552-4BD9-A542-518184507F65}"/>
              </a:ext>
            </a:extLst>
          </p:cNvPr>
          <p:cNvSpPr txBox="1"/>
          <p:nvPr/>
        </p:nvSpPr>
        <p:spPr>
          <a:xfrm>
            <a:off x="4534549" y="252454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69BC-6E9E-48BC-A7AB-8E570CFB7F36}"/>
              </a:ext>
            </a:extLst>
          </p:cNvPr>
          <p:cNvSpPr txBox="1"/>
          <p:nvPr/>
        </p:nvSpPr>
        <p:spPr>
          <a:xfrm>
            <a:off x="4943543" y="4330004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NGC 4414: The Hubble Heritage Team (AURA/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STScI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/NASA) NASA Headquarters 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Greatest Images of NASA (NASA-HQ-GRIN)</a:t>
            </a:r>
          </a:p>
        </p:txBody>
      </p:sp>
    </p:spTree>
    <p:extLst>
      <p:ext uri="{BB962C8B-B14F-4D97-AF65-F5344CB8AC3E}">
        <p14:creationId xmlns:p14="http://schemas.microsoft.com/office/powerpoint/2010/main" val="290183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690-A13E-4719-8C88-F11E708E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Autofit/>
          </a:bodyPr>
          <a:lstStyle/>
          <a:p>
            <a:r>
              <a:rPr lang="en-GB" dirty="0"/>
              <a:t>Closed world vs. Open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412CF-DE40-4FD7-A55D-113124A3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280" y="1124744"/>
            <a:ext cx="4000042" cy="3037625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tile tx="0" ty="0" sx="100000" sy="100000" flip="none" algn="tl"/>
          </a:blip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A6B16-A3EA-498C-9449-A0061C17BECB}"/>
              </a:ext>
            </a:extLst>
          </p:cNvPr>
          <p:cNvSpPr txBox="1"/>
          <p:nvPr/>
        </p:nvSpPr>
        <p:spPr>
          <a:xfrm>
            <a:off x="1268235" y="4330004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Pink Floyd: The Wall (1982)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B4CA8-19D1-4511-A0C5-D4A5124BD4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84" y="1124743"/>
            <a:ext cx="3680036" cy="3037625"/>
          </a:xfrm>
          <a:prstGeom prst="rect">
            <a:avLst/>
          </a:prstGeom>
          <a:blipFill dpi="0" rotWithShape="1">
            <a:blip r:embed="rId4">
              <a:alphaModFix amt="19000"/>
            </a:blip>
            <a:srcRect/>
            <a:tile tx="0" ty="0" sx="100000" sy="100000" flip="none" algn="tl"/>
          </a:blip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A39D9F-B552-4BD9-A542-518184507F65}"/>
              </a:ext>
            </a:extLst>
          </p:cNvPr>
          <p:cNvSpPr txBox="1"/>
          <p:nvPr/>
        </p:nvSpPr>
        <p:spPr>
          <a:xfrm>
            <a:off x="4534549" y="252454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69BC-6E9E-48BC-A7AB-8E570CFB7F36}"/>
              </a:ext>
            </a:extLst>
          </p:cNvPr>
          <p:cNvSpPr txBox="1"/>
          <p:nvPr/>
        </p:nvSpPr>
        <p:spPr>
          <a:xfrm>
            <a:off x="4943543" y="4330004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NGC 4414: The Hubble Heritage Team (AURA/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STScI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/NASA) NASA Headquarters </a:t>
            </a: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Greatest Images of NASA (NASA-HQ-GRIN)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B7AE2B-AB56-4AC8-A92E-1827A2449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77430"/>
              </p:ext>
            </p:extLst>
          </p:nvPr>
        </p:nvGraphicFramePr>
        <p:xfrm>
          <a:off x="603702" y="2223155"/>
          <a:ext cx="3080340" cy="97210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475618686"/>
                    </a:ext>
                  </a:extLst>
                </a:gridCol>
                <a:gridCol w="920100">
                  <a:extLst>
                    <a:ext uri="{9D8B030D-6E8A-4147-A177-3AD203B41FA5}">
                      <a16:colId xmlns:a16="http://schemas.microsoft.com/office/drawing/2014/main" val="340793132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GB" sz="1100" dirty="0"/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Postcode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19271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222 Euston Rd., London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9585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31 </a:t>
                      </a:r>
                      <a:r>
                        <a:rPr lang="en-GB" sz="1200" dirty="0" err="1"/>
                        <a:t>Orchardson</a:t>
                      </a:r>
                      <a:r>
                        <a:rPr lang="en-GB" sz="1200" dirty="0"/>
                        <a:t> 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NW8 8NN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688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AFD33E-DC3A-4861-9BB5-9FFF7081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02373"/>
              </p:ext>
            </p:extLst>
          </p:nvPr>
        </p:nvGraphicFramePr>
        <p:xfrm>
          <a:off x="5623532" y="1995483"/>
          <a:ext cx="3080340" cy="129614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475618686"/>
                    </a:ext>
                  </a:extLst>
                </a:gridCol>
                <a:gridCol w="920100">
                  <a:extLst>
                    <a:ext uri="{9D8B030D-6E8A-4147-A177-3AD203B41FA5}">
                      <a16:colId xmlns:a16="http://schemas.microsoft.com/office/drawing/2014/main" val="340793132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GB" sz="1100" dirty="0"/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Postcode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119271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222 Euston Rd., London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9585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31 </a:t>
                      </a:r>
                      <a:r>
                        <a:rPr lang="en-GB" sz="1200" dirty="0" err="1"/>
                        <a:t>Orchardson</a:t>
                      </a:r>
                      <a:r>
                        <a:rPr lang="en-GB" sz="1200" dirty="0"/>
                        <a:t> 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NW8 8NN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6882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 err="1"/>
                        <a:t>Majakovskeho</a:t>
                      </a:r>
                      <a:r>
                        <a:rPr lang="en-GB" sz="1200" dirty="0"/>
                        <a:t> 28,</a:t>
                      </a:r>
                      <a:r>
                        <a:rPr lang="en-GB" sz="1200" baseline="0" dirty="0"/>
                        <a:t> Plzen, CR</a:t>
                      </a:r>
                      <a:endParaRPr lang="en-GB" sz="12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31200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2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9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Natural language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 vs. Closed World</a:t>
            </a:r>
          </a:p>
          <a:p>
            <a:r>
              <a:rPr lang="en-US" dirty="0"/>
              <a:t>Abstraction level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Domain borders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factors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403801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CD1-A4D8-461A-8A87-9A3C65B4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 level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A5360FF-DE80-4252-B42F-BAACF0FF2745}"/>
              </a:ext>
            </a:extLst>
          </p:cNvPr>
          <p:cNvSpPr/>
          <p:nvPr/>
        </p:nvSpPr>
        <p:spPr>
          <a:xfrm>
            <a:off x="457200" y="1131590"/>
            <a:ext cx="3381131" cy="3264842"/>
          </a:xfrm>
          <a:prstGeom prst="flowChartDocumen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A354A-F5EA-4C48-9A41-BEB418EFD11B}"/>
              </a:ext>
            </a:extLst>
          </p:cNvPr>
          <p:cNvSpPr txBox="1"/>
          <p:nvPr/>
        </p:nvSpPr>
        <p:spPr>
          <a:xfrm>
            <a:off x="4390348" y="2336164"/>
            <a:ext cx="434821" cy="37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5CE89-594D-43E1-8BC7-9D0C5CA4A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45380"/>
            <a:ext cx="3055218" cy="36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4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CD1-A4D8-461A-8A87-9A3C65B4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 level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5A5360FF-DE80-4252-B42F-BAACF0FF2745}"/>
              </a:ext>
            </a:extLst>
          </p:cNvPr>
          <p:cNvSpPr/>
          <p:nvPr/>
        </p:nvSpPr>
        <p:spPr>
          <a:xfrm>
            <a:off x="457200" y="1131590"/>
            <a:ext cx="3381131" cy="3264842"/>
          </a:xfrm>
          <a:prstGeom prst="flowChartDocumen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8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A354A-F5EA-4C48-9A41-BEB418EFD11B}"/>
              </a:ext>
            </a:extLst>
          </p:cNvPr>
          <p:cNvSpPr txBox="1"/>
          <p:nvPr/>
        </p:nvSpPr>
        <p:spPr>
          <a:xfrm>
            <a:off x="4390348" y="2336164"/>
            <a:ext cx="434821" cy="37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5CE89-594D-43E1-8BC7-9D0C5CA4A0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45380"/>
            <a:ext cx="3055218" cy="3637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D2E637-DBF6-473B-9C25-A72381A4DD6C}"/>
              </a:ext>
            </a:extLst>
          </p:cNvPr>
          <p:cNvSpPr/>
          <p:nvPr/>
        </p:nvSpPr>
        <p:spPr>
          <a:xfrm>
            <a:off x="457200" y="2267951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7E2BA-360A-4AA7-A77A-B4C2E92029E8}"/>
              </a:ext>
            </a:extLst>
          </p:cNvPr>
          <p:cNvSpPr/>
          <p:nvPr/>
        </p:nvSpPr>
        <p:spPr>
          <a:xfrm>
            <a:off x="1724807" y="1345804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9B4A4-E70C-4787-BE89-F7AC9FFC719C}"/>
              </a:ext>
            </a:extLst>
          </p:cNvPr>
          <p:cNvSpPr/>
          <p:nvPr/>
        </p:nvSpPr>
        <p:spPr>
          <a:xfrm>
            <a:off x="1687339" y="3283374"/>
            <a:ext cx="999728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D181C-9340-4330-92B7-FE7FC456EC10}"/>
              </a:ext>
            </a:extLst>
          </p:cNvPr>
          <p:cNvSpPr/>
          <p:nvPr/>
        </p:nvSpPr>
        <p:spPr>
          <a:xfrm>
            <a:off x="3422530" y="874530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9C6AC-8F3D-419D-86EE-B4F4F93408CC}"/>
              </a:ext>
            </a:extLst>
          </p:cNvPr>
          <p:cNvSpPr/>
          <p:nvPr/>
        </p:nvSpPr>
        <p:spPr>
          <a:xfrm>
            <a:off x="3417802" y="1720793"/>
            <a:ext cx="1071736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A6955-BA39-49F9-A870-A05D9758A96E}"/>
              </a:ext>
            </a:extLst>
          </p:cNvPr>
          <p:cNvSpPr/>
          <p:nvPr/>
        </p:nvSpPr>
        <p:spPr>
          <a:xfrm>
            <a:off x="5743600" y="664217"/>
            <a:ext cx="1191276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4FDC4-994A-42F6-A593-7E0E0E6025C7}"/>
              </a:ext>
            </a:extLst>
          </p:cNvPr>
          <p:cNvSpPr/>
          <p:nvPr/>
        </p:nvSpPr>
        <p:spPr>
          <a:xfrm>
            <a:off x="5742699" y="1271984"/>
            <a:ext cx="1239999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361108-8DC4-4FF0-8985-23A8F56D309E}"/>
              </a:ext>
            </a:extLst>
          </p:cNvPr>
          <p:cNvSpPr/>
          <p:nvPr/>
        </p:nvSpPr>
        <p:spPr>
          <a:xfrm>
            <a:off x="3262229" y="3683031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Street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40572-FC95-4EDD-859B-4B770F4498E9}"/>
              </a:ext>
            </a:extLst>
          </p:cNvPr>
          <p:cNvSpPr/>
          <p:nvPr/>
        </p:nvSpPr>
        <p:spPr>
          <a:xfrm>
            <a:off x="3275030" y="3077768"/>
            <a:ext cx="1064997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1226EE-43F6-44F6-BE24-C8BC0EEEEEFD}"/>
              </a:ext>
            </a:extLst>
          </p:cNvPr>
          <p:cNvSpPr/>
          <p:nvPr/>
        </p:nvSpPr>
        <p:spPr>
          <a:xfrm>
            <a:off x="3248921" y="2485219"/>
            <a:ext cx="1117216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D10BF2-68ED-42A5-83EB-44E642C07F32}"/>
              </a:ext>
            </a:extLst>
          </p:cNvPr>
          <p:cNvSpPr/>
          <p:nvPr/>
        </p:nvSpPr>
        <p:spPr>
          <a:xfrm>
            <a:off x="3275030" y="4344840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A4756-C506-44EA-AF3D-FCA54ECEF57D}"/>
              </a:ext>
            </a:extLst>
          </p:cNvPr>
          <p:cNvSpPr/>
          <p:nvPr/>
        </p:nvSpPr>
        <p:spPr>
          <a:xfrm>
            <a:off x="5280843" y="3008663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Prefix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C5B62C-B9D3-44D6-85CA-FD0420DDC40F}"/>
              </a:ext>
            </a:extLst>
          </p:cNvPr>
          <p:cNvSpPr/>
          <p:nvPr/>
        </p:nvSpPr>
        <p:spPr>
          <a:xfrm>
            <a:off x="5285499" y="2482038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CA8C23-5600-4789-BF6F-114DD42F9727}"/>
              </a:ext>
            </a:extLst>
          </p:cNvPr>
          <p:cNvSpPr/>
          <p:nvPr/>
        </p:nvSpPr>
        <p:spPr>
          <a:xfrm>
            <a:off x="5271401" y="3601211"/>
            <a:ext cx="91440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 fix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9482BB-90DD-4B00-AE32-EE7DDFD43C39}"/>
              </a:ext>
            </a:extLst>
          </p:cNvPr>
          <p:cNvSpPr/>
          <p:nvPr/>
        </p:nvSpPr>
        <p:spPr>
          <a:xfrm>
            <a:off x="7245618" y="3008662"/>
            <a:ext cx="1094780" cy="4756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Alphabet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7C89B6-0D3C-4F98-9C92-0583ED7711E4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371600" y="1821405"/>
            <a:ext cx="810407" cy="684347"/>
          </a:xfrm>
          <a:prstGeom prst="bentConnector2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00B5EE-8B21-437A-AA77-E03CDA32ECE7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rot="16200000" flipV="1">
            <a:off x="1390591" y="2486761"/>
            <a:ext cx="777622" cy="815603"/>
          </a:xfrm>
          <a:prstGeom prst="bentConnector2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4AC3134-AEC7-49F0-8760-7A2271C5C2F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639207" y="1112331"/>
            <a:ext cx="783323" cy="47127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99B986B-3999-4F49-A991-4B010D77F146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rot="10800000" flipV="1">
            <a:off x="4336930" y="902017"/>
            <a:ext cx="1406670" cy="21031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2B2D3B-A56D-452B-909B-851089D350CB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>
            <a:off x="4336931" y="1112331"/>
            <a:ext cx="1405769" cy="39745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8C9C7B-EF9A-4B5A-B66A-46164878231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2639208" y="1583606"/>
            <a:ext cx="778595" cy="37498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CB69B41-70D4-4896-B817-AF965A25AAA7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2687067" y="2723020"/>
            <a:ext cx="561854" cy="79815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ACB70F1-C7B0-48B6-A2C7-936A2CC3FBE9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 flipV="1">
            <a:off x="2687068" y="3315569"/>
            <a:ext cx="587963" cy="20560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CBC1955-64E7-492D-85BA-80247525625B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rot="10800000">
            <a:off x="2687067" y="3521176"/>
            <a:ext cx="575162" cy="39965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AAAD841-A4B7-43B2-811A-813E7EA65E2D}"/>
              </a:ext>
            </a:extLst>
          </p:cNvPr>
          <p:cNvCxnSpPr>
            <a:cxnSpLocks/>
            <a:stCxn id="19" idx="1"/>
            <a:endCxn id="11" idx="3"/>
          </p:cNvCxnSpPr>
          <p:nvPr/>
        </p:nvCxnSpPr>
        <p:spPr>
          <a:xfrm rot="10800000">
            <a:off x="2687068" y="3521175"/>
            <a:ext cx="587963" cy="106146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CEB0BF-DA23-4D8A-AB0C-6FCE8D904BB9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rot="10800000" flipV="1">
            <a:off x="4366137" y="2719838"/>
            <a:ext cx="919362" cy="318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BEF879A-F8E5-422F-93C8-A63A26F98C7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 flipV="1">
            <a:off x="4340027" y="3246463"/>
            <a:ext cx="940816" cy="6910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BDFA650-8BCA-4501-82AD-36D45F78588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4340027" y="3315569"/>
            <a:ext cx="931374" cy="5234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180FFBA-C551-47B3-A527-FEE4823E3819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rot="10800000" flipV="1">
            <a:off x="6195244" y="3246462"/>
            <a:ext cx="1050375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Natural language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 vs. Closed World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Abstraction level</a:t>
            </a:r>
          </a:p>
          <a:p>
            <a:r>
              <a:rPr lang="en-US" dirty="0"/>
              <a:t>Domain borders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factors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338882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7"/>
            <a:ext cx="2746648" cy="57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Blood pressure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370E7-E553-4903-B756-2D5D462B0E52}"/>
              </a:ext>
            </a:extLst>
          </p:cNvPr>
          <p:cNvSpPr txBox="1"/>
          <p:nvPr/>
        </p:nvSpPr>
        <p:spPr>
          <a:xfrm>
            <a:off x="5224227" y="2015342"/>
            <a:ext cx="1632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0DBFF-38F7-4945-BC9C-446F4BAF56B6}"/>
              </a:ext>
            </a:extLst>
          </p:cNvPr>
          <p:cNvSpPr txBox="1"/>
          <p:nvPr/>
        </p:nvSpPr>
        <p:spPr>
          <a:xfrm>
            <a:off x="4943514" y="3713655"/>
            <a:ext cx="232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7E9AF-EE4A-41AC-94D3-36D39DF4021D}"/>
              </a:ext>
            </a:extLst>
          </p:cNvPr>
          <p:cNvSpPr txBox="1"/>
          <p:nvPr/>
        </p:nvSpPr>
        <p:spPr>
          <a:xfrm>
            <a:off x="7308304" y="3219822"/>
            <a:ext cx="1715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B60FC-B8EA-4A92-A9AE-E6B6DA055591}"/>
              </a:ext>
            </a:extLst>
          </p:cNvPr>
          <p:cNvSpPr txBox="1"/>
          <p:nvPr/>
        </p:nvSpPr>
        <p:spPr>
          <a:xfrm>
            <a:off x="2972297" y="3177361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Wind speed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18C3A-7BF2-4872-B32A-AAAC6943908A}"/>
              </a:ext>
            </a:extLst>
          </p:cNvPr>
          <p:cNvSpPr txBox="1"/>
          <p:nvPr/>
        </p:nvSpPr>
        <p:spPr>
          <a:xfrm>
            <a:off x="267574" y="2252540"/>
            <a:ext cx="4391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Beaufort wind force scale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FCAD30-0CA8-44FF-8915-31BD99CD0C32}"/>
              </a:ext>
            </a:extLst>
          </p:cNvPr>
          <p:cNvSpPr/>
          <p:nvPr/>
        </p:nvSpPr>
        <p:spPr>
          <a:xfrm>
            <a:off x="3300193" y="1043634"/>
            <a:ext cx="1271807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2744B-F8AB-4D05-B9AF-47ACB4F2EA04}"/>
              </a:ext>
            </a:extLst>
          </p:cNvPr>
          <p:cNvSpPr txBox="1"/>
          <p:nvPr/>
        </p:nvSpPr>
        <p:spPr>
          <a:xfrm>
            <a:off x="4716016" y="906304"/>
            <a:ext cx="277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External factors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5EAFD76-A945-4585-8627-D351A270AA23}"/>
              </a:ext>
            </a:extLst>
          </p:cNvPr>
          <p:cNvSpPr/>
          <p:nvPr/>
        </p:nvSpPr>
        <p:spPr>
          <a:xfrm rot="5400000">
            <a:off x="5803959" y="1637122"/>
            <a:ext cx="473161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D89B70-C7C3-4C4F-879B-4CD835FBC7F6}"/>
              </a:ext>
            </a:extLst>
          </p:cNvPr>
          <p:cNvSpPr/>
          <p:nvPr/>
        </p:nvSpPr>
        <p:spPr>
          <a:xfrm rot="2748821">
            <a:off x="6752264" y="2735783"/>
            <a:ext cx="771507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18C692-BD00-4D20-ADFB-3DC14E15109B}"/>
              </a:ext>
            </a:extLst>
          </p:cNvPr>
          <p:cNvSpPr/>
          <p:nvPr/>
        </p:nvSpPr>
        <p:spPr>
          <a:xfrm rot="12997203">
            <a:off x="2266222" y="2981761"/>
            <a:ext cx="737616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E0C0852-D42F-417E-BBDB-905DA72D5AB9}"/>
              </a:ext>
            </a:extLst>
          </p:cNvPr>
          <p:cNvSpPr/>
          <p:nvPr/>
        </p:nvSpPr>
        <p:spPr>
          <a:xfrm rot="5400000">
            <a:off x="5566601" y="3052754"/>
            <a:ext cx="1077346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45D161E-8A7A-4876-A23D-E7FFD9B91E38}"/>
              </a:ext>
            </a:extLst>
          </p:cNvPr>
          <p:cNvSpPr/>
          <p:nvPr/>
        </p:nvSpPr>
        <p:spPr>
          <a:xfrm rot="8101811">
            <a:off x="4615296" y="2753963"/>
            <a:ext cx="771507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A8D53E-5DE4-42F7-9FFF-E04837630F58}"/>
              </a:ext>
            </a:extLst>
          </p:cNvPr>
          <p:cNvSpPr/>
          <p:nvPr/>
        </p:nvSpPr>
        <p:spPr>
          <a:xfrm rot="16200000">
            <a:off x="1461716" y="1772020"/>
            <a:ext cx="737616" cy="244460"/>
          </a:xfrm>
          <a:prstGeom prst="rightArrow">
            <a:avLst/>
          </a:prstGeom>
          <a:solidFill>
            <a:srgbClr val="D6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BF7E2-1551-4D38-B721-3CDC4905E752}"/>
              </a:ext>
            </a:extLst>
          </p:cNvPr>
          <p:cNvSpPr txBox="1"/>
          <p:nvPr/>
        </p:nvSpPr>
        <p:spPr>
          <a:xfrm>
            <a:off x="1830523" y="1624284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D63838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857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Natural language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 vs. Closed World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Abstraction level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Domain borders</a:t>
            </a:r>
          </a:p>
          <a:p>
            <a:r>
              <a:rPr lang="en-US" dirty="0"/>
              <a:t>External factors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158889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AA03-8373-456F-8F9A-26A975B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6176"/>
            <a:ext cx="8229600" cy="504869"/>
          </a:xfrm>
        </p:spPr>
        <p:txBody>
          <a:bodyPr/>
          <a:lstStyle/>
          <a:p>
            <a:r>
              <a:rPr lang="en-GB" dirty="0"/>
              <a:t>Motivation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408319-F229-4C22-9B92-5052098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43173"/>
              </p:ext>
            </p:extLst>
          </p:nvPr>
        </p:nvGraphicFramePr>
        <p:xfrm>
          <a:off x="179512" y="915566"/>
          <a:ext cx="8784972" cy="3240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58139712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332097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3419966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475618686"/>
                    </a:ext>
                  </a:extLst>
                </a:gridCol>
                <a:gridCol w="920100">
                  <a:extLst>
                    <a:ext uri="{9D8B030D-6E8A-4147-A177-3AD203B41FA5}">
                      <a16:colId xmlns:a16="http://schemas.microsoft.com/office/drawing/2014/main" val="3407931328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val="431271712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val="1625143362"/>
                    </a:ext>
                  </a:extLst>
                </a:gridCol>
                <a:gridCol w="1160132">
                  <a:extLst>
                    <a:ext uri="{9D8B030D-6E8A-4147-A177-3AD203B41FA5}">
                      <a16:colId xmlns:a16="http://schemas.microsoft.com/office/drawing/2014/main" val="1398860070"/>
                    </a:ext>
                  </a:extLst>
                </a:gridCol>
                <a:gridCol w="792084">
                  <a:extLst>
                    <a:ext uri="{9D8B030D-6E8A-4147-A177-3AD203B41FA5}">
                      <a16:colId xmlns:a16="http://schemas.microsoft.com/office/drawing/2014/main" val="210733825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Postcode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Systolic BP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Diastolic</a:t>
                      </a:r>
                      <a:r>
                        <a:rPr lang="en-GB" sz="1100" baseline="0" dirty="0"/>
                        <a:t> DB</a:t>
                      </a:r>
                      <a:endParaRPr lang="en-GB" sz="11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Pulse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119271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Bobbi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222 Euston Rd., London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9585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Henry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Elliot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31 </a:t>
                      </a:r>
                      <a:r>
                        <a:rPr lang="en-GB" sz="1200" dirty="0" err="1"/>
                        <a:t>Orchardson</a:t>
                      </a:r>
                      <a:r>
                        <a:rPr lang="en-GB" sz="1200" dirty="0"/>
                        <a:t> 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NW8 8NN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6882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Rob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Head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55 Bolton</a:t>
                      </a:r>
                      <a:r>
                        <a:rPr lang="en-GB" sz="1200" baseline="0" dirty="0"/>
                        <a:t> St., London</a:t>
                      </a:r>
                      <a:endParaRPr lang="en-GB" sz="12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E154JY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83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5512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Bobbi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222 Euston Road, London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1.4.2017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7361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Henry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Elliot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London, </a:t>
                      </a:r>
                      <a:r>
                        <a:rPr lang="en-GB" sz="1200" dirty="0" err="1"/>
                        <a:t>Cobbold</a:t>
                      </a:r>
                      <a:r>
                        <a:rPr lang="en-GB" sz="1200" dirty="0"/>
                        <a:t> Rd. 15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NW109SU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6887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Bobbi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222</a:t>
                      </a:r>
                      <a:r>
                        <a:rPr lang="en-GB" sz="1200" baseline="0" dirty="0"/>
                        <a:t> Euston Rd. London</a:t>
                      </a:r>
                      <a:endParaRPr lang="en-GB" sz="12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143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74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2422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Judi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Gilliam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120 Abbott St., Cairns, Australia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138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2540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Wyndham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Majakovskeho</a:t>
                      </a:r>
                      <a:r>
                        <a:rPr lang="en-GB" sz="1200" dirty="0"/>
                        <a:t> 28,</a:t>
                      </a:r>
                      <a:r>
                        <a:rPr lang="en-GB" sz="1200" baseline="0" dirty="0"/>
                        <a:t> Plzen, CR</a:t>
                      </a:r>
                      <a:endParaRPr lang="en-GB" sz="12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31200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2046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Bobbi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222 Euston Rd.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86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48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714753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C6310E2-7719-43AE-A411-78E2D7220E38}"/>
              </a:ext>
            </a:extLst>
          </p:cNvPr>
          <p:cNvSpPr/>
          <p:nvPr/>
        </p:nvSpPr>
        <p:spPr>
          <a:xfrm>
            <a:off x="1979712" y="1234058"/>
            <a:ext cx="2088232" cy="2849860"/>
          </a:xfrm>
          <a:prstGeom prst="rect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1A3A7-FA42-44F7-A5CA-D8293E84CA85}"/>
              </a:ext>
            </a:extLst>
          </p:cNvPr>
          <p:cNvSpPr txBox="1"/>
          <p:nvPr/>
        </p:nvSpPr>
        <p:spPr>
          <a:xfrm>
            <a:off x="2563179" y="4566116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Let’s buy thermometer and glucometer…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8CB546-3D47-40C5-9AD1-A6E3CBF833C4}"/>
              </a:ext>
            </a:extLst>
          </p:cNvPr>
          <p:cNvSpPr/>
          <p:nvPr/>
        </p:nvSpPr>
        <p:spPr>
          <a:xfrm>
            <a:off x="107504" y="1234058"/>
            <a:ext cx="1728192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CC4F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B2DF07-A97D-4A32-BAFB-CA8E34E35B5C}"/>
              </a:ext>
            </a:extLst>
          </p:cNvPr>
          <p:cNvSpPr/>
          <p:nvPr/>
        </p:nvSpPr>
        <p:spPr>
          <a:xfrm>
            <a:off x="107504" y="2223869"/>
            <a:ext cx="1728192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CC4F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028EF-8F52-4CF4-8C11-09B34E1F058E}"/>
              </a:ext>
            </a:extLst>
          </p:cNvPr>
          <p:cNvSpPr/>
          <p:nvPr/>
        </p:nvSpPr>
        <p:spPr>
          <a:xfrm>
            <a:off x="107504" y="2881628"/>
            <a:ext cx="1728192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CC4F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B5A30B-9D76-410B-8295-BA95C08F2ECA}"/>
              </a:ext>
            </a:extLst>
          </p:cNvPr>
          <p:cNvSpPr/>
          <p:nvPr/>
        </p:nvSpPr>
        <p:spPr>
          <a:xfrm>
            <a:off x="137361" y="3851307"/>
            <a:ext cx="1728192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CC4F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BBB87-4185-41F7-B93C-EC0675D88106}"/>
              </a:ext>
            </a:extLst>
          </p:cNvPr>
          <p:cNvSpPr/>
          <p:nvPr/>
        </p:nvSpPr>
        <p:spPr>
          <a:xfrm>
            <a:off x="4140074" y="3512904"/>
            <a:ext cx="864096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01EDC1-D898-404F-A815-4BB8C0E3FC3C}"/>
              </a:ext>
            </a:extLst>
          </p:cNvPr>
          <p:cNvSpPr/>
          <p:nvPr/>
        </p:nvSpPr>
        <p:spPr>
          <a:xfrm>
            <a:off x="4139950" y="3214441"/>
            <a:ext cx="864096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C06BA6-FA78-467D-85E2-BDFE491F68A6}"/>
              </a:ext>
            </a:extLst>
          </p:cNvPr>
          <p:cNvSpPr/>
          <p:nvPr/>
        </p:nvSpPr>
        <p:spPr>
          <a:xfrm>
            <a:off x="8100388" y="2223869"/>
            <a:ext cx="864096" cy="288032"/>
          </a:xfrm>
          <a:prstGeom prst="ellipse">
            <a:avLst/>
          </a:prstGeom>
          <a:solidFill>
            <a:schemeClr val="accent2">
              <a:alpha val="16863"/>
            </a:schemeClr>
          </a:solidFill>
          <a:ln>
            <a:solidFill>
              <a:srgbClr val="D44C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D1E746-0659-4439-AB13-D086285A7B2A}"/>
              </a:ext>
            </a:extLst>
          </p:cNvPr>
          <p:cNvSpPr/>
          <p:nvPr/>
        </p:nvSpPr>
        <p:spPr>
          <a:xfrm>
            <a:off x="107504" y="1581043"/>
            <a:ext cx="1728192" cy="288032"/>
          </a:xfrm>
          <a:prstGeom prst="ellipse">
            <a:avLst/>
          </a:prstGeom>
          <a:solidFill>
            <a:schemeClr val="accent4">
              <a:lumMod val="40000"/>
              <a:lumOff val="60000"/>
              <a:alpha val="16863"/>
            </a:schemeClr>
          </a:solidFill>
          <a:ln>
            <a:solidFill>
              <a:srgbClr val="876DA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F038B7-E4E4-4F85-A1C0-A5B486830B37}"/>
              </a:ext>
            </a:extLst>
          </p:cNvPr>
          <p:cNvSpPr/>
          <p:nvPr/>
        </p:nvSpPr>
        <p:spPr>
          <a:xfrm>
            <a:off x="122221" y="2552748"/>
            <a:ext cx="1728192" cy="288032"/>
          </a:xfrm>
          <a:prstGeom prst="ellipse">
            <a:avLst/>
          </a:prstGeom>
          <a:solidFill>
            <a:schemeClr val="accent4">
              <a:lumMod val="40000"/>
              <a:lumOff val="60000"/>
              <a:alpha val="16863"/>
            </a:schemeClr>
          </a:solidFill>
          <a:ln>
            <a:solidFill>
              <a:srgbClr val="876DA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GB" dirty="0"/>
              <a:t>Extensibility</a:t>
            </a:r>
          </a:p>
          <a:p>
            <a:r>
              <a:rPr lang="en-GB" dirty="0"/>
              <a:t>Part of federative database</a:t>
            </a:r>
          </a:p>
          <a:p>
            <a:r>
              <a:rPr lang="en-GB" dirty="0"/>
              <a:t>Large files limited by 50MB</a:t>
            </a:r>
          </a:p>
          <a:p>
            <a:r>
              <a:rPr lang="en-GB" dirty="0"/>
              <a:t>Data from external resource</a:t>
            </a:r>
          </a:p>
          <a:p>
            <a:r>
              <a:rPr lang="en-GB" dirty="0"/>
              <a:t>Frequent access to statistics</a:t>
            </a:r>
          </a:p>
        </p:txBody>
      </p:sp>
    </p:spTree>
    <p:extLst>
      <p:ext uri="{BB962C8B-B14F-4D97-AF65-F5344CB8AC3E}">
        <p14:creationId xmlns:p14="http://schemas.microsoft.com/office/powerpoint/2010/main" val="3779253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B37-4576-44DD-8D38-4C64E4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89C0-A7D5-4129-BB44-F7E69780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3542"/>
            <a:ext cx="8363272" cy="4022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Natural language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 vs. Closed World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Abstraction level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Domain borders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External factors</a:t>
            </a:r>
          </a:p>
          <a:p>
            <a:r>
              <a:rPr lang="en-US" dirty="0"/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2980253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example (one of many)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79256-81AF-4B9E-99B0-385D2EEA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1045"/>
            <a:ext cx="8316416" cy="41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E0A7A3-703C-463E-A3F7-1EC15AE6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1510"/>
            <a:ext cx="8647105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3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9465-F679-DB4E-A465-1B5F509C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EHR DB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634D2-50FC-154F-992D-0DD29EBF3A88}"/>
              </a:ext>
            </a:extLst>
          </p:cNvPr>
          <p:cNvSpPr/>
          <p:nvPr/>
        </p:nvSpPr>
        <p:spPr>
          <a:xfrm>
            <a:off x="683568" y="1063229"/>
            <a:ext cx="7416824" cy="36004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CF02-C6E3-8D4C-B486-7E82FA72A2E2}"/>
              </a:ext>
            </a:extLst>
          </p:cNvPr>
          <p:cNvSpPr txBox="1"/>
          <p:nvPr/>
        </p:nvSpPr>
        <p:spPr>
          <a:xfrm>
            <a:off x="655965" y="1135237"/>
            <a:ext cx="240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Database: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electronic_health_records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D860C5-B726-6840-9AD1-6DF039858BC2}"/>
              </a:ext>
            </a:extLst>
          </p:cNvPr>
          <p:cNvGrpSpPr/>
          <p:nvPr/>
        </p:nvGrpSpPr>
        <p:grpSpPr>
          <a:xfrm>
            <a:off x="3168402" y="1235535"/>
            <a:ext cx="4774331" cy="3273857"/>
            <a:chOff x="3816474" y="1231888"/>
            <a:chExt cx="4774331" cy="3273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4CB48C-94D8-0244-9602-BC8E5A419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474" y="1755108"/>
              <a:ext cx="1619622" cy="96065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</p:pic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CD1988C8-9566-574B-9DF7-2043977CB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84759"/>
              <a:ext cx="2101776" cy="924781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A6E19B22-D52F-644D-92A1-4951E3E49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389" y="2211710"/>
              <a:ext cx="3071416" cy="229403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3B14D4-941B-5946-9F13-55394FFF2764}"/>
                </a:ext>
              </a:extLst>
            </p:cNvPr>
            <p:cNvSpPr txBox="1"/>
            <p:nvPr/>
          </p:nvSpPr>
          <p:spPr>
            <a:xfrm>
              <a:off x="3816474" y="1231888"/>
              <a:ext cx="1128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Primary care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Practices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E577D7-03B3-864F-9BE2-B48C111F82E5}"/>
                </a:ext>
              </a:extLst>
            </p:cNvPr>
            <p:cNvSpPr txBox="1"/>
            <p:nvPr/>
          </p:nvSpPr>
          <p:spPr>
            <a:xfrm>
              <a:off x="5622888" y="1669102"/>
              <a:ext cx="77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Patients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9A7F03-0E58-004F-A341-D7675FD97266}"/>
                </a:ext>
              </a:extLst>
            </p:cNvPr>
            <p:cNvSpPr txBox="1"/>
            <p:nvPr/>
          </p:nvSpPr>
          <p:spPr>
            <a:xfrm>
              <a:off x="7380312" y="1921802"/>
              <a:ext cx="11826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Consultations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25C234-DEE7-7448-B6C9-653BB1A55484}"/>
              </a:ext>
            </a:extLst>
          </p:cNvPr>
          <p:cNvGrpSpPr/>
          <p:nvPr/>
        </p:nvGrpSpPr>
        <p:grpSpPr>
          <a:xfrm>
            <a:off x="755576" y="2215357"/>
            <a:ext cx="3024336" cy="1791286"/>
            <a:chOff x="1403648" y="2211710"/>
            <a:chExt cx="3024336" cy="1791286"/>
          </a:xfrm>
        </p:grpSpPr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A6917C20-DC93-7547-B507-1B1821845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734930"/>
              <a:ext cx="2173784" cy="111455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FCCC9345-DAD4-7341-9535-75C9F530E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973031"/>
              <a:ext cx="2008797" cy="102996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416205-7EC1-5343-8D45-B0030B2AF5D4}"/>
                </a:ext>
              </a:extLst>
            </p:cNvPr>
            <p:cNvSpPr txBox="1"/>
            <p:nvPr/>
          </p:nvSpPr>
          <p:spPr>
            <a:xfrm>
              <a:off x="1403648" y="2211710"/>
              <a:ext cx="1314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Secondary care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Procedures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B02D47-7133-E743-8B74-0F1F9D0BBFB2}"/>
                </a:ext>
              </a:extLst>
            </p:cNvPr>
            <p:cNvSpPr txBox="1"/>
            <p:nvPr/>
          </p:nvSpPr>
          <p:spPr>
            <a:xfrm>
              <a:off x="3499525" y="2696021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Diagnoses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C6230-39A2-1D40-B147-9E1A5A2677E0}"/>
              </a:ext>
            </a:extLst>
          </p:cNvPr>
          <p:cNvGrpSpPr/>
          <p:nvPr/>
        </p:nvGrpSpPr>
        <p:grpSpPr>
          <a:xfrm>
            <a:off x="1217403" y="4140060"/>
            <a:ext cx="2850541" cy="317998"/>
            <a:chOff x="1865475" y="4136413"/>
            <a:chExt cx="2850541" cy="31799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B33C27-F660-754E-8089-4F1C4842F6D0}"/>
                </a:ext>
              </a:extLst>
            </p:cNvPr>
            <p:cNvSpPr txBox="1"/>
            <p:nvPr/>
          </p:nvSpPr>
          <p:spPr>
            <a:xfrm>
              <a:off x="1865475" y="4136413"/>
              <a:ext cx="864096" cy="307777"/>
            </a:xfrm>
            <a:prstGeom prst="rect">
              <a:avLst/>
            </a:prstGeom>
            <a:solidFill>
              <a:srgbClr val="4F81BD"/>
            </a:solidFill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ONS…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43D954-F685-8D4E-8B5F-E0B1C729C7FE}"/>
                </a:ext>
              </a:extLst>
            </p:cNvPr>
            <p:cNvSpPr txBox="1"/>
            <p:nvPr/>
          </p:nvSpPr>
          <p:spPr>
            <a:xfrm>
              <a:off x="2987824" y="4146634"/>
              <a:ext cx="1728192" cy="307777"/>
            </a:xfrm>
            <a:prstGeom prst="rect">
              <a:avLst/>
            </a:prstGeom>
            <a:solidFill>
              <a:srgbClr val="4F81BD"/>
            </a:solidFill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Disease registry…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9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C305-23C8-4841-AF60-5215B9EC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01C146-57F1-454D-A7A1-EB4FC182EF39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60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– Server Architecture</a:t>
            </a:r>
          </a:p>
        </p:txBody>
      </p:sp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44D510A3-0515-446C-93D0-C956D48A7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968" y="3783857"/>
            <a:ext cx="914400" cy="914400"/>
          </a:xfrm>
          <a:prstGeom prst="rect">
            <a:avLst/>
          </a:prstGeom>
        </p:spPr>
      </p:pic>
      <p:pic>
        <p:nvPicPr>
          <p:cNvPr id="20" name="Graphic 19" descr="Laptop">
            <a:extLst>
              <a:ext uri="{FF2B5EF4-FFF2-40B4-BE49-F238E27FC236}">
                <a16:creationId xmlns:a16="http://schemas.microsoft.com/office/drawing/2014/main" id="{30C2DB11-D8A8-4C80-BB94-0D4E701D79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9752" y="1585466"/>
            <a:ext cx="914400" cy="914400"/>
          </a:xfrm>
          <a:prstGeom prst="rect">
            <a:avLst/>
          </a:prstGeom>
        </p:spPr>
      </p:pic>
      <p:pic>
        <p:nvPicPr>
          <p:cNvPr id="22" name="Graphic 21" descr="Smart Phone">
            <a:extLst>
              <a:ext uri="{FF2B5EF4-FFF2-40B4-BE49-F238E27FC236}">
                <a16:creationId xmlns:a16="http://schemas.microsoft.com/office/drawing/2014/main" id="{8571B062-97F5-45A2-B3EC-7B5B06193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8184" y="1585466"/>
            <a:ext cx="914400" cy="91440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F37CE6BE-000E-43AA-A524-22D9CC2E95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3968" y="228371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0587E-ADA7-4788-B293-D96EE60D7669}"/>
              </a:ext>
            </a:extLst>
          </p:cNvPr>
          <p:cNvSpPr txBox="1"/>
          <p:nvPr/>
        </p:nvSpPr>
        <p:spPr>
          <a:xfrm>
            <a:off x="3999682" y="2003830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MySQL 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C1E409-981B-4E6A-BD61-594A85C98BD3}"/>
              </a:ext>
            </a:extLst>
          </p:cNvPr>
          <p:cNvSpPr txBox="1"/>
          <p:nvPr/>
        </p:nvSpPr>
        <p:spPr>
          <a:xfrm>
            <a:off x="906050" y="2283718"/>
            <a:ext cx="255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Terminal / Command 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CA6B9-D91C-4877-B04F-A4F45048CE0E}"/>
              </a:ext>
            </a:extLst>
          </p:cNvPr>
          <p:cNvSpPr txBox="1"/>
          <p:nvPr/>
        </p:nvSpPr>
        <p:spPr>
          <a:xfrm>
            <a:off x="6237441" y="247172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AE97BC-7428-4557-857C-FC13FE1813F0}"/>
              </a:ext>
            </a:extLst>
          </p:cNvPr>
          <p:cNvSpPr txBox="1"/>
          <p:nvPr/>
        </p:nvSpPr>
        <p:spPr>
          <a:xfrm>
            <a:off x="3751986" y="4507244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MySQL Workbench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04A77A5F-0E52-485E-8E94-D2759794B022}"/>
              </a:ext>
            </a:extLst>
          </p:cNvPr>
          <p:cNvSpPr/>
          <p:nvPr/>
        </p:nvSpPr>
        <p:spPr>
          <a:xfrm rot="1350154">
            <a:off x="3225667" y="2388342"/>
            <a:ext cx="1216152" cy="12459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ADA80B72-B35A-4739-B564-2A435E59CCD7}"/>
              </a:ext>
            </a:extLst>
          </p:cNvPr>
          <p:cNvSpPr/>
          <p:nvPr/>
        </p:nvSpPr>
        <p:spPr>
          <a:xfrm rot="20324499">
            <a:off x="5045046" y="2409433"/>
            <a:ext cx="1216152" cy="12459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3F698D73-B357-495C-A03B-89E1A0D2245F}"/>
              </a:ext>
            </a:extLst>
          </p:cNvPr>
          <p:cNvSpPr/>
          <p:nvPr/>
        </p:nvSpPr>
        <p:spPr>
          <a:xfrm rot="5400000">
            <a:off x="4421484" y="3454881"/>
            <a:ext cx="639367" cy="125839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90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C305-23C8-4841-AF60-5215B9EC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networking theory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01C146-57F1-454D-A7A1-EB4FC182EF39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60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identification</a:t>
            </a:r>
          </a:p>
        </p:txBody>
      </p:sp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44D510A3-0515-446C-93D0-C956D48A7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32" y="2283718"/>
            <a:ext cx="914400" cy="91440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F37CE6BE-000E-43AA-A524-22D9CC2E95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533" y="1477534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0587E-ADA7-4788-B293-D96EE60D7669}"/>
              </a:ext>
            </a:extLst>
          </p:cNvPr>
          <p:cNvSpPr txBox="1"/>
          <p:nvPr/>
        </p:nvSpPr>
        <p:spPr>
          <a:xfrm>
            <a:off x="6588225" y="1209026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MySQL server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AE97BC-7428-4557-857C-FC13FE1813F0}"/>
              </a:ext>
            </a:extLst>
          </p:cNvPr>
          <p:cNvSpPr txBox="1"/>
          <p:nvPr/>
        </p:nvSpPr>
        <p:spPr>
          <a:xfrm>
            <a:off x="930813" y="2985315"/>
            <a:ext cx="157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computer</a:t>
            </a: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7BB39E19-7C74-4B79-97CE-CDAD80D4D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2510" y="269874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CEC22C-A07A-44A3-95ED-D16CA749EBF6}"/>
              </a:ext>
            </a:extLst>
          </p:cNvPr>
          <p:cNvSpPr txBox="1"/>
          <p:nvPr/>
        </p:nvSpPr>
        <p:spPr>
          <a:xfrm>
            <a:off x="6388138" y="2440472"/>
            <a:ext cx="188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PostgreSQL server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DA82-DE18-4FB3-BB38-8C3F9137B914}"/>
              </a:ext>
            </a:extLst>
          </p:cNvPr>
          <p:cNvSpPr txBox="1"/>
          <p:nvPr/>
        </p:nvSpPr>
        <p:spPr>
          <a:xfrm>
            <a:off x="6711656" y="3620028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server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phic 3" descr="Email">
            <a:extLst>
              <a:ext uri="{FF2B5EF4-FFF2-40B4-BE49-F238E27FC236}">
                <a16:creationId xmlns:a16="http://schemas.microsoft.com/office/drawing/2014/main" id="{F0BB30FF-42E2-4615-A965-0ED1B7C489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2203" y="3909268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589A23-EE6C-4CE2-8CAB-45B8B3490329}"/>
              </a:ext>
            </a:extLst>
          </p:cNvPr>
          <p:cNvSpPr/>
          <p:nvPr/>
        </p:nvSpPr>
        <p:spPr>
          <a:xfrm>
            <a:off x="5742994" y="1127171"/>
            <a:ext cx="3077478" cy="3924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F62C6ED-342C-40CA-9C9C-8F7086224784}"/>
              </a:ext>
            </a:extLst>
          </p:cNvPr>
          <p:cNvSpPr/>
          <p:nvPr/>
        </p:nvSpPr>
        <p:spPr>
          <a:xfrm>
            <a:off x="2275510" y="2698742"/>
            <a:ext cx="3376610" cy="1349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ED198-3AE0-4348-9487-CC85F98CF459}"/>
              </a:ext>
            </a:extLst>
          </p:cNvPr>
          <p:cNvSpPr txBox="1"/>
          <p:nvPr/>
        </p:nvSpPr>
        <p:spPr>
          <a:xfrm>
            <a:off x="714342" y="3378583"/>
            <a:ext cx="505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128.40.171.134</a:t>
            </a:r>
            <a:r>
              <a:rPr lang="en-US" b="1" dirty="0">
                <a:solidFill>
                  <a:schemeClr val="bg1"/>
                </a:solidFill>
              </a:rPr>
              <a:t>:3306</a:t>
            </a:r>
            <a:r>
              <a:rPr lang="en-US" dirty="0">
                <a:solidFill>
                  <a:schemeClr val="bg1"/>
                </a:solidFill>
              </a:rPr>
              <a:t>, my name is 128.40.171.007, be so kind and give me all data from table Patients. My username is Bond, my password is “</a:t>
            </a:r>
            <a:r>
              <a:rPr lang="en-US" dirty="0" err="1">
                <a:solidFill>
                  <a:schemeClr val="bg1"/>
                </a:solidFill>
              </a:rPr>
              <a:t>JamesBond</a:t>
            </a:r>
            <a:r>
              <a:rPr lang="en-US" dirty="0">
                <a:solidFill>
                  <a:schemeClr val="bg1"/>
                </a:solidFill>
              </a:rPr>
              <a:t>”.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A6ACD2-17C1-4F05-82AB-E34FA0446B13}"/>
              </a:ext>
            </a:extLst>
          </p:cNvPr>
          <p:cNvSpPr txBox="1"/>
          <p:nvPr/>
        </p:nvSpPr>
        <p:spPr>
          <a:xfrm>
            <a:off x="7774522" y="1750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E2921-9952-4620-A5A8-66063141EC1B}"/>
              </a:ext>
            </a:extLst>
          </p:cNvPr>
          <p:cNvSpPr txBox="1"/>
          <p:nvPr/>
        </p:nvSpPr>
        <p:spPr>
          <a:xfrm>
            <a:off x="7759245" y="29807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5432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89DD2-3B21-4BC8-840A-677D664F2625}"/>
              </a:ext>
            </a:extLst>
          </p:cNvPr>
          <p:cNvSpPr txBox="1"/>
          <p:nvPr/>
        </p:nvSpPr>
        <p:spPr>
          <a:xfrm>
            <a:off x="7895755" y="4216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CE4CBE3-42B2-446A-B4EB-ACDEDCD1F17B}"/>
              </a:ext>
            </a:extLst>
          </p:cNvPr>
          <p:cNvSpPr/>
          <p:nvPr/>
        </p:nvSpPr>
        <p:spPr>
          <a:xfrm rot="19933067">
            <a:off x="5717054" y="2370100"/>
            <a:ext cx="1356457" cy="11680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5BE4A-5375-453D-AD76-1118D1DDFC8D}"/>
              </a:ext>
            </a:extLst>
          </p:cNvPr>
          <p:cNvSpPr txBox="1"/>
          <p:nvPr/>
        </p:nvSpPr>
        <p:spPr>
          <a:xfrm>
            <a:off x="6186401" y="734365"/>
            <a:ext cx="21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Host: </a:t>
            </a:r>
            <a:r>
              <a:rPr lang="en-GB" dirty="0">
                <a:solidFill>
                  <a:schemeClr val="bg1"/>
                </a:solidFill>
              </a:rPr>
              <a:t>128.40.171.134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8E678-BA8F-4FC2-94FF-8CC51CD51F97}"/>
              </a:ext>
            </a:extLst>
          </p:cNvPr>
          <p:cNvSpPr txBox="1"/>
          <p:nvPr/>
        </p:nvSpPr>
        <p:spPr>
          <a:xfrm>
            <a:off x="857844" y="209905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128.40.171.007</a:t>
            </a:r>
          </a:p>
        </p:txBody>
      </p:sp>
    </p:spTree>
    <p:extLst>
      <p:ext uri="{BB962C8B-B14F-4D97-AF65-F5344CB8AC3E}">
        <p14:creationId xmlns:p14="http://schemas.microsoft.com/office/powerpoint/2010/main" val="35258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788622-2F36-4F9B-899B-A435AC0658E6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60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Input</a:t>
            </a:r>
            <a:r>
              <a:rPr lang="en-US" dirty="0"/>
              <a:t>: real world system / organization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b="1" dirty="0"/>
              <a:t>Output</a:t>
            </a:r>
            <a:r>
              <a:rPr lang="en-US" dirty="0"/>
              <a:t>: list of tables, keys, attributes, data types and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E99DB-D53A-4941-806B-7165021C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modelling</a:t>
            </a:r>
          </a:p>
        </p:txBody>
      </p:sp>
      <p:pic>
        <p:nvPicPr>
          <p:cNvPr id="5" name="Content Placeholder 4" descr="Earth Globe Europe-Africa">
            <a:extLst>
              <a:ext uri="{FF2B5EF4-FFF2-40B4-BE49-F238E27FC236}">
                <a16:creationId xmlns:a16="http://schemas.microsoft.com/office/drawing/2014/main" id="{00ECA211-7E3D-4C02-9B19-946F8358E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784" y="1707654"/>
            <a:ext cx="914400" cy="914400"/>
          </a:xfrm>
        </p:spPr>
      </p:pic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C17A2C29-CBD4-4789-8B6F-6885B6FFEF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2045" y="1707654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3C5ABA2-3500-47FE-9D31-94B2EF082B14}"/>
              </a:ext>
            </a:extLst>
          </p:cNvPr>
          <p:cNvSpPr/>
          <p:nvPr/>
        </p:nvSpPr>
        <p:spPr>
          <a:xfrm>
            <a:off x="4139952" y="1995686"/>
            <a:ext cx="978408" cy="340616"/>
          </a:xfrm>
          <a:prstGeom prst="rightArrow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05843-46E5-4CAA-AFE8-B56D745A3B8A}"/>
              </a:ext>
            </a:extLst>
          </p:cNvPr>
          <p:cNvSpPr txBox="1"/>
          <p:nvPr/>
        </p:nvSpPr>
        <p:spPr>
          <a:xfrm>
            <a:off x="4059128" y="4166377"/>
            <a:ext cx="1288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17800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8B7D-41CF-4EC0-B0CD-CFE0024C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2CDB6-69DE-4AD0-A2DE-40F5677E6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72867"/>
              </p:ext>
            </p:extLst>
          </p:nvPr>
        </p:nvGraphicFramePr>
        <p:xfrm>
          <a:off x="1839700" y="1203598"/>
          <a:ext cx="5464600" cy="16201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58139712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6332097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34199665"/>
                    </a:ext>
                  </a:extLst>
                </a:gridCol>
                <a:gridCol w="920100">
                  <a:extLst>
                    <a:ext uri="{9D8B030D-6E8A-4147-A177-3AD203B41FA5}">
                      <a16:colId xmlns:a16="http://schemas.microsoft.com/office/drawing/2014/main" val="3407931328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val="431271712"/>
                    </a:ext>
                  </a:extLst>
                </a:gridCol>
                <a:gridCol w="976108">
                  <a:extLst>
                    <a:ext uri="{9D8B030D-6E8A-4147-A177-3AD203B41FA5}">
                      <a16:colId xmlns:a16="http://schemas.microsoft.com/office/drawing/2014/main" val="1625143362"/>
                    </a:ext>
                  </a:extLst>
                </a:gridCol>
                <a:gridCol w="792084">
                  <a:extLst>
                    <a:ext uri="{9D8B030D-6E8A-4147-A177-3AD203B41FA5}">
                      <a16:colId xmlns:a16="http://schemas.microsoft.com/office/drawing/2014/main" val="210733825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Postcode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Systolic BP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Diastolic</a:t>
                      </a:r>
                      <a:r>
                        <a:rPr lang="en-GB" sz="1100" baseline="0" dirty="0"/>
                        <a:t> DB</a:t>
                      </a:r>
                      <a:endParaRPr lang="en-GB" sz="11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119271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Bobbi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59585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Henry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Elliot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NW8 8NN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6882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Rob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Head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E154JY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83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3.1.2017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5512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Bobbi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125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1.4.2017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73618"/>
                  </a:ext>
                </a:extLst>
              </a:tr>
            </a:tbl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67B84967-102B-4C4B-B49C-45C6821D4C89}"/>
              </a:ext>
            </a:extLst>
          </p:cNvPr>
          <p:cNvSpPr/>
          <p:nvPr/>
        </p:nvSpPr>
        <p:spPr>
          <a:xfrm>
            <a:off x="1837443" y="3531156"/>
            <a:ext cx="1224134" cy="9144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D4992-2E05-4B2A-A672-A6EA3C085DFD}"/>
              </a:ext>
            </a:extLst>
          </p:cNvPr>
          <p:cNvSpPr txBox="1"/>
          <p:nvPr/>
        </p:nvSpPr>
        <p:spPr>
          <a:xfrm>
            <a:off x="1896720" y="36190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5076C-4A0F-45F8-BE83-32E15CC15811}"/>
              </a:ext>
            </a:extLst>
          </p:cNvPr>
          <p:cNvSpPr txBox="1"/>
          <p:nvPr/>
        </p:nvSpPr>
        <p:spPr>
          <a:xfrm>
            <a:off x="2035590" y="3972223"/>
            <a:ext cx="75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Henry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4C53C-D35A-4307-82BD-5502156B01BC}"/>
              </a:ext>
            </a:extLst>
          </p:cNvPr>
          <p:cNvSpPr txBox="1"/>
          <p:nvPr/>
        </p:nvSpPr>
        <p:spPr>
          <a:xfrm>
            <a:off x="2512965" y="3723878"/>
            <a:ext cx="5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453F92-E14F-40B9-B14F-67322B46164A}"/>
              </a:ext>
            </a:extLst>
          </p:cNvPr>
          <p:cNvSpPr/>
          <p:nvPr/>
        </p:nvSpPr>
        <p:spPr>
          <a:xfrm flipH="1">
            <a:off x="2467245" y="2823779"/>
            <a:ext cx="45719" cy="795246"/>
          </a:xfrm>
          <a:custGeom>
            <a:avLst/>
            <a:gdLst>
              <a:gd name="connsiteX0" fmla="*/ 1524000 w 1524000"/>
              <a:gd name="connsiteY0" fmla="*/ 1476375 h 1476375"/>
              <a:gd name="connsiteX1" fmla="*/ 0 w 1524000"/>
              <a:gd name="connsiteY1" fmla="*/ 0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4000" h="1476375">
                <a:moveTo>
                  <a:pt x="1524000" y="1476375"/>
                </a:moveTo>
                <a:cubicBezTo>
                  <a:pt x="905668" y="800893"/>
                  <a:pt x="287337" y="125412"/>
                  <a:pt x="0" y="0"/>
                </a:cubicBezTo>
              </a:path>
            </a:pathLst>
          </a:custGeom>
          <a:ln w="571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C24B3-33EC-4D45-99C1-5CF74DE84C2F}"/>
              </a:ext>
            </a:extLst>
          </p:cNvPr>
          <p:cNvSpPr txBox="1"/>
          <p:nvPr/>
        </p:nvSpPr>
        <p:spPr>
          <a:xfrm>
            <a:off x="2030683" y="441727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D80A8-C145-4ED9-B6E3-5794EA21839A}"/>
              </a:ext>
            </a:extLst>
          </p:cNvPr>
          <p:cNvSpPr/>
          <p:nvPr/>
        </p:nvSpPr>
        <p:spPr>
          <a:xfrm>
            <a:off x="1837441" y="1207320"/>
            <a:ext cx="5466857" cy="1607804"/>
          </a:xfrm>
          <a:prstGeom prst="rect">
            <a:avLst/>
          </a:prstGeom>
          <a:solidFill>
            <a:schemeClr val="accent6">
              <a:lumMod val="40000"/>
              <a:lumOff val="60000"/>
              <a:alpha val="16863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BB1A8-84AA-461B-B738-D678E0FAD8E1}"/>
              </a:ext>
            </a:extLst>
          </p:cNvPr>
          <p:cNvSpPr txBox="1"/>
          <p:nvPr/>
        </p:nvSpPr>
        <p:spPr>
          <a:xfrm>
            <a:off x="7304299" y="1811768"/>
            <a:ext cx="6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504D"/>
                </a:solidFill>
              </a:rPr>
              <a:t>Tuple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C5136D-8A00-4806-B0E6-0F3BC0062766}"/>
              </a:ext>
            </a:extLst>
          </p:cNvPr>
          <p:cNvSpPr/>
          <p:nvPr/>
        </p:nvSpPr>
        <p:spPr>
          <a:xfrm>
            <a:off x="1837442" y="1851670"/>
            <a:ext cx="5466857" cy="291709"/>
          </a:xfrm>
          <a:prstGeom prst="rect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263B1-E601-4CD9-A009-ACA570F8C543}"/>
              </a:ext>
            </a:extLst>
          </p:cNvPr>
          <p:cNvSpPr/>
          <p:nvPr/>
        </p:nvSpPr>
        <p:spPr>
          <a:xfrm>
            <a:off x="2787271" y="1215974"/>
            <a:ext cx="848625" cy="1607804"/>
          </a:xfrm>
          <a:prstGeom prst="rect">
            <a:avLst/>
          </a:prstGeom>
          <a:solidFill>
            <a:schemeClr val="accent3">
              <a:lumMod val="40000"/>
              <a:lumOff val="60000"/>
              <a:alpha val="16863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D5EFD-80DC-4CCD-A13C-4D44B136120F}"/>
              </a:ext>
            </a:extLst>
          </p:cNvPr>
          <p:cNvSpPr txBox="1"/>
          <p:nvPr/>
        </p:nvSpPr>
        <p:spPr>
          <a:xfrm>
            <a:off x="2714302" y="2831834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Attribute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CD7CD-BC4C-46B6-8208-CBAFC8B27701}"/>
              </a:ext>
            </a:extLst>
          </p:cNvPr>
          <p:cNvSpPr txBox="1"/>
          <p:nvPr/>
        </p:nvSpPr>
        <p:spPr>
          <a:xfrm>
            <a:off x="6876256" y="2831834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2BF08-72E5-439A-ADE6-1EE451275B82}"/>
              </a:ext>
            </a:extLst>
          </p:cNvPr>
          <p:cNvSpPr/>
          <p:nvPr/>
        </p:nvSpPr>
        <p:spPr>
          <a:xfrm>
            <a:off x="3632102" y="35664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model describing how data is represented as tables, rows, columns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5666A-836F-42BE-8251-DA712FE28FF2}"/>
              </a:ext>
            </a:extLst>
          </p:cNvPr>
          <p:cNvSpPr/>
          <p:nvPr/>
        </p:nvSpPr>
        <p:spPr>
          <a:xfrm>
            <a:off x="3632102" y="35664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 has name and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Textual (fixed length, variable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(integer, 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Temporal (date, time)…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3FC7A-A0AB-48D5-B433-658EDF5CD7EB}"/>
              </a:ext>
            </a:extLst>
          </p:cNvPr>
          <p:cNvSpPr/>
          <p:nvPr/>
        </p:nvSpPr>
        <p:spPr>
          <a:xfrm>
            <a:off x="3632102" y="35578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unique vector of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848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/>
      <p:bldP spid="17" grpId="0" animBg="1"/>
      <p:bldP spid="14" grpId="0"/>
      <p:bldP spid="13" grpId="0" animBg="1"/>
      <p:bldP spid="15" grpId="0" animBg="1"/>
      <p:bldP spid="16" grpId="0"/>
      <p:bldP spid="18" grpId="0"/>
      <p:bldP spid="3" grpId="0"/>
      <p:bldP spid="19" grpId="0"/>
      <p:bldP spid="19" grpId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1A0-9EFA-4166-8BEE-3C84EC57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1045"/>
            <a:ext cx="8640960" cy="588577"/>
          </a:xfrm>
        </p:spPr>
        <p:txBody>
          <a:bodyPr>
            <a:normAutofit/>
          </a:bodyPr>
          <a:lstStyle/>
          <a:p>
            <a:r>
              <a:rPr lang="en-GB" sz="2800" dirty="0"/>
              <a:t>Real-world concept in tabular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5E112-78CE-4264-B105-4A4827E683F6}"/>
              </a:ext>
            </a:extLst>
          </p:cNvPr>
          <p:cNvSpPr txBox="1"/>
          <p:nvPr/>
        </p:nvSpPr>
        <p:spPr>
          <a:xfrm>
            <a:off x="477044" y="1513983"/>
            <a:ext cx="4117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RM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structure of data values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Relations (tables)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3736B-D582-476E-80E0-B71564D35FBE}"/>
              </a:ext>
            </a:extLst>
          </p:cNvPr>
          <p:cNvSpPr txBox="1"/>
          <p:nvPr/>
        </p:nvSpPr>
        <p:spPr>
          <a:xfrm>
            <a:off x="5363006" y="1513983"/>
            <a:ext cx="30643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E-RM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structure of entities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relationships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B28F5A-5354-49DA-965B-3EC4A659C307}"/>
              </a:ext>
            </a:extLst>
          </p:cNvPr>
          <p:cNvSpPr/>
          <p:nvPr/>
        </p:nvSpPr>
        <p:spPr>
          <a:xfrm rot="5400000">
            <a:off x="2299296" y="2536275"/>
            <a:ext cx="473161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B99FA02-B67F-4841-838F-ECD45D6D9092}"/>
              </a:ext>
            </a:extLst>
          </p:cNvPr>
          <p:cNvSpPr/>
          <p:nvPr/>
        </p:nvSpPr>
        <p:spPr>
          <a:xfrm rot="5400000">
            <a:off x="6658607" y="2533224"/>
            <a:ext cx="473161" cy="2444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DEF719-E628-453F-A8D2-6998736B735D}"/>
              </a:ext>
            </a:extLst>
          </p:cNvPr>
          <p:cNvSpPr txBox="1">
            <a:spLocks/>
          </p:cNvSpPr>
          <p:nvPr/>
        </p:nvSpPr>
        <p:spPr>
          <a:xfrm>
            <a:off x="3563888" y="3585459"/>
            <a:ext cx="5842992" cy="1137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collection of time-varying tabular relations</a:t>
            </a:r>
          </a:p>
          <a:p>
            <a:r>
              <a:rPr lang="en-US" dirty="0"/>
              <a:t>entity and reference integrity</a:t>
            </a:r>
          </a:p>
          <a:p>
            <a:r>
              <a:rPr lang="en-US" dirty="0"/>
              <a:t>relational algebra </a:t>
            </a:r>
          </a:p>
          <a:p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22404B3-D013-4413-8F36-B86096B9DDA0}"/>
              </a:ext>
            </a:extLst>
          </p:cNvPr>
          <p:cNvSpPr/>
          <p:nvPr/>
        </p:nvSpPr>
        <p:spPr>
          <a:xfrm rot="5400000">
            <a:off x="6102085" y="719660"/>
            <a:ext cx="370264" cy="5590675"/>
          </a:xfrm>
          <a:prstGeom prst="leftBrac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61C69B-3BC7-413F-8272-3694C8561A47}"/>
              </a:ext>
            </a:extLst>
          </p:cNvPr>
          <p:cNvSpPr txBox="1">
            <a:spLocks/>
          </p:cNvSpPr>
          <p:nvPr/>
        </p:nvSpPr>
        <p:spPr>
          <a:xfrm>
            <a:off x="1115616" y="3642795"/>
            <a:ext cx="7385993" cy="113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formal representation of how one data table is related to another data table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5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tables -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1A0-9EFA-4166-8BEE-3C84EC57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67695"/>
            <a:ext cx="3240360" cy="1872208"/>
          </a:xfrm>
        </p:spPr>
        <p:txBody>
          <a:bodyPr>
            <a:normAutofit/>
          </a:bodyPr>
          <a:lstStyle/>
          <a:p>
            <a:r>
              <a:rPr lang="en-US" dirty="0"/>
              <a:t>Primary key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Foreign key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D597F-F4DF-4A03-A0F2-063C2D8E9C27}"/>
              </a:ext>
            </a:extLst>
          </p:cNvPr>
          <p:cNvGraphicFramePr>
            <a:graphicFrameLocks noGrp="1"/>
          </p:cNvGraphicFramePr>
          <p:nvPr/>
        </p:nvGraphicFramePr>
        <p:xfrm>
          <a:off x="3671596" y="991367"/>
          <a:ext cx="5015203" cy="11985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06382">
                  <a:extLst>
                    <a:ext uri="{9D8B030D-6E8A-4147-A177-3AD203B41FA5}">
                      <a16:colId xmlns:a16="http://schemas.microsoft.com/office/drawing/2014/main" val="727585792"/>
                    </a:ext>
                  </a:extLst>
                </a:gridCol>
                <a:gridCol w="898078">
                  <a:extLst>
                    <a:ext uri="{9D8B030D-6E8A-4147-A177-3AD203B41FA5}">
                      <a16:colId xmlns:a16="http://schemas.microsoft.com/office/drawing/2014/main" val="169415833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0227714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61012055"/>
                    </a:ext>
                  </a:extLst>
                </a:gridCol>
                <a:gridCol w="658415">
                  <a:extLst>
                    <a:ext uri="{9D8B030D-6E8A-4147-A177-3AD203B41FA5}">
                      <a16:colId xmlns:a16="http://schemas.microsoft.com/office/drawing/2014/main" val="1343542553"/>
                    </a:ext>
                  </a:extLst>
                </a:gridCol>
              </a:tblGrid>
              <a:tr h="466993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NIN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Phone No.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3991981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GB 17 55 69 M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0749155698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49686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Gilliam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TN 31 12 58 F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0733545569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3927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5BDC5C-0C42-4287-9D0E-31461352C157}"/>
              </a:ext>
            </a:extLst>
          </p:cNvPr>
          <p:cNvGraphicFramePr>
            <a:graphicFrameLocks noGrp="1"/>
          </p:cNvGraphicFramePr>
          <p:nvPr/>
        </p:nvGraphicFramePr>
        <p:xfrm>
          <a:off x="4141755" y="3268489"/>
          <a:ext cx="4074883" cy="11985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02475">
                  <a:extLst>
                    <a:ext uri="{9D8B030D-6E8A-4147-A177-3AD203B41FA5}">
                      <a16:colId xmlns:a16="http://schemas.microsoft.com/office/drawing/2014/main" val="72758579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9415833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0227714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6101205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43542553"/>
                    </a:ext>
                  </a:extLst>
                </a:gridCol>
              </a:tblGrid>
              <a:tr h="466993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Street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Postcode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City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399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Euston Road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49686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Bolton Street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E154JY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39277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128608-7D92-4F02-AB5A-9E4B1C6DC3B6}"/>
              </a:ext>
            </a:extLst>
          </p:cNvPr>
          <p:cNvSpPr/>
          <p:nvPr/>
        </p:nvSpPr>
        <p:spPr>
          <a:xfrm>
            <a:off x="3671596" y="1444768"/>
            <a:ext cx="502310" cy="334894"/>
          </a:xfrm>
          <a:prstGeom prst="rect">
            <a:avLst/>
          </a:prstGeom>
          <a:solidFill>
            <a:schemeClr val="accent3">
              <a:lumMod val="40000"/>
              <a:lumOff val="60000"/>
              <a:alpha val="16863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52D43-E9B2-4D42-A772-E5033E230B49}"/>
              </a:ext>
            </a:extLst>
          </p:cNvPr>
          <p:cNvSpPr/>
          <p:nvPr/>
        </p:nvSpPr>
        <p:spPr>
          <a:xfrm>
            <a:off x="3685450" y="1824898"/>
            <a:ext cx="502310" cy="334894"/>
          </a:xfrm>
          <a:prstGeom prst="rect">
            <a:avLst/>
          </a:prstGeom>
          <a:solidFill>
            <a:schemeClr val="accent3">
              <a:lumMod val="40000"/>
              <a:lumOff val="60000"/>
              <a:alpha val="16863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92E7B-C5BE-43A3-B394-94EE3E293788}"/>
              </a:ext>
            </a:extLst>
          </p:cNvPr>
          <p:cNvSpPr/>
          <p:nvPr/>
        </p:nvSpPr>
        <p:spPr>
          <a:xfrm>
            <a:off x="4153047" y="3772456"/>
            <a:ext cx="418953" cy="334894"/>
          </a:xfrm>
          <a:prstGeom prst="rect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943E99-CD91-48A2-9B55-2EED54CE9739}"/>
              </a:ext>
            </a:extLst>
          </p:cNvPr>
          <p:cNvSpPr/>
          <p:nvPr/>
        </p:nvSpPr>
        <p:spPr>
          <a:xfrm>
            <a:off x="4149996" y="4132108"/>
            <a:ext cx="422004" cy="334894"/>
          </a:xfrm>
          <a:prstGeom prst="rect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866945-2626-48F0-AD7D-D5C3653C79ED}"/>
              </a:ext>
            </a:extLst>
          </p:cNvPr>
          <p:cNvSpPr txBox="1">
            <a:spLocks/>
          </p:cNvSpPr>
          <p:nvPr/>
        </p:nvSpPr>
        <p:spPr>
          <a:xfrm>
            <a:off x="3298876" y="2530614"/>
            <a:ext cx="5760640" cy="612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Entity Integrity: No primary key is NULL</a:t>
            </a:r>
          </a:p>
        </p:txBody>
      </p:sp>
    </p:spTree>
    <p:extLst>
      <p:ext uri="{BB962C8B-B14F-4D97-AF65-F5344CB8AC3E}">
        <p14:creationId xmlns:p14="http://schemas.microsoft.com/office/powerpoint/2010/main" val="271446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tables -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1A0-9EFA-4166-8BEE-3C84EC57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67695"/>
            <a:ext cx="3240360" cy="18722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Primary key</a:t>
            </a:r>
          </a:p>
          <a:p>
            <a:r>
              <a:rPr lang="en-US" dirty="0"/>
              <a:t>Foreign key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D597F-F4DF-4A03-A0F2-063C2D8E9C27}"/>
              </a:ext>
            </a:extLst>
          </p:cNvPr>
          <p:cNvGraphicFramePr>
            <a:graphicFrameLocks noGrp="1"/>
          </p:cNvGraphicFramePr>
          <p:nvPr/>
        </p:nvGraphicFramePr>
        <p:xfrm>
          <a:off x="3671596" y="991367"/>
          <a:ext cx="5015203" cy="11985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06382">
                  <a:extLst>
                    <a:ext uri="{9D8B030D-6E8A-4147-A177-3AD203B41FA5}">
                      <a16:colId xmlns:a16="http://schemas.microsoft.com/office/drawing/2014/main" val="727585792"/>
                    </a:ext>
                  </a:extLst>
                </a:gridCol>
                <a:gridCol w="898078">
                  <a:extLst>
                    <a:ext uri="{9D8B030D-6E8A-4147-A177-3AD203B41FA5}">
                      <a16:colId xmlns:a16="http://schemas.microsoft.com/office/drawing/2014/main" val="169415833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20227714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61012055"/>
                    </a:ext>
                  </a:extLst>
                </a:gridCol>
                <a:gridCol w="658415">
                  <a:extLst>
                    <a:ext uri="{9D8B030D-6E8A-4147-A177-3AD203B41FA5}">
                      <a16:colId xmlns:a16="http://schemas.microsoft.com/office/drawing/2014/main" val="1343542553"/>
                    </a:ext>
                  </a:extLst>
                </a:gridCol>
              </a:tblGrid>
              <a:tr h="466993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NIN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Phone No.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3991981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Forrest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GB 17 55 69 M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0749155698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49686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Gilliam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TN 31 12 58 F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0733545569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3927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5BDC5C-0C42-4287-9D0E-31461352C157}"/>
              </a:ext>
            </a:extLst>
          </p:cNvPr>
          <p:cNvGraphicFramePr>
            <a:graphicFrameLocks noGrp="1"/>
          </p:cNvGraphicFramePr>
          <p:nvPr/>
        </p:nvGraphicFramePr>
        <p:xfrm>
          <a:off x="4141755" y="3268489"/>
          <a:ext cx="4074883" cy="11985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02475">
                  <a:extLst>
                    <a:ext uri="{9D8B030D-6E8A-4147-A177-3AD203B41FA5}">
                      <a16:colId xmlns:a16="http://schemas.microsoft.com/office/drawing/2014/main" val="72758579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9415833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0227714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6101205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43542553"/>
                    </a:ext>
                  </a:extLst>
                </a:gridCol>
              </a:tblGrid>
              <a:tr h="466993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Street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Postcode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City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399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Euston Road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NW1 2DA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49686"/>
                  </a:ext>
                </a:extLst>
              </a:tr>
              <a:tr h="27055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Bolton Street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E154JY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839277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403AC0-D625-409A-995C-CB7B63BD48E4}"/>
              </a:ext>
            </a:extLst>
          </p:cNvPr>
          <p:cNvSpPr/>
          <p:nvPr/>
        </p:nvSpPr>
        <p:spPr>
          <a:xfrm>
            <a:off x="8028383" y="1432589"/>
            <a:ext cx="658415" cy="334894"/>
          </a:xfrm>
          <a:prstGeom prst="rect">
            <a:avLst/>
          </a:prstGeom>
          <a:solidFill>
            <a:schemeClr val="accent3">
              <a:lumMod val="40000"/>
              <a:lumOff val="60000"/>
              <a:alpha val="16863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5AB3F-0183-4949-939E-B0D228AD7EED}"/>
              </a:ext>
            </a:extLst>
          </p:cNvPr>
          <p:cNvSpPr/>
          <p:nvPr/>
        </p:nvSpPr>
        <p:spPr>
          <a:xfrm>
            <a:off x="8042238" y="1812719"/>
            <a:ext cx="644560" cy="334894"/>
          </a:xfrm>
          <a:prstGeom prst="rect">
            <a:avLst/>
          </a:prstGeom>
          <a:solidFill>
            <a:schemeClr val="accent3">
              <a:lumMod val="40000"/>
              <a:lumOff val="60000"/>
              <a:alpha val="16863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3AFED-5CBE-45B4-B416-D77398EF5352}"/>
              </a:ext>
            </a:extLst>
          </p:cNvPr>
          <p:cNvSpPr/>
          <p:nvPr/>
        </p:nvSpPr>
        <p:spPr>
          <a:xfrm>
            <a:off x="7803435" y="3772063"/>
            <a:ext cx="418953" cy="334894"/>
          </a:xfrm>
          <a:prstGeom prst="rect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A123C9-330F-4BBD-AC1B-938ABAC7379B}"/>
              </a:ext>
            </a:extLst>
          </p:cNvPr>
          <p:cNvSpPr/>
          <p:nvPr/>
        </p:nvSpPr>
        <p:spPr>
          <a:xfrm>
            <a:off x="7803435" y="4111892"/>
            <a:ext cx="422004" cy="334894"/>
          </a:xfrm>
          <a:prstGeom prst="rect">
            <a:avLst/>
          </a:prstGeom>
          <a:solidFill>
            <a:schemeClr val="accent2">
              <a:alpha val="16863"/>
            </a:schemeClr>
          </a:solidFill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504D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5ECA32-D10C-46D7-904E-080BD6622D1A}"/>
              </a:ext>
            </a:extLst>
          </p:cNvPr>
          <p:cNvSpPr txBox="1">
            <a:spLocks/>
          </p:cNvSpPr>
          <p:nvPr/>
        </p:nvSpPr>
        <p:spPr>
          <a:xfrm>
            <a:off x="3671596" y="2308326"/>
            <a:ext cx="5760640" cy="115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Reference Integrity: No foreign key reference is lost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3B5E50-69BB-3C4A-BF34-F121E7EC5BE2}"/>
              </a:ext>
            </a:extLst>
          </p:cNvPr>
          <p:cNvCxnSpPr>
            <a:cxnSpLocks/>
          </p:cNvCxnSpPr>
          <p:nvPr/>
        </p:nvCxnSpPr>
        <p:spPr>
          <a:xfrm flipH="1">
            <a:off x="4427984" y="2189880"/>
            <a:ext cx="3888433" cy="1678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7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BB8181-F39C-4701-A574-EE5207D32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49" y="3792637"/>
            <a:ext cx="1061620" cy="120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9B7E6-FD95-4D6D-8842-4C482746C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79" y="2539827"/>
            <a:ext cx="4357196" cy="118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E5B41-C5C3-4F62-8F29-C6DBFE15E7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02" y="1146421"/>
            <a:ext cx="4357196" cy="118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2A26F-8760-4B3E-A005-5E97BB1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tables - cardinality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9E1E3-47CE-4674-9292-FB70C168CD01}"/>
              </a:ext>
            </a:extLst>
          </p:cNvPr>
          <p:cNvSpPr txBox="1"/>
          <p:nvPr/>
        </p:nvSpPr>
        <p:spPr>
          <a:xfrm>
            <a:off x="4193765" y="842228"/>
            <a:ext cx="678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1:1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02C0B2-F577-4FAA-895F-ADF2EE2D3858}"/>
              </a:ext>
            </a:extLst>
          </p:cNvPr>
          <p:cNvSpPr txBox="1"/>
          <p:nvPr/>
        </p:nvSpPr>
        <p:spPr>
          <a:xfrm>
            <a:off x="4346972" y="1985994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7727AB-39C5-4958-AF71-BF6381854D9D}"/>
              </a:ext>
            </a:extLst>
          </p:cNvPr>
          <p:cNvSpPr txBox="1"/>
          <p:nvPr/>
        </p:nvSpPr>
        <p:spPr>
          <a:xfrm>
            <a:off x="4346972" y="3398568"/>
            <a:ext cx="449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C4F4C"/>
                </a:solidFill>
              </a:rPr>
              <a:t>?</a:t>
            </a:r>
            <a:r>
              <a:rPr lang="en-GB" sz="3000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26403</TotalTime>
  <Words>1262</Words>
  <Application>Microsoft Macintosh PowerPoint</Application>
  <PresentationFormat>On-screen Show (16:9)</PresentationFormat>
  <Paragraphs>438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CodeClub Tutorial Introduction into Relational Databases</vt:lpstr>
      <vt:lpstr>Motivation example</vt:lpstr>
      <vt:lpstr>Motivation example</vt:lpstr>
      <vt:lpstr>Relational modelling</vt:lpstr>
      <vt:lpstr>Relational model</vt:lpstr>
      <vt:lpstr>Entity-Relational model</vt:lpstr>
      <vt:lpstr>Relationships between tables - keys</vt:lpstr>
      <vt:lpstr>Relationships between tables - keys</vt:lpstr>
      <vt:lpstr>Relationships between tables - cardinality</vt:lpstr>
      <vt:lpstr>Relationships between tables - cardinality</vt:lpstr>
      <vt:lpstr>Relationships between tables - cardinality</vt:lpstr>
      <vt:lpstr>Relational modelling</vt:lpstr>
      <vt:lpstr>Where to start</vt:lpstr>
      <vt:lpstr>Natural language</vt:lpstr>
      <vt:lpstr>Natural language</vt:lpstr>
      <vt:lpstr>Natural language</vt:lpstr>
      <vt:lpstr>Natural language</vt:lpstr>
      <vt:lpstr>Natural language</vt:lpstr>
      <vt:lpstr>Datatypes</vt:lpstr>
      <vt:lpstr>NULL Values</vt:lpstr>
      <vt:lpstr>Where to start</vt:lpstr>
      <vt:lpstr>Closed world vs. Open World</vt:lpstr>
      <vt:lpstr>Closed world vs. Open World</vt:lpstr>
      <vt:lpstr>Where to start</vt:lpstr>
      <vt:lpstr>Abstraction level</vt:lpstr>
      <vt:lpstr>Abstraction level</vt:lpstr>
      <vt:lpstr>Where to start</vt:lpstr>
      <vt:lpstr>Domain borders</vt:lpstr>
      <vt:lpstr>Where to start</vt:lpstr>
      <vt:lpstr>External factors</vt:lpstr>
      <vt:lpstr>Where to start</vt:lpstr>
      <vt:lpstr>Motivation example (one of many)</vt:lpstr>
      <vt:lpstr>PowerPoint Presentation</vt:lpstr>
      <vt:lpstr>EHR DB model</vt:lpstr>
      <vt:lpstr>DBMS</vt:lpstr>
      <vt:lpstr>Brief networking theory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Biomedical Researchers Session 2: Basic SQL</dc:title>
  <dc:creator>Arturo Gonzalez-Izquierdo</dc:creator>
  <cp:lastModifiedBy>Vaclav Papez</cp:lastModifiedBy>
  <cp:revision>377</cp:revision>
  <cp:lastPrinted>2015-02-26T13:51:57Z</cp:lastPrinted>
  <dcterms:created xsi:type="dcterms:W3CDTF">2015-02-26T09:20:38Z</dcterms:created>
  <dcterms:modified xsi:type="dcterms:W3CDTF">2020-05-27T12:37:52Z</dcterms:modified>
</cp:coreProperties>
</file>